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91" r:id="rId2"/>
    <p:sldId id="288" r:id="rId3"/>
    <p:sldId id="300" r:id="rId4"/>
    <p:sldId id="301" r:id="rId5"/>
    <p:sldId id="298" r:id="rId6"/>
    <p:sldId id="299" r:id="rId7"/>
    <p:sldId id="296" r:id="rId8"/>
    <p:sldId id="302" r:id="rId9"/>
    <p:sldId id="295" r:id="rId10"/>
    <p:sldId id="290" r:id="rId11"/>
    <p:sldId id="294" r:id="rId12"/>
    <p:sldId id="297" r:id="rId13"/>
    <p:sldId id="304" r:id="rId14"/>
    <p:sldId id="305" r:id="rId15"/>
    <p:sldId id="306" r:id="rId16"/>
    <p:sldId id="281" r:id="rId17"/>
    <p:sldId id="307" r:id="rId18"/>
    <p:sldId id="308" r:id="rId19"/>
    <p:sldId id="310" r:id="rId20"/>
    <p:sldId id="311" r:id="rId21"/>
    <p:sldId id="309" r:id="rId22"/>
    <p:sldId id="289" r:id="rId23"/>
    <p:sldId id="280" r:id="rId24"/>
    <p:sldId id="282" r:id="rId25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EECD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713" autoAdjust="0"/>
  </p:normalViewPr>
  <p:slideViewPr>
    <p:cSldViewPr snapToGrid="0">
      <p:cViewPr>
        <p:scale>
          <a:sx n="70" d="100"/>
          <a:sy n="70" d="100"/>
        </p:scale>
        <p:origin x="514" y="24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3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D6EE8D2-495C-4745-B6E6-85329AB4D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4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70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75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db=OMI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cell.ndsu.nodak.edu/animation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604838" y="6127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Broad Course Objectives</a:t>
            </a:r>
          </a:p>
          <a:p>
            <a:pPr marL="342900" lvl="1" indent="-342900">
              <a:buFontTx/>
              <a:buChar char="•"/>
            </a:pPr>
            <a:r>
              <a:rPr lang="en-US" altLang="en-US" smtClean="0"/>
              <a:t>Review the structure of amino acids and polypeptide chains;</a:t>
            </a:r>
          </a:p>
          <a:p>
            <a:pPr marL="342900" lvl="1" indent="-342900">
              <a:buFontTx/>
              <a:buChar char="•"/>
            </a:pPr>
            <a:r>
              <a:rPr lang="en-US" altLang="en-US" smtClean="0"/>
              <a:t>Understand how gene sequence determines amino acid sequence</a:t>
            </a:r>
          </a:p>
          <a:p>
            <a:pPr marL="342900" lvl="1" indent="-342900">
              <a:buFontTx/>
              <a:buChar char="•"/>
            </a:pPr>
            <a:r>
              <a:rPr lang="en-US" altLang="en-US" smtClean="0"/>
              <a:t>Explain the structure and function of operons;</a:t>
            </a:r>
          </a:p>
          <a:p>
            <a:pPr marL="342900" lvl="1" indent="-342900">
              <a:buFontTx/>
              <a:buChar char="•"/>
            </a:pPr>
            <a:r>
              <a:rPr lang="en-US" altLang="en-US" smtClean="0"/>
              <a:t>Explain the structure and function of ribosomes</a:t>
            </a:r>
          </a:p>
          <a:p>
            <a:pPr marL="342900" lvl="1" indent="-342900">
              <a:buFontTx/>
              <a:buNone/>
            </a:pPr>
            <a:endParaRPr lang="en-US" altLang="en-US" smtClean="0"/>
          </a:p>
          <a:p>
            <a:pPr marL="342900" lvl="1" indent="-342900">
              <a:buFontTx/>
              <a:buNone/>
            </a:pPr>
            <a:r>
              <a:rPr lang="en-US" altLang="en-US" smtClean="0"/>
              <a:t>Necessary for material on Mutations and Hemoglobin Analysis lab.</a:t>
            </a:r>
          </a:p>
          <a:p>
            <a:pPr marL="342900" lvl="1" indent="-342900">
              <a:buFontTx/>
              <a:buChar char="•"/>
            </a:pPr>
            <a:endParaRPr lang="en-US" altLang="en-US" sz="3200" smtClean="0"/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286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Published gene sequences are the non-template strand for ease of translating the sequence into protein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394200"/>
            <a:ext cx="7772400" cy="1485900"/>
          </a:xfrm>
        </p:spPr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http://www.ncbi.nlm.nih.gov/entrez/query.fcgi?db=OMIM</a:t>
            </a:r>
            <a:endParaRPr lang="en-US" alt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8950" y="2349500"/>
            <a:ext cx="7772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Arial" panose="020B0604020202020204" pitchFamily="34" charset="0"/>
              </a:rPr>
              <a:t>http://www.ncbi.nlm.nih.gov/entrez/query.fcgi?db=OMIM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-428625" y="1295400"/>
            <a:ext cx="9351963" cy="534828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	   1 5’AATTGGAAGC AAATGACATC ACAGCAGGTC AGAGAAAAAG GGTTGAGCGG CAGGCACCCA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61 GAGTAGTAGG TCTTTGGCAT TAGGAGCTTG AGCCCAGACG GCCCTAGCAG GGACCCCAGC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121 GCCCGAGAGA CCATGCAGAG GTCGCCTCTG GAAAAGGCCA GCGTTGTCTC CAAACTTTTT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181 TTCAGCTGGA CCAGACCAAT TTTGAGGAAA GGATACAGAC AGCGCCTGGA ATTGTCAGAC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241 ATATACCAAA TCCCTTCTGT TGATTCTGCT GACAATCTAT CTGAAAAATT GGAAAGAGAA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301 TGGGATAGAG AGCTGGCTTC AAAGAAAAAT CCTAAACTCA TTAATGCCCT TCGGCGATGT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361 TTTTTCTGGA GATTTATGTT CTATGGAATC TTTTTATATT TAGGGGAAGT CACCAAAGCA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421 GTACAGCCTC TCTTACTGGG AAGAATCATA GCTTCCTATG ACCCGGATAA CAAGGAGGAA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481 CGCTCTATCG CGATTTATCT AGGCATAGGC TTATGCCTTC TCTTTATTGT GAGGACACTG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541 CTCCTACACC CAGCCATTTT TGGCCTTCAT CACATTGGAA TGCAGATGAG AATAGCTATG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601 TTTAGTTTGA TTTATAAGAA GACTTTAAAG CTGTCAAGCC GTGTTCTAGA TAAAATAAGT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661 ATTGGACAAC TTGTTAGTCT CCTTTCCAAC AACCTGAACA AATTTGATGA AGGACTTGCA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42888" y="204788"/>
            <a:ext cx="829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Published strand of the cystic fibrosis gene (CFTR-7q31.2). Sequence corresponds to its </a:t>
            </a:r>
            <a:r>
              <a:rPr lang="en-US" sz="1800" b="1" i="1" dirty="0">
                <a:latin typeface="+mn-lt"/>
              </a:rPr>
              <a:t>RNA sense strand</a:t>
            </a:r>
            <a:r>
              <a:rPr lang="en-US" sz="1800" b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25332_t15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/>
          <a:stretch>
            <a:fillRect/>
          </a:stretch>
        </p:blipFill>
        <p:spPr bwMode="auto">
          <a:xfrm>
            <a:off x="1225550" y="641350"/>
            <a:ext cx="66929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52475" y="34925"/>
            <a:ext cx="7905750" cy="606425"/>
          </a:xfrm>
        </p:spPr>
        <p:txBody>
          <a:bodyPr/>
          <a:lstStyle/>
          <a:p>
            <a:r>
              <a:rPr lang="en-US" altLang="en-US" sz="2800" smtClean="0"/>
              <a:t>The Genetic Code is almost universal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93075" y="6294438"/>
            <a:ext cx="107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anose="020B0604020202020204" pitchFamily="34" charset="0"/>
              </a:rPr>
              <a:t>Brooker, Table 15.2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371600" y="5757863"/>
            <a:ext cx="598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500" b="1">
                <a:latin typeface="Arial Narrow" panose="020B0606020202030204" pitchFamily="34" charset="0"/>
                <a:cs typeface="Tahoma" panose="020B0604030504040204" pitchFamily="34" charset="0"/>
              </a:rPr>
              <a:t>UAG</a:t>
            </a:r>
          </a:p>
        </p:txBody>
      </p:sp>
      <p:sp>
        <p:nvSpPr>
          <p:cNvPr id="2" name="Oval 1"/>
          <p:cNvSpPr/>
          <p:nvPr/>
        </p:nvSpPr>
        <p:spPr>
          <a:xfrm>
            <a:off x="2634342" y="597806"/>
            <a:ext cx="1208314" cy="5343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88" descr="bro25332_1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886075"/>
            <a:ext cx="248443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64"/>
          <p:cNvSpPr>
            <a:spLocks noChangeAspect="1" noChangeShapeType="1"/>
          </p:cNvSpPr>
          <p:nvPr/>
        </p:nvSpPr>
        <p:spPr bwMode="auto">
          <a:xfrm flipV="1">
            <a:off x="4183063" y="4310063"/>
            <a:ext cx="163512" cy="252412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65"/>
          <p:cNvSpPr>
            <a:spLocks noChangeAspect="1" noChangeShapeType="1"/>
          </p:cNvSpPr>
          <p:nvPr/>
        </p:nvSpPr>
        <p:spPr bwMode="auto">
          <a:xfrm flipH="1" flipV="1">
            <a:off x="5927725" y="4292600"/>
            <a:ext cx="187325" cy="269875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66"/>
          <p:cNvSpPr>
            <a:spLocks noChangeAspect="1" noChangeArrowheads="1"/>
          </p:cNvSpPr>
          <p:nvPr/>
        </p:nvSpPr>
        <p:spPr bwMode="auto">
          <a:xfrm>
            <a:off x="4360863" y="2965450"/>
            <a:ext cx="328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Phe</a:t>
            </a:r>
            <a:endParaRPr lang="en-US" altLang="en-US" sz="1400" b="1"/>
          </a:p>
        </p:txBody>
      </p:sp>
      <p:sp>
        <p:nvSpPr>
          <p:cNvPr id="14342" name="Rectangle 79"/>
          <p:cNvSpPr>
            <a:spLocks noChangeAspect="1" noChangeArrowheads="1"/>
          </p:cNvSpPr>
          <p:nvPr/>
        </p:nvSpPr>
        <p:spPr bwMode="auto">
          <a:xfrm>
            <a:off x="3255963" y="3286125"/>
            <a:ext cx="647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r>
              <a:rPr lang="en-US" altLang="en-US" sz="14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Phe</a:t>
            </a:r>
            <a:endParaRPr lang="en-US" altLang="en-US" sz="1400" b="1" baseline="30000"/>
          </a:p>
        </p:txBody>
      </p:sp>
      <p:sp>
        <p:nvSpPr>
          <p:cNvPr id="14343" name="Rectangle 86"/>
          <p:cNvSpPr>
            <a:spLocks noChangeAspect="1" noChangeArrowheads="1"/>
          </p:cNvSpPr>
          <p:nvPr/>
        </p:nvSpPr>
        <p:spPr bwMode="auto">
          <a:xfrm>
            <a:off x="6130925" y="3335338"/>
            <a:ext cx="628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r>
              <a:rPr lang="en-US" altLang="en-US" sz="14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Pro</a:t>
            </a:r>
            <a:endParaRPr lang="en-US" altLang="en-US" sz="1400" b="1" baseline="30000"/>
          </a:p>
        </p:txBody>
      </p:sp>
      <p:sp>
        <p:nvSpPr>
          <p:cNvPr id="14344" name="Rectangle 93"/>
          <p:cNvSpPr>
            <a:spLocks noChangeAspect="1" noChangeArrowheads="1"/>
          </p:cNvSpPr>
          <p:nvPr/>
        </p:nvSpPr>
        <p:spPr bwMode="auto">
          <a:xfrm>
            <a:off x="3013075" y="4449763"/>
            <a:ext cx="12017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Phenylalanine</a:t>
            </a:r>
          </a:p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anticodon</a:t>
            </a:r>
            <a:endParaRPr lang="en-US" altLang="en-US" sz="1400" b="1"/>
          </a:p>
        </p:txBody>
      </p:sp>
      <p:sp>
        <p:nvSpPr>
          <p:cNvPr id="14345" name="Rectangle 115"/>
          <p:cNvSpPr>
            <a:spLocks noChangeAspect="1" noChangeArrowheads="1"/>
          </p:cNvSpPr>
          <p:nvPr/>
        </p:nvSpPr>
        <p:spPr bwMode="auto">
          <a:xfrm>
            <a:off x="4030663" y="5822950"/>
            <a:ext cx="12017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Phenylalanine</a:t>
            </a:r>
          </a:p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codon</a:t>
            </a:r>
            <a:endParaRPr lang="en-US" altLang="en-US" sz="1400" b="1"/>
          </a:p>
        </p:txBody>
      </p:sp>
      <p:sp>
        <p:nvSpPr>
          <p:cNvPr id="14346" name="Rectangle 133"/>
          <p:cNvSpPr>
            <a:spLocks noChangeAspect="1" noChangeArrowheads="1"/>
          </p:cNvSpPr>
          <p:nvPr/>
        </p:nvSpPr>
        <p:spPr bwMode="auto">
          <a:xfrm>
            <a:off x="5362575" y="5821363"/>
            <a:ext cx="606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Proline</a:t>
            </a:r>
          </a:p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codon</a:t>
            </a:r>
            <a:endParaRPr lang="en-US" altLang="en-US" sz="1400" b="1"/>
          </a:p>
        </p:txBody>
      </p:sp>
      <p:sp>
        <p:nvSpPr>
          <p:cNvPr id="14347" name="Rectangle 145"/>
          <p:cNvSpPr>
            <a:spLocks noChangeAspect="1" noChangeArrowheads="1"/>
          </p:cNvSpPr>
          <p:nvPr/>
        </p:nvSpPr>
        <p:spPr bwMode="auto">
          <a:xfrm>
            <a:off x="4383088" y="4186238"/>
            <a:ext cx="173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A </a:t>
            </a:r>
            <a:endParaRPr lang="en-US" altLang="en-US" sz="1400" b="1"/>
          </a:p>
        </p:txBody>
      </p:sp>
      <p:sp>
        <p:nvSpPr>
          <p:cNvPr id="14348" name="Rectangle 149"/>
          <p:cNvSpPr>
            <a:spLocks noChangeAspect="1" noChangeArrowheads="1"/>
          </p:cNvSpPr>
          <p:nvPr/>
        </p:nvSpPr>
        <p:spPr bwMode="auto">
          <a:xfrm>
            <a:off x="5370513" y="4186238"/>
            <a:ext cx="188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G </a:t>
            </a:r>
            <a:endParaRPr lang="en-US" altLang="en-US" sz="1400" b="1"/>
          </a:p>
        </p:txBody>
      </p:sp>
      <p:sp>
        <p:nvSpPr>
          <p:cNvPr id="14349" name="Rectangle 152"/>
          <p:cNvSpPr>
            <a:spLocks noChangeAspect="1" noChangeArrowheads="1"/>
          </p:cNvSpPr>
          <p:nvPr/>
        </p:nvSpPr>
        <p:spPr bwMode="auto">
          <a:xfrm>
            <a:off x="5370513" y="2940050"/>
            <a:ext cx="30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Pro</a:t>
            </a:r>
            <a:endParaRPr lang="en-US" altLang="en-US" sz="1400" b="1"/>
          </a:p>
        </p:txBody>
      </p:sp>
      <p:sp>
        <p:nvSpPr>
          <p:cNvPr id="14350" name="Rectangle 159"/>
          <p:cNvSpPr>
            <a:spLocks noChangeAspect="1" noChangeArrowheads="1"/>
          </p:cNvSpPr>
          <p:nvPr/>
        </p:nvSpPr>
        <p:spPr bwMode="auto">
          <a:xfrm>
            <a:off x="6153150" y="4452938"/>
            <a:ext cx="852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Proline</a:t>
            </a:r>
          </a:p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anticodon</a:t>
            </a:r>
            <a:endParaRPr lang="en-US" altLang="en-US" sz="1400" b="1"/>
          </a:p>
        </p:txBody>
      </p:sp>
      <p:sp>
        <p:nvSpPr>
          <p:cNvPr id="14351" name="Rectangle 193"/>
          <p:cNvSpPr>
            <a:spLocks noChangeAspect="1" noChangeArrowheads="1"/>
          </p:cNvSpPr>
          <p:nvPr/>
        </p:nvSpPr>
        <p:spPr bwMode="auto">
          <a:xfrm>
            <a:off x="4368800" y="5070475"/>
            <a:ext cx="179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U </a:t>
            </a:r>
            <a:endParaRPr lang="en-US" altLang="en-US" sz="1400" b="1"/>
          </a:p>
        </p:txBody>
      </p:sp>
      <p:sp>
        <p:nvSpPr>
          <p:cNvPr id="14352" name="Rectangle 195"/>
          <p:cNvSpPr>
            <a:spLocks noChangeAspect="1" noChangeArrowheads="1"/>
          </p:cNvSpPr>
          <p:nvPr/>
        </p:nvSpPr>
        <p:spPr bwMode="auto">
          <a:xfrm>
            <a:off x="5384800" y="5070475"/>
            <a:ext cx="179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C </a:t>
            </a:r>
            <a:endParaRPr lang="en-US" altLang="en-US" sz="1400" b="1"/>
          </a:p>
        </p:txBody>
      </p:sp>
      <p:sp>
        <p:nvSpPr>
          <p:cNvPr id="14353" name="Rectangle 199"/>
          <p:cNvSpPr>
            <a:spLocks noChangeAspect="1" noChangeArrowheads="1"/>
          </p:cNvSpPr>
          <p:nvPr/>
        </p:nvSpPr>
        <p:spPr bwMode="auto">
          <a:xfrm>
            <a:off x="6405563" y="5367338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3′  mRNA</a:t>
            </a:r>
            <a:endParaRPr lang="en-US" altLang="en-US" sz="1400" b="1"/>
          </a:p>
        </p:txBody>
      </p:sp>
      <p:sp>
        <p:nvSpPr>
          <p:cNvPr id="14354" name="Rectangle 205"/>
          <p:cNvSpPr>
            <a:spLocks noChangeAspect="1" noChangeArrowheads="1"/>
          </p:cNvSpPr>
          <p:nvPr/>
        </p:nvSpPr>
        <p:spPr bwMode="auto">
          <a:xfrm>
            <a:off x="3698875" y="5364163"/>
            <a:ext cx="14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1400" b="1"/>
          </a:p>
        </p:txBody>
      </p:sp>
      <p:sp>
        <p:nvSpPr>
          <p:cNvPr id="14355" name="Rectangle 149"/>
          <p:cNvSpPr>
            <a:spLocks noChangeAspect="1" noChangeArrowheads="1"/>
          </p:cNvSpPr>
          <p:nvPr/>
        </p:nvSpPr>
        <p:spPr bwMode="auto">
          <a:xfrm>
            <a:off x="5575300" y="4186238"/>
            <a:ext cx="188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G </a:t>
            </a:r>
            <a:endParaRPr lang="en-US" altLang="en-US" sz="1400" b="1"/>
          </a:p>
        </p:txBody>
      </p:sp>
      <p:sp>
        <p:nvSpPr>
          <p:cNvPr id="14356" name="Rectangle 149"/>
          <p:cNvSpPr>
            <a:spLocks noChangeAspect="1" noChangeArrowheads="1"/>
          </p:cNvSpPr>
          <p:nvPr/>
        </p:nvSpPr>
        <p:spPr bwMode="auto">
          <a:xfrm>
            <a:off x="5772150" y="4186238"/>
            <a:ext cx="13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400" b="1"/>
          </a:p>
        </p:txBody>
      </p:sp>
      <p:sp>
        <p:nvSpPr>
          <p:cNvPr id="14357" name="Rectangle 145"/>
          <p:cNvSpPr>
            <a:spLocks noChangeAspect="1" noChangeArrowheads="1"/>
          </p:cNvSpPr>
          <p:nvPr/>
        </p:nvSpPr>
        <p:spPr bwMode="auto">
          <a:xfrm>
            <a:off x="4600575" y="4186238"/>
            <a:ext cx="173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A </a:t>
            </a:r>
            <a:endParaRPr lang="en-US" altLang="en-US" sz="1400" b="1"/>
          </a:p>
        </p:txBody>
      </p:sp>
      <p:sp>
        <p:nvSpPr>
          <p:cNvPr id="14358" name="Rectangle 145"/>
          <p:cNvSpPr>
            <a:spLocks noChangeAspect="1" noChangeArrowheads="1"/>
          </p:cNvSpPr>
          <p:nvPr/>
        </p:nvSpPr>
        <p:spPr bwMode="auto">
          <a:xfrm>
            <a:off x="4787900" y="4186238"/>
            <a:ext cx="139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1400" b="1"/>
          </a:p>
        </p:txBody>
      </p:sp>
      <p:sp>
        <p:nvSpPr>
          <p:cNvPr id="14359" name="Rectangle 193"/>
          <p:cNvSpPr>
            <a:spLocks noChangeAspect="1" noChangeArrowheads="1"/>
          </p:cNvSpPr>
          <p:nvPr/>
        </p:nvSpPr>
        <p:spPr bwMode="auto">
          <a:xfrm>
            <a:off x="4595813" y="5070475"/>
            <a:ext cx="179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U </a:t>
            </a:r>
            <a:endParaRPr lang="en-US" altLang="en-US" sz="1400" b="1"/>
          </a:p>
        </p:txBody>
      </p:sp>
      <p:sp>
        <p:nvSpPr>
          <p:cNvPr id="14360" name="Rectangle 193"/>
          <p:cNvSpPr>
            <a:spLocks noChangeAspect="1" noChangeArrowheads="1"/>
          </p:cNvSpPr>
          <p:nvPr/>
        </p:nvSpPr>
        <p:spPr bwMode="auto">
          <a:xfrm>
            <a:off x="4787900" y="5070475"/>
            <a:ext cx="13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400" b="1"/>
          </a:p>
        </p:txBody>
      </p:sp>
      <p:sp>
        <p:nvSpPr>
          <p:cNvPr id="14361" name="Rectangle 195"/>
          <p:cNvSpPr>
            <a:spLocks noChangeAspect="1" noChangeArrowheads="1"/>
          </p:cNvSpPr>
          <p:nvPr/>
        </p:nvSpPr>
        <p:spPr bwMode="auto">
          <a:xfrm>
            <a:off x="5580063" y="5070475"/>
            <a:ext cx="179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C </a:t>
            </a:r>
            <a:endParaRPr lang="en-US" altLang="en-US" sz="1400" b="1"/>
          </a:p>
        </p:txBody>
      </p:sp>
      <p:sp>
        <p:nvSpPr>
          <p:cNvPr id="14362" name="Rectangle 195"/>
          <p:cNvSpPr>
            <a:spLocks noChangeAspect="1" noChangeArrowheads="1"/>
          </p:cNvSpPr>
          <p:nvPr/>
        </p:nvSpPr>
        <p:spPr bwMode="auto">
          <a:xfrm>
            <a:off x="5776913" y="5070475"/>
            <a:ext cx="139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1400" b="1"/>
          </a:p>
        </p:txBody>
      </p:sp>
      <p:sp>
        <p:nvSpPr>
          <p:cNvPr id="14363" name="Rectangle 2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2035715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+mn-lt"/>
                <a:cs typeface="Times New Roman" pitchFamily="18" charset="0"/>
              </a:rPr>
              <a:t>During mRNA-tRNA recognition, the anticodon in tRNA binds to a complementary codon in mRNA</a:t>
            </a:r>
          </a:p>
        </p:txBody>
      </p:sp>
      <p:sp>
        <p:nvSpPr>
          <p:cNvPr id="203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  <a:noFill/>
        </p:spPr>
        <p:txBody>
          <a:bodyPr anchor="b"/>
          <a:lstStyle/>
          <a:p>
            <a:pPr eaLnBrk="1" hangingPunct="1"/>
            <a:r>
              <a:rPr lang="en-US" altLang="en-US" smtClean="0"/>
              <a:t>Recognition Between tRNA and mRNA</a:t>
            </a:r>
          </a:p>
        </p:txBody>
      </p:sp>
      <p:sp>
        <p:nvSpPr>
          <p:cNvPr id="2035719" name="Text Box 7"/>
          <p:cNvSpPr txBox="1">
            <a:spLocks noChangeArrowheads="1"/>
          </p:cNvSpPr>
          <p:nvPr/>
        </p:nvSpPr>
        <p:spPr bwMode="auto">
          <a:xfrm>
            <a:off x="0" y="64770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15.10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" y="3048000"/>
            <a:ext cx="6629400" cy="762000"/>
            <a:chOff x="240" y="1920"/>
            <a:chExt cx="4176" cy="480"/>
          </a:xfrm>
          <a:noFill/>
        </p:grpSpPr>
        <p:sp>
          <p:nvSpPr>
            <p:cNvPr id="43045" name="AutoShape 19"/>
            <p:cNvSpPr>
              <a:spLocks noChangeArrowheads="1"/>
            </p:cNvSpPr>
            <p:nvPr/>
          </p:nvSpPr>
          <p:spPr bwMode="auto">
            <a:xfrm>
              <a:off x="240" y="1920"/>
              <a:ext cx="1296" cy="480"/>
            </a:xfrm>
            <a:prstGeom prst="wedgeRectCallout">
              <a:avLst>
                <a:gd name="adj1" fmla="val 87732"/>
                <a:gd name="adj2" fmla="val -479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400" b="1" dirty="0" err="1">
                  <a:latin typeface="+mn-lt"/>
                </a:rPr>
                <a:t>tRNAs</a:t>
              </a:r>
              <a:r>
                <a:rPr lang="en-US" sz="1400" b="1" dirty="0">
                  <a:latin typeface="+mn-lt"/>
                </a:rPr>
                <a:t> are named according to the amino acid they bear</a:t>
              </a:r>
            </a:p>
          </p:txBody>
        </p:sp>
        <p:sp>
          <p:nvSpPr>
            <p:cNvPr id="43046" name="Rectangle 20"/>
            <p:cNvSpPr>
              <a:spLocks noChangeArrowheads="1"/>
            </p:cNvSpPr>
            <p:nvPr/>
          </p:nvSpPr>
          <p:spPr bwMode="auto">
            <a:xfrm>
              <a:off x="1872" y="1968"/>
              <a:ext cx="624" cy="384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047" name="Rectangle 21"/>
            <p:cNvSpPr>
              <a:spLocks noChangeArrowheads="1"/>
            </p:cNvSpPr>
            <p:nvPr/>
          </p:nvSpPr>
          <p:spPr bwMode="auto">
            <a:xfrm>
              <a:off x="3792" y="1968"/>
              <a:ext cx="624" cy="384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035735" name="AutoShape 23"/>
          <p:cNvSpPr>
            <a:spLocks noChangeArrowheads="1"/>
          </p:cNvSpPr>
          <p:nvPr/>
        </p:nvSpPr>
        <p:spPr bwMode="auto">
          <a:xfrm>
            <a:off x="476250" y="4343400"/>
            <a:ext cx="1600200" cy="762000"/>
          </a:xfrm>
          <a:prstGeom prst="wedgeRectCallout">
            <a:avLst>
              <a:gd name="adj1" fmla="val 105356"/>
              <a:gd name="adj2" fmla="val -2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>
                <a:latin typeface="+mn-lt"/>
              </a:rPr>
              <a:t>The anticodon is anti-parallel to the codon</a:t>
            </a:r>
          </a:p>
        </p:txBody>
      </p:sp>
      <p:sp>
        <p:nvSpPr>
          <p:cNvPr id="14369" name="Rectangle 205"/>
          <p:cNvSpPr>
            <a:spLocks noChangeAspect="1" noChangeArrowheads="1"/>
          </p:cNvSpPr>
          <p:nvPr/>
        </p:nvSpPr>
        <p:spPr bwMode="auto">
          <a:xfrm>
            <a:off x="5353050" y="3390900"/>
            <a:ext cx="141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1400" b="1"/>
          </a:p>
        </p:txBody>
      </p:sp>
      <p:sp>
        <p:nvSpPr>
          <p:cNvPr id="14370" name="Rectangle 205"/>
          <p:cNvSpPr>
            <a:spLocks noChangeAspect="1" noChangeArrowheads="1"/>
          </p:cNvSpPr>
          <p:nvPr/>
        </p:nvSpPr>
        <p:spPr bwMode="auto">
          <a:xfrm>
            <a:off x="4311650" y="3392488"/>
            <a:ext cx="142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3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5715" grpId="0" build="p" bldLvl="3"/>
      <p:bldP spid="2035716" grpId="0"/>
      <p:bldP spid="2035719" grpId="0"/>
      <p:bldP spid="20357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6" descr="bro25332_15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0513"/>
            <a:ext cx="459105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reeform 159"/>
          <p:cNvSpPr>
            <a:spLocks/>
          </p:cNvSpPr>
          <p:nvPr/>
        </p:nvSpPr>
        <p:spPr bwMode="auto">
          <a:xfrm>
            <a:off x="4741863" y="1052513"/>
            <a:ext cx="755650" cy="390525"/>
          </a:xfrm>
          <a:custGeom>
            <a:avLst/>
            <a:gdLst>
              <a:gd name="T0" fmla="*/ 0 w 476"/>
              <a:gd name="T1" fmla="*/ 2147483647 h 246"/>
              <a:gd name="T2" fmla="*/ 0 w 476"/>
              <a:gd name="T3" fmla="*/ 2147483647 h 246"/>
              <a:gd name="T4" fmla="*/ 2147483647 w 476"/>
              <a:gd name="T5" fmla="*/ 2147483647 h 246"/>
              <a:gd name="T6" fmla="*/ 2147483647 w 476"/>
              <a:gd name="T7" fmla="*/ 2147483647 h 246"/>
              <a:gd name="T8" fmla="*/ 2147483647 w 476"/>
              <a:gd name="T9" fmla="*/ 2147483647 h 246"/>
              <a:gd name="T10" fmla="*/ 2147483647 w 476"/>
              <a:gd name="T11" fmla="*/ 2147483647 h 246"/>
              <a:gd name="T12" fmla="*/ 2147483647 w 476"/>
              <a:gd name="T13" fmla="*/ 2147483647 h 246"/>
              <a:gd name="T14" fmla="*/ 2147483647 w 476"/>
              <a:gd name="T15" fmla="*/ 2147483647 h 246"/>
              <a:gd name="T16" fmla="*/ 2147483647 w 476"/>
              <a:gd name="T17" fmla="*/ 2147483647 h 246"/>
              <a:gd name="T18" fmla="*/ 2147483647 w 476"/>
              <a:gd name="T19" fmla="*/ 2147483647 h 246"/>
              <a:gd name="T20" fmla="*/ 2147483647 w 476"/>
              <a:gd name="T21" fmla="*/ 2147483647 h 246"/>
              <a:gd name="T22" fmla="*/ 2147483647 w 476"/>
              <a:gd name="T23" fmla="*/ 2147483647 h 246"/>
              <a:gd name="T24" fmla="*/ 2147483647 w 476"/>
              <a:gd name="T25" fmla="*/ 2147483647 h 246"/>
              <a:gd name="T26" fmla="*/ 2147483647 w 476"/>
              <a:gd name="T27" fmla="*/ 2147483647 h 246"/>
              <a:gd name="T28" fmla="*/ 2147483647 w 476"/>
              <a:gd name="T29" fmla="*/ 2147483647 h 246"/>
              <a:gd name="T30" fmla="*/ 2147483647 w 476"/>
              <a:gd name="T31" fmla="*/ 2147483647 h 246"/>
              <a:gd name="T32" fmla="*/ 2147483647 w 476"/>
              <a:gd name="T33" fmla="*/ 2147483647 h 246"/>
              <a:gd name="T34" fmla="*/ 2147483647 w 476"/>
              <a:gd name="T35" fmla="*/ 0 h 246"/>
              <a:gd name="T36" fmla="*/ 2147483647 w 476"/>
              <a:gd name="T37" fmla="*/ 2147483647 h 246"/>
              <a:gd name="T38" fmla="*/ 2147483647 w 476"/>
              <a:gd name="T39" fmla="*/ 2147483647 h 246"/>
              <a:gd name="T40" fmla="*/ 2147483647 w 476"/>
              <a:gd name="T41" fmla="*/ 2147483647 h 246"/>
              <a:gd name="T42" fmla="*/ 2147483647 w 476"/>
              <a:gd name="T43" fmla="*/ 2147483647 h 246"/>
              <a:gd name="T44" fmla="*/ 2147483647 w 476"/>
              <a:gd name="T45" fmla="*/ 2147483647 h 246"/>
              <a:gd name="T46" fmla="*/ 2147483647 w 476"/>
              <a:gd name="T47" fmla="*/ 2147483647 h 246"/>
              <a:gd name="T48" fmla="*/ 2147483647 w 476"/>
              <a:gd name="T49" fmla="*/ 2147483647 h 246"/>
              <a:gd name="T50" fmla="*/ 2147483647 w 476"/>
              <a:gd name="T51" fmla="*/ 2147483647 h 246"/>
              <a:gd name="T52" fmla="*/ 2147483647 w 476"/>
              <a:gd name="T53" fmla="*/ 2147483647 h 246"/>
              <a:gd name="T54" fmla="*/ 2147483647 w 476"/>
              <a:gd name="T55" fmla="*/ 2147483647 h 246"/>
              <a:gd name="T56" fmla="*/ 2147483647 w 476"/>
              <a:gd name="T57" fmla="*/ 2147483647 h 246"/>
              <a:gd name="T58" fmla="*/ 2147483647 w 476"/>
              <a:gd name="T59" fmla="*/ 2147483647 h 246"/>
              <a:gd name="T60" fmla="*/ 2147483647 w 476"/>
              <a:gd name="T61" fmla="*/ 2147483647 h 246"/>
              <a:gd name="T62" fmla="*/ 2147483647 w 476"/>
              <a:gd name="T63" fmla="*/ 2147483647 h 246"/>
              <a:gd name="T64" fmla="*/ 0 w 476"/>
              <a:gd name="T65" fmla="*/ 2147483647 h 246"/>
              <a:gd name="T66" fmla="*/ 0 w 476"/>
              <a:gd name="T67" fmla="*/ 2147483647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6"/>
              <a:gd name="T103" fmla="*/ 0 h 246"/>
              <a:gd name="T104" fmla="*/ 476 w 476"/>
              <a:gd name="T105" fmla="*/ 246 h 2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6" h="246">
                <a:moveTo>
                  <a:pt x="0" y="246"/>
                </a:moveTo>
                <a:lnTo>
                  <a:pt x="0" y="246"/>
                </a:lnTo>
                <a:lnTo>
                  <a:pt x="34" y="220"/>
                </a:lnTo>
                <a:lnTo>
                  <a:pt x="66" y="200"/>
                </a:lnTo>
                <a:lnTo>
                  <a:pt x="98" y="182"/>
                </a:lnTo>
                <a:lnTo>
                  <a:pt x="128" y="166"/>
                </a:lnTo>
                <a:lnTo>
                  <a:pt x="158" y="154"/>
                </a:lnTo>
                <a:lnTo>
                  <a:pt x="188" y="144"/>
                </a:lnTo>
                <a:lnTo>
                  <a:pt x="216" y="138"/>
                </a:lnTo>
                <a:lnTo>
                  <a:pt x="242" y="132"/>
                </a:lnTo>
                <a:lnTo>
                  <a:pt x="266" y="128"/>
                </a:lnTo>
                <a:lnTo>
                  <a:pt x="288" y="126"/>
                </a:lnTo>
                <a:lnTo>
                  <a:pt x="324" y="126"/>
                </a:lnTo>
                <a:lnTo>
                  <a:pt x="348" y="126"/>
                </a:lnTo>
                <a:lnTo>
                  <a:pt x="356" y="128"/>
                </a:lnTo>
                <a:lnTo>
                  <a:pt x="334" y="172"/>
                </a:lnTo>
                <a:lnTo>
                  <a:pt x="476" y="80"/>
                </a:lnTo>
                <a:lnTo>
                  <a:pt x="318" y="0"/>
                </a:lnTo>
                <a:lnTo>
                  <a:pt x="350" y="46"/>
                </a:lnTo>
                <a:lnTo>
                  <a:pt x="342" y="46"/>
                </a:lnTo>
                <a:lnTo>
                  <a:pt x="314" y="52"/>
                </a:lnTo>
                <a:lnTo>
                  <a:pt x="276" y="62"/>
                </a:lnTo>
                <a:lnTo>
                  <a:pt x="252" y="70"/>
                </a:lnTo>
                <a:lnTo>
                  <a:pt x="226" y="80"/>
                </a:lnTo>
                <a:lnTo>
                  <a:pt x="198" y="90"/>
                </a:lnTo>
                <a:lnTo>
                  <a:pt x="170" y="104"/>
                </a:lnTo>
                <a:lnTo>
                  <a:pt x="140" y="120"/>
                </a:lnTo>
                <a:lnTo>
                  <a:pt x="112" y="140"/>
                </a:lnTo>
                <a:lnTo>
                  <a:pt x="82" y="162"/>
                </a:lnTo>
                <a:lnTo>
                  <a:pt x="54" y="186"/>
                </a:lnTo>
                <a:lnTo>
                  <a:pt x="26" y="214"/>
                </a:lnTo>
                <a:lnTo>
                  <a:pt x="0" y="246"/>
                </a:lnTo>
                <a:close/>
              </a:path>
            </a:pathLst>
          </a:custGeom>
          <a:solidFill>
            <a:srgbClr val="FFFFFF"/>
          </a:solidFill>
          <a:ln w="838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4" name="Group 145"/>
          <p:cNvGrpSpPr>
            <a:grpSpLocks/>
          </p:cNvGrpSpPr>
          <p:nvPr/>
        </p:nvGrpSpPr>
        <p:grpSpPr bwMode="auto">
          <a:xfrm>
            <a:off x="4589463" y="2671763"/>
            <a:ext cx="1647825" cy="107950"/>
            <a:chOff x="4519613" y="2922588"/>
            <a:chExt cx="1647825" cy="107950"/>
          </a:xfrm>
        </p:grpSpPr>
        <p:sp>
          <p:nvSpPr>
            <p:cNvPr id="15435" name="Line 162"/>
            <p:cNvSpPr>
              <a:spLocks noChangeShapeType="1"/>
            </p:cNvSpPr>
            <p:nvPr/>
          </p:nvSpPr>
          <p:spPr bwMode="auto">
            <a:xfrm>
              <a:off x="5345113" y="2922588"/>
              <a:ext cx="1587" cy="47625"/>
            </a:xfrm>
            <a:prstGeom prst="line">
              <a:avLst/>
            </a:prstGeom>
            <a:noFill/>
            <a:ln w="838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163"/>
            <p:cNvSpPr>
              <a:spLocks/>
            </p:cNvSpPr>
            <p:nvPr/>
          </p:nvSpPr>
          <p:spPr bwMode="auto">
            <a:xfrm>
              <a:off x="4519613" y="2970213"/>
              <a:ext cx="1647825" cy="60325"/>
            </a:xfrm>
            <a:custGeom>
              <a:avLst/>
              <a:gdLst>
                <a:gd name="T0" fmla="*/ 2147483647 w 1038"/>
                <a:gd name="T1" fmla="*/ 2147483647 h 38"/>
                <a:gd name="T2" fmla="*/ 2147483647 w 1038"/>
                <a:gd name="T3" fmla="*/ 2147483647 h 38"/>
                <a:gd name="T4" fmla="*/ 2147483647 w 1038"/>
                <a:gd name="T5" fmla="*/ 2147483647 h 38"/>
                <a:gd name="T6" fmla="*/ 2147483647 w 1038"/>
                <a:gd name="T7" fmla="*/ 2147483647 h 38"/>
                <a:gd name="T8" fmla="*/ 2147483647 w 1038"/>
                <a:gd name="T9" fmla="*/ 2147483647 h 38"/>
                <a:gd name="T10" fmla="*/ 2147483647 w 1038"/>
                <a:gd name="T11" fmla="*/ 2147483647 h 38"/>
                <a:gd name="T12" fmla="*/ 2147483647 w 1038"/>
                <a:gd name="T13" fmla="*/ 2147483647 h 38"/>
                <a:gd name="T14" fmla="*/ 2147483647 w 1038"/>
                <a:gd name="T15" fmla="*/ 0 h 38"/>
                <a:gd name="T16" fmla="*/ 2147483647 w 1038"/>
                <a:gd name="T17" fmla="*/ 0 h 38"/>
                <a:gd name="T18" fmla="*/ 2147483647 w 1038"/>
                <a:gd name="T19" fmla="*/ 0 h 38"/>
                <a:gd name="T20" fmla="*/ 2147483647 w 1038"/>
                <a:gd name="T21" fmla="*/ 2147483647 h 38"/>
                <a:gd name="T22" fmla="*/ 2147483647 w 1038"/>
                <a:gd name="T23" fmla="*/ 2147483647 h 38"/>
                <a:gd name="T24" fmla="*/ 2147483647 w 1038"/>
                <a:gd name="T25" fmla="*/ 2147483647 h 38"/>
                <a:gd name="T26" fmla="*/ 0 w 1038"/>
                <a:gd name="T27" fmla="*/ 2147483647 h 38"/>
                <a:gd name="T28" fmla="*/ 0 w 1038"/>
                <a:gd name="T29" fmla="*/ 2147483647 h 38"/>
                <a:gd name="T30" fmla="*/ 0 w 1038"/>
                <a:gd name="T31" fmla="*/ 2147483647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8"/>
                <a:gd name="T49" fmla="*/ 0 h 38"/>
                <a:gd name="T50" fmla="*/ 1038 w 1038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8" h="38">
                  <a:moveTo>
                    <a:pt x="1038" y="38"/>
                  </a:moveTo>
                  <a:lnTo>
                    <a:pt x="1038" y="16"/>
                  </a:lnTo>
                  <a:lnTo>
                    <a:pt x="1036" y="10"/>
                  </a:lnTo>
                  <a:lnTo>
                    <a:pt x="1032" y="6"/>
                  </a:lnTo>
                  <a:lnTo>
                    <a:pt x="1024" y="2"/>
                  </a:lnTo>
                  <a:lnTo>
                    <a:pt x="1016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8"/>
                  </a:lnTo>
                </a:path>
              </a:pathLst>
            </a:custGeom>
            <a:noFill/>
            <a:ln w="838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Line 167"/>
          <p:cNvSpPr>
            <a:spLocks noChangeShapeType="1"/>
          </p:cNvSpPr>
          <p:nvPr/>
        </p:nvSpPr>
        <p:spPr bwMode="auto">
          <a:xfrm>
            <a:off x="5697538" y="627063"/>
            <a:ext cx="666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Freeform 168"/>
          <p:cNvSpPr>
            <a:spLocks/>
          </p:cNvSpPr>
          <p:nvPr/>
        </p:nvSpPr>
        <p:spPr bwMode="auto">
          <a:xfrm>
            <a:off x="3779838" y="5662613"/>
            <a:ext cx="936625" cy="400050"/>
          </a:xfrm>
          <a:custGeom>
            <a:avLst/>
            <a:gdLst>
              <a:gd name="T0" fmla="*/ 2147483647 w 590"/>
              <a:gd name="T1" fmla="*/ 0 h 252"/>
              <a:gd name="T2" fmla="*/ 0 w 590"/>
              <a:gd name="T3" fmla="*/ 2147483647 h 252"/>
              <a:gd name="T4" fmla="*/ 0 w 590"/>
              <a:gd name="T5" fmla="*/ 2147483647 h 252"/>
              <a:gd name="T6" fmla="*/ 2147483647 w 590"/>
              <a:gd name="T7" fmla="*/ 2147483647 h 252"/>
              <a:gd name="T8" fmla="*/ 2147483647 w 590"/>
              <a:gd name="T9" fmla="*/ 2147483647 h 252"/>
              <a:gd name="T10" fmla="*/ 2147483647 w 590"/>
              <a:gd name="T11" fmla="*/ 2147483647 h 252"/>
              <a:gd name="T12" fmla="*/ 2147483647 w 590"/>
              <a:gd name="T13" fmla="*/ 2147483647 h 252"/>
              <a:gd name="T14" fmla="*/ 2147483647 w 590"/>
              <a:gd name="T15" fmla="*/ 2147483647 h 252"/>
              <a:gd name="T16" fmla="*/ 2147483647 w 590"/>
              <a:gd name="T17" fmla="*/ 2147483647 h 252"/>
              <a:gd name="T18" fmla="*/ 2147483647 w 590"/>
              <a:gd name="T19" fmla="*/ 2147483647 h 252"/>
              <a:gd name="T20" fmla="*/ 2147483647 w 590"/>
              <a:gd name="T21" fmla="*/ 2147483647 h 252"/>
              <a:gd name="T22" fmla="*/ 2147483647 w 590"/>
              <a:gd name="T23" fmla="*/ 2147483647 h 252"/>
              <a:gd name="T24" fmla="*/ 2147483647 w 590"/>
              <a:gd name="T25" fmla="*/ 2147483647 h 252"/>
              <a:gd name="T26" fmla="*/ 2147483647 w 590"/>
              <a:gd name="T27" fmla="*/ 2147483647 h 252"/>
              <a:gd name="T28" fmla="*/ 2147483647 w 590"/>
              <a:gd name="T29" fmla="*/ 2147483647 h 252"/>
              <a:gd name="T30" fmla="*/ 2147483647 w 590"/>
              <a:gd name="T31" fmla="*/ 2147483647 h 252"/>
              <a:gd name="T32" fmla="*/ 2147483647 w 590"/>
              <a:gd name="T33" fmla="*/ 2147483647 h 252"/>
              <a:gd name="T34" fmla="*/ 2147483647 w 590"/>
              <a:gd name="T35" fmla="*/ 2147483647 h 252"/>
              <a:gd name="T36" fmla="*/ 2147483647 w 590"/>
              <a:gd name="T37" fmla="*/ 2147483647 h 252"/>
              <a:gd name="T38" fmla="*/ 2147483647 w 590"/>
              <a:gd name="T39" fmla="*/ 2147483647 h 252"/>
              <a:gd name="T40" fmla="*/ 2147483647 w 590"/>
              <a:gd name="T41" fmla="*/ 2147483647 h 252"/>
              <a:gd name="T42" fmla="*/ 2147483647 w 590"/>
              <a:gd name="T43" fmla="*/ 2147483647 h 252"/>
              <a:gd name="T44" fmla="*/ 2147483647 w 590"/>
              <a:gd name="T45" fmla="*/ 2147483647 h 252"/>
              <a:gd name="T46" fmla="*/ 2147483647 w 590"/>
              <a:gd name="T47" fmla="*/ 2147483647 h 252"/>
              <a:gd name="T48" fmla="*/ 2147483647 w 590"/>
              <a:gd name="T49" fmla="*/ 2147483647 h 252"/>
              <a:gd name="T50" fmla="*/ 2147483647 w 590"/>
              <a:gd name="T51" fmla="*/ 2147483647 h 252"/>
              <a:gd name="T52" fmla="*/ 2147483647 w 590"/>
              <a:gd name="T53" fmla="*/ 2147483647 h 252"/>
              <a:gd name="T54" fmla="*/ 2147483647 w 590"/>
              <a:gd name="T55" fmla="*/ 2147483647 h 252"/>
              <a:gd name="T56" fmla="*/ 2147483647 w 590"/>
              <a:gd name="T57" fmla="*/ 2147483647 h 252"/>
              <a:gd name="T58" fmla="*/ 2147483647 w 590"/>
              <a:gd name="T59" fmla="*/ 2147483647 h 252"/>
              <a:gd name="T60" fmla="*/ 2147483647 w 590"/>
              <a:gd name="T61" fmla="*/ 2147483647 h 252"/>
              <a:gd name="T62" fmla="*/ 2147483647 w 590"/>
              <a:gd name="T63" fmla="*/ 2147483647 h 252"/>
              <a:gd name="T64" fmla="*/ 2147483647 w 590"/>
              <a:gd name="T65" fmla="*/ 2147483647 h 252"/>
              <a:gd name="T66" fmla="*/ 2147483647 w 590"/>
              <a:gd name="T67" fmla="*/ 2147483647 h 252"/>
              <a:gd name="T68" fmla="*/ 2147483647 w 590"/>
              <a:gd name="T69" fmla="*/ 2147483647 h 252"/>
              <a:gd name="T70" fmla="*/ 2147483647 w 590"/>
              <a:gd name="T71" fmla="*/ 2147483647 h 252"/>
              <a:gd name="T72" fmla="*/ 2147483647 w 590"/>
              <a:gd name="T73" fmla="*/ 2147483647 h 252"/>
              <a:gd name="T74" fmla="*/ 2147483647 w 590"/>
              <a:gd name="T75" fmla="*/ 2147483647 h 252"/>
              <a:gd name="T76" fmla="*/ 2147483647 w 590"/>
              <a:gd name="T77" fmla="*/ 2147483647 h 252"/>
              <a:gd name="T78" fmla="*/ 2147483647 w 590"/>
              <a:gd name="T79" fmla="*/ 2147483647 h 252"/>
              <a:gd name="T80" fmla="*/ 2147483647 w 590"/>
              <a:gd name="T81" fmla="*/ 2147483647 h 252"/>
              <a:gd name="T82" fmla="*/ 2147483647 w 590"/>
              <a:gd name="T83" fmla="*/ 2147483647 h 252"/>
              <a:gd name="T84" fmla="*/ 2147483647 w 590"/>
              <a:gd name="T85" fmla="*/ 2147483647 h 252"/>
              <a:gd name="T86" fmla="*/ 2147483647 w 590"/>
              <a:gd name="T87" fmla="*/ 2147483647 h 252"/>
              <a:gd name="T88" fmla="*/ 2147483647 w 590"/>
              <a:gd name="T89" fmla="*/ 2147483647 h 252"/>
              <a:gd name="T90" fmla="*/ 2147483647 w 590"/>
              <a:gd name="T91" fmla="*/ 2147483647 h 2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0"/>
              <a:gd name="T139" fmla="*/ 0 h 252"/>
              <a:gd name="T140" fmla="*/ 590 w 590"/>
              <a:gd name="T141" fmla="*/ 252 h 2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0" h="252">
                <a:moveTo>
                  <a:pt x="32" y="0"/>
                </a:moveTo>
                <a:lnTo>
                  <a:pt x="0" y="18"/>
                </a:lnTo>
                <a:lnTo>
                  <a:pt x="20" y="54"/>
                </a:lnTo>
                <a:lnTo>
                  <a:pt x="46" y="86"/>
                </a:lnTo>
                <a:lnTo>
                  <a:pt x="72" y="112"/>
                </a:lnTo>
                <a:lnTo>
                  <a:pt x="100" y="136"/>
                </a:lnTo>
                <a:lnTo>
                  <a:pt x="128" y="156"/>
                </a:lnTo>
                <a:lnTo>
                  <a:pt x="156" y="172"/>
                </a:lnTo>
                <a:lnTo>
                  <a:pt x="186" y="184"/>
                </a:lnTo>
                <a:lnTo>
                  <a:pt x="214" y="194"/>
                </a:lnTo>
                <a:lnTo>
                  <a:pt x="236" y="202"/>
                </a:lnTo>
                <a:lnTo>
                  <a:pt x="246" y="204"/>
                </a:lnTo>
                <a:lnTo>
                  <a:pt x="256" y="204"/>
                </a:lnTo>
                <a:lnTo>
                  <a:pt x="260" y="206"/>
                </a:lnTo>
                <a:lnTo>
                  <a:pt x="266" y="208"/>
                </a:lnTo>
                <a:lnTo>
                  <a:pt x="272" y="212"/>
                </a:lnTo>
                <a:lnTo>
                  <a:pt x="280" y="218"/>
                </a:lnTo>
                <a:lnTo>
                  <a:pt x="286" y="226"/>
                </a:lnTo>
                <a:lnTo>
                  <a:pt x="290" y="238"/>
                </a:lnTo>
                <a:lnTo>
                  <a:pt x="290" y="252"/>
                </a:lnTo>
                <a:lnTo>
                  <a:pt x="292" y="236"/>
                </a:lnTo>
                <a:lnTo>
                  <a:pt x="296" y="226"/>
                </a:lnTo>
                <a:lnTo>
                  <a:pt x="302" y="216"/>
                </a:lnTo>
                <a:lnTo>
                  <a:pt x="310" y="212"/>
                </a:lnTo>
                <a:lnTo>
                  <a:pt x="316" y="208"/>
                </a:lnTo>
                <a:lnTo>
                  <a:pt x="322" y="206"/>
                </a:lnTo>
                <a:lnTo>
                  <a:pt x="328" y="204"/>
                </a:lnTo>
                <a:lnTo>
                  <a:pt x="332" y="204"/>
                </a:lnTo>
                <a:lnTo>
                  <a:pt x="350" y="202"/>
                </a:lnTo>
                <a:lnTo>
                  <a:pt x="382" y="194"/>
                </a:lnTo>
                <a:lnTo>
                  <a:pt x="416" y="182"/>
                </a:lnTo>
                <a:lnTo>
                  <a:pt x="450" y="166"/>
                </a:lnTo>
                <a:lnTo>
                  <a:pt x="482" y="146"/>
                </a:lnTo>
                <a:lnTo>
                  <a:pt x="512" y="122"/>
                </a:lnTo>
                <a:lnTo>
                  <a:pt x="542" y="94"/>
                </a:lnTo>
                <a:lnTo>
                  <a:pt x="554" y="80"/>
                </a:lnTo>
                <a:lnTo>
                  <a:pt x="568" y="62"/>
                </a:lnTo>
                <a:lnTo>
                  <a:pt x="580" y="46"/>
                </a:lnTo>
                <a:lnTo>
                  <a:pt x="590" y="26"/>
                </a:lnTo>
                <a:lnTo>
                  <a:pt x="550" y="4"/>
                </a:lnTo>
              </a:path>
            </a:pathLst>
          </a:custGeom>
          <a:noFill/>
          <a:ln w="838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Freeform 169"/>
          <p:cNvSpPr>
            <a:spLocks/>
          </p:cNvSpPr>
          <p:nvPr/>
        </p:nvSpPr>
        <p:spPr bwMode="auto">
          <a:xfrm>
            <a:off x="4494213" y="1049338"/>
            <a:ext cx="180975" cy="1587"/>
          </a:xfrm>
          <a:custGeom>
            <a:avLst/>
            <a:gdLst>
              <a:gd name="T0" fmla="*/ 0 w 114"/>
              <a:gd name="T1" fmla="*/ 0 h 1588"/>
              <a:gd name="T2" fmla="*/ 0 w 114"/>
              <a:gd name="T3" fmla="*/ 0 h 1588"/>
              <a:gd name="T4" fmla="*/ 2147483647 w 114"/>
              <a:gd name="T5" fmla="*/ 0 h 1588"/>
              <a:gd name="T6" fmla="*/ 0 60000 65536"/>
              <a:gd name="T7" fmla="*/ 0 60000 65536"/>
              <a:gd name="T8" fmla="*/ 0 60000 65536"/>
              <a:gd name="T9" fmla="*/ 0 w 114"/>
              <a:gd name="T10" fmla="*/ 0 h 1588"/>
              <a:gd name="T11" fmla="*/ 114 w 11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1588">
                <a:moveTo>
                  <a:pt x="0" y="0"/>
                </a:moveTo>
                <a:lnTo>
                  <a:pt x="0" y="0"/>
                </a:lnTo>
                <a:lnTo>
                  <a:pt x="114" y="0"/>
                </a:lnTo>
              </a:path>
            </a:pathLst>
          </a:custGeom>
          <a:noFill/>
          <a:ln w="838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Freeform 170"/>
          <p:cNvSpPr>
            <a:spLocks/>
          </p:cNvSpPr>
          <p:nvPr/>
        </p:nvSpPr>
        <p:spPr bwMode="auto">
          <a:xfrm>
            <a:off x="5872163" y="985838"/>
            <a:ext cx="368300" cy="149225"/>
          </a:xfrm>
          <a:custGeom>
            <a:avLst/>
            <a:gdLst>
              <a:gd name="T0" fmla="*/ 0 w 232"/>
              <a:gd name="T1" fmla="*/ 0 h 94"/>
              <a:gd name="T2" fmla="*/ 0 w 232"/>
              <a:gd name="T3" fmla="*/ 0 h 94"/>
              <a:gd name="T4" fmla="*/ 2147483647 w 232"/>
              <a:gd name="T5" fmla="*/ 2147483647 h 94"/>
              <a:gd name="T6" fmla="*/ 2147483647 w 232"/>
              <a:gd name="T7" fmla="*/ 2147483647 h 94"/>
              <a:gd name="T8" fmla="*/ 2147483647 w 232"/>
              <a:gd name="T9" fmla="*/ 2147483647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"/>
              <a:gd name="T16" fmla="*/ 0 h 94"/>
              <a:gd name="T17" fmla="*/ 232 w 232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" h="94">
                <a:moveTo>
                  <a:pt x="0" y="0"/>
                </a:moveTo>
                <a:lnTo>
                  <a:pt x="0" y="0"/>
                </a:lnTo>
                <a:lnTo>
                  <a:pt x="120" y="46"/>
                </a:lnTo>
                <a:lnTo>
                  <a:pt x="200" y="80"/>
                </a:lnTo>
                <a:lnTo>
                  <a:pt x="232" y="94"/>
                </a:lnTo>
              </a:path>
            </a:pathLst>
          </a:custGeom>
          <a:noFill/>
          <a:ln w="838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72"/>
          <p:cNvSpPr>
            <a:spLocks noChangeArrowheads="1"/>
          </p:cNvSpPr>
          <p:nvPr/>
        </p:nvSpPr>
        <p:spPr bwMode="auto">
          <a:xfrm>
            <a:off x="3951288" y="6072188"/>
            <a:ext cx="6985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Anticodon</a:t>
            </a:r>
            <a:endParaRPr lang="en-US" altLang="en-US" b="1"/>
          </a:p>
        </p:txBody>
      </p:sp>
      <p:sp>
        <p:nvSpPr>
          <p:cNvPr id="15370" name="Rectangle 181"/>
          <p:cNvSpPr>
            <a:spLocks noChangeArrowheads="1"/>
          </p:cNvSpPr>
          <p:nvPr/>
        </p:nvSpPr>
        <p:spPr bwMode="auto">
          <a:xfrm>
            <a:off x="3906838" y="51546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b="1"/>
          </a:p>
        </p:txBody>
      </p:sp>
      <p:sp>
        <p:nvSpPr>
          <p:cNvPr id="15371" name="Rectangle 182"/>
          <p:cNvSpPr>
            <a:spLocks noChangeArrowheads="1"/>
          </p:cNvSpPr>
          <p:nvPr/>
        </p:nvSpPr>
        <p:spPr bwMode="auto">
          <a:xfrm>
            <a:off x="2405063" y="3770313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b="1"/>
          </a:p>
        </p:txBody>
      </p:sp>
      <p:sp>
        <p:nvSpPr>
          <p:cNvPr id="15372" name="Rectangle 183"/>
          <p:cNvSpPr>
            <a:spLocks noChangeArrowheads="1"/>
          </p:cNvSpPr>
          <p:nvPr/>
        </p:nvSpPr>
        <p:spPr bwMode="auto">
          <a:xfrm>
            <a:off x="2614613" y="3957638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b="1"/>
          </a:p>
        </p:txBody>
      </p:sp>
      <p:sp>
        <p:nvSpPr>
          <p:cNvPr id="15373" name="Rectangle 184"/>
          <p:cNvSpPr>
            <a:spLocks noChangeArrowheads="1"/>
          </p:cNvSpPr>
          <p:nvPr/>
        </p:nvSpPr>
        <p:spPr bwMode="auto">
          <a:xfrm>
            <a:off x="2411413" y="346233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374" name="Rectangle 185"/>
          <p:cNvSpPr>
            <a:spLocks noChangeArrowheads="1"/>
          </p:cNvSpPr>
          <p:nvPr/>
        </p:nvSpPr>
        <p:spPr bwMode="auto">
          <a:xfrm>
            <a:off x="2849563" y="3265488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b="1"/>
          </a:p>
        </p:txBody>
      </p:sp>
      <p:sp>
        <p:nvSpPr>
          <p:cNvPr id="15375" name="Rectangle 186"/>
          <p:cNvSpPr>
            <a:spLocks noChangeArrowheads="1"/>
          </p:cNvSpPr>
          <p:nvPr/>
        </p:nvSpPr>
        <p:spPr bwMode="auto">
          <a:xfrm>
            <a:off x="3040063" y="3379788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b="1"/>
          </a:p>
        </p:txBody>
      </p:sp>
      <p:sp>
        <p:nvSpPr>
          <p:cNvPr id="15376" name="Rectangle 187"/>
          <p:cNvSpPr>
            <a:spLocks noChangeArrowheads="1"/>
          </p:cNvSpPr>
          <p:nvPr/>
        </p:nvSpPr>
        <p:spPr bwMode="auto">
          <a:xfrm>
            <a:off x="3021013" y="3833813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b="1"/>
          </a:p>
        </p:txBody>
      </p:sp>
      <p:sp>
        <p:nvSpPr>
          <p:cNvPr id="15377" name="Rectangle 188"/>
          <p:cNvSpPr>
            <a:spLocks noChangeArrowheads="1"/>
          </p:cNvSpPr>
          <p:nvPr/>
        </p:nvSpPr>
        <p:spPr bwMode="auto">
          <a:xfrm>
            <a:off x="2525713" y="3262313"/>
            <a:ext cx="252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UH</a:t>
            </a:r>
            <a:r>
              <a:rPr lang="en-US" altLang="en-US" sz="1100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b="1" baseline="-25000"/>
          </a:p>
        </p:txBody>
      </p:sp>
      <p:sp>
        <p:nvSpPr>
          <p:cNvPr id="15378" name="Rectangle 191"/>
          <p:cNvSpPr>
            <a:spLocks noChangeArrowheads="1"/>
          </p:cNvSpPr>
          <p:nvPr/>
        </p:nvSpPr>
        <p:spPr bwMode="auto">
          <a:xfrm>
            <a:off x="2811463" y="3973513"/>
            <a:ext cx="252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UH</a:t>
            </a:r>
            <a:r>
              <a:rPr lang="en-US" altLang="en-US" sz="1100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b="1" baseline="-25000"/>
          </a:p>
        </p:txBody>
      </p:sp>
      <p:sp>
        <p:nvSpPr>
          <p:cNvPr id="15379" name="Rectangle 194"/>
          <p:cNvSpPr>
            <a:spLocks noChangeArrowheads="1"/>
          </p:cNvSpPr>
          <p:nvPr/>
        </p:nvSpPr>
        <p:spPr bwMode="auto">
          <a:xfrm>
            <a:off x="4827588" y="4014788"/>
            <a:ext cx="252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UH</a:t>
            </a:r>
            <a:r>
              <a:rPr lang="en-US" altLang="en-US" sz="1100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b="1" baseline="-25000"/>
          </a:p>
        </p:txBody>
      </p:sp>
      <p:sp>
        <p:nvSpPr>
          <p:cNvPr id="15380" name="Rectangle 197"/>
          <p:cNvSpPr>
            <a:spLocks noChangeArrowheads="1"/>
          </p:cNvSpPr>
          <p:nvPr/>
        </p:nvSpPr>
        <p:spPr bwMode="auto">
          <a:xfrm>
            <a:off x="3824288" y="4783138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30</a:t>
            </a:r>
            <a:endParaRPr lang="en-US" altLang="en-US" b="1"/>
          </a:p>
        </p:txBody>
      </p:sp>
      <p:sp>
        <p:nvSpPr>
          <p:cNvPr id="15381" name="Rectangle 199"/>
          <p:cNvSpPr>
            <a:spLocks noChangeArrowheads="1"/>
          </p:cNvSpPr>
          <p:nvPr/>
        </p:nvSpPr>
        <p:spPr bwMode="auto">
          <a:xfrm>
            <a:off x="3732213" y="3313113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10</a:t>
            </a:r>
            <a:endParaRPr lang="en-US" altLang="en-US" b="1"/>
          </a:p>
        </p:txBody>
      </p:sp>
      <p:sp>
        <p:nvSpPr>
          <p:cNvPr id="15382" name="Rectangle 201"/>
          <p:cNvSpPr>
            <a:spLocks noChangeArrowheads="1"/>
          </p:cNvSpPr>
          <p:nvPr/>
        </p:nvSpPr>
        <p:spPr bwMode="auto">
          <a:xfrm>
            <a:off x="2513013" y="4113213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19</a:t>
            </a:r>
            <a:endParaRPr lang="en-US" altLang="en-US" b="1"/>
          </a:p>
        </p:txBody>
      </p:sp>
      <p:sp>
        <p:nvSpPr>
          <p:cNvPr id="15383" name="Rectangle 203"/>
          <p:cNvSpPr>
            <a:spLocks noChangeArrowheads="1"/>
          </p:cNvSpPr>
          <p:nvPr/>
        </p:nvSpPr>
        <p:spPr bwMode="auto">
          <a:xfrm>
            <a:off x="4522788" y="4776788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40</a:t>
            </a:r>
            <a:endParaRPr lang="en-US" altLang="en-US" b="1"/>
          </a:p>
        </p:txBody>
      </p:sp>
      <p:sp>
        <p:nvSpPr>
          <p:cNvPr id="15384" name="Rectangle 205"/>
          <p:cNvSpPr>
            <a:spLocks noChangeArrowheads="1"/>
          </p:cNvSpPr>
          <p:nvPr/>
        </p:nvSpPr>
        <p:spPr bwMode="auto">
          <a:xfrm>
            <a:off x="5414963" y="2779713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60</a:t>
            </a:r>
            <a:endParaRPr lang="en-US" altLang="en-US" b="1"/>
          </a:p>
        </p:txBody>
      </p:sp>
      <p:sp>
        <p:nvSpPr>
          <p:cNvPr id="15385" name="Rectangle 208"/>
          <p:cNvSpPr>
            <a:spLocks noChangeArrowheads="1"/>
          </p:cNvSpPr>
          <p:nvPr/>
        </p:nvSpPr>
        <p:spPr bwMode="auto">
          <a:xfrm>
            <a:off x="4519613" y="2192338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70</a:t>
            </a:r>
            <a:endParaRPr lang="en-US" altLang="en-US" b="1"/>
          </a:p>
        </p:txBody>
      </p:sp>
      <p:sp>
        <p:nvSpPr>
          <p:cNvPr id="15386" name="Rectangle 210"/>
          <p:cNvSpPr>
            <a:spLocks noChangeArrowheads="1"/>
          </p:cNvSpPr>
          <p:nvPr/>
        </p:nvSpPr>
        <p:spPr bwMode="auto">
          <a:xfrm>
            <a:off x="4532313" y="1563688"/>
            <a:ext cx="9794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Acceptor stem</a:t>
            </a:r>
            <a:endParaRPr lang="en-US" altLang="en-US" b="1"/>
          </a:p>
        </p:txBody>
      </p:sp>
      <p:sp>
        <p:nvSpPr>
          <p:cNvPr id="15387" name="Rectangle 222"/>
          <p:cNvSpPr>
            <a:spLocks noChangeArrowheads="1"/>
          </p:cNvSpPr>
          <p:nvPr/>
        </p:nvSpPr>
        <p:spPr bwMode="auto">
          <a:xfrm>
            <a:off x="4649788" y="3554413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50</a:t>
            </a:r>
            <a:endParaRPr lang="en-US" altLang="en-US" b="1"/>
          </a:p>
        </p:txBody>
      </p:sp>
      <p:sp>
        <p:nvSpPr>
          <p:cNvPr id="15388" name="Rectangle 224"/>
          <p:cNvSpPr>
            <a:spLocks noChangeArrowheads="1"/>
          </p:cNvSpPr>
          <p:nvPr/>
        </p:nvSpPr>
        <p:spPr bwMode="auto">
          <a:xfrm>
            <a:off x="3824288" y="54149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b="1"/>
          </a:p>
        </p:txBody>
      </p:sp>
      <p:sp>
        <p:nvSpPr>
          <p:cNvPr id="15389" name="Rectangle 225"/>
          <p:cNvSpPr>
            <a:spLocks noChangeArrowheads="1"/>
          </p:cNvSpPr>
          <p:nvPr/>
        </p:nvSpPr>
        <p:spPr bwMode="auto">
          <a:xfrm>
            <a:off x="3983038" y="565626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endParaRPr lang="en-US" altLang="en-US" b="1"/>
          </a:p>
        </p:txBody>
      </p:sp>
      <p:sp>
        <p:nvSpPr>
          <p:cNvPr id="15390" name="Rectangle 226"/>
          <p:cNvSpPr>
            <a:spLocks noChangeArrowheads="1"/>
          </p:cNvSpPr>
          <p:nvPr/>
        </p:nvSpPr>
        <p:spPr bwMode="auto">
          <a:xfrm>
            <a:off x="4437063" y="565308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391" name="Rectangle 227"/>
          <p:cNvSpPr>
            <a:spLocks noChangeArrowheads="1"/>
          </p:cNvSpPr>
          <p:nvPr/>
        </p:nvSpPr>
        <p:spPr bwMode="auto">
          <a:xfrm>
            <a:off x="4525963" y="5418138"/>
            <a:ext cx="1555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mI</a:t>
            </a:r>
            <a:endParaRPr lang="en-US" altLang="en-US" b="1"/>
          </a:p>
        </p:txBody>
      </p:sp>
      <p:sp>
        <p:nvSpPr>
          <p:cNvPr id="15392" name="Rectangle 229"/>
          <p:cNvSpPr>
            <a:spLocks noChangeArrowheads="1"/>
          </p:cNvSpPr>
          <p:nvPr/>
        </p:nvSpPr>
        <p:spPr bwMode="auto">
          <a:xfrm>
            <a:off x="4484688" y="5154613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b="1"/>
          </a:p>
        </p:txBody>
      </p:sp>
      <p:sp>
        <p:nvSpPr>
          <p:cNvPr id="15393" name="Rectangle 230"/>
          <p:cNvSpPr>
            <a:spLocks noChangeArrowheads="1"/>
          </p:cNvSpPr>
          <p:nvPr/>
        </p:nvSpPr>
        <p:spPr bwMode="auto">
          <a:xfrm>
            <a:off x="4192588" y="5751513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b="1"/>
          </a:p>
        </p:txBody>
      </p:sp>
      <p:sp>
        <p:nvSpPr>
          <p:cNvPr id="15394" name="Rectangle 231"/>
          <p:cNvSpPr>
            <a:spLocks noChangeArrowheads="1"/>
          </p:cNvSpPr>
          <p:nvPr/>
        </p:nvSpPr>
        <p:spPr bwMode="auto">
          <a:xfrm>
            <a:off x="3579813" y="175736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PO</a:t>
            </a:r>
            <a:r>
              <a:rPr lang="en-US" altLang="en-US" sz="1100" baseline="-25000">
                <a:solidFill>
                  <a:srgbClr val="000000"/>
                </a:solidFill>
                <a:latin typeface="Helvetica" panose="020B0604020202020204" pitchFamily="34" charset="0"/>
              </a:rPr>
              <a:t>4</a:t>
            </a:r>
            <a:endParaRPr lang="en-US" altLang="en-US" b="1" baseline="-25000"/>
          </a:p>
        </p:txBody>
      </p:sp>
      <p:sp>
        <p:nvSpPr>
          <p:cNvPr id="15395" name="Rectangle 234"/>
          <p:cNvSpPr>
            <a:spLocks noChangeArrowheads="1"/>
          </p:cNvSpPr>
          <p:nvPr/>
        </p:nvSpPr>
        <p:spPr bwMode="auto">
          <a:xfrm>
            <a:off x="4700588" y="969963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b="1"/>
          </a:p>
        </p:txBody>
      </p:sp>
      <p:sp>
        <p:nvSpPr>
          <p:cNvPr id="15396" name="Rectangle 235"/>
          <p:cNvSpPr>
            <a:spLocks noChangeArrowheads="1"/>
          </p:cNvSpPr>
          <p:nvPr/>
        </p:nvSpPr>
        <p:spPr bwMode="auto">
          <a:xfrm>
            <a:off x="4805363" y="9699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b="1"/>
          </a:p>
        </p:txBody>
      </p:sp>
      <p:sp>
        <p:nvSpPr>
          <p:cNvPr id="15397" name="Rectangle 236"/>
          <p:cNvSpPr>
            <a:spLocks noChangeArrowheads="1"/>
          </p:cNvSpPr>
          <p:nvPr/>
        </p:nvSpPr>
        <p:spPr bwMode="auto">
          <a:xfrm>
            <a:off x="5491163" y="297338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b="1"/>
          </a:p>
        </p:txBody>
      </p:sp>
      <p:sp>
        <p:nvSpPr>
          <p:cNvPr id="15398" name="Rectangle 237"/>
          <p:cNvSpPr>
            <a:spLocks noChangeArrowheads="1"/>
          </p:cNvSpPr>
          <p:nvPr/>
        </p:nvSpPr>
        <p:spPr bwMode="auto">
          <a:xfrm>
            <a:off x="5761038" y="28876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b="1"/>
          </a:p>
        </p:txBody>
      </p:sp>
      <p:sp>
        <p:nvSpPr>
          <p:cNvPr id="15399" name="Rectangle 238"/>
          <p:cNvSpPr>
            <a:spLocks noChangeArrowheads="1"/>
          </p:cNvSpPr>
          <p:nvPr/>
        </p:nvSpPr>
        <p:spPr bwMode="auto">
          <a:xfrm>
            <a:off x="5995988" y="3008313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b="1"/>
          </a:p>
        </p:txBody>
      </p:sp>
      <p:sp>
        <p:nvSpPr>
          <p:cNvPr id="15400" name="Rectangle 239"/>
          <p:cNvSpPr>
            <a:spLocks noChangeArrowheads="1"/>
          </p:cNvSpPr>
          <p:nvPr/>
        </p:nvSpPr>
        <p:spPr bwMode="auto">
          <a:xfrm>
            <a:off x="6084888" y="3252788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b="1"/>
          </a:p>
        </p:txBody>
      </p:sp>
      <p:sp>
        <p:nvSpPr>
          <p:cNvPr id="15401" name="Rectangle 240"/>
          <p:cNvSpPr>
            <a:spLocks noChangeArrowheads="1"/>
          </p:cNvSpPr>
          <p:nvPr/>
        </p:nvSpPr>
        <p:spPr bwMode="auto">
          <a:xfrm>
            <a:off x="5999163" y="34845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02" name="Rectangle 241"/>
          <p:cNvSpPr>
            <a:spLocks noChangeArrowheads="1"/>
          </p:cNvSpPr>
          <p:nvPr/>
        </p:nvSpPr>
        <p:spPr bwMode="auto">
          <a:xfrm>
            <a:off x="5748338" y="3617913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b="1"/>
          </a:p>
        </p:txBody>
      </p:sp>
      <p:sp>
        <p:nvSpPr>
          <p:cNvPr id="15403" name="Rectangle 242"/>
          <p:cNvSpPr>
            <a:spLocks noChangeArrowheads="1"/>
          </p:cNvSpPr>
          <p:nvPr/>
        </p:nvSpPr>
        <p:spPr bwMode="auto">
          <a:xfrm>
            <a:off x="5500688" y="354806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b="1"/>
          </a:p>
        </p:txBody>
      </p:sp>
      <p:sp>
        <p:nvSpPr>
          <p:cNvPr id="15404" name="Rectangle 243"/>
          <p:cNvSpPr>
            <a:spLocks noChangeArrowheads="1"/>
          </p:cNvSpPr>
          <p:nvPr/>
        </p:nvSpPr>
        <p:spPr bwMode="auto">
          <a:xfrm>
            <a:off x="4592638" y="3811588"/>
            <a:ext cx="2746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m</a:t>
            </a:r>
            <a:r>
              <a:rPr lang="en-US" altLang="en-US" sz="1100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b="1"/>
          </a:p>
        </p:txBody>
      </p:sp>
      <p:sp>
        <p:nvSpPr>
          <p:cNvPr id="15405" name="Rectangle 246"/>
          <p:cNvSpPr>
            <a:spLocks noChangeArrowheads="1"/>
          </p:cNvSpPr>
          <p:nvPr/>
        </p:nvSpPr>
        <p:spPr bwMode="auto">
          <a:xfrm>
            <a:off x="4386263" y="976313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b="1"/>
          </a:p>
        </p:txBody>
      </p:sp>
      <p:sp>
        <p:nvSpPr>
          <p:cNvPr id="15406" name="Rectangle 247"/>
          <p:cNvSpPr>
            <a:spLocks noChangeArrowheads="1"/>
          </p:cNvSpPr>
          <p:nvPr/>
        </p:nvSpPr>
        <p:spPr bwMode="auto">
          <a:xfrm>
            <a:off x="4383088" y="11731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07" name="Rectangle 248"/>
          <p:cNvSpPr>
            <a:spLocks noChangeArrowheads="1"/>
          </p:cNvSpPr>
          <p:nvPr/>
        </p:nvSpPr>
        <p:spPr bwMode="auto">
          <a:xfrm>
            <a:off x="4386263" y="13700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08" name="Rectangle 249"/>
          <p:cNvSpPr>
            <a:spLocks noChangeArrowheads="1"/>
          </p:cNvSpPr>
          <p:nvPr/>
        </p:nvSpPr>
        <p:spPr bwMode="auto">
          <a:xfrm>
            <a:off x="4389438" y="833438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b="1"/>
          </a:p>
        </p:txBody>
      </p:sp>
      <p:sp>
        <p:nvSpPr>
          <p:cNvPr id="15409" name="Rectangle 251"/>
          <p:cNvSpPr>
            <a:spLocks noChangeArrowheads="1"/>
          </p:cNvSpPr>
          <p:nvPr/>
        </p:nvSpPr>
        <p:spPr bwMode="auto">
          <a:xfrm>
            <a:off x="4024313" y="1579563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b="1"/>
          </a:p>
        </p:txBody>
      </p:sp>
      <p:sp>
        <p:nvSpPr>
          <p:cNvPr id="15410" name="Rectangle 253"/>
          <p:cNvSpPr>
            <a:spLocks noChangeArrowheads="1"/>
          </p:cNvSpPr>
          <p:nvPr/>
        </p:nvSpPr>
        <p:spPr bwMode="auto">
          <a:xfrm>
            <a:off x="5792788" y="1281113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b="1"/>
          </a:p>
        </p:txBody>
      </p:sp>
      <p:sp>
        <p:nvSpPr>
          <p:cNvPr id="15411" name="Rectangle 254"/>
          <p:cNvSpPr>
            <a:spLocks noChangeArrowheads="1"/>
          </p:cNvSpPr>
          <p:nvPr/>
        </p:nvSpPr>
        <p:spPr bwMode="auto">
          <a:xfrm>
            <a:off x="5789613" y="14779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12" name="Rectangle 255"/>
          <p:cNvSpPr>
            <a:spLocks noChangeArrowheads="1"/>
          </p:cNvSpPr>
          <p:nvPr/>
        </p:nvSpPr>
        <p:spPr bwMode="auto">
          <a:xfrm>
            <a:off x="5792788" y="167798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13" name="Rectangle 256"/>
          <p:cNvSpPr>
            <a:spLocks noChangeArrowheads="1"/>
          </p:cNvSpPr>
          <p:nvPr/>
        </p:nvSpPr>
        <p:spPr bwMode="auto">
          <a:xfrm>
            <a:off x="5780088" y="328613"/>
            <a:ext cx="304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NH</a:t>
            </a:r>
            <a:r>
              <a:rPr lang="en-US" altLang="en-US" sz="1100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100" b="1" baseline="44000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b="1" baseline="44000"/>
          </a:p>
        </p:txBody>
      </p:sp>
      <p:sp>
        <p:nvSpPr>
          <p:cNvPr id="15414" name="Rectangle 260"/>
          <p:cNvSpPr>
            <a:spLocks noChangeArrowheads="1"/>
          </p:cNvSpPr>
          <p:nvPr/>
        </p:nvSpPr>
        <p:spPr bwMode="auto">
          <a:xfrm>
            <a:off x="5780088" y="55403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15" name="Rectangle 261"/>
          <p:cNvSpPr>
            <a:spLocks noChangeArrowheads="1"/>
          </p:cNvSpPr>
          <p:nvPr/>
        </p:nvSpPr>
        <p:spPr bwMode="auto">
          <a:xfrm>
            <a:off x="5967413" y="55403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R</a:t>
            </a:r>
            <a:endParaRPr lang="en-US" altLang="en-US" b="1"/>
          </a:p>
        </p:txBody>
      </p:sp>
      <p:sp>
        <p:nvSpPr>
          <p:cNvPr id="15416" name="Rectangle 262"/>
          <p:cNvSpPr>
            <a:spLocks noChangeArrowheads="1"/>
          </p:cNvSpPr>
          <p:nvPr/>
        </p:nvSpPr>
        <p:spPr bwMode="auto">
          <a:xfrm>
            <a:off x="5780088" y="7477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b="1"/>
          </a:p>
        </p:txBody>
      </p:sp>
      <p:sp>
        <p:nvSpPr>
          <p:cNvPr id="15417" name="Rectangle 264"/>
          <p:cNvSpPr>
            <a:spLocks noChangeArrowheads="1"/>
          </p:cNvSpPr>
          <p:nvPr/>
        </p:nvSpPr>
        <p:spPr bwMode="auto">
          <a:xfrm>
            <a:off x="5954713" y="747713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b="1"/>
          </a:p>
        </p:txBody>
      </p:sp>
      <p:sp>
        <p:nvSpPr>
          <p:cNvPr id="15418" name="Rectangle 265"/>
          <p:cNvSpPr>
            <a:spLocks noChangeArrowheads="1"/>
          </p:cNvSpPr>
          <p:nvPr/>
        </p:nvSpPr>
        <p:spPr bwMode="auto">
          <a:xfrm>
            <a:off x="5586413" y="554038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b="1"/>
          </a:p>
        </p:txBody>
      </p:sp>
      <p:sp>
        <p:nvSpPr>
          <p:cNvPr id="15419" name="Rectangle 266"/>
          <p:cNvSpPr>
            <a:spLocks noChangeArrowheads="1"/>
          </p:cNvSpPr>
          <p:nvPr/>
        </p:nvSpPr>
        <p:spPr bwMode="auto">
          <a:xfrm>
            <a:off x="5789613" y="1046163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b="1"/>
          </a:p>
        </p:txBody>
      </p:sp>
      <p:sp>
        <p:nvSpPr>
          <p:cNvPr id="15420" name="Rectangle 267"/>
          <p:cNvSpPr>
            <a:spLocks noChangeArrowheads="1"/>
          </p:cNvSpPr>
          <p:nvPr/>
        </p:nvSpPr>
        <p:spPr bwMode="auto">
          <a:xfrm>
            <a:off x="6262688" y="1068388"/>
            <a:ext cx="596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Covalent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bond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between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and an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amino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acid</a:t>
            </a:r>
            <a:endParaRPr lang="en-US" altLang="en-US" b="1"/>
          </a:p>
        </p:txBody>
      </p:sp>
      <p:sp>
        <p:nvSpPr>
          <p:cNvPr id="15421" name="Rectangle 313"/>
          <p:cNvSpPr>
            <a:spLocks noChangeArrowheads="1"/>
          </p:cNvSpPr>
          <p:nvPr/>
        </p:nvSpPr>
        <p:spPr bwMode="auto">
          <a:xfrm>
            <a:off x="4021138" y="319246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b="1"/>
          </a:p>
        </p:txBody>
      </p:sp>
      <p:sp>
        <p:nvSpPr>
          <p:cNvPr id="15422" name="Rectangle 304"/>
          <p:cNvSpPr>
            <a:spLocks noChangeArrowheads="1"/>
          </p:cNvSpPr>
          <p:nvPr/>
        </p:nvSpPr>
        <p:spPr bwMode="auto">
          <a:xfrm>
            <a:off x="5110163" y="2509838"/>
            <a:ext cx="7207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Helvetica" panose="020B0604020202020204" pitchFamily="34" charset="0"/>
              </a:rPr>
              <a:t>Stem–loop</a:t>
            </a:r>
            <a:endParaRPr lang="en-US" altLang="en-US" b="1"/>
          </a:p>
        </p:txBody>
      </p:sp>
      <p:sp>
        <p:nvSpPr>
          <p:cNvPr id="15423" name="Freeform 169"/>
          <p:cNvSpPr>
            <a:spLocks/>
          </p:cNvSpPr>
          <p:nvPr/>
        </p:nvSpPr>
        <p:spPr bwMode="auto">
          <a:xfrm>
            <a:off x="3856038" y="1843088"/>
            <a:ext cx="180975" cy="1587"/>
          </a:xfrm>
          <a:custGeom>
            <a:avLst/>
            <a:gdLst>
              <a:gd name="T0" fmla="*/ 0 w 114"/>
              <a:gd name="T1" fmla="*/ 0 h 1588"/>
              <a:gd name="T2" fmla="*/ 0 w 114"/>
              <a:gd name="T3" fmla="*/ 0 h 1588"/>
              <a:gd name="T4" fmla="*/ 2147483647 w 114"/>
              <a:gd name="T5" fmla="*/ 0 h 1588"/>
              <a:gd name="T6" fmla="*/ 0 60000 65536"/>
              <a:gd name="T7" fmla="*/ 0 60000 65536"/>
              <a:gd name="T8" fmla="*/ 0 60000 65536"/>
              <a:gd name="T9" fmla="*/ 0 w 114"/>
              <a:gd name="T10" fmla="*/ 0 h 1588"/>
              <a:gd name="T11" fmla="*/ 114 w 11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1588">
                <a:moveTo>
                  <a:pt x="0" y="0"/>
                </a:moveTo>
                <a:lnTo>
                  <a:pt x="0" y="0"/>
                </a:lnTo>
                <a:lnTo>
                  <a:pt x="114" y="0"/>
                </a:lnTo>
              </a:path>
            </a:pathLst>
          </a:custGeom>
          <a:noFill/>
          <a:ln w="838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8" name="Text Box 9"/>
          <p:cNvSpPr txBox="1">
            <a:spLocks noChangeArrowheads="1"/>
          </p:cNvSpPr>
          <p:nvPr/>
        </p:nvSpPr>
        <p:spPr bwMode="auto">
          <a:xfrm>
            <a:off x="177800" y="6491288"/>
            <a:ext cx="171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15.11</a:t>
            </a:r>
          </a:p>
        </p:txBody>
      </p:sp>
      <p:sp>
        <p:nvSpPr>
          <p:cNvPr id="45121" name="AutoShape 10"/>
          <p:cNvSpPr>
            <a:spLocks noChangeArrowheads="1"/>
          </p:cNvSpPr>
          <p:nvPr/>
        </p:nvSpPr>
        <p:spPr bwMode="auto">
          <a:xfrm>
            <a:off x="1893888" y="950913"/>
            <a:ext cx="2057400" cy="528637"/>
          </a:xfrm>
          <a:prstGeom prst="wedgeRectCallout">
            <a:avLst>
              <a:gd name="adj1" fmla="val 50539"/>
              <a:gd name="adj2" fmla="val -269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>
                <a:latin typeface="+mn-lt"/>
              </a:rPr>
              <a:t>Invariant positions: (found in all </a:t>
            </a:r>
            <a:r>
              <a:rPr lang="en-US" sz="1400" b="1" dirty="0" err="1">
                <a:latin typeface="+mn-lt"/>
              </a:rPr>
              <a:t>tRNAs</a:t>
            </a:r>
            <a:r>
              <a:rPr lang="en-US" sz="1400" b="1" dirty="0">
                <a:latin typeface="+mn-lt"/>
              </a:rPr>
              <a:t>)</a:t>
            </a:r>
          </a:p>
        </p:txBody>
      </p:sp>
      <p:sp>
        <p:nvSpPr>
          <p:cNvPr id="45122" name="Oval 12"/>
          <p:cNvSpPr>
            <a:spLocks noChangeArrowheads="1"/>
          </p:cNvSpPr>
          <p:nvPr/>
        </p:nvSpPr>
        <p:spPr bwMode="auto">
          <a:xfrm>
            <a:off x="4267200" y="762000"/>
            <a:ext cx="304800" cy="8382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0797" name="AutoShape 13"/>
          <p:cNvSpPr>
            <a:spLocks noChangeArrowheads="1"/>
          </p:cNvSpPr>
          <p:nvPr/>
        </p:nvSpPr>
        <p:spPr bwMode="auto">
          <a:xfrm>
            <a:off x="6813550" y="3097213"/>
            <a:ext cx="2514600" cy="838200"/>
          </a:xfrm>
          <a:prstGeom prst="wedgeRectCallout">
            <a:avLst>
              <a:gd name="adj1" fmla="val -81437"/>
              <a:gd name="adj2" fmla="val -6193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>
                <a:latin typeface="+mn-lt"/>
              </a:rPr>
              <a:t>Variable positions (not found in all </a:t>
            </a:r>
            <a:r>
              <a:rPr lang="en-US" sz="1400" b="1" dirty="0" err="1">
                <a:latin typeface="+mn-lt"/>
              </a:rPr>
              <a:t>tRNAs</a:t>
            </a:r>
            <a:r>
              <a:rPr lang="en-US" sz="1400" b="1" dirty="0">
                <a:latin typeface="+mn-lt"/>
              </a:rPr>
              <a:t>)</a:t>
            </a:r>
          </a:p>
          <a:p>
            <a:pPr algn="ctr" eaLnBrk="0" hangingPunct="0">
              <a:defRPr/>
            </a:pPr>
            <a:r>
              <a:rPr lang="en-US" sz="1400" b="1" dirty="0">
                <a:latin typeface="+mn-lt"/>
              </a:rPr>
              <a:t>shown in blue</a:t>
            </a:r>
            <a:endParaRPr lang="en-US" sz="1400" dirty="0">
              <a:latin typeface="+mn-lt"/>
            </a:endParaRPr>
          </a:p>
        </p:txBody>
      </p:sp>
      <p:sp>
        <p:nvSpPr>
          <p:cNvPr id="191080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881688" y="4725988"/>
            <a:ext cx="3227387" cy="1350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The modified bases are: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dirty="0" smtClean="0"/>
              <a:t>I = </a:t>
            </a:r>
            <a:r>
              <a:rPr lang="en-US" sz="1200" b="1" dirty="0" err="1" smtClean="0"/>
              <a:t>inosine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dirty="0" err="1" smtClean="0"/>
              <a:t>mI</a:t>
            </a:r>
            <a:r>
              <a:rPr lang="en-US" sz="1200" b="1" dirty="0" smtClean="0"/>
              <a:t> = </a:t>
            </a:r>
            <a:r>
              <a:rPr lang="en-US" sz="1200" b="1" dirty="0" err="1" smtClean="0"/>
              <a:t>methylinosine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dirty="0" smtClean="0"/>
              <a:t>T = </a:t>
            </a:r>
            <a:r>
              <a:rPr lang="en-US" sz="1200" b="1" dirty="0" err="1" smtClean="0"/>
              <a:t>ribothymidine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dirty="0" smtClean="0"/>
              <a:t>UH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= </a:t>
            </a:r>
            <a:r>
              <a:rPr lang="en-US" sz="1200" b="1" dirty="0" err="1" smtClean="0"/>
              <a:t>dihydrouridine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dirty="0" smtClean="0"/>
              <a:t>m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G = </a:t>
            </a:r>
            <a:r>
              <a:rPr lang="en-US" sz="1200" b="1" dirty="0" err="1" smtClean="0"/>
              <a:t>dimethylguanosine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dirty="0" smtClean="0"/>
              <a:t>P</a:t>
            </a:r>
            <a:r>
              <a:rPr lang="en-US" sz="1200" b="1" dirty="0" smtClean="0">
                <a:latin typeface="Symbol" pitchFamily="18" charset="2"/>
              </a:rPr>
              <a:t> </a:t>
            </a:r>
            <a:r>
              <a:rPr lang="en-US" sz="1200" b="1" dirty="0" smtClean="0"/>
              <a:t>= </a:t>
            </a:r>
            <a:r>
              <a:rPr lang="en-US" sz="1200" b="1" dirty="0" err="1" smtClean="0"/>
              <a:t>pseudouridine</a:t>
            </a:r>
            <a:endParaRPr lang="en-US" sz="1200" dirty="0" smtClean="0"/>
          </a:p>
        </p:txBody>
      </p:sp>
      <p:sp>
        <p:nvSpPr>
          <p:cNvPr id="15429" name="Rectangle 114"/>
          <p:cNvSpPr>
            <a:spLocks noChangeArrowheads="1"/>
          </p:cNvSpPr>
          <p:nvPr/>
        </p:nvSpPr>
        <p:spPr bwMode="auto">
          <a:xfrm>
            <a:off x="4878388" y="6645275"/>
            <a:ext cx="4264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800"/>
              <a:t>Copyright © The McGraw-Hill Companies, Inc. Permission required for reproduction or display.</a:t>
            </a:r>
          </a:p>
        </p:txBody>
      </p:sp>
      <p:sp>
        <p:nvSpPr>
          <p:cNvPr id="15430" name="Title 1"/>
          <p:cNvSpPr>
            <a:spLocks noGrp="1"/>
          </p:cNvSpPr>
          <p:nvPr>
            <p:ph type="title"/>
          </p:nvPr>
        </p:nvSpPr>
        <p:spPr>
          <a:xfrm>
            <a:off x="-41275" y="2362200"/>
            <a:ext cx="3108325" cy="838200"/>
          </a:xfrm>
        </p:spPr>
        <p:txBody>
          <a:bodyPr/>
          <a:lstStyle/>
          <a:p>
            <a:r>
              <a:rPr lang="en-US" altLang="en-US" smtClean="0"/>
              <a:t>tRNA Structure</a:t>
            </a:r>
          </a:p>
        </p:txBody>
      </p:sp>
      <p:cxnSp>
        <p:nvCxnSpPr>
          <p:cNvPr id="5" name="Straight Connector 4"/>
          <p:cNvCxnSpPr>
            <a:endCxn id="15398" idx="3"/>
          </p:cNvCxnSpPr>
          <p:nvPr/>
        </p:nvCxnSpPr>
        <p:spPr>
          <a:xfrm flipH="1" flipV="1">
            <a:off x="5862638" y="2971800"/>
            <a:ext cx="1090612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080000" y="3276600"/>
            <a:ext cx="1822450" cy="922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668588" y="3276600"/>
            <a:ext cx="4273550" cy="239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3983038" y="833438"/>
            <a:ext cx="209550" cy="7048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1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10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10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10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10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10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10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10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1" grpId="0"/>
      <p:bldP spid="45122" grpId="0" animBg="1"/>
      <p:bldP spid="1910797" grpId="0"/>
      <p:bldP spid="1910800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84" descr="bro25332_1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57225"/>
            <a:ext cx="170021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32"/>
          <p:cNvGrpSpPr>
            <a:grpSpLocks noChangeAspect="1"/>
          </p:cNvGrpSpPr>
          <p:nvPr/>
        </p:nvGrpSpPr>
        <p:grpSpPr bwMode="auto">
          <a:xfrm>
            <a:off x="3711575" y="4025900"/>
            <a:ext cx="423863" cy="320675"/>
            <a:chOff x="3787775" y="3949700"/>
            <a:chExt cx="403225" cy="304800"/>
          </a:xfrm>
        </p:grpSpPr>
        <p:sp>
          <p:nvSpPr>
            <p:cNvPr id="16441" name="Freeform 97"/>
            <p:cNvSpPr>
              <a:spLocks noChangeAspect="1"/>
            </p:cNvSpPr>
            <p:nvPr/>
          </p:nvSpPr>
          <p:spPr bwMode="auto">
            <a:xfrm>
              <a:off x="3787775" y="3949700"/>
              <a:ext cx="390525" cy="285750"/>
            </a:xfrm>
            <a:custGeom>
              <a:avLst/>
              <a:gdLst>
                <a:gd name="T0" fmla="*/ 0 w 246"/>
                <a:gd name="T1" fmla="*/ 0 h 180"/>
                <a:gd name="T2" fmla="*/ 0 w 246"/>
                <a:gd name="T3" fmla="*/ 0 h 180"/>
                <a:gd name="T4" fmla="*/ 2147483647 w 246"/>
                <a:gd name="T5" fmla="*/ 2147483647 h 180"/>
                <a:gd name="T6" fmla="*/ 2147483647 w 246"/>
                <a:gd name="T7" fmla="*/ 2147483647 h 180"/>
                <a:gd name="T8" fmla="*/ 2147483647 w 246"/>
                <a:gd name="T9" fmla="*/ 2147483647 h 180"/>
                <a:gd name="T10" fmla="*/ 2147483647 w 246"/>
                <a:gd name="T11" fmla="*/ 2147483647 h 180"/>
                <a:gd name="T12" fmla="*/ 2147483647 w 246"/>
                <a:gd name="T13" fmla="*/ 2147483647 h 180"/>
                <a:gd name="T14" fmla="*/ 2147483647 w 246"/>
                <a:gd name="T15" fmla="*/ 2147483647 h 180"/>
                <a:gd name="T16" fmla="*/ 2147483647 w 246"/>
                <a:gd name="T17" fmla="*/ 2147483647 h 180"/>
                <a:gd name="T18" fmla="*/ 2147483647 w 246"/>
                <a:gd name="T19" fmla="*/ 2147483647 h 180"/>
                <a:gd name="T20" fmla="*/ 2147483647 w 246"/>
                <a:gd name="T21" fmla="*/ 2147483647 h 180"/>
                <a:gd name="T22" fmla="*/ 2147483647 w 246"/>
                <a:gd name="T23" fmla="*/ 2147483647 h 180"/>
                <a:gd name="T24" fmla="*/ 2147483647 w 246"/>
                <a:gd name="T25" fmla="*/ 2147483647 h 180"/>
                <a:gd name="T26" fmla="*/ 2147483647 w 246"/>
                <a:gd name="T27" fmla="*/ 2147483647 h 180"/>
                <a:gd name="T28" fmla="*/ 2147483647 w 246"/>
                <a:gd name="T29" fmla="*/ 2147483647 h 1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6"/>
                <a:gd name="T46" fmla="*/ 0 h 180"/>
                <a:gd name="T47" fmla="*/ 246 w 246"/>
                <a:gd name="T48" fmla="*/ 180 h 1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6" h="180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24" y="4"/>
                  </a:lnTo>
                  <a:lnTo>
                    <a:pt x="50" y="12"/>
                  </a:lnTo>
                  <a:lnTo>
                    <a:pt x="66" y="18"/>
                  </a:lnTo>
                  <a:lnTo>
                    <a:pt x="82" y="24"/>
                  </a:lnTo>
                  <a:lnTo>
                    <a:pt x="102" y="34"/>
                  </a:lnTo>
                  <a:lnTo>
                    <a:pt x="120" y="46"/>
                  </a:lnTo>
                  <a:lnTo>
                    <a:pt x="142" y="60"/>
                  </a:lnTo>
                  <a:lnTo>
                    <a:pt x="162" y="78"/>
                  </a:lnTo>
                  <a:lnTo>
                    <a:pt x="184" y="98"/>
                  </a:lnTo>
                  <a:lnTo>
                    <a:pt x="204" y="122"/>
                  </a:lnTo>
                  <a:lnTo>
                    <a:pt x="226" y="150"/>
                  </a:lnTo>
                  <a:lnTo>
                    <a:pt x="246" y="180"/>
                  </a:lnTo>
                </a:path>
              </a:pathLst>
            </a:custGeom>
            <a:noFill/>
            <a:ln w="7747">
              <a:solidFill>
                <a:srgbClr val="ED16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42" name="Freeform 98"/>
            <p:cNvSpPr>
              <a:spLocks noChangeAspect="1"/>
            </p:cNvSpPr>
            <p:nvPr/>
          </p:nvSpPr>
          <p:spPr bwMode="auto">
            <a:xfrm>
              <a:off x="4108450" y="4156075"/>
              <a:ext cx="82550" cy="98425"/>
            </a:xfrm>
            <a:custGeom>
              <a:avLst/>
              <a:gdLst>
                <a:gd name="T0" fmla="*/ 2147483647 w 52"/>
                <a:gd name="T1" fmla="*/ 0 h 62"/>
                <a:gd name="T2" fmla="*/ 2147483647 w 52"/>
                <a:gd name="T3" fmla="*/ 2147483647 h 62"/>
                <a:gd name="T4" fmla="*/ 0 w 52"/>
                <a:gd name="T5" fmla="*/ 2147483647 h 62"/>
                <a:gd name="T6" fmla="*/ 2147483647 w 52"/>
                <a:gd name="T7" fmla="*/ 2147483647 h 62"/>
                <a:gd name="T8" fmla="*/ 2147483647 w 5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62"/>
                <a:gd name="T17" fmla="*/ 52 w 5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62">
                  <a:moveTo>
                    <a:pt x="30" y="0"/>
                  </a:moveTo>
                  <a:lnTo>
                    <a:pt x="20" y="16"/>
                  </a:lnTo>
                  <a:lnTo>
                    <a:pt x="0" y="22"/>
                  </a:lnTo>
                  <a:lnTo>
                    <a:pt x="52" y="6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D1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6388" name="Group 128"/>
          <p:cNvGrpSpPr>
            <a:grpSpLocks noChangeAspect="1"/>
          </p:cNvGrpSpPr>
          <p:nvPr/>
        </p:nvGrpSpPr>
        <p:grpSpPr bwMode="auto">
          <a:xfrm>
            <a:off x="3865563" y="1169988"/>
            <a:ext cx="427037" cy="314325"/>
            <a:chOff x="3933825" y="1231900"/>
            <a:chExt cx="406400" cy="298450"/>
          </a:xfrm>
        </p:grpSpPr>
        <p:sp>
          <p:nvSpPr>
            <p:cNvPr id="16439" name="Freeform 99"/>
            <p:cNvSpPr>
              <a:spLocks noChangeAspect="1"/>
            </p:cNvSpPr>
            <p:nvPr/>
          </p:nvSpPr>
          <p:spPr bwMode="auto">
            <a:xfrm>
              <a:off x="3933825" y="1241425"/>
              <a:ext cx="384175" cy="288925"/>
            </a:xfrm>
            <a:custGeom>
              <a:avLst/>
              <a:gdLst>
                <a:gd name="T0" fmla="*/ 0 w 242"/>
                <a:gd name="T1" fmla="*/ 2147483647 h 182"/>
                <a:gd name="T2" fmla="*/ 0 w 242"/>
                <a:gd name="T3" fmla="*/ 2147483647 h 182"/>
                <a:gd name="T4" fmla="*/ 2147483647 w 242"/>
                <a:gd name="T5" fmla="*/ 2147483647 h 182"/>
                <a:gd name="T6" fmla="*/ 2147483647 w 242"/>
                <a:gd name="T7" fmla="*/ 2147483647 h 182"/>
                <a:gd name="T8" fmla="*/ 2147483647 w 242"/>
                <a:gd name="T9" fmla="*/ 2147483647 h 182"/>
                <a:gd name="T10" fmla="*/ 2147483647 w 242"/>
                <a:gd name="T11" fmla="*/ 2147483647 h 182"/>
                <a:gd name="T12" fmla="*/ 2147483647 w 242"/>
                <a:gd name="T13" fmla="*/ 2147483647 h 182"/>
                <a:gd name="T14" fmla="*/ 2147483647 w 242"/>
                <a:gd name="T15" fmla="*/ 2147483647 h 182"/>
                <a:gd name="T16" fmla="*/ 2147483647 w 242"/>
                <a:gd name="T17" fmla="*/ 2147483647 h 182"/>
                <a:gd name="T18" fmla="*/ 2147483647 w 242"/>
                <a:gd name="T19" fmla="*/ 2147483647 h 182"/>
                <a:gd name="T20" fmla="*/ 2147483647 w 242"/>
                <a:gd name="T21" fmla="*/ 2147483647 h 182"/>
                <a:gd name="T22" fmla="*/ 2147483647 w 242"/>
                <a:gd name="T23" fmla="*/ 2147483647 h 182"/>
                <a:gd name="T24" fmla="*/ 2147483647 w 242"/>
                <a:gd name="T25" fmla="*/ 2147483647 h 182"/>
                <a:gd name="T26" fmla="*/ 2147483647 w 242"/>
                <a:gd name="T27" fmla="*/ 2147483647 h 182"/>
                <a:gd name="T28" fmla="*/ 2147483647 w 242"/>
                <a:gd name="T29" fmla="*/ 0 h 1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2"/>
                <a:gd name="T46" fmla="*/ 0 h 182"/>
                <a:gd name="T47" fmla="*/ 242 w 242"/>
                <a:gd name="T48" fmla="*/ 182 h 1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2" h="182">
                  <a:moveTo>
                    <a:pt x="0" y="182"/>
                  </a:moveTo>
                  <a:lnTo>
                    <a:pt x="0" y="182"/>
                  </a:lnTo>
                  <a:lnTo>
                    <a:pt x="2" y="176"/>
                  </a:lnTo>
                  <a:lnTo>
                    <a:pt x="10" y="160"/>
                  </a:lnTo>
                  <a:lnTo>
                    <a:pt x="24" y="138"/>
                  </a:lnTo>
                  <a:lnTo>
                    <a:pt x="34" y="124"/>
                  </a:lnTo>
                  <a:lnTo>
                    <a:pt x="46" y="110"/>
                  </a:lnTo>
                  <a:lnTo>
                    <a:pt x="60" y="94"/>
                  </a:lnTo>
                  <a:lnTo>
                    <a:pt x="78" y="80"/>
                  </a:lnTo>
                  <a:lnTo>
                    <a:pt x="98" y="64"/>
                  </a:lnTo>
                  <a:lnTo>
                    <a:pt x="120" y="50"/>
                  </a:lnTo>
                  <a:lnTo>
                    <a:pt x="146" y="34"/>
                  </a:lnTo>
                  <a:lnTo>
                    <a:pt x="176" y="22"/>
                  </a:lnTo>
                  <a:lnTo>
                    <a:pt x="208" y="10"/>
                  </a:lnTo>
                  <a:lnTo>
                    <a:pt x="242" y="0"/>
                  </a:lnTo>
                </a:path>
              </a:pathLst>
            </a:custGeom>
            <a:noFill/>
            <a:ln w="7747">
              <a:solidFill>
                <a:srgbClr val="ED16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40" name="Freeform 100"/>
            <p:cNvSpPr>
              <a:spLocks noChangeAspect="1"/>
            </p:cNvSpPr>
            <p:nvPr/>
          </p:nvSpPr>
          <p:spPr bwMode="auto">
            <a:xfrm>
              <a:off x="4235450" y="1231900"/>
              <a:ext cx="104775" cy="60325"/>
            </a:xfrm>
            <a:custGeom>
              <a:avLst/>
              <a:gdLst>
                <a:gd name="T0" fmla="*/ 0 w 66"/>
                <a:gd name="T1" fmla="*/ 2147483647 h 38"/>
                <a:gd name="T2" fmla="*/ 2147483647 w 66"/>
                <a:gd name="T3" fmla="*/ 2147483647 h 38"/>
                <a:gd name="T4" fmla="*/ 2147483647 w 66"/>
                <a:gd name="T5" fmla="*/ 2147483647 h 38"/>
                <a:gd name="T6" fmla="*/ 2147483647 w 66"/>
                <a:gd name="T7" fmla="*/ 0 h 38"/>
                <a:gd name="T8" fmla="*/ 0 w 66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8"/>
                <a:gd name="T17" fmla="*/ 66 w 6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8">
                  <a:moveTo>
                    <a:pt x="0" y="4"/>
                  </a:moveTo>
                  <a:lnTo>
                    <a:pt x="14" y="18"/>
                  </a:lnTo>
                  <a:lnTo>
                    <a:pt x="12" y="38"/>
                  </a:lnTo>
                  <a:lnTo>
                    <a:pt x="6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1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6389" name="Group 130"/>
          <p:cNvGrpSpPr>
            <a:grpSpLocks noChangeAspect="1"/>
          </p:cNvGrpSpPr>
          <p:nvPr/>
        </p:nvGrpSpPr>
        <p:grpSpPr bwMode="auto">
          <a:xfrm>
            <a:off x="3921125" y="2686050"/>
            <a:ext cx="247650" cy="155575"/>
            <a:chOff x="3987800" y="2673350"/>
            <a:chExt cx="234950" cy="149225"/>
          </a:xfrm>
        </p:grpSpPr>
        <p:sp>
          <p:nvSpPr>
            <p:cNvPr id="16437" name="Freeform 101"/>
            <p:cNvSpPr>
              <a:spLocks noChangeAspect="1"/>
            </p:cNvSpPr>
            <p:nvPr/>
          </p:nvSpPr>
          <p:spPr bwMode="auto">
            <a:xfrm>
              <a:off x="4003675" y="2673350"/>
              <a:ext cx="219075" cy="136525"/>
            </a:xfrm>
            <a:custGeom>
              <a:avLst/>
              <a:gdLst>
                <a:gd name="T0" fmla="*/ 2147483647 w 138"/>
                <a:gd name="T1" fmla="*/ 0 h 86"/>
                <a:gd name="T2" fmla="*/ 2147483647 w 138"/>
                <a:gd name="T3" fmla="*/ 0 h 86"/>
                <a:gd name="T4" fmla="*/ 2147483647 w 138"/>
                <a:gd name="T5" fmla="*/ 2147483647 h 86"/>
                <a:gd name="T6" fmla="*/ 2147483647 w 138"/>
                <a:gd name="T7" fmla="*/ 2147483647 h 86"/>
                <a:gd name="T8" fmla="*/ 2147483647 w 138"/>
                <a:gd name="T9" fmla="*/ 2147483647 h 86"/>
                <a:gd name="T10" fmla="*/ 0 w 138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86"/>
                <a:gd name="T20" fmla="*/ 138 w 138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86">
                  <a:moveTo>
                    <a:pt x="138" y="0"/>
                  </a:moveTo>
                  <a:lnTo>
                    <a:pt x="138" y="0"/>
                  </a:lnTo>
                  <a:lnTo>
                    <a:pt x="106" y="14"/>
                  </a:lnTo>
                  <a:lnTo>
                    <a:pt x="72" y="32"/>
                  </a:lnTo>
                  <a:lnTo>
                    <a:pt x="38" y="56"/>
                  </a:lnTo>
                  <a:lnTo>
                    <a:pt x="0" y="86"/>
                  </a:lnTo>
                </a:path>
              </a:pathLst>
            </a:custGeom>
            <a:noFill/>
            <a:ln w="7747">
              <a:solidFill>
                <a:srgbClr val="ED16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38" name="Freeform 102"/>
            <p:cNvSpPr>
              <a:spLocks noChangeAspect="1"/>
            </p:cNvSpPr>
            <p:nvPr/>
          </p:nvSpPr>
          <p:spPr bwMode="auto">
            <a:xfrm>
              <a:off x="3987800" y="2740025"/>
              <a:ext cx="95250" cy="82550"/>
            </a:xfrm>
            <a:custGeom>
              <a:avLst/>
              <a:gdLst>
                <a:gd name="T0" fmla="*/ 2147483647 w 60"/>
                <a:gd name="T1" fmla="*/ 0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0 w 60"/>
                <a:gd name="T7" fmla="*/ 2147483647 h 52"/>
                <a:gd name="T8" fmla="*/ 2147483647 w 6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2"/>
                <a:gd name="T17" fmla="*/ 60 w 6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2">
                  <a:moveTo>
                    <a:pt x="38" y="0"/>
                  </a:moveTo>
                  <a:lnTo>
                    <a:pt x="44" y="18"/>
                  </a:lnTo>
                  <a:lnTo>
                    <a:pt x="60" y="28"/>
                  </a:lnTo>
                  <a:lnTo>
                    <a:pt x="0" y="5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D1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6390" name="Group 127"/>
          <p:cNvGrpSpPr>
            <a:grpSpLocks noChangeAspect="1"/>
          </p:cNvGrpSpPr>
          <p:nvPr/>
        </p:nvGrpSpPr>
        <p:grpSpPr bwMode="auto">
          <a:xfrm>
            <a:off x="3957638" y="939800"/>
            <a:ext cx="398462" cy="60325"/>
            <a:chOff x="4022725" y="1012825"/>
            <a:chExt cx="377825" cy="57150"/>
          </a:xfrm>
        </p:grpSpPr>
        <p:sp>
          <p:nvSpPr>
            <p:cNvPr id="16435" name="Freeform 103"/>
            <p:cNvSpPr>
              <a:spLocks noChangeAspect="1"/>
            </p:cNvSpPr>
            <p:nvPr/>
          </p:nvSpPr>
          <p:spPr bwMode="auto">
            <a:xfrm>
              <a:off x="4022725" y="1019175"/>
              <a:ext cx="358775" cy="44450"/>
            </a:xfrm>
            <a:custGeom>
              <a:avLst/>
              <a:gdLst>
                <a:gd name="T0" fmla="*/ 0 w 226"/>
                <a:gd name="T1" fmla="*/ 2147483647 h 28"/>
                <a:gd name="T2" fmla="*/ 0 w 226"/>
                <a:gd name="T3" fmla="*/ 2147483647 h 28"/>
                <a:gd name="T4" fmla="*/ 2147483647 w 226"/>
                <a:gd name="T5" fmla="*/ 2147483647 h 28"/>
                <a:gd name="T6" fmla="*/ 2147483647 w 226"/>
                <a:gd name="T7" fmla="*/ 2147483647 h 28"/>
                <a:gd name="T8" fmla="*/ 2147483647 w 226"/>
                <a:gd name="T9" fmla="*/ 2147483647 h 28"/>
                <a:gd name="T10" fmla="*/ 2147483647 w 226"/>
                <a:gd name="T11" fmla="*/ 2147483647 h 28"/>
                <a:gd name="T12" fmla="*/ 2147483647 w 226"/>
                <a:gd name="T13" fmla="*/ 2147483647 h 28"/>
                <a:gd name="T14" fmla="*/ 2147483647 w 226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28"/>
                <a:gd name="T26" fmla="*/ 226 w 226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28">
                  <a:moveTo>
                    <a:pt x="0" y="28"/>
                  </a:moveTo>
                  <a:lnTo>
                    <a:pt x="0" y="28"/>
                  </a:lnTo>
                  <a:lnTo>
                    <a:pt x="40" y="28"/>
                  </a:lnTo>
                  <a:lnTo>
                    <a:pt x="92" y="26"/>
                  </a:lnTo>
                  <a:lnTo>
                    <a:pt x="122" y="24"/>
                  </a:lnTo>
                  <a:lnTo>
                    <a:pt x="154" y="18"/>
                  </a:lnTo>
                  <a:lnTo>
                    <a:pt x="190" y="12"/>
                  </a:lnTo>
                  <a:lnTo>
                    <a:pt x="226" y="0"/>
                  </a:lnTo>
                </a:path>
              </a:pathLst>
            </a:custGeom>
            <a:noFill/>
            <a:ln w="7747">
              <a:solidFill>
                <a:srgbClr val="ED16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36" name="Freeform 104"/>
            <p:cNvSpPr>
              <a:spLocks noChangeAspect="1"/>
            </p:cNvSpPr>
            <p:nvPr/>
          </p:nvSpPr>
          <p:spPr bwMode="auto">
            <a:xfrm>
              <a:off x="4298950" y="1012825"/>
              <a:ext cx="101600" cy="57150"/>
            </a:xfrm>
            <a:custGeom>
              <a:avLst/>
              <a:gdLst>
                <a:gd name="T0" fmla="*/ 2147483647 w 64"/>
                <a:gd name="T1" fmla="*/ 2147483647 h 36"/>
                <a:gd name="T2" fmla="*/ 2147483647 w 64"/>
                <a:gd name="T3" fmla="*/ 2147483647 h 36"/>
                <a:gd name="T4" fmla="*/ 0 w 64"/>
                <a:gd name="T5" fmla="*/ 0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6"/>
                <a:gd name="T17" fmla="*/ 64 w 6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6">
                  <a:moveTo>
                    <a:pt x="8" y="36"/>
                  </a:moveTo>
                  <a:lnTo>
                    <a:pt x="12" y="16"/>
                  </a:lnTo>
                  <a:lnTo>
                    <a:pt x="0" y="0"/>
                  </a:lnTo>
                  <a:lnTo>
                    <a:pt x="64" y="2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ED1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6391" name="Group 133"/>
          <p:cNvGrpSpPr>
            <a:grpSpLocks noChangeAspect="1"/>
          </p:cNvGrpSpPr>
          <p:nvPr/>
        </p:nvGrpSpPr>
        <p:grpSpPr bwMode="auto">
          <a:xfrm>
            <a:off x="3798888" y="4600575"/>
            <a:ext cx="292100" cy="236538"/>
            <a:chOff x="3870325" y="4495800"/>
            <a:chExt cx="279400" cy="225425"/>
          </a:xfrm>
        </p:grpSpPr>
        <p:sp>
          <p:nvSpPr>
            <p:cNvPr id="16433" name="Freeform 105"/>
            <p:cNvSpPr>
              <a:spLocks noChangeAspect="1"/>
            </p:cNvSpPr>
            <p:nvPr/>
          </p:nvSpPr>
          <p:spPr bwMode="auto">
            <a:xfrm>
              <a:off x="3870325" y="4664075"/>
              <a:ext cx="101600" cy="57150"/>
            </a:xfrm>
            <a:custGeom>
              <a:avLst/>
              <a:gdLst>
                <a:gd name="T0" fmla="*/ 2147483647 w 64"/>
                <a:gd name="T1" fmla="*/ 2147483647 h 36"/>
                <a:gd name="T2" fmla="*/ 2147483647 w 64"/>
                <a:gd name="T3" fmla="*/ 2147483647 h 36"/>
                <a:gd name="T4" fmla="*/ 2147483647 w 64"/>
                <a:gd name="T5" fmla="*/ 0 h 36"/>
                <a:gd name="T6" fmla="*/ 0 w 64"/>
                <a:gd name="T7" fmla="*/ 2147483647 h 36"/>
                <a:gd name="T8" fmla="*/ 2147483647 w 64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6"/>
                <a:gd name="T17" fmla="*/ 64 w 6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6">
                  <a:moveTo>
                    <a:pt x="64" y="36"/>
                  </a:moveTo>
                  <a:lnTo>
                    <a:pt x="56" y="18"/>
                  </a:lnTo>
                  <a:lnTo>
                    <a:pt x="62" y="0"/>
                  </a:lnTo>
                  <a:lnTo>
                    <a:pt x="0" y="20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ED1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34" name="Freeform 108"/>
            <p:cNvSpPr>
              <a:spLocks noChangeAspect="1"/>
            </p:cNvSpPr>
            <p:nvPr/>
          </p:nvSpPr>
          <p:spPr bwMode="auto">
            <a:xfrm>
              <a:off x="3943350" y="4495800"/>
              <a:ext cx="206375" cy="196850"/>
            </a:xfrm>
            <a:custGeom>
              <a:avLst/>
              <a:gdLst>
                <a:gd name="T0" fmla="*/ 0 w 130"/>
                <a:gd name="T1" fmla="*/ 2147483647 h 124"/>
                <a:gd name="T2" fmla="*/ 0 w 130"/>
                <a:gd name="T3" fmla="*/ 2147483647 h 124"/>
                <a:gd name="T4" fmla="*/ 2147483647 w 130"/>
                <a:gd name="T5" fmla="*/ 2147483647 h 124"/>
                <a:gd name="T6" fmla="*/ 2147483647 w 130"/>
                <a:gd name="T7" fmla="*/ 2147483647 h 124"/>
                <a:gd name="T8" fmla="*/ 2147483647 w 130"/>
                <a:gd name="T9" fmla="*/ 2147483647 h 124"/>
                <a:gd name="T10" fmla="*/ 2147483647 w 130"/>
                <a:gd name="T11" fmla="*/ 2147483647 h 124"/>
                <a:gd name="T12" fmla="*/ 2147483647 w 130"/>
                <a:gd name="T13" fmla="*/ 2147483647 h 124"/>
                <a:gd name="T14" fmla="*/ 2147483647 w 130"/>
                <a:gd name="T15" fmla="*/ 2147483647 h 124"/>
                <a:gd name="T16" fmla="*/ 2147483647 w 130"/>
                <a:gd name="T17" fmla="*/ 2147483647 h 124"/>
                <a:gd name="T18" fmla="*/ 2147483647 w 130"/>
                <a:gd name="T19" fmla="*/ 2147483647 h 124"/>
                <a:gd name="T20" fmla="*/ 2147483647 w 130"/>
                <a:gd name="T21" fmla="*/ 2147483647 h 124"/>
                <a:gd name="T22" fmla="*/ 2147483647 w 130"/>
                <a:gd name="T23" fmla="*/ 2147483647 h 124"/>
                <a:gd name="T24" fmla="*/ 2147483647 w 130"/>
                <a:gd name="T25" fmla="*/ 2147483647 h 124"/>
                <a:gd name="T26" fmla="*/ 2147483647 w 130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124"/>
                <a:gd name="T44" fmla="*/ 130 w 130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124">
                  <a:moveTo>
                    <a:pt x="0" y="124"/>
                  </a:moveTo>
                  <a:lnTo>
                    <a:pt x="0" y="124"/>
                  </a:lnTo>
                  <a:lnTo>
                    <a:pt x="4" y="124"/>
                  </a:lnTo>
                  <a:lnTo>
                    <a:pt x="16" y="124"/>
                  </a:lnTo>
                  <a:lnTo>
                    <a:pt x="32" y="120"/>
                  </a:lnTo>
                  <a:lnTo>
                    <a:pt x="52" y="112"/>
                  </a:lnTo>
                  <a:lnTo>
                    <a:pt x="64" y="106"/>
                  </a:lnTo>
                  <a:lnTo>
                    <a:pt x="74" y="98"/>
                  </a:lnTo>
                  <a:lnTo>
                    <a:pt x="84" y="88"/>
                  </a:lnTo>
                  <a:lnTo>
                    <a:pt x="96" y="76"/>
                  </a:lnTo>
                  <a:lnTo>
                    <a:pt x="106" y="62"/>
                  </a:lnTo>
                  <a:lnTo>
                    <a:pt x="114" y="44"/>
                  </a:lnTo>
                  <a:lnTo>
                    <a:pt x="124" y="24"/>
                  </a:lnTo>
                  <a:lnTo>
                    <a:pt x="130" y="0"/>
                  </a:lnTo>
                </a:path>
              </a:pathLst>
            </a:custGeom>
            <a:noFill/>
            <a:ln w="7747">
              <a:solidFill>
                <a:srgbClr val="ED16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6392" name="Group 135"/>
          <p:cNvGrpSpPr>
            <a:grpSpLocks noChangeAspect="1"/>
          </p:cNvGrpSpPr>
          <p:nvPr/>
        </p:nvGrpSpPr>
        <p:grpSpPr bwMode="auto">
          <a:xfrm>
            <a:off x="3954463" y="5097463"/>
            <a:ext cx="538162" cy="500062"/>
            <a:chOff x="4019550" y="4968875"/>
            <a:chExt cx="511175" cy="476250"/>
          </a:xfrm>
        </p:grpSpPr>
        <p:sp>
          <p:nvSpPr>
            <p:cNvPr id="16429" name="Freeform 106"/>
            <p:cNvSpPr>
              <a:spLocks noChangeAspect="1"/>
            </p:cNvSpPr>
            <p:nvPr/>
          </p:nvSpPr>
          <p:spPr bwMode="auto">
            <a:xfrm>
              <a:off x="4473575" y="5264150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D1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16430" name="Group 134"/>
            <p:cNvGrpSpPr>
              <a:grpSpLocks noChangeAspect="1"/>
            </p:cNvGrpSpPr>
            <p:nvPr/>
          </p:nvGrpSpPr>
          <p:grpSpPr bwMode="auto">
            <a:xfrm>
              <a:off x="4019550" y="4968875"/>
              <a:ext cx="482600" cy="476250"/>
              <a:chOff x="4019550" y="4968875"/>
              <a:chExt cx="482600" cy="476250"/>
            </a:xfrm>
          </p:grpSpPr>
          <p:sp>
            <p:nvSpPr>
              <p:cNvPr id="16431" name="Freeform 107"/>
              <p:cNvSpPr>
                <a:spLocks noChangeAspect="1"/>
              </p:cNvSpPr>
              <p:nvPr/>
            </p:nvSpPr>
            <p:spPr bwMode="auto">
              <a:xfrm>
                <a:off x="4019550" y="5381625"/>
                <a:ext cx="101600" cy="63500"/>
              </a:xfrm>
              <a:custGeom>
                <a:avLst/>
                <a:gdLst>
                  <a:gd name="T0" fmla="*/ 2147483647 w 64"/>
                  <a:gd name="T1" fmla="*/ 2147483647 h 40"/>
                  <a:gd name="T2" fmla="*/ 2147483647 w 64"/>
                  <a:gd name="T3" fmla="*/ 2147483647 h 40"/>
                  <a:gd name="T4" fmla="*/ 2147483647 w 64"/>
                  <a:gd name="T5" fmla="*/ 0 h 40"/>
                  <a:gd name="T6" fmla="*/ 0 w 64"/>
                  <a:gd name="T7" fmla="*/ 2147483647 h 40"/>
                  <a:gd name="T8" fmla="*/ 2147483647 w 64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0"/>
                  <a:gd name="T17" fmla="*/ 64 w 6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0">
                    <a:moveTo>
                      <a:pt x="64" y="34"/>
                    </a:moveTo>
                    <a:lnTo>
                      <a:pt x="50" y="20"/>
                    </a:lnTo>
                    <a:lnTo>
                      <a:pt x="52" y="0"/>
                    </a:lnTo>
                    <a:lnTo>
                      <a:pt x="0" y="40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ED1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6432" name="Freeform 109"/>
              <p:cNvSpPr>
                <a:spLocks noChangeAspect="1"/>
              </p:cNvSpPr>
              <p:nvPr/>
            </p:nvSpPr>
            <p:spPr bwMode="auto">
              <a:xfrm>
                <a:off x="4086225" y="4968875"/>
                <a:ext cx="415925" cy="447675"/>
              </a:xfrm>
              <a:custGeom>
                <a:avLst/>
                <a:gdLst>
                  <a:gd name="T0" fmla="*/ 2147483647 w 262"/>
                  <a:gd name="T1" fmla="*/ 2147483647 h 282"/>
                  <a:gd name="T2" fmla="*/ 2147483647 w 262"/>
                  <a:gd name="T3" fmla="*/ 0 h 282"/>
                  <a:gd name="T4" fmla="*/ 2147483647 w 262"/>
                  <a:gd name="T5" fmla="*/ 0 h 282"/>
                  <a:gd name="T6" fmla="*/ 2147483647 w 262"/>
                  <a:gd name="T7" fmla="*/ 2147483647 h 282"/>
                  <a:gd name="T8" fmla="*/ 2147483647 w 262"/>
                  <a:gd name="T9" fmla="*/ 2147483647 h 282"/>
                  <a:gd name="T10" fmla="*/ 2147483647 w 262"/>
                  <a:gd name="T11" fmla="*/ 2147483647 h 282"/>
                  <a:gd name="T12" fmla="*/ 2147483647 w 262"/>
                  <a:gd name="T13" fmla="*/ 2147483647 h 282"/>
                  <a:gd name="T14" fmla="*/ 2147483647 w 262"/>
                  <a:gd name="T15" fmla="*/ 2147483647 h 282"/>
                  <a:gd name="T16" fmla="*/ 2147483647 w 262"/>
                  <a:gd name="T17" fmla="*/ 2147483647 h 282"/>
                  <a:gd name="T18" fmla="*/ 2147483647 w 262"/>
                  <a:gd name="T19" fmla="*/ 2147483647 h 282"/>
                  <a:gd name="T20" fmla="*/ 2147483647 w 262"/>
                  <a:gd name="T21" fmla="*/ 2147483647 h 282"/>
                  <a:gd name="T22" fmla="*/ 2147483647 w 262"/>
                  <a:gd name="T23" fmla="*/ 2147483647 h 282"/>
                  <a:gd name="T24" fmla="*/ 2147483647 w 262"/>
                  <a:gd name="T25" fmla="*/ 2147483647 h 282"/>
                  <a:gd name="T26" fmla="*/ 2147483647 w 262"/>
                  <a:gd name="T27" fmla="*/ 2147483647 h 282"/>
                  <a:gd name="T28" fmla="*/ 2147483647 w 262"/>
                  <a:gd name="T29" fmla="*/ 2147483647 h 282"/>
                  <a:gd name="T30" fmla="*/ 2147483647 w 262"/>
                  <a:gd name="T31" fmla="*/ 2147483647 h 282"/>
                  <a:gd name="T32" fmla="*/ 0 w 262"/>
                  <a:gd name="T33" fmla="*/ 2147483647 h 2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2"/>
                  <a:gd name="T52" fmla="*/ 0 h 282"/>
                  <a:gd name="T53" fmla="*/ 262 w 262"/>
                  <a:gd name="T54" fmla="*/ 282 h 2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2" h="282">
                    <a:moveTo>
                      <a:pt x="262" y="196"/>
                    </a:moveTo>
                    <a:lnTo>
                      <a:pt x="262" y="0"/>
                    </a:lnTo>
                    <a:lnTo>
                      <a:pt x="260" y="8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6" y="64"/>
                    </a:lnTo>
                    <a:lnTo>
                      <a:pt x="236" y="84"/>
                    </a:lnTo>
                    <a:lnTo>
                      <a:pt x="226" y="106"/>
                    </a:lnTo>
                    <a:lnTo>
                      <a:pt x="210" y="128"/>
                    </a:lnTo>
                    <a:lnTo>
                      <a:pt x="194" y="152"/>
                    </a:lnTo>
                    <a:lnTo>
                      <a:pt x="172" y="176"/>
                    </a:lnTo>
                    <a:lnTo>
                      <a:pt x="146" y="200"/>
                    </a:lnTo>
                    <a:lnTo>
                      <a:pt x="118" y="222"/>
                    </a:lnTo>
                    <a:lnTo>
                      <a:pt x="84" y="244"/>
                    </a:lnTo>
                    <a:lnTo>
                      <a:pt x="44" y="264"/>
                    </a:lnTo>
                    <a:lnTo>
                      <a:pt x="0" y="282"/>
                    </a:lnTo>
                  </a:path>
                </a:pathLst>
              </a:custGeom>
              <a:noFill/>
              <a:ln w="7747">
                <a:solidFill>
                  <a:srgbClr val="ED165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</p:grpSp>
      </p:grpSp>
      <p:grpSp>
        <p:nvGrpSpPr>
          <p:cNvPr id="16393" name="Group 131"/>
          <p:cNvGrpSpPr>
            <a:grpSpLocks noChangeAspect="1"/>
          </p:cNvGrpSpPr>
          <p:nvPr/>
        </p:nvGrpSpPr>
        <p:grpSpPr bwMode="auto">
          <a:xfrm>
            <a:off x="4432300" y="3462338"/>
            <a:ext cx="60325" cy="387350"/>
            <a:chOff x="4473575" y="3413125"/>
            <a:chExt cx="57150" cy="368300"/>
          </a:xfrm>
        </p:grpSpPr>
        <p:sp>
          <p:nvSpPr>
            <p:cNvPr id="16427" name="Freeform 110"/>
            <p:cNvSpPr>
              <a:spLocks noChangeAspect="1"/>
            </p:cNvSpPr>
            <p:nvPr/>
          </p:nvSpPr>
          <p:spPr bwMode="auto">
            <a:xfrm>
              <a:off x="4473575" y="3683000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28" name="Line 111"/>
            <p:cNvSpPr>
              <a:spLocks noChangeAspect="1" noChangeShapeType="1"/>
            </p:cNvSpPr>
            <p:nvPr/>
          </p:nvSpPr>
          <p:spPr bwMode="auto">
            <a:xfrm flipV="1">
              <a:off x="4502150" y="3413125"/>
              <a:ext cx="1588" cy="285750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6394" name="Group 129"/>
          <p:cNvGrpSpPr>
            <a:grpSpLocks noChangeAspect="1"/>
          </p:cNvGrpSpPr>
          <p:nvPr/>
        </p:nvGrpSpPr>
        <p:grpSpPr bwMode="auto">
          <a:xfrm>
            <a:off x="4432300" y="1838325"/>
            <a:ext cx="60325" cy="412750"/>
            <a:chOff x="4473575" y="1866900"/>
            <a:chExt cx="57150" cy="393700"/>
          </a:xfrm>
        </p:grpSpPr>
        <p:sp>
          <p:nvSpPr>
            <p:cNvPr id="16425" name="Freeform 112"/>
            <p:cNvSpPr>
              <a:spLocks noChangeAspect="1"/>
            </p:cNvSpPr>
            <p:nvPr/>
          </p:nvSpPr>
          <p:spPr bwMode="auto">
            <a:xfrm>
              <a:off x="4473575" y="2159000"/>
              <a:ext cx="57150" cy="101600"/>
            </a:xfrm>
            <a:custGeom>
              <a:avLst/>
              <a:gdLst>
                <a:gd name="T0" fmla="*/ 2147483647 w 36"/>
                <a:gd name="T1" fmla="*/ 0 h 64"/>
                <a:gd name="T2" fmla="*/ 2147483647 w 36"/>
                <a:gd name="T3" fmla="*/ 2147483647 h 64"/>
                <a:gd name="T4" fmla="*/ 0 w 36"/>
                <a:gd name="T5" fmla="*/ 0 h 64"/>
                <a:gd name="T6" fmla="*/ 2147483647 w 36"/>
                <a:gd name="T7" fmla="*/ 2147483647 h 64"/>
                <a:gd name="T8" fmla="*/ 2147483647 w 3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4"/>
                <a:gd name="T17" fmla="*/ 36 w 3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4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426" name="Line 113"/>
            <p:cNvSpPr>
              <a:spLocks noChangeAspect="1" noChangeShapeType="1"/>
            </p:cNvSpPr>
            <p:nvPr/>
          </p:nvSpPr>
          <p:spPr bwMode="auto">
            <a:xfrm flipV="1">
              <a:off x="4502150" y="1866900"/>
              <a:ext cx="1588" cy="307975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16395" name="Rectangle 190"/>
          <p:cNvSpPr>
            <a:spLocks noChangeAspect="1" noChangeArrowheads="1"/>
          </p:cNvSpPr>
          <p:nvPr/>
        </p:nvSpPr>
        <p:spPr bwMode="auto">
          <a:xfrm>
            <a:off x="4232275" y="2749550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396" name="Rectangle 191"/>
          <p:cNvSpPr>
            <a:spLocks noChangeAspect="1" noChangeArrowheads="1"/>
          </p:cNvSpPr>
          <p:nvPr/>
        </p:nvSpPr>
        <p:spPr bwMode="auto">
          <a:xfrm>
            <a:off x="3297238" y="1581150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397" name="Rectangle 192"/>
          <p:cNvSpPr>
            <a:spLocks noChangeAspect="1" noChangeArrowheads="1"/>
          </p:cNvSpPr>
          <p:nvPr/>
        </p:nvSpPr>
        <p:spPr bwMode="auto">
          <a:xfrm>
            <a:off x="3457575" y="1581150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398" name="Rectangle 193"/>
          <p:cNvSpPr>
            <a:spLocks noChangeAspect="1" noChangeArrowheads="1"/>
          </p:cNvSpPr>
          <p:nvPr/>
        </p:nvSpPr>
        <p:spPr bwMode="auto">
          <a:xfrm>
            <a:off x="3671888" y="2865438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399" name="Rectangle 194"/>
          <p:cNvSpPr>
            <a:spLocks noChangeAspect="1" noChangeArrowheads="1"/>
          </p:cNvSpPr>
          <p:nvPr/>
        </p:nvSpPr>
        <p:spPr bwMode="auto">
          <a:xfrm>
            <a:off x="3832225" y="2865438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400" name="Rectangle 195"/>
          <p:cNvSpPr>
            <a:spLocks noChangeAspect="1" noChangeArrowheads="1"/>
          </p:cNvSpPr>
          <p:nvPr/>
        </p:nvSpPr>
        <p:spPr bwMode="auto">
          <a:xfrm>
            <a:off x="3508375" y="2992438"/>
            <a:ext cx="97943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000000"/>
                </a:solidFill>
                <a:latin typeface="Helvetica" panose="020B0604020202020204" pitchFamily="34" charset="0"/>
              </a:rPr>
              <a:t>Pyrophosphate</a:t>
            </a:r>
            <a:endParaRPr lang="en-US" altLang="en-US" sz="4000" b="1"/>
          </a:p>
        </p:txBody>
      </p:sp>
      <p:sp>
        <p:nvSpPr>
          <p:cNvPr id="16401" name="Rectangle 209"/>
          <p:cNvSpPr>
            <a:spLocks noChangeAspect="1" noChangeArrowheads="1"/>
          </p:cNvSpPr>
          <p:nvPr/>
        </p:nvSpPr>
        <p:spPr bwMode="auto">
          <a:xfrm>
            <a:off x="2962275" y="612775"/>
            <a:ext cx="7021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000000"/>
                </a:solidFill>
                <a:latin typeface="Helvetica" panose="020B0604020202020204" pitchFamily="34" charset="0"/>
              </a:rPr>
              <a:t>Specific</a:t>
            </a:r>
          </a:p>
          <a:p>
            <a:pPr eaLnBrk="1" hangingPunct="1"/>
            <a:r>
              <a:rPr lang="en-US" altLang="en-US" sz="1050" b="1">
                <a:solidFill>
                  <a:srgbClr val="000000"/>
                </a:solidFill>
                <a:latin typeface="Helvetica" panose="020B0604020202020204" pitchFamily="34" charset="0"/>
              </a:rPr>
              <a:t>amino acid</a:t>
            </a:r>
            <a:endParaRPr lang="en-US" altLang="en-US" sz="4000" b="1"/>
          </a:p>
        </p:txBody>
      </p:sp>
      <p:sp>
        <p:nvSpPr>
          <p:cNvPr id="16402" name="Rectangle 226"/>
          <p:cNvSpPr>
            <a:spLocks noChangeAspect="1" noChangeArrowheads="1"/>
          </p:cNvSpPr>
          <p:nvPr/>
        </p:nvSpPr>
        <p:spPr bwMode="auto">
          <a:xfrm>
            <a:off x="4826481" y="269103"/>
            <a:ext cx="1863016" cy="3244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Aminoacyl-tRNA</a:t>
            </a:r>
            <a:endParaRPr lang="en-US" altLang="en-US" sz="105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050" b="1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Synthetase</a:t>
            </a:r>
            <a:r>
              <a:rPr lang="en-US" altLang="en-US" sz="105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(enzyme)</a:t>
            </a:r>
            <a:endParaRPr lang="en-US" altLang="en-US" sz="4000" b="1" dirty="0"/>
          </a:p>
        </p:txBody>
      </p:sp>
      <p:sp>
        <p:nvSpPr>
          <p:cNvPr id="16403" name="Rectangle 250"/>
          <p:cNvSpPr>
            <a:spLocks noChangeAspect="1" noChangeArrowheads="1"/>
          </p:cNvSpPr>
          <p:nvPr/>
        </p:nvSpPr>
        <p:spPr bwMode="auto">
          <a:xfrm>
            <a:off x="4438650" y="2662238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3200" b="1"/>
          </a:p>
        </p:txBody>
      </p:sp>
      <p:sp>
        <p:nvSpPr>
          <p:cNvPr id="16404" name="Rectangle 251"/>
          <p:cNvSpPr>
            <a:spLocks noChangeAspect="1" noChangeArrowheads="1"/>
          </p:cNvSpPr>
          <p:nvPr/>
        </p:nvSpPr>
        <p:spPr bwMode="auto">
          <a:xfrm>
            <a:off x="3617913" y="1581150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405" name="Rectangle 252"/>
          <p:cNvSpPr>
            <a:spLocks noChangeAspect="1" noChangeArrowheads="1"/>
          </p:cNvSpPr>
          <p:nvPr/>
        </p:nvSpPr>
        <p:spPr bwMode="auto">
          <a:xfrm>
            <a:off x="3817938" y="1490663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3200" b="1"/>
          </a:p>
        </p:txBody>
      </p:sp>
      <p:sp>
        <p:nvSpPr>
          <p:cNvPr id="16406" name="Rectangle 253"/>
          <p:cNvSpPr>
            <a:spLocks noChangeAspect="1" noChangeArrowheads="1"/>
          </p:cNvSpPr>
          <p:nvPr/>
        </p:nvSpPr>
        <p:spPr bwMode="auto">
          <a:xfrm>
            <a:off x="3394075" y="4779963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3200" b="1"/>
          </a:p>
        </p:txBody>
      </p:sp>
      <p:sp>
        <p:nvSpPr>
          <p:cNvPr id="16407" name="Rectangle 254"/>
          <p:cNvSpPr>
            <a:spLocks noChangeAspect="1" noChangeArrowheads="1"/>
          </p:cNvSpPr>
          <p:nvPr/>
        </p:nvSpPr>
        <p:spPr bwMode="auto">
          <a:xfrm>
            <a:off x="3597275" y="4694238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3200" b="1"/>
          </a:p>
        </p:txBody>
      </p:sp>
      <p:sp>
        <p:nvSpPr>
          <p:cNvPr id="16408" name="Rectangle 255"/>
          <p:cNvSpPr>
            <a:spLocks noChangeAspect="1" noChangeArrowheads="1"/>
          </p:cNvSpPr>
          <p:nvPr/>
        </p:nvSpPr>
        <p:spPr bwMode="auto">
          <a:xfrm>
            <a:off x="3357563" y="3622675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3200" b="1"/>
          </a:p>
        </p:txBody>
      </p:sp>
      <p:sp>
        <p:nvSpPr>
          <p:cNvPr id="16409" name="Rectangle 257"/>
          <p:cNvSpPr>
            <a:spLocks noChangeAspect="1" noChangeArrowheads="1"/>
          </p:cNvSpPr>
          <p:nvPr/>
        </p:nvSpPr>
        <p:spPr bwMode="auto">
          <a:xfrm>
            <a:off x="4389438" y="4264025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3200" b="1"/>
          </a:p>
        </p:txBody>
      </p:sp>
      <p:sp>
        <p:nvSpPr>
          <p:cNvPr id="16410" name="Rectangle 259"/>
          <p:cNvSpPr>
            <a:spLocks noChangeAspect="1" noChangeArrowheads="1"/>
          </p:cNvSpPr>
          <p:nvPr/>
        </p:nvSpPr>
        <p:spPr bwMode="auto">
          <a:xfrm>
            <a:off x="3394075" y="3767138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3200" b="1"/>
          </a:p>
        </p:txBody>
      </p:sp>
      <p:sp>
        <p:nvSpPr>
          <p:cNvPr id="16411" name="Rectangle 261"/>
          <p:cNvSpPr>
            <a:spLocks noChangeAspect="1" noChangeArrowheads="1"/>
          </p:cNvSpPr>
          <p:nvPr/>
        </p:nvSpPr>
        <p:spPr bwMode="auto">
          <a:xfrm>
            <a:off x="3775075" y="5764213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3200" b="1"/>
          </a:p>
        </p:txBody>
      </p:sp>
      <p:sp>
        <p:nvSpPr>
          <p:cNvPr id="16412" name="Rectangle 263"/>
          <p:cNvSpPr>
            <a:spLocks noChangeAspect="1" noChangeArrowheads="1"/>
          </p:cNvSpPr>
          <p:nvPr/>
        </p:nvSpPr>
        <p:spPr bwMode="auto">
          <a:xfrm>
            <a:off x="3530600" y="5851525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3200" b="1"/>
          </a:p>
        </p:txBody>
      </p:sp>
      <p:sp>
        <p:nvSpPr>
          <p:cNvPr id="16413" name="Rectangle 265"/>
          <p:cNvSpPr>
            <a:spLocks noChangeAspect="1" noChangeArrowheads="1"/>
          </p:cNvSpPr>
          <p:nvPr/>
        </p:nvSpPr>
        <p:spPr bwMode="auto">
          <a:xfrm>
            <a:off x="4141788" y="4360863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3200" b="1"/>
          </a:p>
        </p:txBody>
      </p:sp>
      <p:sp>
        <p:nvSpPr>
          <p:cNvPr id="16414" name="Rectangle 267"/>
          <p:cNvSpPr>
            <a:spLocks noChangeAspect="1" noChangeArrowheads="1"/>
          </p:cNvSpPr>
          <p:nvPr/>
        </p:nvSpPr>
        <p:spPr bwMode="auto">
          <a:xfrm>
            <a:off x="3308350" y="4960938"/>
            <a:ext cx="29976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000000"/>
                </a:solidFill>
                <a:latin typeface="Helvetica" panose="020B0604020202020204" pitchFamily="34" charset="0"/>
              </a:rPr>
              <a:t>AMP</a:t>
            </a:r>
            <a:endParaRPr lang="en-US" altLang="en-US" sz="4000" b="1"/>
          </a:p>
        </p:txBody>
      </p:sp>
      <p:sp>
        <p:nvSpPr>
          <p:cNvPr id="16415" name="Rectangle 271"/>
          <p:cNvSpPr>
            <a:spLocks noChangeAspect="1" noChangeArrowheads="1"/>
          </p:cNvSpPr>
          <p:nvPr/>
        </p:nvSpPr>
        <p:spPr bwMode="auto">
          <a:xfrm>
            <a:off x="3235325" y="1774825"/>
            <a:ext cx="2693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000000"/>
                </a:solidFill>
                <a:latin typeface="Helvetica" panose="020B0604020202020204" pitchFamily="34" charset="0"/>
              </a:rPr>
              <a:t>ATP</a:t>
            </a:r>
            <a:endParaRPr lang="en-US" altLang="en-US" sz="4000" b="1"/>
          </a:p>
        </p:txBody>
      </p:sp>
      <p:sp>
        <p:nvSpPr>
          <p:cNvPr id="48160" name="Rectangle 296"/>
          <p:cNvSpPr>
            <a:spLocks noChangeAspect="1" noChangeArrowheads="1"/>
          </p:cNvSpPr>
          <p:nvPr/>
        </p:nvSpPr>
        <p:spPr bwMode="auto">
          <a:xfrm>
            <a:off x="5018088" y="2605206"/>
            <a:ext cx="3071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" pitchFamily="34" charset="0"/>
              </a:rPr>
              <a:t>AMP </a:t>
            </a: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is covalently bound to the amino acid, and pyrophosphate is released.</a:t>
            </a:r>
            <a:endParaRPr lang="en-US" sz="4800" b="1" dirty="0"/>
          </a:p>
        </p:txBody>
      </p:sp>
      <p:sp>
        <p:nvSpPr>
          <p:cNvPr id="16417" name="Rectangle 368"/>
          <p:cNvSpPr>
            <a:spLocks noChangeAspect="1" noChangeArrowheads="1"/>
          </p:cNvSpPr>
          <p:nvPr/>
        </p:nvSpPr>
        <p:spPr bwMode="auto">
          <a:xfrm>
            <a:off x="5055807" y="4156658"/>
            <a:ext cx="3849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The correct </a:t>
            </a:r>
            <a:r>
              <a:rPr lang="en-US" altLang="en-US" sz="1200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 binds to the enzyme. The amino acid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becomes </a:t>
            </a:r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covalently attached to the 3′ end of the </a:t>
            </a:r>
            <a:r>
              <a:rPr lang="en-US" altLang="en-US" sz="1200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. AMP is released.</a:t>
            </a:r>
            <a:endParaRPr lang="en-US" altLang="en-US" sz="4800" b="1" dirty="0"/>
          </a:p>
        </p:txBody>
      </p:sp>
      <p:sp>
        <p:nvSpPr>
          <p:cNvPr id="48162" name="Rectangle 471"/>
          <p:cNvSpPr>
            <a:spLocks noChangeAspect="1" noChangeArrowheads="1"/>
          </p:cNvSpPr>
          <p:nvPr/>
        </p:nvSpPr>
        <p:spPr bwMode="auto">
          <a:xfrm>
            <a:off x="5138060" y="5805358"/>
            <a:ext cx="2324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The “charged” tRNA is released.</a:t>
            </a:r>
            <a:endParaRPr lang="en-US" sz="4800" b="1" dirty="0"/>
          </a:p>
        </p:txBody>
      </p:sp>
      <p:sp>
        <p:nvSpPr>
          <p:cNvPr id="16419" name="Rectangle 498"/>
          <p:cNvSpPr>
            <a:spLocks noChangeAspect="1" noChangeArrowheads="1"/>
          </p:cNvSpPr>
          <p:nvPr/>
        </p:nvSpPr>
        <p:spPr bwMode="auto">
          <a:xfrm>
            <a:off x="3687763" y="3589338"/>
            <a:ext cx="33823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endParaRPr lang="en-US" altLang="en-US" sz="4000" b="1"/>
          </a:p>
        </p:txBody>
      </p:sp>
      <p:sp>
        <p:nvSpPr>
          <p:cNvPr id="16420" name="Line 502"/>
          <p:cNvSpPr>
            <a:spLocks noChangeAspect="1" noChangeShapeType="1"/>
          </p:cNvSpPr>
          <p:nvPr/>
        </p:nvSpPr>
        <p:spPr bwMode="auto">
          <a:xfrm flipH="1">
            <a:off x="3568700" y="3636963"/>
            <a:ext cx="103188" cy="1158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6421" name="Rectangle 503"/>
          <p:cNvSpPr>
            <a:spLocks noChangeAspect="1" noChangeArrowheads="1"/>
          </p:cNvSpPr>
          <p:nvPr/>
        </p:nvSpPr>
        <p:spPr bwMode="auto">
          <a:xfrm>
            <a:off x="4526424" y="6672263"/>
            <a:ext cx="49933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/>
              <a:t>Copyright © The McGraw-Hill Companies, Inc. Permission required for reproduction or display.</a:t>
            </a:r>
          </a:p>
        </p:txBody>
      </p:sp>
      <p:sp>
        <p:nvSpPr>
          <p:cNvPr id="48166" name="Text Box 6"/>
          <p:cNvSpPr txBox="1">
            <a:spLocks noChangeArrowheads="1"/>
          </p:cNvSpPr>
          <p:nvPr/>
        </p:nvSpPr>
        <p:spPr bwMode="auto">
          <a:xfrm>
            <a:off x="228600" y="6248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15.12</a:t>
            </a:r>
          </a:p>
        </p:txBody>
      </p:sp>
      <p:sp>
        <p:nvSpPr>
          <p:cNvPr id="16424" name="Title 1"/>
          <p:cNvSpPr>
            <a:spLocks noGrp="1"/>
          </p:cNvSpPr>
          <p:nvPr>
            <p:ph type="title"/>
          </p:nvPr>
        </p:nvSpPr>
        <p:spPr>
          <a:xfrm>
            <a:off x="-39463" y="1992312"/>
            <a:ext cx="3111500" cy="16986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Charging of </a:t>
            </a:r>
            <a:r>
              <a:rPr lang="en-US" altLang="en-US" dirty="0" err="1" smtClean="0">
                <a:solidFill>
                  <a:srgbClr val="000000"/>
                </a:solidFill>
              </a:rPr>
              <a:t>tRNAs</a:t>
            </a:r>
            <a:r>
              <a:rPr lang="en-US" altLang="en-US" dirty="0" smtClean="0">
                <a:solidFill>
                  <a:srgbClr val="000000"/>
                </a:solidFill>
              </a:rPr>
              <a:t> with </a:t>
            </a:r>
            <a:r>
              <a:rPr lang="en-US" altLang="en-US" dirty="0" err="1" smtClean="0">
                <a:solidFill>
                  <a:srgbClr val="000000"/>
                </a:solidFill>
              </a:rPr>
              <a:t>a.a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93262" y="918493"/>
            <a:ext cx="289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An amino acid and ATP bind to the enzyme.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48200" y="612775"/>
            <a:ext cx="449959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6642100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800">
                <a:solidFill>
                  <a:srgbClr val="2E002E"/>
                </a:solidFill>
                <a:latin typeface="Georgia" panose="02040502050405020303" pitchFamily="18" charset="0"/>
              </a:rPr>
              <a:t>Peter J. Russell, </a:t>
            </a:r>
            <a:r>
              <a:rPr lang="en-US" altLang="en-US" sz="800" i="1">
                <a:solidFill>
                  <a:srgbClr val="2E002E"/>
                </a:solidFill>
                <a:latin typeface="Georgia" panose="02040502050405020303" pitchFamily="18" charset="0"/>
              </a:rPr>
              <a:t>iGenetics</a:t>
            </a:r>
            <a:r>
              <a:rPr lang="en-US" altLang="en-US" sz="800">
                <a:solidFill>
                  <a:srgbClr val="2E002E"/>
                </a:solidFill>
                <a:latin typeface="Georgia" panose="02040502050405020303" pitchFamily="18" charset="0"/>
              </a:rPr>
              <a:t>: Copyright © Pearson Education, Inc., publishing as Benjamin Cummings.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495300" y="241300"/>
            <a:ext cx="7924800" cy="381000"/>
          </a:xfrm>
        </p:spPr>
        <p:txBody>
          <a:bodyPr/>
          <a:lstStyle/>
          <a:p>
            <a:pPr eaLnBrk="1" hangingPunct="1">
              <a:tabLst>
                <a:tab pos="744538" algn="l"/>
              </a:tabLs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Some codon: anti-codon pairing can tolerate mismatches</a:t>
            </a:r>
            <a:endParaRPr lang="en-US" sz="48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>
            <a:fillRect/>
          </a:stretch>
        </p:blipFill>
        <p:spPr bwMode="auto">
          <a:xfrm>
            <a:off x="307975" y="1028700"/>
            <a:ext cx="85280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6426200"/>
            <a:ext cx="37973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</a:rPr>
              <a:t>Similar to </a:t>
            </a:r>
            <a:r>
              <a:rPr lang="en-US" sz="1200" b="1" dirty="0" err="1">
                <a:latin typeface="+mn-lt"/>
              </a:rPr>
              <a:t>Brooker</a:t>
            </a:r>
            <a:r>
              <a:rPr lang="en-US" sz="1200" b="1" dirty="0">
                <a:latin typeface="+mn-lt"/>
              </a:rPr>
              <a:t>, fig 15.13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700" y="6176963"/>
            <a:ext cx="3543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Example of base-pairing wobble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6" descr="bro25332_1514 (2)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990600"/>
            <a:ext cx="5053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44"/>
          <p:cNvSpPr>
            <a:spLocks noChangeAspect="1" noChangeArrowheads="1"/>
          </p:cNvSpPr>
          <p:nvPr/>
        </p:nvSpPr>
        <p:spPr bwMode="auto">
          <a:xfrm>
            <a:off x="6907213" y="1171575"/>
            <a:ext cx="1162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Polypeptide</a:t>
            </a:r>
            <a:endParaRPr lang="en-US" altLang="en-US" sz="1600" b="1"/>
          </a:p>
        </p:txBody>
      </p:sp>
      <p:sp>
        <p:nvSpPr>
          <p:cNvPr id="18436" name="Rectangle 355"/>
          <p:cNvSpPr>
            <a:spLocks noChangeAspect="1" noChangeArrowheads="1"/>
          </p:cNvSpPr>
          <p:nvPr/>
        </p:nvSpPr>
        <p:spPr bwMode="auto">
          <a:xfrm>
            <a:off x="6030913" y="3516313"/>
            <a:ext cx="1882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30S (small subunit)</a:t>
            </a:r>
            <a:endParaRPr lang="en-US" altLang="en-US" sz="1600" b="1"/>
          </a:p>
        </p:txBody>
      </p:sp>
      <p:sp>
        <p:nvSpPr>
          <p:cNvPr id="18437" name="Rectangle 372"/>
          <p:cNvSpPr>
            <a:spLocks noChangeAspect="1" noChangeArrowheads="1"/>
          </p:cNvSpPr>
          <p:nvPr/>
        </p:nvSpPr>
        <p:spPr bwMode="auto">
          <a:xfrm>
            <a:off x="6030913" y="2578100"/>
            <a:ext cx="184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50S (large subunit)</a:t>
            </a:r>
            <a:endParaRPr lang="en-US" altLang="en-US" sz="1600" b="1"/>
          </a:p>
        </p:txBody>
      </p:sp>
      <p:sp>
        <p:nvSpPr>
          <p:cNvPr id="18438" name="Rectangle 389"/>
          <p:cNvSpPr>
            <a:spLocks noChangeAspect="1" noChangeArrowheads="1"/>
          </p:cNvSpPr>
          <p:nvPr/>
        </p:nvSpPr>
        <p:spPr bwMode="auto">
          <a:xfrm>
            <a:off x="6759575" y="4813300"/>
            <a:ext cx="163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1600" b="1"/>
          </a:p>
        </p:txBody>
      </p:sp>
      <p:sp>
        <p:nvSpPr>
          <p:cNvPr id="18439" name="Rectangle 391"/>
          <p:cNvSpPr>
            <a:spLocks noChangeAspect="1" noChangeArrowheads="1"/>
          </p:cNvSpPr>
          <p:nvPr/>
        </p:nvSpPr>
        <p:spPr bwMode="auto">
          <a:xfrm>
            <a:off x="1549400" y="4900613"/>
            <a:ext cx="163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1600" b="1"/>
          </a:p>
        </p:txBody>
      </p:sp>
      <p:sp>
        <p:nvSpPr>
          <p:cNvPr id="18440" name="Rectangle 395"/>
          <p:cNvSpPr>
            <a:spLocks noChangeAspect="1" noChangeArrowheads="1"/>
          </p:cNvSpPr>
          <p:nvPr/>
        </p:nvSpPr>
        <p:spPr bwMode="auto">
          <a:xfrm>
            <a:off x="6918325" y="2033588"/>
            <a:ext cx="511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endParaRPr lang="en-US" altLang="en-US" sz="1600" b="1"/>
          </a:p>
        </p:txBody>
      </p:sp>
      <p:sp>
        <p:nvSpPr>
          <p:cNvPr id="18441" name="Rectangle 401"/>
          <p:cNvSpPr>
            <a:spLocks noChangeAspect="1" noChangeArrowheads="1"/>
          </p:cNvSpPr>
          <p:nvPr/>
        </p:nvSpPr>
        <p:spPr bwMode="auto">
          <a:xfrm>
            <a:off x="6907213" y="4133850"/>
            <a:ext cx="625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mRNA</a:t>
            </a:r>
            <a:endParaRPr lang="en-US" altLang="en-US" sz="1600" b="1"/>
          </a:p>
        </p:txBody>
      </p:sp>
      <p:sp>
        <p:nvSpPr>
          <p:cNvPr id="18442" name="Rectangle 406"/>
          <p:cNvSpPr>
            <a:spLocks noChangeAspect="1" noChangeArrowheads="1"/>
          </p:cNvSpPr>
          <p:nvPr/>
        </p:nvSpPr>
        <p:spPr bwMode="auto">
          <a:xfrm>
            <a:off x="3949700" y="25781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E</a:t>
            </a:r>
            <a:endParaRPr lang="en-US" altLang="en-US" sz="1600" b="1"/>
          </a:p>
        </p:txBody>
      </p:sp>
      <p:sp>
        <p:nvSpPr>
          <p:cNvPr id="18443" name="Rectangle 407"/>
          <p:cNvSpPr>
            <a:spLocks noChangeAspect="1" noChangeArrowheads="1"/>
          </p:cNvSpPr>
          <p:nvPr/>
        </p:nvSpPr>
        <p:spPr bwMode="auto">
          <a:xfrm>
            <a:off x="4616450" y="2651125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1600" b="1"/>
          </a:p>
        </p:txBody>
      </p:sp>
      <p:sp>
        <p:nvSpPr>
          <p:cNvPr id="18444" name="Rectangle 409"/>
          <p:cNvSpPr>
            <a:spLocks noChangeAspect="1" noChangeArrowheads="1"/>
          </p:cNvSpPr>
          <p:nvPr/>
        </p:nvSpPr>
        <p:spPr bwMode="auto">
          <a:xfrm>
            <a:off x="5232400" y="2578100"/>
            <a:ext cx="147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1600" b="1"/>
          </a:p>
        </p:txBody>
      </p:sp>
      <p:grpSp>
        <p:nvGrpSpPr>
          <p:cNvPr id="18445" name="Group 75"/>
          <p:cNvGrpSpPr>
            <a:grpSpLocks noChangeAspect="1"/>
          </p:cNvGrpSpPr>
          <p:nvPr/>
        </p:nvGrpSpPr>
        <p:grpSpPr bwMode="auto">
          <a:xfrm>
            <a:off x="4692650" y="2170113"/>
            <a:ext cx="2182813" cy="4762"/>
            <a:chOff x="4438650" y="5280025"/>
            <a:chExt cx="746125" cy="1588"/>
          </a:xfrm>
        </p:grpSpPr>
        <p:sp>
          <p:nvSpPr>
            <p:cNvPr id="18455" name="Line 399"/>
            <p:cNvSpPr>
              <a:spLocks noChangeAspect="1" noChangeShapeType="1"/>
            </p:cNvSpPr>
            <p:nvPr/>
          </p:nvSpPr>
          <p:spPr bwMode="auto">
            <a:xfrm flipH="1">
              <a:off x="4438654" y="5280025"/>
              <a:ext cx="746121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399"/>
            <p:cNvSpPr>
              <a:spLocks noChangeAspect="1" noChangeShapeType="1"/>
            </p:cNvSpPr>
            <p:nvPr/>
          </p:nvSpPr>
          <p:spPr bwMode="auto">
            <a:xfrm flipH="1">
              <a:off x="4438650" y="5280025"/>
              <a:ext cx="746121" cy="1588"/>
            </a:xfrm>
            <a:prstGeom prst="line">
              <a:avLst/>
            </a:prstGeom>
            <a:noFill/>
            <a:ln w="53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6" name="Group 76"/>
          <p:cNvGrpSpPr>
            <a:grpSpLocks noChangeAspect="1"/>
          </p:cNvGrpSpPr>
          <p:nvPr/>
        </p:nvGrpSpPr>
        <p:grpSpPr bwMode="auto">
          <a:xfrm>
            <a:off x="5676900" y="4232275"/>
            <a:ext cx="1198563" cy="9525"/>
            <a:chOff x="4775200" y="5984875"/>
            <a:chExt cx="409575" cy="3175"/>
          </a:xfrm>
        </p:grpSpPr>
        <p:sp>
          <p:nvSpPr>
            <p:cNvPr id="18453" name="Line 405"/>
            <p:cNvSpPr>
              <a:spLocks noChangeAspect="1" noChangeShapeType="1"/>
            </p:cNvSpPr>
            <p:nvPr/>
          </p:nvSpPr>
          <p:spPr bwMode="auto">
            <a:xfrm flipH="1">
              <a:off x="4775204" y="5984875"/>
              <a:ext cx="409571" cy="130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405"/>
            <p:cNvSpPr>
              <a:spLocks noChangeAspect="1" noChangeShapeType="1"/>
            </p:cNvSpPr>
            <p:nvPr/>
          </p:nvSpPr>
          <p:spPr bwMode="auto">
            <a:xfrm flipH="1">
              <a:off x="4775200" y="5986742"/>
              <a:ext cx="409571" cy="1308"/>
            </a:xfrm>
            <a:prstGeom prst="line">
              <a:avLst/>
            </a:prstGeom>
            <a:noFill/>
            <a:ln w="53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7" name="Group 74"/>
          <p:cNvGrpSpPr>
            <a:grpSpLocks noChangeAspect="1"/>
          </p:cNvGrpSpPr>
          <p:nvPr/>
        </p:nvGrpSpPr>
        <p:grpSpPr bwMode="auto">
          <a:xfrm>
            <a:off x="5872163" y="1306513"/>
            <a:ext cx="1003300" cy="9525"/>
            <a:chOff x="4841875" y="4984750"/>
            <a:chExt cx="342900" cy="3176"/>
          </a:xfrm>
        </p:grpSpPr>
        <p:sp>
          <p:nvSpPr>
            <p:cNvPr id="18451" name="Line 393"/>
            <p:cNvSpPr>
              <a:spLocks noChangeAspect="1" noChangeShapeType="1"/>
            </p:cNvSpPr>
            <p:nvPr/>
          </p:nvSpPr>
          <p:spPr bwMode="auto">
            <a:xfrm flipH="1">
              <a:off x="4842329" y="4984750"/>
              <a:ext cx="342446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393"/>
            <p:cNvSpPr>
              <a:spLocks noChangeAspect="1" noChangeShapeType="1"/>
            </p:cNvSpPr>
            <p:nvPr/>
          </p:nvSpPr>
          <p:spPr bwMode="auto">
            <a:xfrm flipH="1">
              <a:off x="4841875" y="4986338"/>
              <a:ext cx="342446" cy="1588"/>
            </a:xfrm>
            <a:prstGeom prst="line">
              <a:avLst/>
            </a:prstGeom>
            <a:noFill/>
            <a:ln w="53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8" name="Rectangle 2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1938446" name="Text Box 14"/>
          <p:cNvSpPr txBox="1">
            <a:spLocks noChangeArrowheads="1"/>
          </p:cNvSpPr>
          <p:nvPr/>
        </p:nvSpPr>
        <p:spPr bwMode="auto">
          <a:xfrm>
            <a:off x="222250" y="6197600"/>
            <a:ext cx="182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15.14c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Model for bacterial ribosome structure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5" descr="bro25332_1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65150"/>
            <a:ext cx="8001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111"/>
          <p:cNvGrpSpPr>
            <a:grpSpLocks/>
          </p:cNvGrpSpPr>
          <p:nvPr/>
        </p:nvGrpSpPr>
        <p:grpSpPr bwMode="auto">
          <a:xfrm>
            <a:off x="6410325" y="4179888"/>
            <a:ext cx="498475" cy="492125"/>
            <a:chOff x="6577013" y="4335463"/>
            <a:chExt cx="498475" cy="492125"/>
          </a:xfrm>
        </p:grpSpPr>
        <p:sp>
          <p:nvSpPr>
            <p:cNvPr id="57457" name="Freeform 597"/>
            <p:cNvSpPr>
              <a:spLocks/>
            </p:cNvSpPr>
            <p:nvPr/>
          </p:nvSpPr>
          <p:spPr bwMode="auto">
            <a:xfrm>
              <a:off x="6605588" y="4395788"/>
              <a:ext cx="469900" cy="431800"/>
            </a:xfrm>
            <a:custGeom>
              <a:avLst/>
              <a:gdLst>
                <a:gd name="T0" fmla="*/ 2147483647 w 296"/>
                <a:gd name="T1" fmla="*/ 2147483647 h 272"/>
                <a:gd name="T2" fmla="*/ 2147483647 w 296"/>
                <a:gd name="T3" fmla="*/ 2147483647 h 272"/>
                <a:gd name="T4" fmla="*/ 2147483647 w 296"/>
                <a:gd name="T5" fmla="*/ 2147483647 h 272"/>
                <a:gd name="T6" fmla="*/ 2147483647 w 296"/>
                <a:gd name="T7" fmla="*/ 2147483647 h 272"/>
                <a:gd name="T8" fmla="*/ 2147483647 w 296"/>
                <a:gd name="T9" fmla="*/ 2147483647 h 272"/>
                <a:gd name="T10" fmla="*/ 2147483647 w 296"/>
                <a:gd name="T11" fmla="*/ 2147483647 h 272"/>
                <a:gd name="T12" fmla="*/ 2147483647 w 296"/>
                <a:gd name="T13" fmla="*/ 2147483647 h 272"/>
                <a:gd name="T14" fmla="*/ 2147483647 w 296"/>
                <a:gd name="T15" fmla="*/ 2147483647 h 272"/>
                <a:gd name="T16" fmla="*/ 2147483647 w 296"/>
                <a:gd name="T17" fmla="*/ 2147483647 h 272"/>
                <a:gd name="T18" fmla="*/ 2147483647 w 296"/>
                <a:gd name="T19" fmla="*/ 2147483647 h 272"/>
                <a:gd name="T20" fmla="*/ 2147483647 w 296"/>
                <a:gd name="T21" fmla="*/ 2147483647 h 272"/>
                <a:gd name="T22" fmla="*/ 2147483647 w 296"/>
                <a:gd name="T23" fmla="*/ 2147483647 h 272"/>
                <a:gd name="T24" fmla="*/ 2147483647 w 296"/>
                <a:gd name="T25" fmla="*/ 2147483647 h 272"/>
                <a:gd name="T26" fmla="*/ 2147483647 w 296"/>
                <a:gd name="T27" fmla="*/ 2147483647 h 272"/>
                <a:gd name="T28" fmla="*/ 0 w 296"/>
                <a:gd name="T29" fmla="*/ 0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6"/>
                <a:gd name="T46" fmla="*/ 0 h 272"/>
                <a:gd name="T47" fmla="*/ 296 w 296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6" h="272">
                  <a:moveTo>
                    <a:pt x="296" y="272"/>
                  </a:moveTo>
                  <a:lnTo>
                    <a:pt x="296" y="272"/>
                  </a:lnTo>
                  <a:lnTo>
                    <a:pt x="286" y="268"/>
                  </a:lnTo>
                  <a:lnTo>
                    <a:pt x="260" y="256"/>
                  </a:lnTo>
                  <a:lnTo>
                    <a:pt x="222" y="236"/>
                  </a:lnTo>
                  <a:lnTo>
                    <a:pt x="200" y="222"/>
                  </a:lnTo>
                  <a:lnTo>
                    <a:pt x="176" y="208"/>
                  </a:lnTo>
                  <a:lnTo>
                    <a:pt x="152" y="190"/>
                  </a:lnTo>
                  <a:lnTo>
                    <a:pt x="128" y="170"/>
                  </a:lnTo>
                  <a:lnTo>
                    <a:pt x="102" y="148"/>
                  </a:lnTo>
                  <a:lnTo>
                    <a:pt x="78" y="124"/>
                  </a:lnTo>
                  <a:lnTo>
                    <a:pt x="56" y="96"/>
                  </a:lnTo>
                  <a:lnTo>
                    <a:pt x="34" y="66"/>
                  </a:lnTo>
                  <a:lnTo>
                    <a:pt x="16" y="34"/>
                  </a:lnTo>
                  <a:lnTo>
                    <a:pt x="0" y="0"/>
                  </a:lnTo>
                </a:path>
              </a:pathLst>
            </a:custGeom>
            <a:noFill/>
            <a:ln w="6">
              <a:solidFill>
                <a:srgbClr val="ED16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grpSp>
          <p:nvGrpSpPr>
            <p:cNvPr id="19566" name="Group 195"/>
            <p:cNvGrpSpPr>
              <a:grpSpLocks/>
            </p:cNvGrpSpPr>
            <p:nvPr/>
          </p:nvGrpSpPr>
          <p:grpSpPr bwMode="auto">
            <a:xfrm>
              <a:off x="6577013" y="4335463"/>
              <a:ext cx="498475" cy="492125"/>
              <a:chOff x="6577013" y="4335463"/>
              <a:chExt cx="498475" cy="492125"/>
            </a:xfrm>
          </p:grpSpPr>
          <p:sp>
            <p:nvSpPr>
              <p:cNvPr id="57459" name="Freeform 586"/>
              <p:cNvSpPr>
                <a:spLocks/>
              </p:cNvSpPr>
              <p:nvPr/>
            </p:nvSpPr>
            <p:spPr bwMode="auto">
              <a:xfrm>
                <a:off x="6577013" y="4335463"/>
                <a:ext cx="107950" cy="161925"/>
              </a:xfrm>
              <a:custGeom>
                <a:avLst/>
                <a:gdLst>
                  <a:gd name="T0" fmla="*/ 2147483647 w 68"/>
                  <a:gd name="T1" fmla="*/ 2147483647 h 102"/>
                  <a:gd name="T2" fmla="*/ 2147483647 w 68"/>
                  <a:gd name="T3" fmla="*/ 2147483647 h 102"/>
                  <a:gd name="T4" fmla="*/ 2147483647 w 68"/>
                  <a:gd name="T5" fmla="*/ 2147483647 h 102"/>
                  <a:gd name="T6" fmla="*/ 0 w 68"/>
                  <a:gd name="T7" fmla="*/ 0 h 102"/>
                  <a:gd name="T8" fmla="*/ 2147483647 w 68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2"/>
                  <a:gd name="T17" fmla="*/ 68 w 6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2">
                    <a:moveTo>
                      <a:pt x="16" y="102"/>
                    </a:moveTo>
                    <a:lnTo>
                      <a:pt x="36" y="78"/>
                    </a:lnTo>
                    <a:lnTo>
                      <a:pt x="68" y="78"/>
                    </a:lnTo>
                    <a:lnTo>
                      <a:pt x="0" y="0"/>
                    </a:lnTo>
                    <a:lnTo>
                      <a:pt x="16" y="102"/>
                    </a:lnTo>
                    <a:close/>
                  </a:path>
                </a:pathLst>
              </a:custGeom>
              <a:solidFill>
                <a:srgbClr val="ED1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60" name="Freeform 598"/>
              <p:cNvSpPr>
                <a:spLocks/>
              </p:cNvSpPr>
              <p:nvPr/>
            </p:nvSpPr>
            <p:spPr bwMode="auto">
              <a:xfrm>
                <a:off x="6605588" y="4395788"/>
                <a:ext cx="469900" cy="431800"/>
              </a:xfrm>
              <a:custGeom>
                <a:avLst/>
                <a:gdLst>
                  <a:gd name="T0" fmla="*/ 2147483647 w 296"/>
                  <a:gd name="T1" fmla="*/ 2147483647 h 272"/>
                  <a:gd name="T2" fmla="*/ 2147483647 w 296"/>
                  <a:gd name="T3" fmla="*/ 2147483647 h 272"/>
                  <a:gd name="T4" fmla="*/ 2147483647 w 296"/>
                  <a:gd name="T5" fmla="*/ 2147483647 h 272"/>
                  <a:gd name="T6" fmla="*/ 2147483647 w 296"/>
                  <a:gd name="T7" fmla="*/ 2147483647 h 272"/>
                  <a:gd name="T8" fmla="*/ 2147483647 w 296"/>
                  <a:gd name="T9" fmla="*/ 2147483647 h 272"/>
                  <a:gd name="T10" fmla="*/ 2147483647 w 296"/>
                  <a:gd name="T11" fmla="*/ 2147483647 h 272"/>
                  <a:gd name="T12" fmla="*/ 2147483647 w 296"/>
                  <a:gd name="T13" fmla="*/ 2147483647 h 272"/>
                  <a:gd name="T14" fmla="*/ 2147483647 w 296"/>
                  <a:gd name="T15" fmla="*/ 2147483647 h 272"/>
                  <a:gd name="T16" fmla="*/ 2147483647 w 296"/>
                  <a:gd name="T17" fmla="*/ 2147483647 h 272"/>
                  <a:gd name="T18" fmla="*/ 2147483647 w 296"/>
                  <a:gd name="T19" fmla="*/ 2147483647 h 272"/>
                  <a:gd name="T20" fmla="*/ 2147483647 w 296"/>
                  <a:gd name="T21" fmla="*/ 2147483647 h 272"/>
                  <a:gd name="T22" fmla="*/ 2147483647 w 296"/>
                  <a:gd name="T23" fmla="*/ 2147483647 h 272"/>
                  <a:gd name="T24" fmla="*/ 2147483647 w 296"/>
                  <a:gd name="T25" fmla="*/ 2147483647 h 272"/>
                  <a:gd name="T26" fmla="*/ 2147483647 w 296"/>
                  <a:gd name="T27" fmla="*/ 2147483647 h 272"/>
                  <a:gd name="T28" fmla="*/ 0 w 296"/>
                  <a:gd name="T29" fmla="*/ 0 h 2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6"/>
                  <a:gd name="T46" fmla="*/ 0 h 272"/>
                  <a:gd name="T47" fmla="*/ 296 w 296"/>
                  <a:gd name="T48" fmla="*/ 272 h 2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6" h="272">
                    <a:moveTo>
                      <a:pt x="296" y="272"/>
                    </a:moveTo>
                    <a:lnTo>
                      <a:pt x="296" y="272"/>
                    </a:lnTo>
                    <a:lnTo>
                      <a:pt x="286" y="268"/>
                    </a:lnTo>
                    <a:lnTo>
                      <a:pt x="260" y="256"/>
                    </a:lnTo>
                    <a:lnTo>
                      <a:pt x="222" y="236"/>
                    </a:lnTo>
                    <a:lnTo>
                      <a:pt x="200" y="222"/>
                    </a:lnTo>
                    <a:lnTo>
                      <a:pt x="176" y="208"/>
                    </a:lnTo>
                    <a:lnTo>
                      <a:pt x="152" y="190"/>
                    </a:lnTo>
                    <a:lnTo>
                      <a:pt x="128" y="170"/>
                    </a:lnTo>
                    <a:lnTo>
                      <a:pt x="102" y="148"/>
                    </a:lnTo>
                    <a:lnTo>
                      <a:pt x="78" y="124"/>
                    </a:lnTo>
                    <a:lnTo>
                      <a:pt x="56" y="96"/>
                    </a:lnTo>
                    <a:lnTo>
                      <a:pt x="34" y="66"/>
                    </a:lnTo>
                    <a:lnTo>
                      <a:pt x="16" y="34"/>
                    </a:lnTo>
                    <a:lnTo>
                      <a:pt x="0" y="0"/>
                    </a:lnTo>
                  </a:path>
                </a:pathLst>
              </a:custGeom>
              <a:noFill/>
              <a:ln w="12446">
                <a:solidFill>
                  <a:srgbClr val="ED165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</p:grpSp>
      </p:grpSp>
      <p:grpSp>
        <p:nvGrpSpPr>
          <p:cNvPr id="19460" name="Group 181"/>
          <p:cNvGrpSpPr>
            <a:grpSpLocks/>
          </p:cNvGrpSpPr>
          <p:nvPr/>
        </p:nvGrpSpPr>
        <p:grpSpPr bwMode="auto">
          <a:xfrm>
            <a:off x="8026400" y="2741613"/>
            <a:ext cx="411163" cy="1501775"/>
            <a:chOff x="8193088" y="2897188"/>
            <a:chExt cx="411162" cy="1501775"/>
          </a:xfrm>
        </p:grpSpPr>
        <p:sp>
          <p:nvSpPr>
            <p:cNvPr id="57447" name="Freeform 587"/>
            <p:cNvSpPr>
              <a:spLocks/>
            </p:cNvSpPr>
            <p:nvPr/>
          </p:nvSpPr>
          <p:spPr bwMode="auto">
            <a:xfrm>
              <a:off x="8193088" y="4252913"/>
              <a:ext cx="142875" cy="146050"/>
            </a:xfrm>
            <a:custGeom>
              <a:avLst/>
              <a:gdLst>
                <a:gd name="T0" fmla="*/ 2147483647 w 90"/>
                <a:gd name="T1" fmla="*/ 2147483647 h 92"/>
                <a:gd name="T2" fmla="*/ 2147483647 w 90"/>
                <a:gd name="T3" fmla="*/ 2147483647 h 92"/>
                <a:gd name="T4" fmla="*/ 2147483647 w 90"/>
                <a:gd name="T5" fmla="*/ 0 h 92"/>
                <a:gd name="T6" fmla="*/ 0 w 90"/>
                <a:gd name="T7" fmla="*/ 2147483647 h 92"/>
                <a:gd name="T8" fmla="*/ 2147483647 w 90"/>
                <a:gd name="T9" fmla="*/ 2147483647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2"/>
                <a:gd name="T17" fmla="*/ 90 w 9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2">
                  <a:moveTo>
                    <a:pt x="90" y="40"/>
                  </a:moveTo>
                  <a:lnTo>
                    <a:pt x="60" y="30"/>
                  </a:lnTo>
                  <a:lnTo>
                    <a:pt x="48" y="0"/>
                  </a:lnTo>
                  <a:lnTo>
                    <a:pt x="0" y="92"/>
                  </a:lnTo>
                  <a:lnTo>
                    <a:pt x="9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grpSp>
          <p:nvGrpSpPr>
            <p:cNvPr id="19556" name="Group 176"/>
            <p:cNvGrpSpPr>
              <a:grpSpLocks/>
            </p:cNvGrpSpPr>
            <p:nvPr/>
          </p:nvGrpSpPr>
          <p:grpSpPr bwMode="auto">
            <a:xfrm>
              <a:off x="8221663" y="2897188"/>
              <a:ext cx="382587" cy="1473200"/>
              <a:chOff x="8221663" y="2897188"/>
              <a:chExt cx="382587" cy="1473200"/>
            </a:xfrm>
          </p:grpSpPr>
          <p:sp>
            <p:nvSpPr>
              <p:cNvPr id="57449" name="Freeform 599"/>
              <p:cNvSpPr>
                <a:spLocks/>
              </p:cNvSpPr>
              <p:nvPr/>
            </p:nvSpPr>
            <p:spPr bwMode="auto">
              <a:xfrm>
                <a:off x="8221663" y="4021138"/>
                <a:ext cx="250824" cy="349250"/>
              </a:xfrm>
              <a:custGeom>
                <a:avLst/>
                <a:gdLst>
                  <a:gd name="T0" fmla="*/ 2147483647 w 158"/>
                  <a:gd name="T1" fmla="*/ 0 h 220"/>
                  <a:gd name="T2" fmla="*/ 2147483647 w 158"/>
                  <a:gd name="T3" fmla="*/ 0 h 220"/>
                  <a:gd name="T4" fmla="*/ 2147483647 w 158"/>
                  <a:gd name="T5" fmla="*/ 2147483647 h 220"/>
                  <a:gd name="T6" fmla="*/ 2147483647 w 158"/>
                  <a:gd name="T7" fmla="*/ 2147483647 h 220"/>
                  <a:gd name="T8" fmla="*/ 2147483647 w 158"/>
                  <a:gd name="T9" fmla="*/ 2147483647 h 220"/>
                  <a:gd name="T10" fmla="*/ 2147483647 w 158"/>
                  <a:gd name="T11" fmla="*/ 2147483647 h 220"/>
                  <a:gd name="T12" fmla="*/ 0 w 158"/>
                  <a:gd name="T13" fmla="*/ 2147483647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220"/>
                  <a:gd name="T23" fmla="*/ 158 w 158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220">
                    <a:moveTo>
                      <a:pt x="158" y="0"/>
                    </a:moveTo>
                    <a:lnTo>
                      <a:pt x="158" y="0"/>
                    </a:lnTo>
                    <a:lnTo>
                      <a:pt x="142" y="30"/>
                    </a:lnTo>
                    <a:lnTo>
                      <a:pt x="126" y="58"/>
                    </a:lnTo>
                    <a:lnTo>
                      <a:pt x="88" y="114"/>
                    </a:lnTo>
                    <a:lnTo>
                      <a:pt x="46" y="168"/>
                    </a:lnTo>
                    <a:lnTo>
                      <a:pt x="0" y="220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0" name="Line 600"/>
              <p:cNvSpPr>
                <a:spLocks noChangeShapeType="1"/>
              </p:cNvSpPr>
              <p:nvPr/>
            </p:nvSpPr>
            <p:spPr bwMode="auto">
              <a:xfrm>
                <a:off x="8599487" y="3389313"/>
                <a:ext cx="3175" cy="50800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1" name="Line 601"/>
              <p:cNvSpPr>
                <a:spLocks noChangeShapeType="1"/>
              </p:cNvSpPr>
              <p:nvPr/>
            </p:nvSpPr>
            <p:spPr bwMode="auto">
              <a:xfrm>
                <a:off x="8602662" y="3503613"/>
                <a:ext cx="1588" cy="50800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2" name="Freeform 602"/>
              <p:cNvSpPr>
                <a:spLocks/>
              </p:cNvSpPr>
              <p:nvPr/>
            </p:nvSpPr>
            <p:spPr bwMode="auto">
              <a:xfrm>
                <a:off x="8589962" y="3617913"/>
                <a:ext cx="6350" cy="50800"/>
              </a:xfrm>
              <a:custGeom>
                <a:avLst/>
                <a:gdLst>
                  <a:gd name="T0" fmla="*/ 2147483647 w 4"/>
                  <a:gd name="T1" fmla="*/ 0 h 32"/>
                  <a:gd name="T2" fmla="*/ 2147483647 w 4"/>
                  <a:gd name="T3" fmla="*/ 2147483647 h 32"/>
                  <a:gd name="T4" fmla="*/ 0 w 4"/>
                  <a:gd name="T5" fmla="*/ 2147483647 h 3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2"/>
                  <a:gd name="T11" fmla="*/ 4 w 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2">
                    <a:moveTo>
                      <a:pt x="4" y="0"/>
                    </a:moveTo>
                    <a:lnTo>
                      <a:pt x="4" y="10"/>
                    </a:lnTo>
                    <a:lnTo>
                      <a:pt x="0" y="32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3" name="Freeform 603"/>
              <p:cNvSpPr>
                <a:spLocks/>
              </p:cNvSpPr>
              <p:nvPr/>
            </p:nvSpPr>
            <p:spPr bwMode="auto">
              <a:xfrm>
                <a:off x="8567737" y="3729038"/>
                <a:ext cx="9525" cy="50800"/>
              </a:xfrm>
              <a:custGeom>
                <a:avLst/>
                <a:gdLst>
                  <a:gd name="T0" fmla="*/ 2147483647 w 6"/>
                  <a:gd name="T1" fmla="*/ 0 h 32"/>
                  <a:gd name="T2" fmla="*/ 2147483647 w 6"/>
                  <a:gd name="T3" fmla="*/ 2147483647 h 32"/>
                  <a:gd name="T4" fmla="*/ 0 w 6"/>
                  <a:gd name="T5" fmla="*/ 2147483647 h 3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2"/>
                  <a:gd name="T11" fmla="*/ 6 w 6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2">
                    <a:moveTo>
                      <a:pt x="6" y="0"/>
                    </a:moveTo>
                    <a:lnTo>
                      <a:pt x="2" y="22"/>
                    </a:lnTo>
                    <a:lnTo>
                      <a:pt x="0" y="32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4" name="Line 604"/>
              <p:cNvSpPr>
                <a:spLocks noChangeShapeType="1"/>
              </p:cNvSpPr>
              <p:nvPr/>
            </p:nvSpPr>
            <p:spPr bwMode="auto">
              <a:xfrm flipH="1">
                <a:off x="8532812" y="3840163"/>
                <a:ext cx="15875" cy="47625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5" name="Freeform 605"/>
              <p:cNvSpPr>
                <a:spLocks/>
              </p:cNvSpPr>
              <p:nvPr/>
            </p:nvSpPr>
            <p:spPr bwMode="auto">
              <a:xfrm>
                <a:off x="8485187" y="3948113"/>
                <a:ext cx="22225" cy="44450"/>
              </a:xfrm>
              <a:custGeom>
                <a:avLst/>
                <a:gdLst>
                  <a:gd name="T0" fmla="*/ 2147483647 w 14"/>
                  <a:gd name="T1" fmla="*/ 0 h 28"/>
                  <a:gd name="T2" fmla="*/ 2147483647 w 14"/>
                  <a:gd name="T3" fmla="*/ 2147483647 h 28"/>
                  <a:gd name="T4" fmla="*/ 0 w 14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8"/>
                  <a:gd name="T11" fmla="*/ 14 w 14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8">
                    <a:moveTo>
                      <a:pt x="14" y="0"/>
                    </a:moveTo>
                    <a:lnTo>
                      <a:pt x="10" y="8"/>
                    </a:lnTo>
                    <a:lnTo>
                      <a:pt x="0" y="28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56" name="Freeform 606"/>
              <p:cNvSpPr>
                <a:spLocks/>
              </p:cNvSpPr>
              <p:nvPr/>
            </p:nvSpPr>
            <p:spPr bwMode="auto">
              <a:xfrm>
                <a:off x="8431212" y="2897188"/>
                <a:ext cx="168275" cy="492125"/>
              </a:xfrm>
              <a:custGeom>
                <a:avLst/>
                <a:gdLst>
                  <a:gd name="T0" fmla="*/ 0 w 106"/>
                  <a:gd name="T1" fmla="*/ 0 h 310"/>
                  <a:gd name="T2" fmla="*/ 0 w 106"/>
                  <a:gd name="T3" fmla="*/ 0 h 310"/>
                  <a:gd name="T4" fmla="*/ 2147483647 w 106"/>
                  <a:gd name="T5" fmla="*/ 2147483647 h 310"/>
                  <a:gd name="T6" fmla="*/ 2147483647 w 106"/>
                  <a:gd name="T7" fmla="*/ 2147483647 h 310"/>
                  <a:gd name="T8" fmla="*/ 2147483647 w 106"/>
                  <a:gd name="T9" fmla="*/ 2147483647 h 310"/>
                  <a:gd name="T10" fmla="*/ 2147483647 w 106"/>
                  <a:gd name="T11" fmla="*/ 2147483647 h 310"/>
                  <a:gd name="T12" fmla="*/ 2147483647 w 106"/>
                  <a:gd name="T13" fmla="*/ 2147483647 h 310"/>
                  <a:gd name="T14" fmla="*/ 2147483647 w 106"/>
                  <a:gd name="T15" fmla="*/ 2147483647 h 310"/>
                  <a:gd name="T16" fmla="*/ 2147483647 w 106"/>
                  <a:gd name="T17" fmla="*/ 2147483647 h 310"/>
                  <a:gd name="T18" fmla="*/ 2147483647 w 106"/>
                  <a:gd name="T19" fmla="*/ 2147483647 h 3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"/>
                  <a:gd name="T31" fmla="*/ 0 h 310"/>
                  <a:gd name="T32" fmla="*/ 106 w 106"/>
                  <a:gd name="T33" fmla="*/ 310 h 3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" h="310">
                    <a:moveTo>
                      <a:pt x="0" y="0"/>
                    </a:moveTo>
                    <a:lnTo>
                      <a:pt x="0" y="0"/>
                    </a:lnTo>
                    <a:lnTo>
                      <a:pt x="20" y="38"/>
                    </a:lnTo>
                    <a:lnTo>
                      <a:pt x="40" y="74"/>
                    </a:lnTo>
                    <a:lnTo>
                      <a:pt x="56" y="112"/>
                    </a:lnTo>
                    <a:lnTo>
                      <a:pt x="70" y="152"/>
                    </a:lnTo>
                    <a:lnTo>
                      <a:pt x="82" y="190"/>
                    </a:lnTo>
                    <a:lnTo>
                      <a:pt x="92" y="230"/>
                    </a:lnTo>
                    <a:lnTo>
                      <a:pt x="100" y="270"/>
                    </a:lnTo>
                    <a:lnTo>
                      <a:pt x="106" y="310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</p:grpSp>
      </p:grpSp>
      <p:grpSp>
        <p:nvGrpSpPr>
          <p:cNvPr id="19461" name="Group 178"/>
          <p:cNvGrpSpPr>
            <a:grpSpLocks/>
          </p:cNvGrpSpPr>
          <p:nvPr/>
        </p:nvGrpSpPr>
        <p:grpSpPr bwMode="auto">
          <a:xfrm>
            <a:off x="1701800" y="2878138"/>
            <a:ext cx="561975" cy="1371600"/>
            <a:chOff x="1868488" y="3033713"/>
            <a:chExt cx="561975" cy="1371600"/>
          </a:xfrm>
        </p:grpSpPr>
        <p:sp>
          <p:nvSpPr>
            <p:cNvPr id="57444" name="Freeform 589"/>
            <p:cNvSpPr>
              <a:spLocks/>
            </p:cNvSpPr>
            <p:nvPr/>
          </p:nvSpPr>
          <p:spPr bwMode="auto">
            <a:xfrm>
              <a:off x="2017713" y="3033713"/>
              <a:ext cx="101600" cy="165100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2147483647 w 64"/>
                <a:gd name="T7" fmla="*/ 0 h 104"/>
                <a:gd name="T8" fmla="*/ 0 w 64"/>
                <a:gd name="T9" fmla="*/ 214748364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04"/>
                <a:gd name="T17" fmla="*/ 64 w 6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04">
                  <a:moveTo>
                    <a:pt x="0" y="82"/>
                  </a:moveTo>
                  <a:lnTo>
                    <a:pt x="30" y="82"/>
                  </a:lnTo>
                  <a:lnTo>
                    <a:pt x="54" y="104"/>
                  </a:lnTo>
                  <a:lnTo>
                    <a:pt x="6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45" name="Freeform 590"/>
            <p:cNvSpPr>
              <a:spLocks/>
            </p:cNvSpPr>
            <p:nvPr/>
          </p:nvSpPr>
          <p:spPr bwMode="auto">
            <a:xfrm>
              <a:off x="1868488" y="4087813"/>
              <a:ext cx="165100" cy="88900"/>
            </a:xfrm>
            <a:custGeom>
              <a:avLst/>
              <a:gdLst>
                <a:gd name="T0" fmla="*/ 2147483647 w 104"/>
                <a:gd name="T1" fmla="*/ 2147483647 h 56"/>
                <a:gd name="T2" fmla="*/ 2147483647 w 104"/>
                <a:gd name="T3" fmla="*/ 2147483647 h 56"/>
                <a:gd name="T4" fmla="*/ 2147483647 w 104"/>
                <a:gd name="T5" fmla="*/ 0 h 56"/>
                <a:gd name="T6" fmla="*/ 0 w 104"/>
                <a:gd name="T7" fmla="*/ 0 h 56"/>
                <a:gd name="T8" fmla="*/ 2147483647 w 10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56"/>
                <a:gd name="T17" fmla="*/ 104 w 10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56">
                  <a:moveTo>
                    <a:pt x="88" y="56"/>
                  </a:moveTo>
                  <a:lnTo>
                    <a:pt x="84" y="24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88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46" name="Freeform 607"/>
            <p:cNvSpPr>
              <a:spLocks/>
            </p:cNvSpPr>
            <p:nvPr/>
          </p:nvSpPr>
          <p:spPr bwMode="auto">
            <a:xfrm>
              <a:off x="1951038" y="3122613"/>
              <a:ext cx="479425" cy="1282700"/>
            </a:xfrm>
            <a:custGeom>
              <a:avLst/>
              <a:gdLst>
                <a:gd name="T0" fmla="*/ 2147483647 w 302"/>
                <a:gd name="T1" fmla="*/ 0 h 808"/>
                <a:gd name="T2" fmla="*/ 2147483647 w 302"/>
                <a:gd name="T3" fmla="*/ 0 h 808"/>
                <a:gd name="T4" fmla="*/ 2147483647 w 302"/>
                <a:gd name="T5" fmla="*/ 2147483647 h 808"/>
                <a:gd name="T6" fmla="*/ 2147483647 w 302"/>
                <a:gd name="T7" fmla="*/ 2147483647 h 808"/>
                <a:gd name="T8" fmla="*/ 2147483647 w 302"/>
                <a:gd name="T9" fmla="*/ 2147483647 h 808"/>
                <a:gd name="T10" fmla="*/ 2147483647 w 302"/>
                <a:gd name="T11" fmla="*/ 2147483647 h 808"/>
                <a:gd name="T12" fmla="*/ 2147483647 w 302"/>
                <a:gd name="T13" fmla="*/ 2147483647 h 808"/>
                <a:gd name="T14" fmla="*/ 2147483647 w 302"/>
                <a:gd name="T15" fmla="*/ 2147483647 h 808"/>
                <a:gd name="T16" fmla="*/ 2147483647 w 302"/>
                <a:gd name="T17" fmla="*/ 2147483647 h 808"/>
                <a:gd name="T18" fmla="*/ 2147483647 w 302"/>
                <a:gd name="T19" fmla="*/ 2147483647 h 808"/>
                <a:gd name="T20" fmla="*/ 2147483647 w 302"/>
                <a:gd name="T21" fmla="*/ 2147483647 h 808"/>
                <a:gd name="T22" fmla="*/ 2147483647 w 302"/>
                <a:gd name="T23" fmla="*/ 2147483647 h 808"/>
                <a:gd name="T24" fmla="*/ 2147483647 w 302"/>
                <a:gd name="T25" fmla="*/ 2147483647 h 808"/>
                <a:gd name="T26" fmla="*/ 2147483647 w 302"/>
                <a:gd name="T27" fmla="*/ 2147483647 h 808"/>
                <a:gd name="T28" fmla="*/ 2147483647 w 302"/>
                <a:gd name="T29" fmla="*/ 2147483647 h 808"/>
                <a:gd name="T30" fmla="*/ 2147483647 w 302"/>
                <a:gd name="T31" fmla="*/ 2147483647 h 808"/>
                <a:gd name="T32" fmla="*/ 2147483647 w 302"/>
                <a:gd name="T33" fmla="*/ 2147483647 h 808"/>
                <a:gd name="T34" fmla="*/ 2147483647 w 302"/>
                <a:gd name="T35" fmla="*/ 2147483647 h 808"/>
                <a:gd name="T36" fmla="*/ 2147483647 w 302"/>
                <a:gd name="T37" fmla="*/ 2147483647 h 808"/>
                <a:gd name="T38" fmla="*/ 2147483647 w 302"/>
                <a:gd name="T39" fmla="*/ 2147483647 h 808"/>
                <a:gd name="T40" fmla="*/ 2147483647 w 302"/>
                <a:gd name="T41" fmla="*/ 2147483647 h 808"/>
                <a:gd name="T42" fmla="*/ 2147483647 w 302"/>
                <a:gd name="T43" fmla="*/ 2147483647 h 808"/>
                <a:gd name="T44" fmla="*/ 2147483647 w 302"/>
                <a:gd name="T45" fmla="*/ 2147483647 h 808"/>
                <a:gd name="T46" fmla="*/ 2147483647 w 302"/>
                <a:gd name="T47" fmla="*/ 2147483647 h 808"/>
                <a:gd name="T48" fmla="*/ 2147483647 w 302"/>
                <a:gd name="T49" fmla="*/ 2147483647 h 808"/>
                <a:gd name="T50" fmla="*/ 2147483647 w 302"/>
                <a:gd name="T51" fmla="*/ 2147483647 h 808"/>
                <a:gd name="T52" fmla="*/ 2147483647 w 302"/>
                <a:gd name="T53" fmla="*/ 2147483647 h 808"/>
                <a:gd name="T54" fmla="*/ 2147483647 w 302"/>
                <a:gd name="T55" fmla="*/ 2147483647 h 808"/>
                <a:gd name="T56" fmla="*/ 2147483647 w 302"/>
                <a:gd name="T57" fmla="*/ 2147483647 h 808"/>
                <a:gd name="T58" fmla="*/ 2147483647 w 302"/>
                <a:gd name="T59" fmla="*/ 2147483647 h 808"/>
                <a:gd name="T60" fmla="*/ 2147483647 w 302"/>
                <a:gd name="T61" fmla="*/ 2147483647 h 808"/>
                <a:gd name="T62" fmla="*/ 2147483647 w 302"/>
                <a:gd name="T63" fmla="*/ 2147483647 h 808"/>
                <a:gd name="T64" fmla="*/ 2147483647 w 302"/>
                <a:gd name="T65" fmla="*/ 2147483647 h 808"/>
                <a:gd name="T66" fmla="*/ 2147483647 w 302"/>
                <a:gd name="T67" fmla="*/ 2147483647 h 808"/>
                <a:gd name="T68" fmla="*/ 2147483647 w 302"/>
                <a:gd name="T69" fmla="*/ 2147483647 h 808"/>
                <a:gd name="T70" fmla="*/ 2147483647 w 302"/>
                <a:gd name="T71" fmla="*/ 2147483647 h 808"/>
                <a:gd name="T72" fmla="*/ 2147483647 w 302"/>
                <a:gd name="T73" fmla="*/ 2147483647 h 808"/>
                <a:gd name="T74" fmla="*/ 2147483647 w 302"/>
                <a:gd name="T75" fmla="*/ 2147483647 h 808"/>
                <a:gd name="T76" fmla="*/ 0 w 302"/>
                <a:gd name="T77" fmla="*/ 2147483647 h 8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2"/>
                <a:gd name="T118" fmla="*/ 0 h 808"/>
                <a:gd name="T119" fmla="*/ 302 w 302"/>
                <a:gd name="T120" fmla="*/ 808 h 8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2" h="808">
                  <a:moveTo>
                    <a:pt x="82" y="0"/>
                  </a:moveTo>
                  <a:lnTo>
                    <a:pt x="82" y="0"/>
                  </a:lnTo>
                  <a:lnTo>
                    <a:pt x="72" y="28"/>
                  </a:lnTo>
                  <a:lnTo>
                    <a:pt x="64" y="58"/>
                  </a:lnTo>
                  <a:lnTo>
                    <a:pt x="56" y="86"/>
                  </a:lnTo>
                  <a:lnTo>
                    <a:pt x="50" y="116"/>
                  </a:lnTo>
                  <a:lnTo>
                    <a:pt x="46" y="146"/>
                  </a:lnTo>
                  <a:lnTo>
                    <a:pt x="42" y="176"/>
                  </a:lnTo>
                  <a:lnTo>
                    <a:pt x="40" y="206"/>
                  </a:lnTo>
                  <a:lnTo>
                    <a:pt x="40" y="236"/>
                  </a:lnTo>
                  <a:lnTo>
                    <a:pt x="42" y="274"/>
                  </a:lnTo>
                  <a:lnTo>
                    <a:pt x="44" y="314"/>
                  </a:lnTo>
                  <a:lnTo>
                    <a:pt x="50" y="352"/>
                  </a:lnTo>
                  <a:lnTo>
                    <a:pt x="58" y="390"/>
                  </a:lnTo>
                  <a:lnTo>
                    <a:pt x="68" y="426"/>
                  </a:lnTo>
                  <a:lnTo>
                    <a:pt x="78" y="464"/>
                  </a:lnTo>
                  <a:lnTo>
                    <a:pt x="92" y="500"/>
                  </a:lnTo>
                  <a:lnTo>
                    <a:pt x="108" y="536"/>
                  </a:lnTo>
                  <a:lnTo>
                    <a:pt x="126" y="572"/>
                  </a:lnTo>
                  <a:lnTo>
                    <a:pt x="146" y="608"/>
                  </a:lnTo>
                  <a:lnTo>
                    <a:pt x="168" y="642"/>
                  </a:lnTo>
                  <a:lnTo>
                    <a:pt x="190" y="676"/>
                  </a:lnTo>
                  <a:lnTo>
                    <a:pt x="216" y="710"/>
                  </a:lnTo>
                  <a:lnTo>
                    <a:pt x="244" y="744"/>
                  </a:lnTo>
                  <a:lnTo>
                    <a:pt x="272" y="776"/>
                  </a:lnTo>
                  <a:lnTo>
                    <a:pt x="302" y="808"/>
                  </a:lnTo>
                  <a:lnTo>
                    <a:pt x="278" y="784"/>
                  </a:lnTo>
                  <a:lnTo>
                    <a:pt x="248" y="756"/>
                  </a:lnTo>
                  <a:lnTo>
                    <a:pt x="212" y="726"/>
                  </a:lnTo>
                  <a:lnTo>
                    <a:pt x="190" y="710"/>
                  </a:lnTo>
                  <a:lnTo>
                    <a:pt x="166" y="694"/>
                  </a:lnTo>
                  <a:lnTo>
                    <a:pt x="142" y="678"/>
                  </a:lnTo>
                  <a:lnTo>
                    <a:pt x="114" y="664"/>
                  </a:lnTo>
                  <a:lnTo>
                    <a:pt x="88" y="652"/>
                  </a:lnTo>
                  <a:lnTo>
                    <a:pt x="60" y="640"/>
                  </a:lnTo>
                  <a:lnTo>
                    <a:pt x="30" y="632"/>
                  </a:lnTo>
                  <a:lnTo>
                    <a:pt x="0" y="626"/>
                  </a:lnTo>
                </a:path>
              </a:pathLst>
            </a:custGeom>
            <a:noFill/>
            <a:ln w="1244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462" name="Group 179"/>
          <p:cNvGrpSpPr>
            <a:grpSpLocks/>
          </p:cNvGrpSpPr>
          <p:nvPr/>
        </p:nvGrpSpPr>
        <p:grpSpPr bwMode="auto">
          <a:xfrm>
            <a:off x="3686175" y="5008563"/>
            <a:ext cx="1187450" cy="200025"/>
            <a:chOff x="3852863" y="5164138"/>
            <a:chExt cx="1187450" cy="200025"/>
          </a:xfrm>
        </p:grpSpPr>
        <p:sp>
          <p:nvSpPr>
            <p:cNvPr id="57442" name="Freeform 591"/>
            <p:cNvSpPr>
              <a:spLocks/>
            </p:cNvSpPr>
            <p:nvPr/>
          </p:nvSpPr>
          <p:spPr bwMode="auto">
            <a:xfrm>
              <a:off x="3852863" y="5164138"/>
              <a:ext cx="165100" cy="98425"/>
            </a:xfrm>
            <a:custGeom>
              <a:avLst/>
              <a:gdLst>
                <a:gd name="T0" fmla="*/ 2147483647 w 104"/>
                <a:gd name="T1" fmla="*/ 2147483647 h 62"/>
                <a:gd name="T2" fmla="*/ 2147483647 w 104"/>
                <a:gd name="T3" fmla="*/ 2147483647 h 62"/>
                <a:gd name="T4" fmla="*/ 2147483647 w 104"/>
                <a:gd name="T5" fmla="*/ 2147483647 h 62"/>
                <a:gd name="T6" fmla="*/ 0 w 104"/>
                <a:gd name="T7" fmla="*/ 0 h 62"/>
                <a:gd name="T8" fmla="*/ 2147483647 w 10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2"/>
                <a:gd name="T17" fmla="*/ 104 w 10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2">
                  <a:moveTo>
                    <a:pt x="84" y="62"/>
                  </a:moveTo>
                  <a:lnTo>
                    <a:pt x="82" y="30"/>
                  </a:lnTo>
                  <a:lnTo>
                    <a:pt x="104" y="6"/>
                  </a:lnTo>
                  <a:lnTo>
                    <a:pt x="0" y="0"/>
                  </a:lnTo>
                  <a:lnTo>
                    <a:pt x="8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43" name="Freeform 608"/>
            <p:cNvSpPr>
              <a:spLocks/>
            </p:cNvSpPr>
            <p:nvPr/>
          </p:nvSpPr>
          <p:spPr bwMode="auto">
            <a:xfrm>
              <a:off x="3944938" y="5199063"/>
              <a:ext cx="1095375" cy="165100"/>
            </a:xfrm>
            <a:custGeom>
              <a:avLst/>
              <a:gdLst>
                <a:gd name="T0" fmla="*/ 2147483647 w 690"/>
                <a:gd name="T1" fmla="*/ 2147483647 h 104"/>
                <a:gd name="T2" fmla="*/ 2147483647 w 690"/>
                <a:gd name="T3" fmla="*/ 2147483647 h 104"/>
                <a:gd name="T4" fmla="*/ 2147483647 w 690"/>
                <a:gd name="T5" fmla="*/ 2147483647 h 104"/>
                <a:gd name="T6" fmla="*/ 2147483647 w 690"/>
                <a:gd name="T7" fmla="*/ 2147483647 h 104"/>
                <a:gd name="T8" fmla="*/ 2147483647 w 690"/>
                <a:gd name="T9" fmla="*/ 2147483647 h 104"/>
                <a:gd name="T10" fmla="*/ 2147483647 w 690"/>
                <a:gd name="T11" fmla="*/ 2147483647 h 104"/>
                <a:gd name="T12" fmla="*/ 2147483647 w 690"/>
                <a:gd name="T13" fmla="*/ 2147483647 h 104"/>
                <a:gd name="T14" fmla="*/ 2147483647 w 690"/>
                <a:gd name="T15" fmla="*/ 2147483647 h 104"/>
                <a:gd name="T16" fmla="*/ 2147483647 w 690"/>
                <a:gd name="T17" fmla="*/ 2147483647 h 104"/>
                <a:gd name="T18" fmla="*/ 0 w 690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0"/>
                <a:gd name="T31" fmla="*/ 0 h 104"/>
                <a:gd name="T32" fmla="*/ 690 w 690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0" h="104">
                  <a:moveTo>
                    <a:pt x="690" y="104"/>
                  </a:moveTo>
                  <a:lnTo>
                    <a:pt x="690" y="104"/>
                  </a:lnTo>
                  <a:lnTo>
                    <a:pt x="600" y="98"/>
                  </a:lnTo>
                  <a:lnTo>
                    <a:pt x="510" y="90"/>
                  </a:lnTo>
                  <a:lnTo>
                    <a:pt x="420" y="80"/>
                  </a:lnTo>
                  <a:lnTo>
                    <a:pt x="334" y="68"/>
                  </a:lnTo>
                  <a:lnTo>
                    <a:pt x="248" y="54"/>
                  </a:lnTo>
                  <a:lnTo>
                    <a:pt x="164" y="38"/>
                  </a:lnTo>
                  <a:lnTo>
                    <a:pt x="80" y="20"/>
                  </a:lnTo>
                  <a:lnTo>
                    <a:pt x="0" y="0"/>
                  </a:lnTo>
                </a:path>
              </a:pathLst>
            </a:custGeom>
            <a:noFill/>
            <a:ln w="1244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463" name="Group 180"/>
          <p:cNvGrpSpPr>
            <a:grpSpLocks/>
          </p:cNvGrpSpPr>
          <p:nvPr/>
        </p:nvGrpSpPr>
        <p:grpSpPr bwMode="auto">
          <a:xfrm>
            <a:off x="4968875" y="5113338"/>
            <a:ext cx="1301750" cy="146050"/>
            <a:chOff x="5135563" y="5268913"/>
            <a:chExt cx="1301750" cy="146050"/>
          </a:xfrm>
        </p:grpSpPr>
        <p:sp>
          <p:nvSpPr>
            <p:cNvPr id="57429" name="Freeform 592"/>
            <p:cNvSpPr>
              <a:spLocks/>
            </p:cNvSpPr>
            <p:nvPr/>
          </p:nvSpPr>
          <p:spPr bwMode="auto">
            <a:xfrm>
              <a:off x="5135563" y="5322888"/>
              <a:ext cx="161925" cy="92075"/>
            </a:xfrm>
            <a:custGeom>
              <a:avLst/>
              <a:gdLst>
                <a:gd name="T0" fmla="*/ 2147483647 w 102"/>
                <a:gd name="T1" fmla="*/ 2147483647 h 58"/>
                <a:gd name="T2" fmla="*/ 2147483647 w 102"/>
                <a:gd name="T3" fmla="*/ 2147483647 h 58"/>
                <a:gd name="T4" fmla="*/ 2147483647 w 102"/>
                <a:gd name="T5" fmla="*/ 0 h 58"/>
                <a:gd name="T6" fmla="*/ 0 w 102"/>
                <a:gd name="T7" fmla="*/ 2147483647 h 58"/>
                <a:gd name="T8" fmla="*/ 2147483647 w 10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58"/>
                <a:gd name="T17" fmla="*/ 102 w 10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58">
                  <a:moveTo>
                    <a:pt x="100" y="58"/>
                  </a:moveTo>
                  <a:lnTo>
                    <a:pt x="88" y="30"/>
                  </a:lnTo>
                  <a:lnTo>
                    <a:pt x="102" y="0"/>
                  </a:lnTo>
                  <a:lnTo>
                    <a:pt x="0" y="28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grpSp>
          <p:nvGrpSpPr>
            <p:cNvPr id="19538" name="Group 175"/>
            <p:cNvGrpSpPr>
              <a:grpSpLocks/>
            </p:cNvGrpSpPr>
            <p:nvPr/>
          </p:nvGrpSpPr>
          <p:grpSpPr bwMode="auto">
            <a:xfrm>
              <a:off x="5249863" y="5268913"/>
              <a:ext cx="1187450" cy="104775"/>
              <a:chOff x="5249863" y="5268913"/>
              <a:chExt cx="1187450" cy="104775"/>
            </a:xfrm>
          </p:grpSpPr>
          <p:sp>
            <p:nvSpPr>
              <p:cNvPr id="57431" name="Line 610"/>
              <p:cNvSpPr>
                <a:spLocks noChangeShapeType="1"/>
              </p:cNvSpPr>
              <p:nvPr/>
            </p:nvSpPr>
            <p:spPr bwMode="auto">
              <a:xfrm flipH="1">
                <a:off x="6389688" y="5268913"/>
                <a:ext cx="47625" cy="9525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2" name="Freeform 611"/>
              <p:cNvSpPr>
                <a:spLocks/>
              </p:cNvSpPr>
              <p:nvPr/>
            </p:nvSpPr>
            <p:spPr bwMode="auto">
              <a:xfrm>
                <a:off x="6275388" y="5287963"/>
                <a:ext cx="50800" cy="9525"/>
              </a:xfrm>
              <a:custGeom>
                <a:avLst/>
                <a:gdLst>
                  <a:gd name="T0" fmla="*/ 2147483647 w 32"/>
                  <a:gd name="T1" fmla="*/ 0 h 6"/>
                  <a:gd name="T2" fmla="*/ 2147483647 w 32"/>
                  <a:gd name="T3" fmla="*/ 2147483647 h 6"/>
                  <a:gd name="T4" fmla="*/ 0 w 32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6"/>
                  <a:gd name="T11" fmla="*/ 32 w 3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6">
                    <a:moveTo>
                      <a:pt x="32" y="0"/>
                    </a:moveTo>
                    <a:lnTo>
                      <a:pt x="20" y="2"/>
                    </a:lnTo>
                    <a:lnTo>
                      <a:pt x="0" y="6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3" name="Freeform 612"/>
              <p:cNvSpPr>
                <a:spLocks/>
              </p:cNvSpPr>
              <p:nvPr/>
            </p:nvSpPr>
            <p:spPr bwMode="auto">
              <a:xfrm>
                <a:off x="6164263" y="5307013"/>
                <a:ext cx="47625" cy="9525"/>
              </a:xfrm>
              <a:custGeom>
                <a:avLst/>
                <a:gdLst>
                  <a:gd name="T0" fmla="*/ 2147483647 w 30"/>
                  <a:gd name="T1" fmla="*/ 0 h 6"/>
                  <a:gd name="T2" fmla="*/ 2147483647 w 30"/>
                  <a:gd name="T3" fmla="*/ 2147483647 h 6"/>
                  <a:gd name="T4" fmla="*/ 0 w 30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"/>
                  <a:gd name="T11" fmla="*/ 30 w 3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">
                    <a:moveTo>
                      <a:pt x="30" y="0"/>
                    </a:moveTo>
                    <a:lnTo>
                      <a:pt x="8" y="4"/>
                    </a:lnTo>
                    <a:lnTo>
                      <a:pt x="0" y="6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4" name="Line 613"/>
              <p:cNvSpPr>
                <a:spLocks noChangeShapeType="1"/>
              </p:cNvSpPr>
              <p:nvPr/>
            </p:nvSpPr>
            <p:spPr bwMode="auto">
              <a:xfrm flipH="1">
                <a:off x="6049963" y="5322888"/>
                <a:ext cx="50800" cy="6350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5" name="Line 614"/>
              <p:cNvSpPr>
                <a:spLocks noChangeShapeType="1"/>
              </p:cNvSpPr>
              <p:nvPr/>
            </p:nvSpPr>
            <p:spPr bwMode="auto">
              <a:xfrm flipH="1">
                <a:off x="5935663" y="5335588"/>
                <a:ext cx="50800" cy="6350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6" name="Line 615"/>
              <p:cNvSpPr>
                <a:spLocks noChangeShapeType="1"/>
              </p:cNvSpPr>
              <p:nvPr/>
            </p:nvSpPr>
            <p:spPr bwMode="auto">
              <a:xfrm flipH="1">
                <a:off x="5821363" y="5348288"/>
                <a:ext cx="50800" cy="3175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7" name="Line 616"/>
              <p:cNvSpPr>
                <a:spLocks noChangeShapeType="1"/>
              </p:cNvSpPr>
              <p:nvPr/>
            </p:nvSpPr>
            <p:spPr bwMode="auto">
              <a:xfrm flipH="1">
                <a:off x="5707063" y="5357813"/>
                <a:ext cx="50800" cy="3175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8" name="Freeform 617"/>
              <p:cNvSpPr>
                <a:spLocks/>
              </p:cNvSpPr>
              <p:nvPr/>
            </p:nvSpPr>
            <p:spPr bwMode="auto">
              <a:xfrm>
                <a:off x="5592763" y="5364163"/>
                <a:ext cx="50800" cy="3175"/>
              </a:xfrm>
              <a:custGeom>
                <a:avLst/>
                <a:gdLst>
                  <a:gd name="T0" fmla="*/ 2147483647 w 32"/>
                  <a:gd name="T1" fmla="*/ 0 h 2"/>
                  <a:gd name="T2" fmla="*/ 2147483647 w 32"/>
                  <a:gd name="T3" fmla="*/ 2147483647 h 2"/>
                  <a:gd name="T4" fmla="*/ 0 w 3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"/>
                  <a:gd name="T11" fmla="*/ 32 w 3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">
                    <a:moveTo>
                      <a:pt x="32" y="0"/>
                    </a:moveTo>
                    <a:lnTo>
                      <a:pt x="22" y="2"/>
                    </a:lnTo>
                    <a:lnTo>
                      <a:pt x="0" y="2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39" name="Freeform 618"/>
              <p:cNvSpPr>
                <a:spLocks/>
              </p:cNvSpPr>
              <p:nvPr/>
            </p:nvSpPr>
            <p:spPr bwMode="auto">
              <a:xfrm>
                <a:off x="5478463" y="5370513"/>
                <a:ext cx="50800" cy="1587"/>
              </a:xfrm>
              <a:custGeom>
                <a:avLst/>
                <a:gdLst>
                  <a:gd name="T0" fmla="*/ 2147483647 w 32"/>
                  <a:gd name="T1" fmla="*/ 0 h 1588"/>
                  <a:gd name="T2" fmla="*/ 2147483647 w 32"/>
                  <a:gd name="T3" fmla="*/ 0 h 1588"/>
                  <a:gd name="T4" fmla="*/ 0 w 32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588"/>
                  <a:gd name="T11" fmla="*/ 32 w 32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588">
                    <a:moveTo>
                      <a:pt x="32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40" name="Line 619"/>
              <p:cNvSpPr>
                <a:spLocks noChangeShapeType="1"/>
              </p:cNvSpPr>
              <p:nvPr/>
            </p:nvSpPr>
            <p:spPr bwMode="auto">
              <a:xfrm flipH="1">
                <a:off x="5364163" y="5370513"/>
                <a:ext cx="50800" cy="3175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41" name="Line 620"/>
              <p:cNvSpPr>
                <a:spLocks noChangeShapeType="1"/>
              </p:cNvSpPr>
              <p:nvPr/>
            </p:nvSpPr>
            <p:spPr bwMode="auto">
              <a:xfrm flipH="1" flipV="1">
                <a:off x="5249863" y="5370513"/>
                <a:ext cx="50800" cy="3175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</p:grpSp>
      </p:grpSp>
      <p:sp>
        <p:nvSpPr>
          <p:cNvPr id="57352" name="Rectangle 629"/>
          <p:cNvSpPr>
            <a:spLocks noChangeArrowheads="1"/>
          </p:cNvSpPr>
          <p:nvPr/>
        </p:nvSpPr>
        <p:spPr bwMode="auto">
          <a:xfrm>
            <a:off x="1038225" y="2297113"/>
            <a:ext cx="4143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mRNA</a:t>
            </a:r>
            <a:endParaRPr lang="en-US" sz="2800" b="1">
              <a:latin typeface="+mn-lt"/>
            </a:endParaRPr>
          </a:p>
        </p:txBody>
      </p:sp>
      <p:sp>
        <p:nvSpPr>
          <p:cNvPr id="57353" name="Freeform 633"/>
          <p:cNvSpPr>
            <a:spLocks/>
          </p:cNvSpPr>
          <p:nvPr/>
        </p:nvSpPr>
        <p:spPr bwMode="auto">
          <a:xfrm>
            <a:off x="7008813" y="2047875"/>
            <a:ext cx="228600" cy="57150"/>
          </a:xfrm>
          <a:custGeom>
            <a:avLst/>
            <a:gdLst>
              <a:gd name="T0" fmla="*/ 2147483647 w 178"/>
              <a:gd name="T1" fmla="*/ 0 h 36"/>
              <a:gd name="T2" fmla="*/ 2147483647 w 178"/>
              <a:gd name="T3" fmla="*/ 2147483647 h 36"/>
              <a:gd name="T4" fmla="*/ 2147483647 w 178"/>
              <a:gd name="T5" fmla="*/ 2147483647 h 36"/>
              <a:gd name="T6" fmla="*/ 2147483647 w 178"/>
              <a:gd name="T7" fmla="*/ 2147483647 h 36"/>
              <a:gd name="T8" fmla="*/ 2147483647 w 178"/>
              <a:gd name="T9" fmla="*/ 2147483647 h 36"/>
              <a:gd name="T10" fmla="*/ 2147483647 w 178"/>
              <a:gd name="T11" fmla="*/ 2147483647 h 36"/>
              <a:gd name="T12" fmla="*/ 2147483647 w 178"/>
              <a:gd name="T13" fmla="*/ 2147483647 h 36"/>
              <a:gd name="T14" fmla="*/ 2147483647 w 178"/>
              <a:gd name="T15" fmla="*/ 2147483647 h 36"/>
              <a:gd name="T16" fmla="*/ 2147483647 w 178"/>
              <a:gd name="T17" fmla="*/ 2147483647 h 36"/>
              <a:gd name="T18" fmla="*/ 2147483647 w 178"/>
              <a:gd name="T19" fmla="*/ 2147483647 h 36"/>
              <a:gd name="T20" fmla="*/ 2147483647 w 178"/>
              <a:gd name="T21" fmla="*/ 2147483647 h 36"/>
              <a:gd name="T22" fmla="*/ 2147483647 w 178"/>
              <a:gd name="T23" fmla="*/ 2147483647 h 36"/>
              <a:gd name="T24" fmla="*/ 2147483647 w 178"/>
              <a:gd name="T25" fmla="*/ 2147483647 h 36"/>
              <a:gd name="T26" fmla="*/ 0 w 178"/>
              <a:gd name="T27" fmla="*/ 2147483647 h 36"/>
              <a:gd name="T28" fmla="*/ 0 w 178"/>
              <a:gd name="T29" fmla="*/ 2147483647 h 36"/>
              <a:gd name="T30" fmla="*/ 0 w 178"/>
              <a:gd name="T31" fmla="*/ 0 h 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8"/>
              <a:gd name="T49" fmla="*/ 0 h 36"/>
              <a:gd name="T50" fmla="*/ 178 w 178"/>
              <a:gd name="T51" fmla="*/ 36 h 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8" h="36">
                <a:moveTo>
                  <a:pt x="178" y="0"/>
                </a:moveTo>
                <a:lnTo>
                  <a:pt x="178" y="20"/>
                </a:lnTo>
                <a:lnTo>
                  <a:pt x="178" y="26"/>
                </a:lnTo>
                <a:lnTo>
                  <a:pt x="174" y="32"/>
                </a:lnTo>
                <a:lnTo>
                  <a:pt x="168" y="34"/>
                </a:lnTo>
                <a:lnTo>
                  <a:pt x="162" y="36"/>
                </a:lnTo>
                <a:lnTo>
                  <a:pt x="16" y="36"/>
                </a:lnTo>
                <a:lnTo>
                  <a:pt x="10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0" y="0"/>
                </a:lnTo>
              </a:path>
            </a:pathLst>
          </a:custGeom>
          <a:noFill/>
          <a:ln w="825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57354" name="Rectangle 634"/>
          <p:cNvSpPr>
            <a:spLocks noChangeArrowheads="1"/>
          </p:cNvSpPr>
          <p:nvPr/>
        </p:nvSpPr>
        <p:spPr bwMode="auto">
          <a:xfrm>
            <a:off x="320675" y="1789113"/>
            <a:ext cx="665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50" b="1">
                <a:latin typeface="+mn-lt"/>
              </a:rPr>
              <a:t>UAC</a:t>
            </a:r>
          </a:p>
          <a:p>
            <a:pPr algn="ctr">
              <a:defRPr/>
            </a:pPr>
            <a:r>
              <a:rPr lang="en-US" sz="1050" b="1">
                <a:latin typeface="+mn-lt"/>
              </a:rPr>
              <a:t>Anticodon</a:t>
            </a:r>
            <a:endParaRPr lang="en-US" sz="2800" b="1">
              <a:latin typeface="+mn-lt"/>
            </a:endParaRPr>
          </a:p>
        </p:txBody>
      </p:sp>
      <p:sp>
        <p:nvSpPr>
          <p:cNvPr id="57355" name="Rectangle 646"/>
          <p:cNvSpPr>
            <a:spLocks noChangeArrowheads="1"/>
          </p:cNvSpPr>
          <p:nvPr/>
        </p:nvSpPr>
        <p:spPr bwMode="auto">
          <a:xfrm>
            <a:off x="276225" y="276225"/>
            <a:ext cx="12049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50" b="1" dirty="0">
                <a:latin typeface="+mn-lt"/>
              </a:rPr>
              <a:t>Initiator  tRNA : </a:t>
            </a:r>
          </a:p>
          <a:p>
            <a:pPr>
              <a:defRPr/>
            </a:pPr>
            <a:r>
              <a:rPr lang="en-US" sz="1050" b="1" dirty="0">
                <a:latin typeface="+mn-lt"/>
              </a:rPr>
              <a:t>tRNA with first</a:t>
            </a:r>
          </a:p>
          <a:p>
            <a:pPr>
              <a:defRPr/>
            </a:pPr>
            <a:r>
              <a:rPr lang="en-US" sz="1050" b="1" dirty="0">
                <a:latin typeface="+mn-lt"/>
              </a:rPr>
              <a:t>amino acid</a:t>
            </a:r>
            <a:endParaRPr lang="en-US" sz="2800" b="1" dirty="0">
              <a:latin typeface="+mn-lt"/>
            </a:endParaRPr>
          </a:p>
        </p:txBody>
      </p:sp>
      <p:sp>
        <p:nvSpPr>
          <p:cNvPr id="57356" name="Rectangle 683"/>
          <p:cNvSpPr>
            <a:spLocks noChangeArrowheads="1"/>
          </p:cNvSpPr>
          <p:nvPr/>
        </p:nvSpPr>
        <p:spPr bwMode="auto">
          <a:xfrm>
            <a:off x="6753225" y="2095500"/>
            <a:ext cx="746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50" b="1">
                <a:latin typeface="+mn-lt"/>
              </a:rPr>
              <a:t>AUG</a:t>
            </a:r>
          </a:p>
          <a:p>
            <a:pPr algn="ctr">
              <a:defRPr/>
            </a:pPr>
            <a:r>
              <a:rPr lang="en-US" sz="1050" b="1">
                <a:latin typeface="+mn-lt"/>
              </a:rPr>
              <a:t>Start codon</a:t>
            </a:r>
            <a:endParaRPr lang="en-US" sz="2800" b="1">
              <a:latin typeface="+mn-lt"/>
            </a:endParaRPr>
          </a:p>
        </p:txBody>
      </p:sp>
      <p:sp>
        <p:nvSpPr>
          <p:cNvPr id="57357" name="Freeform 696"/>
          <p:cNvSpPr>
            <a:spLocks/>
          </p:cNvSpPr>
          <p:nvPr/>
        </p:nvSpPr>
        <p:spPr bwMode="auto">
          <a:xfrm>
            <a:off x="1000125" y="2874963"/>
            <a:ext cx="285750" cy="212725"/>
          </a:xfrm>
          <a:custGeom>
            <a:avLst/>
            <a:gdLst>
              <a:gd name="T0" fmla="*/ 2147483647 w 180"/>
              <a:gd name="T1" fmla="*/ 0 h 134"/>
              <a:gd name="T2" fmla="*/ 2147483647 w 180"/>
              <a:gd name="T3" fmla="*/ 2147483647 h 134"/>
              <a:gd name="T4" fmla="*/ 2147483647 w 180"/>
              <a:gd name="T5" fmla="*/ 2147483647 h 134"/>
              <a:gd name="T6" fmla="*/ 2147483647 w 180"/>
              <a:gd name="T7" fmla="*/ 2147483647 h 134"/>
              <a:gd name="T8" fmla="*/ 2147483647 w 180"/>
              <a:gd name="T9" fmla="*/ 2147483647 h 134"/>
              <a:gd name="T10" fmla="*/ 2147483647 w 180"/>
              <a:gd name="T11" fmla="*/ 2147483647 h 134"/>
              <a:gd name="T12" fmla="*/ 2147483647 w 180"/>
              <a:gd name="T13" fmla="*/ 2147483647 h 134"/>
              <a:gd name="T14" fmla="*/ 2147483647 w 180"/>
              <a:gd name="T15" fmla="*/ 2147483647 h 134"/>
              <a:gd name="T16" fmla="*/ 2147483647 w 180"/>
              <a:gd name="T17" fmla="*/ 2147483647 h 134"/>
              <a:gd name="T18" fmla="*/ 2147483647 w 180"/>
              <a:gd name="T19" fmla="*/ 2147483647 h 134"/>
              <a:gd name="T20" fmla="*/ 2147483647 w 180"/>
              <a:gd name="T21" fmla="*/ 2147483647 h 134"/>
              <a:gd name="T22" fmla="*/ 2147483647 w 180"/>
              <a:gd name="T23" fmla="*/ 2147483647 h 134"/>
              <a:gd name="T24" fmla="*/ 2147483647 w 180"/>
              <a:gd name="T25" fmla="*/ 2147483647 h 134"/>
              <a:gd name="T26" fmla="*/ 2147483647 w 180"/>
              <a:gd name="T27" fmla="*/ 2147483647 h 134"/>
              <a:gd name="T28" fmla="*/ 2147483647 w 180"/>
              <a:gd name="T29" fmla="*/ 2147483647 h 134"/>
              <a:gd name="T30" fmla="*/ 0 w 180"/>
              <a:gd name="T31" fmla="*/ 2147483647 h 1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134"/>
              <a:gd name="T50" fmla="*/ 180 w 180"/>
              <a:gd name="T51" fmla="*/ 134 h 1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134">
                <a:moveTo>
                  <a:pt x="166" y="0"/>
                </a:moveTo>
                <a:lnTo>
                  <a:pt x="178" y="18"/>
                </a:lnTo>
                <a:lnTo>
                  <a:pt x="180" y="22"/>
                </a:lnTo>
                <a:lnTo>
                  <a:pt x="180" y="30"/>
                </a:lnTo>
                <a:lnTo>
                  <a:pt x="176" y="36"/>
                </a:lnTo>
                <a:lnTo>
                  <a:pt x="170" y="42"/>
                </a:lnTo>
                <a:lnTo>
                  <a:pt x="38" y="130"/>
                </a:lnTo>
                <a:lnTo>
                  <a:pt x="30" y="134"/>
                </a:lnTo>
                <a:lnTo>
                  <a:pt x="24" y="134"/>
                </a:lnTo>
                <a:lnTo>
                  <a:pt x="18" y="134"/>
                </a:lnTo>
                <a:lnTo>
                  <a:pt x="12" y="128"/>
                </a:lnTo>
                <a:lnTo>
                  <a:pt x="0" y="112"/>
                </a:lnTo>
              </a:path>
            </a:pathLst>
          </a:custGeom>
          <a:noFill/>
          <a:ln w="825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57358" name="Rectangle 700"/>
          <p:cNvSpPr>
            <a:spLocks noChangeArrowheads="1"/>
          </p:cNvSpPr>
          <p:nvPr/>
        </p:nvSpPr>
        <p:spPr bwMode="auto">
          <a:xfrm>
            <a:off x="930275" y="3009900"/>
            <a:ext cx="746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50" b="1">
                <a:latin typeface="+mn-lt"/>
              </a:rPr>
              <a:t>AUG</a:t>
            </a:r>
          </a:p>
          <a:p>
            <a:pPr algn="ctr">
              <a:defRPr/>
            </a:pPr>
            <a:r>
              <a:rPr lang="en-US" sz="1050" b="1">
                <a:latin typeface="+mn-lt"/>
              </a:rPr>
              <a:t>Start codon</a:t>
            </a:r>
            <a:endParaRPr lang="en-US" sz="2800" b="1">
              <a:latin typeface="+mn-lt"/>
            </a:endParaRPr>
          </a:p>
        </p:txBody>
      </p:sp>
      <p:sp>
        <p:nvSpPr>
          <p:cNvPr id="57359" name="Rectangle 711"/>
          <p:cNvSpPr>
            <a:spLocks noChangeArrowheads="1"/>
          </p:cNvSpPr>
          <p:nvPr/>
        </p:nvSpPr>
        <p:spPr bwMode="auto">
          <a:xfrm>
            <a:off x="2733675" y="5510213"/>
            <a:ext cx="738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50" b="1">
                <a:latin typeface="+mn-lt"/>
              </a:rPr>
              <a:t>UAG</a:t>
            </a:r>
          </a:p>
          <a:p>
            <a:pPr algn="ctr">
              <a:defRPr/>
            </a:pPr>
            <a:r>
              <a:rPr lang="en-US" sz="1050" b="1">
                <a:latin typeface="+mn-lt"/>
              </a:rPr>
              <a:t>Stop codon</a:t>
            </a:r>
            <a:endParaRPr lang="en-US" sz="2800" b="1">
              <a:latin typeface="+mn-lt"/>
            </a:endParaRPr>
          </a:p>
        </p:txBody>
      </p:sp>
      <p:sp>
        <p:nvSpPr>
          <p:cNvPr id="57360" name="Freeform 723"/>
          <p:cNvSpPr>
            <a:spLocks/>
          </p:cNvSpPr>
          <p:nvPr/>
        </p:nvSpPr>
        <p:spPr bwMode="auto">
          <a:xfrm>
            <a:off x="2209800" y="2436813"/>
            <a:ext cx="171450" cy="142875"/>
          </a:xfrm>
          <a:custGeom>
            <a:avLst/>
            <a:gdLst>
              <a:gd name="T0" fmla="*/ 2147483647 w 108"/>
              <a:gd name="T1" fmla="*/ 2147483647 h 90"/>
              <a:gd name="T2" fmla="*/ 2147483647 w 108"/>
              <a:gd name="T3" fmla="*/ 2147483647 h 90"/>
              <a:gd name="T4" fmla="*/ 2147483647 w 108"/>
              <a:gd name="T5" fmla="*/ 2147483647 h 90"/>
              <a:gd name="T6" fmla="*/ 2147483647 w 108"/>
              <a:gd name="T7" fmla="*/ 2147483647 h 90"/>
              <a:gd name="T8" fmla="*/ 2147483647 w 108"/>
              <a:gd name="T9" fmla="*/ 2147483647 h 90"/>
              <a:gd name="T10" fmla="*/ 2147483647 w 108"/>
              <a:gd name="T11" fmla="*/ 2147483647 h 90"/>
              <a:gd name="T12" fmla="*/ 2147483647 w 108"/>
              <a:gd name="T13" fmla="*/ 2147483647 h 90"/>
              <a:gd name="T14" fmla="*/ 2147483647 w 108"/>
              <a:gd name="T15" fmla="*/ 2147483647 h 90"/>
              <a:gd name="T16" fmla="*/ 2147483647 w 108"/>
              <a:gd name="T17" fmla="*/ 2147483647 h 90"/>
              <a:gd name="T18" fmla="*/ 2147483647 w 108"/>
              <a:gd name="T19" fmla="*/ 2147483647 h 90"/>
              <a:gd name="T20" fmla="*/ 0 w 108"/>
              <a:gd name="T21" fmla="*/ 2147483647 h 90"/>
              <a:gd name="T22" fmla="*/ 0 w 108"/>
              <a:gd name="T23" fmla="*/ 2147483647 h 90"/>
              <a:gd name="T24" fmla="*/ 0 w 108"/>
              <a:gd name="T25" fmla="*/ 2147483647 h 90"/>
              <a:gd name="T26" fmla="*/ 2147483647 w 108"/>
              <a:gd name="T27" fmla="*/ 2147483647 h 90"/>
              <a:gd name="T28" fmla="*/ 2147483647 w 108"/>
              <a:gd name="T29" fmla="*/ 2147483647 h 90"/>
              <a:gd name="T30" fmla="*/ 2147483647 w 108"/>
              <a:gd name="T31" fmla="*/ 0 h 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90"/>
              <a:gd name="T50" fmla="*/ 108 w 108"/>
              <a:gd name="T51" fmla="*/ 90 h 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90">
                <a:moveTo>
                  <a:pt x="108" y="66"/>
                </a:moveTo>
                <a:lnTo>
                  <a:pt x="98" y="82"/>
                </a:lnTo>
                <a:lnTo>
                  <a:pt x="92" y="86"/>
                </a:lnTo>
                <a:lnTo>
                  <a:pt x="88" y="90"/>
                </a:lnTo>
                <a:lnTo>
                  <a:pt x="84" y="90"/>
                </a:lnTo>
                <a:lnTo>
                  <a:pt x="80" y="90"/>
                </a:lnTo>
                <a:lnTo>
                  <a:pt x="2" y="36"/>
                </a:lnTo>
                <a:lnTo>
                  <a:pt x="0" y="32"/>
                </a:lnTo>
                <a:lnTo>
                  <a:pt x="0" y="28"/>
                </a:lnTo>
                <a:lnTo>
                  <a:pt x="0" y="24"/>
                </a:lnTo>
                <a:lnTo>
                  <a:pt x="4" y="18"/>
                </a:lnTo>
                <a:lnTo>
                  <a:pt x="16" y="0"/>
                </a:lnTo>
              </a:path>
            </a:pathLst>
          </a:custGeom>
          <a:noFill/>
          <a:ln w="825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57361" name="Rectangle 724"/>
          <p:cNvSpPr>
            <a:spLocks noChangeArrowheads="1"/>
          </p:cNvSpPr>
          <p:nvPr/>
        </p:nvSpPr>
        <p:spPr bwMode="auto">
          <a:xfrm>
            <a:off x="1720850" y="2509838"/>
            <a:ext cx="738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50" b="1">
                <a:latin typeface="+mn-lt"/>
              </a:rPr>
              <a:t>UAG</a:t>
            </a:r>
          </a:p>
          <a:p>
            <a:pPr algn="ctr">
              <a:defRPr/>
            </a:pPr>
            <a:r>
              <a:rPr lang="en-US" sz="1050" b="1">
                <a:latin typeface="+mn-lt"/>
              </a:rPr>
              <a:t>Stop codon</a:t>
            </a:r>
            <a:endParaRPr lang="en-US" sz="2800" b="1">
              <a:latin typeface="+mn-lt"/>
            </a:endParaRPr>
          </a:p>
        </p:txBody>
      </p:sp>
      <p:sp>
        <p:nvSpPr>
          <p:cNvPr id="57362" name="Rectangle 736"/>
          <p:cNvSpPr>
            <a:spLocks noChangeArrowheads="1"/>
          </p:cNvSpPr>
          <p:nvPr/>
        </p:nvSpPr>
        <p:spPr bwMode="auto">
          <a:xfrm>
            <a:off x="1152525" y="4487863"/>
            <a:ext cx="754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Completed</a:t>
            </a:r>
          </a:p>
          <a:p>
            <a:pPr>
              <a:defRPr/>
            </a:pPr>
            <a:r>
              <a:rPr lang="en-US" sz="1050" b="1">
                <a:latin typeface="+mn-lt"/>
              </a:rPr>
              <a:t>polypeptide</a:t>
            </a:r>
            <a:endParaRPr lang="en-US" sz="2800" b="1">
              <a:latin typeface="+mn-lt"/>
            </a:endParaRPr>
          </a:p>
        </p:txBody>
      </p:sp>
      <p:sp>
        <p:nvSpPr>
          <p:cNvPr id="57363" name="Rectangle 756"/>
          <p:cNvSpPr>
            <a:spLocks noChangeArrowheads="1"/>
          </p:cNvSpPr>
          <p:nvPr/>
        </p:nvSpPr>
        <p:spPr bwMode="auto">
          <a:xfrm>
            <a:off x="4521200" y="5332413"/>
            <a:ext cx="11597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</a:rPr>
              <a:t>Termination</a:t>
            </a:r>
            <a:endParaRPr lang="en-US" sz="4400" b="1">
              <a:latin typeface="+mn-lt"/>
            </a:endParaRPr>
          </a:p>
        </p:txBody>
      </p:sp>
      <p:sp>
        <p:nvSpPr>
          <p:cNvPr id="57364" name="Rectangle 767"/>
          <p:cNvSpPr>
            <a:spLocks noChangeArrowheads="1"/>
          </p:cNvSpPr>
          <p:nvPr/>
        </p:nvSpPr>
        <p:spPr bwMode="auto">
          <a:xfrm>
            <a:off x="7274379" y="3155269"/>
            <a:ext cx="1059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Elongation</a:t>
            </a:r>
          </a:p>
          <a:p>
            <a:pPr>
              <a:defRPr/>
            </a:pPr>
            <a:r>
              <a:rPr lang="en-US" sz="1000" b="1" dirty="0">
                <a:latin typeface="+mn-lt"/>
              </a:rPr>
              <a:t>(This step</a:t>
            </a:r>
          </a:p>
          <a:p>
            <a:pPr>
              <a:defRPr/>
            </a:pPr>
            <a:r>
              <a:rPr lang="en-US" sz="1000" b="1" dirty="0">
                <a:latin typeface="+mn-lt"/>
              </a:rPr>
              <a:t>occurs many</a:t>
            </a:r>
          </a:p>
          <a:p>
            <a:pPr>
              <a:defRPr/>
            </a:pPr>
            <a:r>
              <a:rPr lang="en-US" sz="1000" b="1" dirty="0">
                <a:latin typeface="+mn-lt"/>
              </a:rPr>
              <a:t>times.)</a:t>
            </a:r>
            <a:endParaRPr lang="en-US" b="1" dirty="0">
              <a:latin typeface="+mn-lt"/>
            </a:endParaRPr>
          </a:p>
        </p:txBody>
      </p:sp>
      <p:sp>
        <p:nvSpPr>
          <p:cNvPr id="57365" name="Rectangle 803"/>
          <p:cNvSpPr>
            <a:spLocks noChangeArrowheads="1"/>
          </p:cNvSpPr>
          <p:nvPr/>
        </p:nvSpPr>
        <p:spPr bwMode="auto">
          <a:xfrm>
            <a:off x="4664075" y="1703388"/>
            <a:ext cx="8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Initiation</a:t>
            </a:r>
            <a:endParaRPr lang="en-US" sz="4400" b="1" dirty="0">
              <a:latin typeface="+mn-lt"/>
            </a:endParaRPr>
          </a:p>
        </p:txBody>
      </p:sp>
      <p:sp>
        <p:nvSpPr>
          <p:cNvPr id="57366" name="Rectangle 814"/>
          <p:cNvSpPr>
            <a:spLocks noChangeArrowheads="1"/>
          </p:cNvSpPr>
          <p:nvPr/>
        </p:nvSpPr>
        <p:spPr bwMode="auto">
          <a:xfrm>
            <a:off x="2025650" y="3335338"/>
            <a:ext cx="1636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Recycling of translational</a:t>
            </a:r>
          </a:p>
          <a:p>
            <a:pPr>
              <a:defRPr/>
            </a:pPr>
            <a:r>
              <a:rPr lang="en-US" sz="1050" b="1">
                <a:latin typeface="+mn-lt"/>
              </a:rPr>
              <a:t>components</a:t>
            </a:r>
            <a:endParaRPr lang="en-US" sz="2800" b="1">
              <a:latin typeface="+mn-lt"/>
            </a:endParaRPr>
          </a:p>
        </p:txBody>
      </p:sp>
      <p:sp>
        <p:nvSpPr>
          <p:cNvPr id="57367" name="Rectangle 848"/>
          <p:cNvSpPr>
            <a:spLocks noChangeArrowheads="1"/>
          </p:cNvSpPr>
          <p:nvPr/>
        </p:nvSpPr>
        <p:spPr bwMode="auto">
          <a:xfrm>
            <a:off x="3819525" y="4157663"/>
            <a:ext cx="51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Release</a:t>
            </a:r>
          </a:p>
          <a:p>
            <a:pPr>
              <a:defRPr/>
            </a:pPr>
            <a:r>
              <a:rPr lang="en-US" sz="1050" b="1">
                <a:latin typeface="+mn-lt"/>
              </a:rPr>
              <a:t>factor</a:t>
            </a:r>
            <a:endParaRPr lang="en-US" sz="2800" b="1">
              <a:latin typeface="+mn-lt"/>
            </a:endParaRPr>
          </a:p>
        </p:txBody>
      </p:sp>
      <p:sp>
        <p:nvSpPr>
          <p:cNvPr id="57370" name="Rectangle 871"/>
          <p:cNvSpPr>
            <a:spLocks noChangeArrowheads="1"/>
          </p:cNvSpPr>
          <p:nvPr/>
        </p:nvSpPr>
        <p:spPr bwMode="auto">
          <a:xfrm>
            <a:off x="3203575" y="1589088"/>
            <a:ext cx="687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Ribosomal</a:t>
            </a:r>
          </a:p>
          <a:p>
            <a:pPr>
              <a:defRPr/>
            </a:pPr>
            <a:r>
              <a:rPr lang="en-US" sz="1050" b="1">
                <a:latin typeface="+mn-lt"/>
              </a:rPr>
              <a:t>subunits</a:t>
            </a:r>
            <a:endParaRPr lang="en-US" sz="2800" b="1">
              <a:latin typeface="+mn-lt"/>
            </a:endParaRPr>
          </a:p>
        </p:txBody>
      </p:sp>
      <p:sp>
        <p:nvSpPr>
          <p:cNvPr id="57371" name="Rectangle 888"/>
          <p:cNvSpPr>
            <a:spLocks noChangeArrowheads="1"/>
          </p:cNvSpPr>
          <p:nvPr/>
        </p:nvSpPr>
        <p:spPr bwMode="auto">
          <a:xfrm>
            <a:off x="6877050" y="4716463"/>
            <a:ext cx="904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E</a:t>
            </a:r>
            <a:endParaRPr lang="en-US" sz="2800" b="1">
              <a:latin typeface="+mn-lt"/>
            </a:endParaRPr>
          </a:p>
        </p:txBody>
      </p:sp>
      <p:sp>
        <p:nvSpPr>
          <p:cNvPr id="57372" name="Rectangle 891"/>
          <p:cNvSpPr>
            <a:spLocks noChangeArrowheads="1"/>
          </p:cNvSpPr>
          <p:nvPr/>
        </p:nvSpPr>
        <p:spPr bwMode="auto">
          <a:xfrm>
            <a:off x="2495550" y="4719638"/>
            <a:ext cx="904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E</a:t>
            </a:r>
            <a:endParaRPr lang="en-US" sz="2800" b="1">
              <a:latin typeface="+mn-lt"/>
            </a:endParaRPr>
          </a:p>
        </p:txBody>
      </p:sp>
      <p:sp>
        <p:nvSpPr>
          <p:cNvPr id="57373" name="Rectangle 892"/>
          <p:cNvSpPr>
            <a:spLocks noChangeArrowheads="1"/>
          </p:cNvSpPr>
          <p:nvPr/>
        </p:nvSpPr>
        <p:spPr bwMode="auto">
          <a:xfrm>
            <a:off x="3248025" y="4849813"/>
            <a:ext cx="98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</a:t>
            </a:r>
            <a:endParaRPr lang="en-US" sz="2800" b="1">
              <a:latin typeface="+mn-lt"/>
            </a:endParaRPr>
          </a:p>
        </p:txBody>
      </p:sp>
      <p:sp>
        <p:nvSpPr>
          <p:cNvPr id="57374" name="Rectangle 894"/>
          <p:cNvSpPr>
            <a:spLocks noChangeArrowheads="1"/>
          </p:cNvSpPr>
          <p:nvPr/>
        </p:nvSpPr>
        <p:spPr bwMode="auto">
          <a:xfrm>
            <a:off x="6635750" y="1417638"/>
            <a:ext cx="904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E</a:t>
            </a:r>
            <a:endParaRPr lang="en-US" sz="2800" b="1">
              <a:latin typeface="+mn-lt"/>
            </a:endParaRPr>
          </a:p>
        </p:txBody>
      </p:sp>
      <p:sp>
        <p:nvSpPr>
          <p:cNvPr id="57375" name="Rectangle 895"/>
          <p:cNvSpPr>
            <a:spLocks noChangeArrowheads="1"/>
          </p:cNvSpPr>
          <p:nvPr/>
        </p:nvSpPr>
        <p:spPr bwMode="auto">
          <a:xfrm>
            <a:off x="7366000" y="1509713"/>
            <a:ext cx="98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</a:t>
            </a:r>
            <a:endParaRPr lang="en-US" sz="2800" b="1">
              <a:latin typeface="+mn-lt"/>
            </a:endParaRPr>
          </a:p>
        </p:txBody>
      </p:sp>
      <p:sp>
        <p:nvSpPr>
          <p:cNvPr id="57376" name="Rectangle 896"/>
          <p:cNvSpPr>
            <a:spLocks noChangeArrowheads="1"/>
          </p:cNvSpPr>
          <p:nvPr/>
        </p:nvSpPr>
        <p:spPr bwMode="auto">
          <a:xfrm>
            <a:off x="7007225" y="1506538"/>
            <a:ext cx="904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P</a:t>
            </a:r>
            <a:endParaRPr lang="en-US" sz="2800" b="1">
              <a:latin typeface="+mn-lt"/>
            </a:endParaRPr>
          </a:p>
        </p:txBody>
      </p:sp>
      <p:sp>
        <p:nvSpPr>
          <p:cNvPr id="57377" name="Rectangle 897"/>
          <p:cNvSpPr>
            <a:spLocks noChangeArrowheads="1"/>
          </p:cNvSpPr>
          <p:nvPr/>
        </p:nvSpPr>
        <p:spPr bwMode="auto">
          <a:xfrm>
            <a:off x="6496050" y="3313113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1</a:t>
            </a:r>
            <a:endParaRPr lang="en-US" sz="2800" b="1" baseline="-25000">
              <a:latin typeface="+mn-lt"/>
            </a:endParaRPr>
          </a:p>
        </p:txBody>
      </p:sp>
      <p:sp>
        <p:nvSpPr>
          <p:cNvPr id="57378" name="Rectangle 901"/>
          <p:cNvSpPr>
            <a:spLocks noChangeArrowheads="1"/>
          </p:cNvSpPr>
          <p:nvPr/>
        </p:nvSpPr>
        <p:spPr bwMode="auto">
          <a:xfrm>
            <a:off x="6496050" y="3490913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2</a:t>
            </a:r>
            <a:endParaRPr lang="en-US" sz="2800" b="1" baseline="-25000">
              <a:latin typeface="+mn-lt"/>
            </a:endParaRPr>
          </a:p>
        </p:txBody>
      </p:sp>
      <p:sp>
        <p:nvSpPr>
          <p:cNvPr id="57379" name="Rectangle 905"/>
          <p:cNvSpPr>
            <a:spLocks noChangeArrowheads="1"/>
          </p:cNvSpPr>
          <p:nvPr/>
        </p:nvSpPr>
        <p:spPr bwMode="auto">
          <a:xfrm>
            <a:off x="6496050" y="3678238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3</a:t>
            </a:r>
            <a:endParaRPr lang="en-US" sz="2800" b="1" baseline="-25000">
              <a:latin typeface="+mn-lt"/>
            </a:endParaRPr>
          </a:p>
        </p:txBody>
      </p:sp>
      <p:sp>
        <p:nvSpPr>
          <p:cNvPr id="57380" name="Rectangle 909"/>
          <p:cNvSpPr>
            <a:spLocks noChangeArrowheads="1"/>
          </p:cNvSpPr>
          <p:nvPr/>
        </p:nvSpPr>
        <p:spPr bwMode="auto">
          <a:xfrm>
            <a:off x="6496050" y="3843338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4</a:t>
            </a:r>
            <a:endParaRPr lang="en-US" sz="2800" b="1" baseline="-25000">
              <a:latin typeface="+mn-lt"/>
            </a:endParaRPr>
          </a:p>
        </p:txBody>
      </p:sp>
      <p:sp>
        <p:nvSpPr>
          <p:cNvPr id="57381" name="Rectangle 913"/>
          <p:cNvSpPr>
            <a:spLocks noChangeArrowheads="1"/>
          </p:cNvSpPr>
          <p:nvPr/>
        </p:nvSpPr>
        <p:spPr bwMode="auto">
          <a:xfrm>
            <a:off x="8108950" y="4373563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5</a:t>
            </a:r>
            <a:endParaRPr lang="en-US" sz="2800" b="1" baseline="-25000">
              <a:latin typeface="+mn-lt"/>
            </a:endParaRPr>
          </a:p>
        </p:txBody>
      </p:sp>
      <p:sp>
        <p:nvSpPr>
          <p:cNvPr id="57382" name="Rectangle 918"/>
          <p:cNvSpPr>
            <a:spLocks noChangeArrowheads="1"/>
          </p:cNvSpPr>
          <p:nvPr/>
        </p:nvSpPr>
        <p:spPr bwMode="auto">
          <a:xfrm>
            <a:off x="276225" y="884238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1</a:t>
            </a:r>
            <a:endParaRPr lang="en-US" sz="2800" b="1" baseline="-25000">
              <a:latin typeface="+mn-lt"/>
            </a:endParaRPr>
          </a:p>
        </p:txBody>
      </p:sp>
      <p:grpSp>
        <p:nvGrpSpPr>
          <p:cNvPr id="19493" name="Group 110"/>
          <p:cNvGrpSpPr>
            <a:grpSpLocks/>
          </p:cNvGrpSpPr>
          <p:nvPr/>
        </p:nvGrpSpPr>
        <p:grpSpPr bwMode="auto">
          <a:xfrm>
            <a:off x="504825" y="976313"/>
            <a:ext cx="95250" cy="1587"/>
            <a:chOff x="671513" y="1131888"/>
            <a:chExt cx="95250" cy="1587"/>
          </a:xfrm>
        </p:grpSpPr>
        <p:sp>
          <p:nvSpPr>
            <p:cNvPr id="57427" name="Line 627"/>
            <p:cNvSpPr>
              <a:spLocks noChangeShapeType="1"/>
            </p:cNvSpPr>
            <p:nvPr/>
          </p:nvSpPr>
          <p:spPr bwMode="auto">
            <a:xfrm>
              <a:off x="671513" y="1131888"/>
              <a:ext cx="95250" cy="1587"/>
            </a:xfrm>
            <a:prstGeom prst="line">
              <a:avLst/>
            </a:prstGeom>
            <a:noFill/>
            <a:ln w="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28" name="Line 921"/>
            <p:cNvSpPr>
              <a:spLocks noChangeShapeType="1"/>
            </p:cNvSpPr>
            <p:nvPr/>
          </p:nvSpPr>
          <p:spPr bwMode="auto">
            <a:xfrm>
              <a:off x="671513" y="1131888"/>
              <a:ext cx="95250" cy="158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57384" name="Rectangle 922"/>
          <p:cNvSpPr>
            <a:spLocks noChangeArrowheads="1"/>
          </p:cNvSpPr>
          <p:nvPr/>
        </p:nvSpPr>
        <p:spPr bwMode="auto">
          <a:xfrm>
            <a:off x="6143625" y="747713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aa</a:t>
            </a:r>
            <a:r>
              <a:rPr lang="en-US" sz="1050" b="1" baseline="-25000">
                <a:latin typeface="+mn-lt"/>
              </a:rPr>
              <a:t>1</a:t>
            </a:r>
            <a:endParaRPr lang="en-US" sz="2800" b="1" baseline="-25000">
              <a:latin typeface="+mn-lt"/>
            </a:endParaRPr>
          </a:p>
        </p:txBody>
      </p:sp>
      <p:sp>
        <p:nvSpPr>
          <p:cNvPr id="57385" name="Line 925"/>
          <p:cNvSpPr>
            <a:spLocks noChangeShapeType="1"/>
          </p:cNvSpPr>
          <p:nvPr/>
        </p:nvSpPr>
        <p:spPr bwMode="auto">
          <a:xfrm>
            <a:off x="6356350" y="858838"/>
            <a:ext cx="609600" cy="314325"/>
          </a:xfrm>
          <a:prstGeom prst="line">
            <a:avLst/>
          </a:prstGeom>
          <a:noFill/>
          <a:ln w="825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57386" name="Rectangle 928"/>
          <p:cNvSpPr>
            <a:spLocks noChangeArrowheads="1"/>
          </p:cNvSpPr>
          <p:nvPr/>
        </p:nvSpPr>
        <p:spPr bwMode="auto">
          <a:xfrm>
            <a:off x="8394700" y="5948363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3′</a:t>
            </a:r>
            <a:endParaRPr lang="en-US" sz="2800" b="1">
              <a:latin typeface="+mn-lt"/>
            </a:endParaRPr>
          </a:p>
        </p:txBody>
      </p:sp>
      <p:sp>
        <p:nvSpPr>
          <p:cNvPr id="57387" name="Rectangle 930"/>
          <p:cNvSpPr>
            <a:spLocks noChangeArrowheads="1"/>
          </p:cNvSpPr>
          <p:nvPr/>
        </p:nvSpPr>
        <p:spPr bwMode="auto">
          <a:xfrm>
            <a:off x="4117975" y="5986463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3′</a:t>
            </a:r>
            <a:endParaRPr lang="en-US" sz="2800" b="1">
              <a:latin typeface="+mn-lt"/>
            </a:endParaRPr>
          </a:p>
        </p:txBody>
      </p:sp>
      <p:sp>
        <p:nvSpPr>
          <p:cNvPr id="57388" name="Rectangle 932"/>
          <p:cNvSpPr>
            <a:spLocks noChangeArrowheads="1"/>
          </p:cNvSpPr>
          <p:nvPr/>
        </p:nvSpPr>
        <p:spPr bwMode="auto">
          <a:xfrm>
            <a:off x="5622925" y="5999163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5′</a:t>
            </a:r>
            <a:endParaRPr lang="en-US" sz="2800" b="1">
              <a:latin typeface="+mn-lt"/>
            </a:endParaRPr>
          </a:p>
        </p:txBody>
      </p:sp>
      <p:sp>
        <p:nvSpPr>
          <p:cNvPr id="57389" name="Rectangle 934"/>
          <p:cNvSpPr>
            <a:spLocks noChangeArrowheads="1"/>
          </p:cNvSpPr>
          <p:nvPr/>
        </p:nvSpPr>
        <p:spPr bwMode="auto">
          <a:xfrm>
            <a:off x="1222375" y="5970588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5′</a:t>
            </a:r>
            <a:endParaRPr lang="en-US" sz="2800" b="1">
              <a:latin typeface="+mn-lt"/>
            </a:endParaRPr>
          </a:p>
        </p:txBody>
      </p:sp>
      <p:sp>
        <p:nvSpPr>
          <p:cNvPr id="57390" name="Rectangle 936"/>
          <p:cNvSpPr>
            <a:spLocks noChangeArrowheads="1"/>
          </p:cNvSpPr>
          <p:nvPr/>
        </p:nvSpPr>
        <p:spPr bwMode="auto">
          <a:xfrm>
            <a:off x="3130550" y="3024188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3′</a:t>
            </a:r>
            <a:endParaRPr lang="en-US" sz="2800" b="1">
              <a:latin typeface="+mn-lt"/>
            </a:endParaRPr>
          </a:p>
        </p:txBody>
      </p:sp>
      <p:sp>
        <p:nvSpPr>
          <p:cNvPr id="57391" name="Rectangle 938"/>
          <p:cNvSpPr>
            <a:spLocks noChangeArrowheads="1"/>
          </p:cNvSpPr>
          <p:nvPr/>
        </p:nvSpPr>
        <p:spPr bwMode="auto">
          <a:xfrm>
            <a:off x="311150" y="3062288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5′</a:t>
            </a:r>
            <a:endParaRPr lang="en-US" sz="2800" b="1">
              <a:latin typeface="+mn-lt"/>
            </a:endParaRPr>
          </a:p>
        </p:txBody>
      </p:sp>
      <p:sp>
        <p:nvSpPr>
          <p:cNvPr id="57392" name="Rectangle 940"/>
          <p:cNvSpPr>
            <a:spLocks noChangeArrowheads="1"/>
          </p:cNvSpPr>
          <p:nvPr/>
        </p:nvSpPr>
        <p:spPr bwMode="auto">
          <a:xfrm>
            <a:off x="8156575" y="2636838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3′</a:t>
            </a:r>
            <a:endParaRPr lang="en-US" sz="2800" b="1">
              <a:latin typeface="+mn-lt"/>
            </a:endParaRPr>
          </a:p>
        </p:txBody>
      </p:sp>
      <p:sp>
        <p:nvSpPr>
          <p:cNvPr id="57393" name="Rectangle 942"/>
          <p:cNvSpPr>
            <a:spLocks noChangeArrowheads="1"/>
          </p:cNvSpPr>
          <p:nvPr/>
        </p:nvSpPr>
        <p:spPr bwMode="auto">
          <a:xfrm>
            <a:off x="5353050" y="2700338"/>
            <a:ext cx="107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5′</a:t>
            </a:r>
            <a:endParaRPr lang="en-US" sz="2800" b="1">
              <a:latin typeface="+mn-lt"/>
            </a:endParaRPr>
          </a:p>
        </p:txBody>
      </p:sp>
      <p:sp>
        <p:nvSpPr>
          <p:cNvPr id="57394" name="Rectangle 891"/>
          <p:cNvSpPr>
            <a:spLocks noChangeArrowheads="1"/>
          </p:cNvSpPr>
          <p:nvPr/>
        </p:nvSpPr>
        <p:spPr bwMode="auto">
          <a:xfrm>
            <a:off x="2897188" y="4822825"/>
            <a:ext cx="904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P</a:t>
            </a:r>
            <a:endParaRPr lang="en-US" sz="2800" b="1">
              <a:latin typeface="+mn-lt"/>
            </a:endParaRPr>
          </a:p>
        </p:txBody>
      </p:sp>
      <p:sp>
        <p:nvSpPr>
          <p:cNvPr id="57395" name="Rectangle 888"/>
          <p:cNvSpPr>
            <a:spLocks noChangeArrowheads="1"/>
          </p:cNvSpPr>
          <p:nvPr/>
        </p:nvSpPr>
        <p:spPr bwMode="auto">
          <a:xfrm>
            <a:off x="7275513" y="4819650"/>
            <a:ext cx="904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P</a:t>
            </a:r>
            <a:endParaRPr lang="en-US" sz="2800" b="1">
              <a:latin typeface="+mn-lt"/>
            </a:endParaRPr>
          </a:p>
        </p:txBody>
      </p:sp>
      <p:sp>
        <p:nvSpPr>
          <p:cNvPr id="57396" name="Rectangle 888"/>
          <p:cNvSpPr>
            <a:spLocks noChangeArrowheads="1"/>
          </p:cNvSpPr>
          <p:nvPr/>
        </p:nvSpPr>
        <p:spPr bwMode="auto">
          <a:xfrm>
            <a:off x="7615238" y="4770438"/>
            <a:ext cx="98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+mn-lt"/>
              </a:rPr>
              <a:t>A</a:t>
            </a:r>
            <a:endParaRPr lang="en-US" sz="2800" b="1">
              <a:latin typeface="+mn-lt"/>
            </a:endParaRPr>
          </a:p>
        </p:txBody>
      </p:sp>
      <p:grpSp>
        <p:nvGrpSpPr>
          <p:cNvPr id="19507" name="Group 191"/>
          <p:cNvGrpSpPr>
            <a:grpSpLocks/>
          </p:cNvGrpSpPr>
          <p:nvPr/>
        </p:nvGrpSpPr>
        <p:grpSpPr bwMode="auto">
          <a:xfrm>
            <a:off x="6731000" y="3402013"/>
            <a:ext cx="638175" cy="800100"/>
            <a:chOff x="6897688" y="3557588"/>
            <a:chExt cx="638175" cy="800100"/>
          </a:xfrm>
        </p:grpSpPr>
        <p:sp>
          <p:nvSpPr>
            <p:cNvPr id="57425" name="Line 621"/>
            <p:cNvSpPr>
              <a:spLocks noChangeShapeType="1"/>
            </p:cNvSpPr>
            <p:nvPr/>
          </p:nvSpPr>
          <p:spPr bwMode="auto">
            <a:xfrm>
              <a:off x="6897688" y="3557588"/>
              <a:ext cx="638175" cy="800100"/>
            </a:xfrm>
            <a:prstGeom prst="line">
              <a:avLst/>
            </a:prstGeom>
            <a:noFill/>
            <a:ln w="1600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26" name="Line 900"/>
            <p:cNvSpPr>
              <a:spLocks noChangeShapeType="1"/>
            </p:cNvSpPr>
            <p:nvPr/>
          </p:nvSpPr>
          <p:spPr bwMode="auto">
            <a:xfrm>
              <a:off x="6897688" y="3557588"/>
              <a:ext cx="638175" cy="80010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508" name="Group 192"/>
          <p:cNvGrpSpPr>
            <a:grpSpLocks/>
          </p:cNvGrpSpPr>
          <p:nvPr/>
        </p:nvGrpSpPr>
        <p:grpSpPr bwMode="auto">
          <a:xfrm>
            <a:off x="6727825" y="3605213"/>
            <a:ext cx="593725" cy="688975"/>
            <a:chOff x="6894513" y="3760788"/>
            <a:chExt cx="593725" cy="688975"/>
          </a:xfrm>
        </p:grpSpPr>
        <p:sp>
          <p:nvSpPr>
            <p:cNvPr id="57423" name="Line 622"/>
            <p:cNvSpPr>
              <a:spLocks noChangeShapeType="1"/>
            </p:cNvSpPr>
            <p:nvPr/>
          </p:nvSpPr>
          <p:spPr bwMode="auto">
            <a:xfrm>
              <a:off x="6894513" y="3760788"/>
              <a:ext cx="593725" cy="688975"/>
            </a:xfrm>
            <a:prstGeom prst="line">
              <a:avLst/>
            </a:prstGeom>
            <a:noFill/>
            <a:ln w="1600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24" name="Line 904"/>
            <p:cNvSpPr>
              <a:spLocks noChangeShapeType="1"/>
            </p:cNvSpPr>
            <p:nvPr/>
          </p:nvSpPr>
          <p:spPr bwMode="auto">
            <a:xfrm>
              <a:off x="6894513" y="3760788"/>
              <a:ext cx="593725" cy="688975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509" name="Group 193"/>
          <p:cNvGrpSpPr>
            <a:grpSpLocks/>
          </p:cNvGrpSpPr>
          <p:nvPr/>
        </p:nvGrpSpPr>
        <p:grpSpPr bwMode="auto">
          <a:xfrm>
            <a:off x="6727825" y="3779838"/>
            <a:ext cx="511175" cy="577850"/>
            <a:chOff x="6894513" y="3935413"/>
            <a:chExt cx="511175" cy="577850"/>
          </a:xfrm>
        </p:grpSpPr>
        <p:sp>
          <p:nvSpPr>
            <p:cNvPr id="57421" name="Line 623"/>
            <p:cNvSpPr>
              <a:spLocks noChangeShapeType="1"/>
            </p:cNvSpPr>
            <p:nvPr/>
          </p:nvSpPr>
          <p:spPr bwMode="auto">
            <a:xfrm>
              <a:off x="6894513" y="3935413"/>
              <a:ext cx="511175" cy="577850"/>
            </a:xfrm>
            <a:prstGeom prst="line">
              <a:avLst/>
            </a:prstGeom>
            <a:noFill/>
            <a:ln w="1600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22" name="Line 908"/>
            <p:cNvSpPr>
              <a:spLocks noChangeShapeType="1"/>
            </p:cNvSpPr>
            <p:nvPr/>
          </p:nvSpPr>
          <p:spPr bwMode="auto">
            <a:xfrm>
              <a:off x="6894513" y="3935413"/>
              <a:ext cx="511175" cy="57785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510" name="Group 194"/>
          <p:cNvGrpSpPr>
            <a:grpSpLocks/>
          </p:cNvGrpSpPr>
          <p:nvPr/>
        </p:nvGrpSpPr>
        <p:grpSpPr bwMode="auto">
          <a:xfrm>
            <a:off x="6727825" y="3935413"/>
            <a:ext cx="460375" cy="517525"/>
            <a:chOff x="6894513" y="4090988"/>
            <a:chExt cx="460375" cy="517525"/>
          </a:xfrm>
        </p:grpSpPr>
        <p:sp>
          <p:nvSpPr>
            <p:cNvPr id="57419" name="Line 624"/>
            <p:cNvSpPr>
              <a:spLocks noChangeShapeType="1"/>
            </p:cNvSpPr>
            <p:nvPr/>
          </p:nvSpPr>
          <p:spPr bwMode="auto">
            <a:xfrm>
              <a:off x="6894513" y="4090988"/>
              <a:ext cx="460375" cy="517525"/>
            </a:xfrm>
            <a:prstGeom prst="line">
              <a:avLst/>
            </a:prstGeom>
            <a:noFill/>
            <a:ln w="1600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20" name="Line 912"/>
            <p:cNvSpPr>
              <a:spLocks noChangeShapeType="1"/>
            </p:cNvSpPr>
            <p:nvPr/>
          </p:nvSpPr>
          <p:spPr bwMode="auto">
            <a:xfrm>
              <a:off x="6894513" y="4090988"/>
              <a:ext cx="460375" cy="517525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511" name="Group 190"/>
          <p:cNvGrpSpPr>
            <a:grpSpLocks/>
          </p:cNvGrpSpPr>
          <p:nvPr/>
        </p:nvGrpSpPr>
        <p:grpSpPr bwMode="auto">
          <a:xfrm>
            <a:off x="7600950" y="4446588"/>
            <a:ext cx="460375" cy="6350"/>
            <a:chOff x="7767638" y="4602163"/>
            <a:chExt cx="460375" cy="6350"/>
          </a:xfrm>
        </p:grpSpPr>
        <p:sp>
          <p:nvSpPr>
            <p:cNvPr id="57417" name="Line 625"/>
            <p:cNvSpPr>
              <a:spLocks noChangeShapeType="1"/>
            </p:cNvSpPr>
            <p:nvPr/>
          </p:nvSpPr>
          <p:spPr bwMode="auto">
            <a:xfrm flipV="1">
              <a:off x="7767638" y="4602163"/>
              <a:ext cx="460375" cy="6350"/>
            </a:xfrm>
            <a:prstGeom prst="line">
              <a:avLst/>
            </a:prstGeom>
            <a:noFill/>
            <a:ln w="1600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18" name="Line 916"/>
            <p:cNvSpPr>
              <a:spLocks noChangeShapeType="1"/>
            </p:cNvSpPr>
            <p:nvPr/>
          </p:nvSpPr>
          <p:spPr bwMode="auto">
            <a:xfrm flipV="1">
              <a:off x="7767638" y="4602163"/>
              <a:ext cx="460375" cy="635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512" name="Group 189"/>
          <p:cNvGrpSpPr>
            <a:grpSpLocks/>
          </p:cNvGrpSpPr>
          <p:nvPr/>
        </p:nvGrpSpPr>
        <p:grpSpPr bwMode="auto">
          <a:xfrm>
            <a:off x="3251200" y="4230688"/>
            <a:ext cx="539750" cy="506412"/>
            <a:chOff x="3418114" y="4386263"/>
            <a:chExt cx="539524" cy="506867"/>
          </a:xfrm>
        </p:grpSpPr>
        <p:sp>
          <p:nvSpPr>
            <p:cNvPr id="57415" name="Line 917"/>
            <p:cNvSpPr>
              <a:spLocks noChangeShapeType="1"/>
            </p:cNvSpPr>
            <p:nvPr/>
          </p:nvSpPr>
          <p:spPr bwMode="auto">
            <a:xfrm flipV="1">
              <a:off x="3424461" y="4386263"/>
              <a:ext cx="533177" cy="495745"/>
            </a:xfrm>
            <a:prstGeom prst="line">
              <a:avLst/>
            </a:prstGeom>
            <a:noFill/>
            <a:ln w="16002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57416" name="Line 917"/>
            <p:cNvSpPr>
              <a:spLocks noChangeShapeType="1"/>
            </p:cNvSpPr>
            <p:nvPr/>
          </p:nvSpPr>
          <p:spPr bwMode="auto">
            <a:xfrm flipV="1">
              <a:off x="3418114" y="4397385"/>
              <a:ext cx="533177" cy="495745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19513" name="Group 196"/>
          <p:cNvGrpSpPr>
            <a:grpSpLocks/>
          </p:cNvGrpSpPr>
          <p:nvPr/>
        </p:nvGrpSpPr>
        <p:grpSpPr bwMode="auto">
          <a:xfrm>
            <a:off x="4324350" y="760413"/>
            <a:ext cx="1362075" cy="2298700"/>
            <a:chOff x="4491038" y="915988"/>
            <a:chExt cx="1362075" cy="2298700"/>
          </a:xfrm>
        </p:grpSpPr>
        <p:grpSp>
          <p:nvGrpSpPr>
            <p:cNvPr id="19519" name="Group 177"/>
            <p:cNvGrpSpPr>
              <a:grpSpLocks/>
            </p:cNvGrpSpPr>
            <p:nvPr/>
          </p:nvGrpSpPr>
          <p:grpSpPr bwMode="auto">
            <a:xfrm>
              <a:off x="4554538" y="2024063"/>
              <a:ext cx="1298575" cy="92075"/>
              <a:chOff x="4554538" y="2024063"/>
              <a:chExt cx="1298575" cy="92075"/>
            </a:xfrm>
          </p:grpSpPr>
          <p:sp>
            <p:nvSpPr>
              <p:cNvPr id="57413" name="Freeform 594"/>
              <p:cNvSpPr>
                <a:spLocks/>
              </p:cNvSpPr>
              <p:nvPr/>
            </p:nvSpPr>
            <p:spPr bwMode="auto">
              <a:xfrm>
                <a:off x="5694363" y="2024063"/>
                <a:ext cx="158750" cy="92075"/>
              </a:xfrm>
              <a:custGeom>
                <a:avLst/>
                <a:gdLst>
                  <a:gd name="T0" fmla="*/ 0 w 100"/>
                  <a:gd name="T1" fmla="*/ 0 h 58"/>
                  <a:gd name="T2" fmla="*/ 2147483647 w 100"/>
                  <a:gd name="T3" fmla="*/ 2147483647 h 58"/>
                  <a:gd name="T4" fmla="*/ 0 w 100"/>
                  <a:gd name="T5" fmla="*/ 2147483647 h 58"/>
                  <a:gd name="T6" fmla="*/ 2147483647 w 100"/>
                  <a:gd name="T7" fmla="*/ 2147483647 h 58"/>
                  <a:gd name="T8" fmla="*/ 0 w 10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58"/>
                  <a:gd name="T17" fmla="*/ 100 w 10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58">
                    <a:moveTo>
                      <a:pt x="0" y="0"/>
                    </a:moveTo>
                    <a:lnTo>
                      <a:pt x="14" y="30"/>
                    </a:lnTo>
                    <a:lnTo>
                      <a:pt x="0" y="58"/>
                    </a:lnTo>
                    <a:lnTo>
                      <a:pt x="10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  <p:sp>
            <p:nvSpPr>
              <p:cNvPr id="57414" name="Line 593"/>
              <p:cNvSpPr>
                <a:spLocks noChangeShapeType="1"/>
              </p:cNvSpPr>
              <p:nvPr/>
            </p:nvSpPr>
            <p:spPr bwMode="auto">
              <a:xfrm>
                <a:off x="4554538" y="2071688"/>
                <a:ext cx="1174750" cy="1587"/>
              </a:xfrm>
              <a:prstGeom prst="line">
                <a:avLst/>
              </a:prstGeom>
              <a:noFill/>
              <a:ln w="124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800" b="1">
                  <a:latin typeface="+mn-lt"/>
                </a:endParaRPr>
              </a:p>
            </p:txBody>
          </p:sp>
        </p:grpSp>
        <p:sp>
          <p:nvSpPr>
            <p:cNvPr id="57412" name="Freeform 927"/>
            <p:cNvSpPr>
              <a:spLocks/>
            </p:cNvSpPr>
            <p:nvPr/>
          </p:nvSpPr>
          <p:spPr bwMode="auto">
            <a:xfrm>
              <a:off x="4491038" y="915988"/>
              <a:ext cx="60325" cy="2298700"/>
            </a:xfrm>
            <a:custGeom>
              <a:avLst/>
              <a:gdLst>
                <a:gd name="T0" fmla="*/ 0 w 38"/>
                <a:gd name="T1" fmla="*/ 0 h 1448"/>
                <a:gd name="T2" fmla="*/ 2147483647 w 38"/>
                <a:gd name="T3" fmla="*/ 0 h 1448"/>
                <a:gd name="T4" fmla="*/ 2147483647 w 38"/>
                <a:gd name="T5" fmla="*/ 0 h 1448"/>
                <a:gd name="T6" fmla="*/ 2147483647 w 38"/>
                <a:gd name="T7" fmla="*/ 0 h 1448"/>
                <a:gd name="T8" fmla="*/ 2147483647 w 38"/>
                <a:gd name="T9" fmla="*/ 0 h 1448"/>
                <a:gd name="T10" fmla="*/ 2147483647 w 38"/>
                <a:gd name="T11" fmla="*/ 2147483647 h 1448"/>
                <a:gd name="T12" fmla="*/ 2147483647 w 38"/>
                <a:gd name="T13" fmla="*/ 2147483647 h 1448"/>
                <a:gd name="T14" fmla="*/ 2147483647 w 38"/>
                <a:gd name="T15" fmla="*/ 2147483647 h 1448"/>
                <a:gd name="T16" fmla="*/ 2147483647 w 38"/>
                <a:gd name="T17" fmla="*/ 2147483647 h 1448"/>
                <a:gd name="T18" fmla="*/ 2147483647 w 38"/>
                <a:gd name="T19" fmla="*/ 2147483647 h 1448"/>
                <a:gd name="T20" fmla="*/ 2147483647 w 38"/>
                <a:gd name="T21" fmla="*/ 2147483647 h 1448"/>
                <a:gd name="T22" fmla="*/ 2147483647 w 38"/>
                <a:gd name="T23" fmla="*/ 2147483647 h 1448"/>
                <a:gd name="T24" fmla="*/ 2147483647 w 38"/>
                <a:gd name="T25" fmla="*/ 2147483647 h 1448"/>
                <a:gd name="T26" fmla="*/ 2147483647 w 38"/>
                <a:gd name="T27" fmla="*/ 2147483647 h 1448"/>
                <a:gd name="T28" fmla="*/ 2147483647 w 38"/>
                <a:gd name="T29" fmla="*/ 2147483647 h 1448"/>
                <a:gd name="T30" fmla="*/ 2147483647 w 38"/>
                <a:gd name="T31" fmla="*/ 2147483647 h 1448"/>
                <a:gd name="T32" fmla="*/ 2147483647 w 38"/>
                <a:gd name="T33" fmla="*/ 2147483647 h 1448"/>
                <a:gd name="T34" fmla="*/ 0 w 38"/>
                <a:gd name="T35" fmla="*/ 2147483647 h 1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1448"/>
                <a:gd name="T56" fmla="*/ 38 w 38"/>
                <a:gd name="T57" fmla="*/ 1448 h 1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1448">
                  <a:moveTo>
                    <a:pt x="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36" y="18"/>
                  </a:lnTo>
                  <a:lnTo>
                    <a:pt x="38" y="32"/>
                  </a:lnTo>
                  <a:lnTo>
                    <a:pt x="38" y="1416"/>
                  </a:lnTo>
                  <a:lnTo>
                    <a:pt x="36" y="1430"/>
                  </a:lnTo>
                  <a:lnTo>
                    <a:pt x="32" y="1440"/>
                  </a:lnTo>
                  <a:lnTo>
                    <a:pt x="28" y="1446"/>
                  </a:lnTo>
                  <a:lnTo>
                    <a:pt x="24" y="1448"/>
                  </a:lnTo>
                  <a:lnTo>
                    <a:pt x="22" y="1448"/>
                  </a:lnTo>
                  <a:lnTo>
                    <a:pt x="0" y="1448"/>
                  </a:lnTo>
                </a:path>
              </a:pathLst>
            </a:cu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57404" name="Freeform 723"/>
          <p:cNvSpPr>
            <a:spLocks/>
          </p:cNvSpPr>
          <p:nvPr/>
        </p:nvSpPr>
        <p:spPr bwMode="auto">
          <a:xfrm rot="-777392">
            <a:off x="3182938" y="5411788"/>
            <a:ext cx="171450" cy="142875"/>
          </a:xfrm>
          <a:custGeom>
            <a:avLst/>
            <a:gdLst>
              <a:gd name="T0" fmla="*/ 2147483647 w 108"/>
              <a:gd name="T1" fmla="*/ 2147483647 h 90"/>
              <a:gd name="T2" fmla="*/ 2147483647 w 108"/>
              <a:gd name="T3" fmla="*/ 2147483647 h 90"/>
              <a:gd name="T4" fmla="*/ 2147483647 w 108"/>
              <a:gd name="T5" fmla="*/ 2147483647 h 90"/>
              <a:gd name="T6" fmla="*/ 2147483647 w 108"/>
              <a:gd name="T7" fmla="*/ 2147483647 h 90"/>
              <a:gd name="T8" fmla="*/ 2147483647 w 108"/>
              <a:gd name="T9" fmla="*/ 2147483647 h 90"/>
              <a:gd name="T10" fmla="*/ 2147483647 w 108"/>
              <a:gd name="T11" fmla="*/ 2147483647 h 90"/>
              <a:gd name="T12" fmla="*/ 2147483647 w 108"/>
              <a:gd name="T13" fmla="*/ 2147483647 h 90"/>
              <a:gd name="T14" fmla="*/ 2147483647 w 108"/>
              <a:gd name="T15" fmla="*/ 2147483647 h 90"/>
              <a:gd name="T16" fmla="*/ 2147483647 w 108"/>
              <a:gd name="T17" fmla="*/ 2147483647 h 90"/>
              <a:gd name="T18" fmla="*/ 2147483647 w 108"/>
              <a:gd name="T19" fmla="*/ 2147483647 h 90"/>
              <a:gd name="T20" fmla="*/ 0 w 108"/>
              <a:gd name="T21" fmla="*/ 2147483647 h 90"/>
              <a:gd name="T22" fmla="*/ 0 w 108"/>
              <a:gd name="T23" fmla="*/ 2147483647 h 90"/>
              <a:gd name="T24" fmla="*/ 0 w 108"/>
              <a:gd name="T25" fmla="*/ 2147483647 h 90"/>
              <a:gd name="T26" fmla="*/ 2147483647 w 108"/>
              <a:gd name="T27" fmla="*/ 2147483647 h 90"/>
              <a:gd name="T28" fmla="*/ 2147483647 w 108"/>
              <a:gd name="T29" fmla="*/ 2147483647 h 90"/>
              <a:gd name="T30" fmla="*/ 2147483647 w 108"/>
              <a:gd name="T31" fmla="*/ 0 h 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90"/>
              <a:gd name="T50" fmla="*/ 108 w 108"/>
              <a:gd name="T51" fmla="*/ 90 h 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90">
                <a:moveTo>
                  <a:pt x="108" y="66"/>
                </a:moveTo>
                <a:lnTo>
                  <a:pt x="98" y="82"/>
                </a:lnTo>
                <a:lnTo>
                  <a:pt x="92" y="86"/>
                </a:lnTo>
                <a:lnTo>
                  <a:pt x="88" y="90"/>
                </a:lnTo>
                <a:lnTo>
                  <a:pt x="84" y="90"/>
                </a:lnTo>
                <a:lnTo>
                  <a:pt x="80" y="90"/>
                </a:lnTo>
                <a:lnTo>
                  <a:pt x="2" y="36"/>
                </a:lnTo>
                <a:lnTo>
                  <a:pt x="0" y="32"/>
                </a:lnTo>
                <a:lnTo>
                  <a:pt x="0" y="28"/>
                </a:lnTo>
                <a:lnTo>
                  <a:pt x="0" y="24"/>
                </a:lnTo>
                <a:lnTo>
                  <a:pt x="4" y="18"/>
                </a:lnTo>
                <a:lnTo>
                  <a:pt x="16" y="0"/>
                </a:lnTo>
              </a:path>
            </a:pathLst>
          </a:custGeom>
          <a:noFill/>
          <a:ln w="825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19515" name="Rectangle 2"/>
          <p:cNvSpPr>
            <a:spLocks noChangeArrowheads="1"/>
          </p:cNvSpPr>
          <p:nvPr/>
        </p:nvSpPr>
        <p:spPr bwMode="auto">
          <a:xfrm>
            <a:off x="3128963" y="6551613"/>
            <a:ext cx="58753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1943557" name="Text Box 5"/>
          <p:cNvSpPr txBox="1">
            <a:spLocks noChangeArrowheads="1"/>
          </p:cNvSpPr>
          <p:nvPr/>
        </p:nvSpPr>
        <p:spPr bwMode="auto">
          <a:xfrm>
            <a:off x="-28573" y="656159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15.15</a:t>
            </a:r>
          </a:p>
        </p:txBody>
      </p:sp>
      <p:sp>
        <p:nvSpPr>
          <p:cNvPr id="2" name="Right Bracket 1"/>
          <p:cNvSpPr/>
          <p:nvPr/>
        </p:nvSpPr>
        <p:spPr>
          <a:xfrm rot="5400000">
            <a:off x="620713" y="1570038"/>
            <a:ext cx="82550" cy="29210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/>
          </a:p>
        </p:txBody>
      </p:sp>
      <p:sp>
        <p:nvSpPr>
          <p:cNvPr id="19518" name="Title 2"/>
          <p:cNvSpPr>
            <a:spLocks noGrp="1"/>
          </p:cNvSpPr>
          <p:nvPr>
            <p:ph type="title"/>
          </p:nvPr>
        </p:nvSpPr>
        <p:spPr>
          <a:xfrm>
            <a:off x="3543074" y="-105001"/>
            <a:ext cx="5475287" cy="671512"/>
          </a:xfrm>
        </p:spPr>
        <p:txBody>
          <a:bodyPr/>
          <a:lstStyle/>
          <a:p>
            <a:pPr algn="r"/>
            <a:r>
              <a:rPr lang="en-US" altLang="en-US" sz="2400" b="1" dirty="0" smtClean="0"/>
              <a:t>Overview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35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6"/>
          <p:cNvSpPr txBox="1">
            <a:spLocks noChangeArrowheads="1"/>
          </p:cNvSpPr>
          <p:nvPr/>
        </p:nvSpPr>
        <p:spPr bwMode="auto">
          <a:xfrm>
            <a:off x="0" y="6300787"/>
            <a:ext cx="1727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15.16</a:t>
            </a:r>
          </a:p>
        </p:txBody>
      </p:sp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-289606" y="6608762"/>
            <a:ext cx="513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900" b="1" dirty="0"/>
              <a:t>Copyright ©The McGraw-Hill Companies, Inc. Permission required for reproduction or display</a:t>
            </a:r>
          </a:p>
        </p:txBody>
      </p:sp>
      <p:pic>
        <p:nvPicPr>
          <p:cNvPr id="20484" name="Picture 525" descr="bro25332_15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26"/>
          <a:stretch>
            <a:fillRect/>
          </a:stretch>
        </p:blipFill>
        <p:spPr bwMode="auto">
          <a:xfrm>
            <a:off x="3400425" y="795338"/>
            <a:ext cx="38671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526"/>
          <p:cNvGrpSpPr>
            <a:grpSpLocks/>
          </p:cNvGrpSpPr>
          <p:nvPr/>
        </p:nvGrpSpPr>
        <p:grpSpPr bwMode="auto">
          <a:xfrm>
            <a:off x="5678488" y="1627188"/>
            <a:ext cx="134937" cy="1260475"/>
            <a:chOff x="4311650" y="1027113"/>
            <a:chExt cx="57150" cy="536575"/>
          </a:xfrm>
        </p:grpSpPr>
        <p:sp>
          <p:nvSpPr>
            <p:cNvPr id="60448" name="Line 402"/>
            <p:cNvSpPr>
              <a:spLocks noChangeShapeType="1"/>
            </p:cNvSpPr>
            <p:nvPr/>
          </p:nvSpPr>
          <p:spPr bwMode="auto">
            <a:xfrm>
              <a:off x="4340561" y="1027113"/>
              <a:ext cx="1345" cy="460211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  <p:sp>
          <p:nvSpPr>
            <p:cNvPr id="60449" name="Freeform 403"/>
            <p:cNvSpPr>
              <a:spLocks/>
            </p:cNvSpPr>
            <p:nvPr/>
          </p:nvSpPr>
          <p:spPr bwMode="auto">
            <a:xfrm>
              <a:off x="4311650" y="1465023"/>
              <a:ext cx="57150" cy="9866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</p:grpSp>
      <p:grpSp>
        <p:nvGrpSpPr>
          <p:cNvPr id="20486" name="Group 527"/>
          <p:cNvGrpSpPr>
            <a:grpSpLocks/>
          </p:cNvGrpSpPr>
          <p:nvPr/>
        </p:nvGrpSpPr>
        <p:grpSpPr bwMode="auto">
          <a:xfrm>
            <a:off x="5678488" y="5194300"/>
            <a:ext cx="134937" cy="1252538"/>
            <a:chOff x="4311650" y="2544763"/>
            <a:chExt cx="57150" cy="533400"/>
          </a:xfrm>
        </p:grpSpPr>
        <p:sp>
          <p:nvSpPr>
            <p:cNvPr id="60446" name="Line 409"/>
            <p:cNvSpPr>
              <a:spLocks noChangeShapeType="1"/>
            </p:cNvSpPr>
            <p:nvPr/>
          </p:nvSpPr>
          <p:spPr bwMode="auto">
            <a:xfrm>
              <a:off x="4340561" y="2544763"/>
              <a:ext cx="1345" cy="457007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  <p:sp>
          <p:nvSpPr>
            <p:cNvPr id="60447" name="Freeform 410"/>
            <p:cNvSpPr>
              <a:spLocks/>
            </p:cNvSpPr>
            <p:nvPr/>
          </p:nvSpPr>
          <p:spPr bwMode="auto">
            <a:xfrm>
              <a:off x="4311650" y="2979460"/>
              <a:ext cx="57150" cy="98703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</p:grpSp>
      <p:sp>
        <p:nvSpPr>
          <p:cNvPr id="60424" name="Line 418"/>
          <p:cNvSpPr>
            <a:spLocks noChangeShapeType="1"/>
          </p:cNvSpPr>
          <p:nvPr/>
        </p:nvSpPr>
        <p:spPr bwMode="auto">
          <a:xfrm flipH="1">
            <a:off x="5037138" y="3476625"/>
            <a:ext cx="231775" cy="546100"/>
          </a:xfrm>
          <a:prstGeom prst="line">
            <a:avLst/>
          </a:prstGeom>
          <a:noFill/>
          <a:ln w="520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60425" name="Line 419"/>
          <p:cNvSpPr>
            <a:spLocks noChangeShapeType="1"/>
          </p:cNvSpPr>
          <p:nvPr/>
        </p:nvSpPr>
        <p:spPr bwMode="auto">
          <a:xfrm>
            <a:off x="5918200" y="3409950"/>
            <a:ext cx="276225" cy="560388"/>
          </a:xfrm>
          <a:prstGeom prst="line">
            <a:avLst/>
          </a:prstGeom>
          <a:noFill/>
          <a:ln w="520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b="1">
              <a:latin typeface="+mn-lt"/>
            </a:endParaRPr>
          </a:p>
        </p:txBody>
      </p:sp>
      <p:sp>
        <p:nvSpPr>
          <p:cNvPr id="60427" name="Rectangle 592"/>
          <p:cNvSpPr>
            <a:spLocks noChangeArrowheads="1"/>
          </p:cNvSpPr>
          <p:nvPr/>
        </p:nvSpPr>
        <p:spPr bwMode="auto">
          <a:xfrm>
            <a:off x="4044950" y="2312988"/>
            <a:ext cx="728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Portion of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16S rRNA</a:t>
            </a:r>
            <a:endParaRPr lang="en-US" sz="1200" b="1">
              <a:latin typeface="+mn-lt"/>
            </a:endParaRPr>
          </a:p>
        </p:txBody>
      </p:sp>
      <p:sp>
        <p:nvSpPr>
          <p:cNvPr id="60428" name="Rectangle 608"/>
          <p:cNvSpPr>
            <a:spLocks noChangeArrowheads="1"/>
          </p:cNvSpPr>
          <p:nvPr/>
        </p:nvSpPr>
        <p:spPr bwMode="auto">
          <a:xfrm>
            <a:off x="5843588" y="1762125"/>
            <a:ext cx="265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The mRNA binds to the 30S subunit.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The Shine-Dalgarno sequence is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complementary to a portion of the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16S rRNA.</a:t>
            </a:r>
            <a:endParaRPr lang="en-US" sz="1200" b="1">
              <a:latin typeface="+mn-lt"/>
            </a:endParaRPr>
          </a:p>
        </p:txBody>
      </p:sp>
      <p:sp>
        <p:nvSpPr>
          <p:cNvPr id="60429" name="Rectangle 701"/>
          <p:cNvSpPr>
            <a:spLocks noChangeArrowheads="1"/>
          </p:cNvSpPr>
          <p:nvPr/>
        </p:nvSpPr>
        <p:spPr bwMode="auto">
          <a:xfrm>
            <a:off x="4724400" y="531813"/>
            <a:ext cx="26003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IF1 and IF3 bind to the 30S subunit.</a:t>
            </a:r>
            <a:endParaRPr lang="en-US" sz="1200" b="1">
              <a:latin typeface="+mn-lt"/>
            </a:endParaRPr>
          </a:p>
        </p:txBody>
      </p:sp>
      <p:sp>
        <p:nvSpPr>
          <p:cNvPr id="60430" name="Rectangle 744"/>
          <p:cNvSpPr>
            <a:spLocks noChangeArrowheads="1"/>
          </p:cNvSpPr>
          <p:nvPr/>
        </p:nvSpPr>
        <p:spPr bwMode="auto">
          <a:xfrm>
            <a:off x="7291388" y="4448175"/>
            <a:ext cx="122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3′</a:t>
            </a:r>
            <a:endParaRPr lang="en-US" sz="1200" b="1">
              <a:latin typeface="+mn-lt"/>
            </a:endParaRPr>
          </a:p>
        </p:txBody>
      </p:sp>
      <p:sp>
        <p:nvSpPr>
          <p:cNvPr id="60431" name="Rectangle 746"/>
          <p:cNvSpPr>
            <a:spLocks noChangeArrowheads="1"/>
          </p:cNvSpPr>
          <p:nvPr/>
        </p:nvSpPr>
        <p:spPr bwMode="auto">
          <a:xfrm>
            <a:off x="3276600" y="4559300"/>
            <a:ext cx="1222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5′</a:t>
            </a:r>
            <a:endParaRPr lang="en-US" sz="1200" b="1">
              <a:latin typeface="+mn-lt"/>
            </a:endParaRPr>
          </a:p>
        </p:txBody>
      </p:sp>
      <p:sp>
        <p:nvSpPr>
          <p:cNvPr id="60432" name="Rectangle 752"/>
          <p:cNvSpPr>
            <a:spLocks noChangeArrowheads="1"/>
          </p:cNvSpPr>
          <p:nvPr/>
        </p:nvSpPr>
        <p:spPr bwMode="auto">
          <a:xfrm>
            <a:off x="7148513" y="762000"/>
            <a:ext cx="8731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30S subunit</a:t>
            </a:r>
            <a:endParaRPr lang="en-US" sz="1200" b="1">
              <a:latin typeface="+mn-lt"/>
            </a:endParaRPr>
          </a:p>
        </p:txBody>
      </p:sp>
      <p:sp>
        <p:nvSpPr>
          <p:cNvPr id="60433" name="Rectangle 762"/>
          <p:cNvSpPr>
            <a:spLocks noChangeArrowheads="1"/>
          </p:cNvSpPr>
          <p:nvPr/>
        </p:nvSpPr>
        <p:spPr bwMode="auto">
          <a:xfrm>
            <a:off x="4835525" y="4040188"/>
            <a:ext cx="1627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Shine-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Dalgarno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sequence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(actually 9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nucleotides long)</a:t>
            </a:r>
            <a:endParaRPr lang="en-US" sz="1200" b="1">
              <a:latin typeface="+mn-lt"/>
            </a:endParaRPr>
          </a:p>
        </p:txBody>
      </p:sp>
      <p:sp>
        <p:nvSpPr>
          <p:cNvPr id="60434" name="Rectangle 811"/>
          <p:cNvSpPr>
            <a:spLocks noChangeArrowheads="1"/>
          </p:cNvSpPr>
          <p:nvPr/>
        </p:nvSpPr>
        <p:spPr bwMode="auto">
          <a:xfrm>
            <a:off x="6019800" y="399891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Start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codon</a:t>
            </a:r>
            <a:endParaRPr lang="en-US" sz="1200" b="1">
              <a:latin typeface="+mn-lt"/>
            </a:endParaRPr>
          </a:p>
        </p:txBody>
      </p:sp>
      <p:sp>
        <p:nvSpPr>
          <p:cNvPr id="60435" name="Rectangle 841"/>
          <p:cNvSpPr>
            <a:spLocks noChangeArrowheads="1"/>
          </p:cNvSpPr>
          <p:nvPr/>
        </p:nvSpPr>
        <p:spPr bwMode="auto">
          <a:xfrm>
            <a:off x="5376863" y="896938"/>
            <a:ext cx="222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IF3</a:t>
            </a:r>
            <a:endParaRPr lang="en-US" sz="1200" b="1">
              <a:latin typeface="+mn-lt"/>
            </a:endParaRPr>
          </a:p>
        </p:txBody>
      </p:sp>
      <p:sp>
        <p:nvSpPr>
          <p:cNvPr id="60436" name="Rectangle 845"/>
          <p:cNvSpPr>
            <a:spLocks noChangeArrowheads="1"/>
          </p:cNvSpPr>
          <p:nvPr/>
        </p:nvSpPr>
        <p:spPr bwMode="auto">
          <a:xfrm>
            <a:off x="6264275" y="930275"/>
            <a:ext cx="222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IF1</a:t>
            </a:r>
            <a:endParaRPr lang="en-US" sz="1200" b="1">
              <a:latin typeface="+mn-lt"/>
            </a:endParaRPr>
          </a:p>
        </p:txBody>
      </p:sp>
      <p:sp>
        <p:nvSpPr>
          <p:cNvPr id="60437" name="Rectangle 848"/>
          <p:cNvSpPr>
            <a:spLocks noChangeArrowheads="1"/>
          </p:cNvSpPr>
          <p:nvPr/>
        </p:nvSpPr>
        <p:spPr bwMode="auto">
          <a:xfrm>
            <a:off x="6269038" y="3014663"/>
            <a:ext cx="222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IF1</a:t>
            </a:r>
            <a:endParaRPr lang="en-US" sz="1200" b="1">
              <a:latin typeface="+mn-lt"/>
            </a:endParaRPr>
          </a:p>
        </p:txBody>
      </p:sp>
      <p:sp>
        <p:nvSpPr>
          <p:cNvPr id="60438" name="Rectangle 853"/>
          <p:cNvSpPr>
            <a:spLocks noChangeArrowheads="1"/>
          </p:cNvSpPr>
          <p:nvPr/>
        </p:nvSpPr>
        <p:spPr bwMode="auto">
          <a:xfrm>
            <a:off x="5351463" y="2955925"/>
            <a:ext cx="222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</a:rPr>
              <a:t>IF3</a:t>
            </a:r>
            <a:endParaRPr lang="en-US" sz="1200" b="1">
              <a:latin typeface="+mn-lt"/>
            </a:endParaRPr>
          </a:p>
        </p:txBody>
      </p:sp>
      <p:grpSp>
        <p:nvGrpSpPr>
          <p:cNvPr id="20502" name="Group 537"/>
          <p:cNvGrpSpPr>
            <a:grpSpLocks/>
          </p:cNvGrpSpPr>
          <p:nvPr/>
        </p:nvGrpSpPr>
        <p:grpSpPr bwMode="auto">
          <a:xfrm>
            <a:off x="4484688" y="2743200"/>
            <a:ext cx="582612" cy="487363"/>
            <a:chOff x="3803311" y="1501270"/>
            <a:chExt cx="247989" cy="208468"/>
          </a:xfrm>
        </p:grpSpPr>
        <p:sp>
          <p:nvSpPr>
            <p:cNvPr id="60444" name="Line 412"/>
            <p:cNvSpPr>
              <a:spLocks noChangeShapeType="1"/>
            </p:cNvSpPr>
            <p:nvPr/>
          </p:nvSpPr>
          <p:spPr bwMode="auto">
            <a:xfrm>
              <a:off x="3806689" y="1509419"/>
              <a:ext cx="244611" cy="200319"/>
            </a:xfrm>
            <a:prstGeom prst="line">
              <a:avLst/>
            </a:prstGeom>
            <a:noFill/>
            <a:ln w="102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  <p:sp>
          <p:nvSpPr>
            <p:cNvPr id="60445" name="Line 416"/>
            <p:cNvSpPr>
              <a:spLocks noChangeShapeType="1"/>
            </p:cNvSpPr>
            <p:nvPr/>
          </p:nvSpPr>
          <p:spPr bwMode="auto">
            <a:xfrm>
              <a:off x="3803311" y="1501270"/>
              <a:ext cx="244611" cy="200319"/>
            </a:xfrm>
            <a:prstGeom prst="line">
              <a:avLst/>
            </a:prstGeom>
            <a:noFill/>
            <a:ln w="520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</p:grpSp>
      <p:grpSp>
        <p:nvGrpSpPr>
          <p:cNvPr id="20503" name="Group 536"/>
          <p:cNvGrpSpPr>
            <a:grpSpLocks/>
          </p:cNvGrpSpPr>
          <p:nvPr/>
        </p:nvGrpSpPr>
        <p:grpSpPr bwMode="auto">
          <a:xfrm>
            <a:off x="6708775" y="809625"/>
            <a:ext cx="403225" cy="160338"/>
            <a:chOff x="4749800" y="679111"/>
            <a:chExt cx="171118" cy="68602"/>
          </a:xfrm>
        </p:grpSpPr>
        <p:sp>
          <p:nvSpPr>
            <p:cNvPr id="60442" name="Line 413"/>
            <p:cNvSpPr>
              <a:spLocks noChangeShapeType="1"/>
            </p:cNvSpPr>
            <p:nvPr/>
          </p:nvSpPr>
          <p:spPr bwMode="auto">
            <a:xfrm flipV="1">
              <a:off x="4749800" y="690658"/>
              <a:ext cx="168423" cy="57055"/>
            </a:xfrm>
            <a:prstGeom prst="line">
              <a:avLst/>
            </a:prstGeom>
            <a:noFill/>
            <a:ln w="102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  <p:sp>
          <p:nvSpPr>
            <p:cNvPr id="60443" name="Line 417"/>
            <p:cNvSpPr>
              <a:spLocks noChangeShapeType="1"/>
            </p:cNvSpPr>
            <p:nvPr/>
          </p:nvSpPr>
          <p:spPr bwMode="auto">
            <a:xfrm flipV="1">
              <a:off x="4752495" y="679111"/>
              <a:ext cx="168423" cy="57055"/>
            </a:xfrm>
            <a:prstGeom prst="line">
              <a:avLst/>
            </a:prstGeom>
            <a:noFill/>
            <a:ln w="520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b="1">
                <a:latin typeface="+mn-lt"/>
              </a:endParaRPr>
            </a:p>
          </p:txBody>
        </p:sp>
      </p:grpSp>
      <p:sp>
        <p:nvSpPr>
          <p:cNvPr id="20504" name="Title 1"/>
          <p:cNvSpPr>
            <a:spLocks noGrp="1"/>
          </p:cNvSpPr>
          <p:nvPr>
            <p:ph type="title"/>
          </p:nvPr>
        </p:nvSpPr>
        <p:spPr>
          <a:xfrm>
            <a:off x="-266700" y="2628900"/>
            <a:ext cx="4086225" cy="838200"/>
          </a:xfrm>
        </p:spPr>
        <p:txBody>
          <a:bodyPr/>
          <a:lstStyle/>
          <a:p>
            <a:r>
              <a:rPr lang="en-US" altLang="en-US" smtClean="0"/>
              <a:t>Initiation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275"/>
            <a:ext cx="7772400" cy="5699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Study Guide/Outline--Translation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681038"/>
            <a:ext cx="7910513" cy="53673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1600" u="sng" dirty="0" smtClean="0"/>
              <a:t>Basic structure of protein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What </a:t>
            </a:r>
            <a:r>
              <a:rPr lang="en-US" altLang="en-US" sz="1600" dirty="0" smtClean="0"/>
              <a:t>is the amino-end and the </a:t>
            </a:r>
            <a:r>
              <a:rPr lang="en-US" altLang="en-US" sz="1600" dirty="0" err="1" smtClean="0"/>
              <a:t>carboxy</a:t>
            </a:r>
            <a:r>
              <a:rPr lang="en-US" altLang="en-US" sz="1600" dirty="0" smtClean="0"/>
              <a:t>-end of a polypeptide chain (amino acid chain)? How do the amino acids differ from one another?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What is a peptide bond? What is the difference between 1</a:t>
            </a:r>
            <a:r>
              <a:rPr lang="en-US" altLang="en-US" sz="1600" baseline="30000" dirty="0" smtClean="0"/>
              <a:t>o</a:t>
            </a:r>
            <a:r>
              <a:rPr lang="en-US" altLang="en-US" sz="1600" dirty="0" smtClean="0"/>
              <a:t>, 2</a:t>
            </a:r>
            <a:r>
              <a:rPr lang="en-US" altLang="en-US" sz="1600" baseline="30000" dirty="0" smtClean="0"/>
              <a:t>o</a:t>
            </a:r>
            <a:r>
              <a:rPr lang="en-US" altLang="en-US" sz="1600" dirty="0" smtClean="0"/>
              <a:t>,3</a:t>
            </a:r>
            <a:r>
              <a:rPr lang="en-US" altLang="en-US" sz="1600" baseline="30000" dirty="0" smtClean="0"/>
              <a:t>o</a:t>
            </a:r>
            <a:r>
              <a:rPr lang="en-US" altLang="en-US" sz="1600" dirty="0" smtClean="0"/>
              <a:t> and 4</a:t>
            </a:r>
            <a:r>
              <a:rPr lang="en-US" altLang="en-US" sz="1600" baseline="30000" dirty="0" smtClean="0"/>
              <a:t>o</a:t>
            </a:r>
            <a:r>
              <a:rPr lang="en-US" altLang="en-US" sz="1600" dirty="0" smtClean="0"/>
              <a:t> structure in proteins?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1600" u="sng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altLang="en-US" sz="1600" u="sng" dirty="0" smtClean="0"/>
              <a:t>Deciphering the mRNA Transcript</a:t>
            </a:r>
            <a:endParaRPr lang="en-US" altLang="en-US" sz="1600" dirty="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Be able to predict RNA transcript and amino-acid chains if given the sequence of DNA and the codon table.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How does the sequence of DNA nucleotides specify the sequence of amino acids in the protein for which it codes?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What is a codon?  What is an anti-codon and where is it found? What are “Start” and “Stop” codons? 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Does every codon correspond to different amino acids?  Which nucleotide within the codon [1st, 2nd, or 3rd] varies the most and still specifies the same amino acid?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In general, what roles do </a:t>
            </a:r>
            <a:r>
              <a:rPr lang="en-US" altLang="en-US" sz="1600" dirty="0" err="1" smtClean="0"/>
              <a:t>tRNAs</a:t>
            </a:r>
            <a:r>
              <a:rPr lang="en-US" altLang="en-US" sz="1600" dirty="0" smtClean="0"/>
              <a:t> and ribosomes play in translation? How are </a:t>
            </a:r>
            <a:r>
              <a:rPr lang="en-US" altLang="en-US" sz="1600" dirty="0" err="1" smtClean="0"/>
              <a:t>tRNA’s</a:t>
            </a:r>
            <a:r>
              <a:rPr lang="en-US" altLang="en-US" sz="1600" dirty="0" smtClean="0"/>
              <a:t> “charged”?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600" dirty="0" smtClean="0"/>
              <a:t> </a:t>
            </a:r>
            <a:endParaRPr lang="en-US" altLang="en-US" sz="1600" u="sng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altLang="en-US" sz="1600" u="sng" dirty="0" smtClean="0"/>
              <a:t>How is mRNA Translated?</a:t>
            </a:r>
            <a:r>
              <a:rPr lang="en-US" altLang="en-US" sz="1600" dirty="0" smtClean="0"/>
              <a:t> 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What are the events associated with Initiation, Elongation, and Termination during translation? 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What does each component of the translation complex—mRNA, </a:t>
            </a:r>
            <a:r>
              <a:rPr lang="en-US" altLang="en-US" sz="1600" dirty="0" err="1" smtClean="0"/>
              <a:t>tRNA</a:t>
            </a:r>
            <a:r>
              <a:rPr lang="en-US" altLang="en-US" sz="1600" dirty="0" smtClean="0"/>
              <a:t>, small ribosomal subunit, large ribosomal subunit—do during translation? 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Which subunit joins the amino acids together? Why is it called a “ribozyme”?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What is a “reading frame”?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How does translation end?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dirty="0" smtClean="0"/>
              <a:t>In what part of the cell does translation occur?</a:t>
            </a:r>
            <a:endParaRPr lang="en-US" altLang="en-US" sz="1600" u="sng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25" descr="bro25332_15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4"/>
          <a:stretch>
            <a:fillRect/>
          </a:stretch>
        </p:blipFill>
        <p:spPr bwMode="auto">
          <a:xfrm>
            <a:off x="3198813" y="750888"/>
            <a:ext cx="25876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Group 530"/>
          <p:cNvGrpSpPr>
            <a:grpSpLocks/>
          </p:cNvGrpSpPr>
          <p:nvPr/>
        </p:nvGrpSpPr>
        <p:grpSpPr bwMode="auto">
          <a:xfrm>
            <a:off x="4722813" y="3355975"/>
            <a:ext cx="90487" cy="388938"/>
            <a:chOff x="4311650" y="4703763"/>
            <a:chExt cx="57150" cy="247650"/>
          </a:xfrm>
          <a:noFill/>
        </p:grpSpPr>
        <p:sp>
          <p:nvSpPr>
            <p:cNvPr id="61484" name="Line 400"/>
            <p:cNvSpPr>
              <a:spLocks noChangeShapeType="1"/>
            </p:cNvSpPr>
            <p:nvPr/>
          </p:nvSpPr>
          <p:spPr bwMode="auto">
            <a:xfrm>
              <a:off x="4340225" y="4703763"/>
              <a:ext cx="1588" cy="171450"/>
            </a:xfrm>
            <a:prstGeom prst="line">
              <a:avLst/>
            </a:prstGeom>
            <a:grpFill/>
            <a:ln w="7747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61485" name="Freeform 401"/>
            <p:cNvSpPr>
              <a:spLocks/>
            </p:cNvSpPr>
            <p:nvPr/>
          </p:nvSpPr>
          <p:spPr bwMode="auto">
            <a:xfrm>
              <a:off x="4311650" y="4852988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61444" name="Group 529"/>
          <p:cNvGrpSpPr>
            <a:grpSpLocks/>
          </p:cNvGrpSpPr>
          <p:nvPr/>
        </p:nvGrpSpPr>
        <p:grpSpPr bwMode="auto">
          <a:xfrm>
            <a:off x="4722813" y="3070225"/>
            <a:ext cx="90487" cy="385763"/>
            <a:chOff x="4311650" y="4522788"/>
            <a:chExt cx="57150" cy="244475"/>
          </a:xfrm>
          <a:noFill/>
        </p:grpSpPr>
        <p:sp>
          <p:nvSpPr>
            <p:cNvPr id="61482" name="Line 404"/>
            <p:cNvSpPr>
              <a:spLocks noChangeShapeType="1"/>
            </p:cNvSpPr>
            <p:nvPr/>
          </p:nvSpPr>
          <p:spPr bwMode="auto">
            <a:xfrm>
              <a:off x="4340225" y="4522788"/>
              <a:ext cx="1588" cy="168275"/>
            </a:xfrm>
            <a:prstGeom prst="line">
              <a:avLst/>
            </a:prstGeom>
            <a:grpFill/>
            <a:ln w="7747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61483" name="Freeform 405"/>
            <p:cNvSpPr>
              <a:spLocks/>
            </p:cNvSpPr>
            <p:nvPr/>
          </p:nvSpPr>
          <p:spPr bwMode="auto">
            <a:xfrm>
              <a:off x="4311650" y="4668838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61445" name="Group 528"/>
          <p:cNvGrpSpPr>
            <a:grpSpLocks/>
          </p:cNvGrpSpPr>
          <p:nvPr/>
        </p:nvGrpSpPr>
        <p:grpSpPr bwMode="auto">
          <a:xfrm>
            <a:off x="4722813" y="2160588"/>
            <a:ext cx="90487" cy="1014412"/>
            <a:chOff x="4311650" y="3944938"/>
            <a:chExt cx="57150" cy="644525"/>
          </a:xfrm>
          <a:noFill/>
        </p:grpSpPr>
        <p:sp>
          <p:nvSpPr>
            <p:cNvPr id="61480" name="Line 406"/>
            <p:cNvSpPr>
              <a:spLocks noChangeShapeType="1"/>
            </p:cNvSpPr>
            <p:nvPr/>
          </p:nvSpPr>
          <p:spPr bwMode="auto">
            <a:xfrm>
              <a:off x="4340225" y="3944938"/>
              <a:ext cx="1588" cy="568325"/>
            </a:xfrm>
            <a:prstGeom prst="line">
              <a:avLst/>
            </a:prstGeom>
            <a:grpFill/>
            <a:ln w="7747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61481" name="Freeform 407"/>
            <p:cNvSpPr>
              <a:spLocks/>
            </p:cNvSpPr>
            <p:nvPr/>
          </p:nvSpPr>
          <p:spPr bwMode="auto">
            <a:xfrm>
              <a:off x="4311650" y="4491038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61446" name="Line 420"/>
          <p:cNvSpPr>
            <a:spLocks noChangeShapeType="1"/>
          </p:cNvSpPr>
          <p:nvPr/>
        </p:nvSpPr>
        <p:spPr bwMode="auto">
          <a:xfrm>
            <a:off x="4887913" y="1147763"/>
            <a:ext cx="384175" cy="3175"/>
          </a:xfrm>
          <a:prstGeom prst="line">
            <a:avLst/>
          </a:prstGeom>
          <a:noFill/>
          <a:ln w="520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sp>
        <p:nvSpPr>
          <p:cNvPr id="61447" name="Rectangle 422"/>
          <p:cNvSpPr>
            <a:spLocks noChangeArrowheads="1"/>
          </p:cNvSpPr>
          <p:nvPr/>
        </p:nvSpPr>
        <p:spPr bwMode="auto">
          <a:xfrm>
            <a:off x="4857750" y="2844800"/>
            <a:ext cx="178752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IF1 and IF3 are released.</a:t>
            </a:r>
          </a:p>
        </p:txBody>
      </p:sp>
      <p:sp>
        <p:nvSpPr>
          <p:cNvPr id="61448" name="Rectangle 442"/>
          <p:cNvSpPr>
            <a:spLocks noChangeArrowheads="1"/>
          </p:cNvSpPr>
          <p:nvPr/>
        </p:nvSpPr>
        <p:spPr bwMode="auto">
          <a:xfrm>
            <a:off x="4852988" y="3144838"/>
            <a:ext cx="284797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IF2 hydrolyzes its GTP and is released.</a:t>
            </a:r>
          </a:p>
        </p:txBody>
      </p:sp>
      <p:sp>
        <p:nvSpPr>
          <p:cNvPr id="61449" name="Rectangle 475"/>
          <p:cNvSpPr>
            <a:spLocks noChangeArrowheads="1"/>
          </p:cNvSpPr>
          <p:nvPr/>
        </p:nvSpPr>
        <p:spPr bwMode="auto">
          <a:xfrm>
            <a:off x="4832350" y="3444875"/>
            <a:ext cx="2062163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The 50S subunit associates.</a:t>
            </a:r>
          </a:p>
        </p:txBody>
      </p:sp>
      <p:sp>
        <p:nvSpPr>
          <p:cNvPr id="61450" name="Rectangle 499"/>
          <p:cNvSpPr>
            <a:spLocks noChangeArrowheads="1"/>
          </p:cNvSpPr>
          <p:nvPr/>
        </p:nvSpPr>
        <p:spPr bwMode="auto">
          <a:xfrm>
            <a:off x="4003675" y="768350"/>
            <a:ext cx="59372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tRNA</a:t>
            </a:r>
            <a:r>
              <a:rPr lang="en-US" sz="1200" b="1" baseline="30000">
                <a:latin typeface="+mn-lt"/>
              </a:rPr>
              <a:t>fMet</a:t>
            </a:r>
          </a:p>
        </p:txBody>
      </p:sp>
      <p:sp>
        <p:nvSpPr>
          <p:cNvPr id="61451" name="Rectangle 507"/>
          <p:cNvSpPr>
            <a:spLocks noChangeArrowheads="1"/>
          </p:cNvSpPr>
          <p:nvPr/>
        </p:nvSpPr>
        <p:spPr bwMode="auto">
          <a:xfrm>
            <a:off x="4464050" y="1427163"/>
            <a:ext cx="2222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IF2</a:t>
            </a:r>
          </a:p>
        </p:txBody>
      </p:sp>
      <p:sp>
        <p:nvSpPr>
          <p:cNvPr id="61452" name="Rectangle 510"/>
          <p:cNvSpPr>
            <a:spLocks noChangeArrowheads="1"/>
          </p:cNvSpPr>
          <p:nvPr/>
        </p:nvSpPr>
        <p:spPr bwMode="auto">
          <a:xfrm>
            <a:off x="3844925" y="1273175"/>
            <a:ext cx="31750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GTP</a:t>
            </a:r>
          </a:p>
        </p:txBody>
      </p:sp>
      <p:sp>
        <p:nvSpPr>
          <p:cNvPr id="61453" name="Rectangle 729"/>
          <p:cNvSpPr>
            <a:spLocks noChangeArrowheads="1"/>
          </p:cNvSpPr>
          <p:nvPr/>
        </p:nvSpPr>
        <p:spPr bwMode="auto">
          <a:xfrm>
            <a:off x="4418013" y="4598988"/>
            <a:ext cx="103187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E</a:t>
            </a:r>
          </a:p>
        </p:txBody>
      </p:sp>
      <p:sp>
        <p:nvSpPr>
          <p:cNvPr id="61454" name="Rectangle 738"/>
          <p:cNvSpPr>
            <a:spLocks noChangeArrowheads="1"/>
          </p:cNvSpPr>
          <p:nvPr/>
        </p:nvSpPr>
        <p:spPr bwMode="auto">
          <a:xfrm>
            <a:off x="5106988" y="4633913"/>
            <a:ext cx="111125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A</a:t>
            </a:r>
          </a:p>
        </p:txBody>
      </p:sp>
      <p:sp>
        <p:nvSpPr>
          <p:cNvPr id="61455" name="Rectangle 739"/>
          <p:cNvSpPr>
            <a:spLocks noChangeArrowheads="1"/>
          </p:cNvSpPr>
          <p:nvPr/>
        </p:nvSpPr>
        <p:spPr bwMode="auto">
          <a:xfrm>
            <a:off x="4757738" y="4613275"/>
            <a:ext cx="103187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P</a:t>
            </a:r>
          </a:p>
        </p:txBody>
      </p:sp>
      <p:sp>
        <p:nvSpPr>
          <p:cNvPr id="61456" name="Rectangle 740"/>
          <p:cNvSpPr>
            <a:spLocks noChangeArrowheads="1"/>
          </p:cNvSpPr>
          <p:nvPr/>
        </p:nvSpPr>
        <p:spPr bwMode="auto">
          <a:xfrm>
            <a:off x="5741988" y="5891213"/>
            <a:ext cx="122237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3′</a:t>
            </a:r>
          </a:p>
        </p:txBody>
      </p:sp>
      <p:sp>
        <p:nvSpPr>
          <p:cNvPr id="61457" name="Rectangle 742"/>
          <p:cNvSpPr>
            <a:spLocks noChangeArrowheads="1"/>
          </p:cNvSpPr>
          <p:nvPr/>
        </p:nvSpPr>
        <p:spPr bwMode="auto">
          <a:xfrm>
            <a:off x="3113088" y="5980113"/>
            <a:ext cx="122237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5′</a:t>
            </a:r>
          </a:p>
        </p:txBody>
      </p:sp>
      <p:sp>
        <p:nvSpPr>
          <p:cNvPr id="61458" name="Rectangle 748"/>
          <p:cNvSpPr>
            <a:spLocks noChangeArrowheads="1"/>
          </p:cNvSpPr>
          <p:nvPr/>
        </p:nvSpPr>
        <p:spPr bwMode="auto">
          <a:xfrm>
            <a:off x="5772150" y="2636838"/>
            <a:ext cx="122238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3′</a:t>
            </a:r>
          </a:p>
        </p:txBody>
      </p:sp>
      <p:sp>
        <p:nvSpPr>
          <p:cNvPr id="61459" name="Rectangle 750"/>
          <p:cNvSpPr>
            <a:spLocks noChangeArrowheads="1"/>
          </p:cNvSpPr>
          <p:nvPr/>
        </p:nvSpPr>
        <p:spPr bwMode="auto">
          <a:xfrm>
            <a:off x="3116263" y="2741613"/>
            <a:ext cx="122237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5′</a:t>
            </a:r>
          </a:p>
        </p:txBody>
      </p:sp>
      <p:sp>
        <p:nvSpPr>
          <p:cNvPr id="61460" name="Rectangle 821"/>
          <p:cNvSpPr>
            <a:spLocks noChangeArrowheads="1"/>
          </p:cNvSpPr>
          <p:nvPr/>
        </p:nvSpPr>
        <p:spPr bwMode="auto">
          <a:xfrm>
            <a:off x="6105525" y="4713288"/>
            <a:ext cx="644525" cy="5540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70S</a:t>
            </a:r>
          </a:p>
          <a:p>
            <a:pPr>
              <a:defRPr/>
            </a:pPr>
            <a:r>
              <a:rPr lang="en-US" sz="1200" b="1">
                <a:latin typeface="+mn-lt"/>
              </a:rPr>
              <a:t>initiation</a:t>
            </a:r>
          </a:p>
          <a:p>
            <a:pPr>
              <a:defRPr/>
            </a:pPr>
            <a:r>
              <a:rPr lang="en-US" sz="1200" b="1">
                <a:latin typeface="+mn-lt"/>
              </a:rPr>
              <a:t>complex</a:t>
            </a:r>
          </a:p>
        </p:txBody>
      </p:sp>
      <p:sp>
        <p:nvSpPr>
          <p:cNvPr id="61461" name="Rectangle 850"/>
          <p:cNvSpPr>
            <a:spLocks noChangeArrowheads="1"/>
          </p:cNvSpPr>
          <p:nvPr/>
        </p:nvSpPr>
        <p:spPr bwMode="auto">
          <a:xfrm>
            <a:off x="5081588" y="1666875"/>
            <a:ext cx="2222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IF1</a:t>
            </a:r>
          </a:p>
        </p:txBody>
      </p:sp>
      <p:sp>
        <p:nvSpPr>
          <p:cNvPr id="61462" name="Rectangle 856"/>
          <p:cNvSpPr>
            <a:spLocks noChangeArrowheads="1"/>
          </p:cNvSpPr>
          <p:nvPr/>
        </p:nvSpPr>
        <p:spPr bwMode="auto">
          <a:xfrm>
            <a:off x="4503738" y="1673225"/>
            <a:ext cx="2222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IF3</a:t>
            </a:r>
          </a:p>
        </p:txBody>
      </p:sp>
      <p:sp>
        <p:nvSpPr>
          <p:cNvPr id="61463" name="Rectangle 859"/>
          <p:cNvSpPr>
            <a:spLocks noChangeArrowheads="1"/>
          </p:cNvSpPr>
          <p:nvPr/>
        </p:nvSpPr>
        <p:spPr bwMode="auto">
          <a:xfrm>
            <a:off x="5322888" y="1077913"/>
            <a:ext cx="992187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Initiator tRNA</a:t>
            </a:r>
          </a:p>
        </p:txBody>
      </p:sp>
      <p:sp>
        <p:nvSpPr>
          <p:cNvPr id="61464" name="Rectangle 499"/>
          <p:cNvSpPr>
            <a:spLocks noChangeArrowheads="1"/>
          </p:cNvSpPr>
          <p:nvPr/>
        </p:nvSpPr>
        <p:spPr bwMode="auto">
          <a:xfrm>
            <a:off x="3524250" y="3802063"/>
            <a:ext cx="593725" cy="184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latin typeface="+mn-lt"/>
              </a:rPr>
              <a:t>tRNA</a:t>
            </a:r>
            <a:r>
              <a:rPr lang="en-US" sz="1200" b="1" baseline="30000">
                <a:latin typeface="+mn-lt"/>
              </a:rPr>
              <a:t>fMet</a:t>
            </a:r>
          </a:p>
        </p:txBody>
      </p:sp>
      <p:sp>
        <p:nvSpPr>
          <p:cNvPr id="61465" name="Line 414"/>
          <p:cNvSpPr>
            <a:spLocks noChangeShapeType="1"/>
          </p:cNvSpPr>
          <p:nvPr/>
        </p:nvSpPr>
        <p:spPr bwMode="auto">
          <a:xfrm>
            <a:off x="4064000" y="3897313"/>
            <a:ext cx="649288" cy="328612"/>
          </a:xfrm>
          <a:prstGeom prst="line">
            <a:avLst/>
          </a:prstGeom>
          <a:noFill/>
          <a:ln w="520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latin typeface="+mn-lt"/>
            </a:endParaRPr>
          </a:p>
        </p:txBody>
      </p:sp>
      <p:grpSp>
        <p:nvGrpSpPr>
          <p:cNvPr id="61466" name="Group 538"/>
          <p:cNvGrpSpPr>
            <a:grpSpLocks/>
          </p:cNvGrpSpPr>
          <p:nvPr/>
        </p:nvGrpSpPr>
        <p:grpSpPr bwMode="auto">
          <a:xfrm>
            <a:off x="4525963" y="850900"/>
            <a:ext cx="220662" cy="107950"/>
            <a:chOff x="4185653" y="3112164"/>
            <a:chExt cx="141872" cy="67599"/>
          </a:xfrm>
          <a:noFill/>
        </p:grpSpPr>
        <p:sp>
          <p:nvSpPr>
            <p:cNvPr id="61478" name="Line 411"/>
            <p:cNvSpPr>
              <a:spLocks noChangeShapeType="1"/>
            </p:cNvSpPr>
            <p:nvPr/>
          </p:nvSpPr>
          <p:spPr bwMode="auto">
            <a:xfrm>
              <a:off x="4187825" y="3113088"/>
              <a:ext cx="139700" cy="66675"/>
            </a:xfrm>
            <a:prstGeom prst="line">
              <a:avLst/>
            </a:prstGeom>
            <a:grpFill/>
            <a:ln w="10287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61479" name="Line 415"/>
            <p:cNvSpPr>
              <a:spLocks noChangeShapeType="1"/>
            </p:cNvSpPr>
            <p:nvPr/>
          </p:nvSpPr>
          <p:spPr bwMode="auto">
            <a:xfrm>
              <a:off x="4185653" y="3112164"/>
              <a:ext cx="139700" cy="66675"/>
            </a:xfrm>
            <a:prstGeom prst="line">
              <a:avLst/>
            </a:prstGeom>
            <a:grpFill/>
            <a:ln w="5207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1946637" name="AutoShape 13"/>
          <p:cNvSpPr>
            <a:spLocks noChangeArrowheads="1"/>
          </p:cNvSpPr>
          <p:nvPr/>
        </p:nvSpPr>
        <p:spPr bwMode="auto">
          <a:xfrm>
            <a:off x="7239000" y="3657600"/>
            <a:ext cx="1600200" cy="1295400"/>
          </a:xfrm>
          <a:prstGeom prst="wedgeRectCallout">
            <a:avLst>
              <a:gd name="adj1" fmla="val -99306"/>
              <a:gd name="adj2" fmla="val 36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>
                <a:latin typeface="+mn-lt"/>
              </a:rPr>
              <a:t>70S initiation complex</a:t>
            </a:r>
          </a:p>
        </p:txBody>
      </p:sp>
      <p:sp>
        <p:nvSpPr>
          <p:cNvPr id="1946638" name="Rectangle 14"/>
          <p:cNvSpPr>
            <a:spLocks noChangeArrowheads="1"/>
          </p:cNvSpPr>
          <p:nvPr/>
        </p:nvSpPr>
        <p:spPr bwMode="auto">
          <a:xfrm>
            <a:off x="7162800" y="4191000"/>
            <a:ext cx="1752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</a:rPr>
              <a:t>(end of initiation stage)</a:t>
            </a:r>
          </a:p>
        </p:txBody>
      </p:sp>
      <p:sp>
        <p:nvSpPr>
          <p:cNvPr id="1946640" name="AutoShape 16"/>
          <p:cNvSpPr>
            <a:spLocks noChangeArrowheads="1"/>
          </p:cNvSpPr>
          <p:nvPr/>
        </p:nvSpPr>
        <p:spPr bwMode="auto">
          <a:xfrm>
            <a:off x="457200" y="3505200"/>
            <a:ext cx="1828800" cy="1371600"/>
          </a:xfrm>
          <a:prstGeom prst="wedgeRectCallout">
            <a:avLst>
              <a:gd name="adj1" fmla="val 178731"/>
              <a:gd name="adj2" fmla="val 64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>
                <a:latin typeface="+mn-lt"/>
              </a:rPr>
              <a:t>The only charged tRNA that enters through the P site </a:t>
            </a:r>
          </a:p>
        </p:txBody>
      </p:sp>
      <p:sp>
        <p:nvSpPr>
          <p:cNvPr id="1946641" name="Rectangle 17"/>
          <p:cNvSpPr>
            <a:spLocks noChangeArrowheads="1"/>
          </p:cNvSpPr>
          <p:nvPr/>
        </p:nvSpPr>
        <p:spPr bwMode="auto">
          <a:xfrm>
            <a:off x="381000" y="4267200"/>
            <a:ext cx="2057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latin typeface="+mn-lt"/>
              </a:rPr>
              <a:t>All others enter through the A site</a:t>
            </a:r>
          </a:p>
        </p:txBody>
      </p:sp>
      <p:grpSp>
        <p:nvGrpSpPr>
          <p:cNvPr id="61475" name="Group 531"/>
          <p:cNvGrpSpPr>
            <a:grpSpLocks noChangeAspect="1"/>
          </p:cNvGrpSpPr>
          <p:nvPr/>
        </p:nvGrpSpPr>
        <p:grpSpPr bwMode="auto">
          <a:xfrm>
            <a:off x="5867400" y="3784600"/>
            <a:ext cx="211138" cy="2339975"/>
            <a:chOff x="5032375" y="4983163"/>
            <a:chExt cx="130175" cy="1444625"/>
          </a:xfrm>
          <a:noFill/>
        </p:grpSpPr>
        <p:sp>
          <p:nvSpPr>
            <p:cNvPr id="61476" name="Line 872"/>
            <p:cNvSpPr>
              <a:spLocks noChangeShapeType="1"/>
            </p:cNvSpPr>
            <p:nvPr/>
          </p:nvSpPr>
          <p:spPr bwMode="auto">
            <a:xfrm flipH="1">
              <a:off x="5067300" y="5703888"/>
              <a:ext cx="95250" cy="1587"/>
            </a:xfrm>
            <a:prstGeom prst="line">
              <a:avLst/>
            </a:prstGeom>
            <a:grpFill/>
            <a:ln w="5207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61477" name="Freeform 873"/>
            <p:cNvSpPr>
              <a:spLocks/>
            </p:cNvSpPr>
            <p:nvPr/>
          </p:nvSpPr>
          <p:spPr bwMode="auto">
            <a:xfrm>
              <a:off x="5032375" y="4983163"/>
              <a:ext cx="34925" cy="1444625"/>
            </a:xfrm>
            <a:custGeom>
              <a:avLst/>
              <a:gdLst>
                <a:gd name="T0" fmla="*/ 0 w 22"/>
                <a:gd name="T1" fmla="*/ 2147483647 h 910"/>
                <a:gd name="T2" fmla="*/ 2147483647 w 22"/>
                <a:gd name="T3" fmla="*/ 2147483647 h 910"/>
                <a:gd name="T4" fmla="*/ 2147483647 w 22"/>
                <a:gd name="T5" fmla="*/ 2147483647 h 910"/>
                <a:gd name="T6" fmla="*/ 2147483647 w 22"/>
                <a:gd name="T7" fmla="*/ 2147483647 h 910"/>
                <a:gd name="T8" fmla="*/ 2147483647 w 22"/>
                <a:gd name="T9" fmla="*/ 2147483647 h 910"/>
                <a:gd name="T10" fmla="*/ 2147483647 w 22"/>
                <a:gd name="T11" fmla="*/ 2147483647 h 910"/>
                <a:gd name="T12" fmla="*/ 2147483647 w 22"/>
                <a:gd name="T13" fmla="*/ 2147483647 h 910"/>
                <a:gd name="T14" fmla="*/ 2147483647 w 22"/>
                <a:gd name="T15" fmla="*/ 2147483647 h 910"/>
                <a:gd name="T16" fmla="*/ 2147483647 w 22"/>
                <a:gd name="T17" fmla="*/ 2147483647 h 910"/>
                <a:gd name="T18" fmla="*/ 2147483647 w 22"/>
                <a:gd name="T19" fmla="*/ 2147483647 h 910"/>
                <a:gd name="T20" fmla="*/ 2147483647 w 22"/>
                <a:gd name="T21" fmla="*/ 2147483647 h 910"/>
                <a:gd name="T22" fmla="*/ 2147483647 w 22"/>
                <a:gd name="T23" fmla="*/ 2147483647 h 910"/>
                <a:gd name="T24" fmla="*/ 2147483647 w 22"/>
                <a:gd name="T25" fmla="*/ 0 h 910"/>
                <a:gd name="T26" fmla="*/ 2147483647 w 22"/>
                <a:gd name="T27" fmla="*/ 0 h 910"/>
                <a:gd name="T28" fmla="*/ 2147483647 w 22"/>
                <a:gd name="T29" fmla="*/ 0 h 910"/>
                <a:gd name="T30" fmla="*/ 0 w 22"/>
                <a:gd name="T31" fmla="*/ 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910"/>
                <a:gd name="T50" fmla="*/ 22 w 22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910">
                  <a:moveTo>
                    <a:pt x="0" y="910"/>
                  </a:moveTo>
                  <a:lnTo>
                    <a:pt x="14" y="910"/>
                  </a:lnTo>
                  <a:lnTo>
                    <a:pt x="18" y="910"/>
                  </a:lnTo>
                  <a:lnTo>
                    <a:pt x="20" y="908"/>
                  </a:lnTo>
                  <a:lnTo>
                    <a:pt x="22" y="904"/>
                  </a:lnTo>
                  <a:lnTo>
                    <a:pt x="22" y="90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grpFill/>
            <a:ln w="5207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77800" y="6475413"/>
            <a:ext cx="1727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15.16</a:t>
            </a:r>
          </a:p>
        </p:txBody>
      </p:sp>
      <p:sp>
        <p:nvSpPr>
          <p:cNvPr id="21537" name="Rectangle 18"/>
          <p:cNvSpPr>
            <a:spLocks noChangeArrowheads="1"/>
          </p:cNvSpPr>
          <p:nvPr/>
        </p:nvSpPr>
        <p:spPr bwMode="auto">
          <a:xfrm>
            <a:off x="4005263" y="6402388"/>
            <a:ext cx="513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21538" name="Title 1"/>
          <p:cNvSpPr>
            <a:spLocks noGrp="1"/>
          </p:cNvSpPr>
          <p:nvPr>
            <p:ph type="title"/>
          </p:nvPr>
        </p:nvSpPr>
        <p:spPr>
          <a:xfrm>
            <a:off x="-159657" y="0"/>
            <a:ext cx="3317875" cy="674688"/>
          </a:xfrm>
        </p:spPr>
        <p:txBody>
          <a:bodyPr/>
          <a:lstStyle/>
          <a:p>
            <a:r>
              <a:rPr lang="en-US" altLang="en-US" dirty="0" smtClean="0"/>
              <a:t>Initiation, cont.</a:t>
            </a:r>
          </a:p>
        </p:txBody>
      </p:sp>
      <p:sp>
        <p:nvSpPr>
          <p:cNvPr id="45" name="Rectangle 513"/>
          <p:cNvSpPr>
            <a:spLocks noChangeArrowheads="1"/>
          </p:cNvSpPr>
          <p:nvPr/>
        </p:nvSpPr>
        <p:spPr bwMode="auto">
          <a:xfrm>
            <a:off x="820511" y="1191418"/>
            <a:ext cx="2332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IF2, which uses GTP, promotes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the binding of the initiator </a:t>
            </a:r>
            <a:r>
              <a:rPr lang="en-US" sz="1200" b="1" dirty="0" err="1">
                <a:solidFill>
                  <a:srgbClr val="000000"/>
                </a:solidFill>
                <a:latin typeface="+mn-lt"/>
              </a:rPr>
              <a:t>tRNA</a:t>
            </a:r>
            <a:endParaRPr lang="en-US" sz="12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to the start codon in the P site.</a:t>
            </a:r>
            <a:endParaRPr lang="en-US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4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37" grpId="0" animBg="1"/>
      <p:bldP spid="1946638" grpId="0"/>
      <p:bldP spid="1946640" grpId="0" animBg="1"/>
      <p:bldP spid="19466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74" descr="bro25332_15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452438"/>
            <a:ext cx="170656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573"/>
          <p:cNvGrpSpPr>
            <a:grpSpLocks noChangeAspect="1"/>
          </p:cNvGrpSpPr>
          <p:nvPr/>
        </p:nvGrpSpPr>
        <p:grpSpPr bwMode="auto">
          <a:xfrm>
            <a:off x="4319588" y="1435100"/>
            <a:ext cx="57150" cy="500063"/>
            <a:chOff x="4229100" y="1474788"/>
            <a:chExt cx="53975" cy="476250"/>
          </a:xfrm>
        </p:grpSpPr>
        <p:sp>
          <p:nvSpPr>
            <p:cNvPr id="72751" name="Freeform 272"/>
            <p:cNvSpPr>
              <a:spLocks noChangeAspect="1"/>
            </p:cNvSpPr>
            <p:nvPr/>
          </p:nvSpPr>
          <p:spPr bwMode="auto">
            <a:xfrm>
              <a:off x="4229100" y="1855788"/>
              <a:ext cx="53975" cy="95250"/>
            </a:xfrm>
            <a:custGeom>
              <a:avLst/>
              <a:gdLst>
                <a:gd name="T0" fmla="*/ 2147483647 w 34"/>
                <a:gd name="T1" fmla="*/ 0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2147483647 w 34"/>
                <a:gd name="T7" fmla="*/ 2147483647 h 60"/>
                <a:gd name="T8" fmla="*/ 2147483647 w 34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0"/>
                  </a:moveTo>
                  <a:lnTo>
                    <a:pt x="18" y="8"/>
                  </a:lnTo>
                  <a:lnTo>
                    <a:pt x="0" y="2"/>
                  </a:lnTo>
                  <a:lnTo>
                    <a:pt x="18" y="6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  <p:sp>
          <p:nvSpPr>
            <p:cNvPr id="72752" name="Line 273"/>
            <p:cNvSpPr>
              <a:spLocks noChangeAspect="1" noChangeShapeType="1"/>
            </p:cNvSpPr>
            <p:nvPr/>
          </p:nvSpPr>
          <p:spPr bwMode="auto">
            <a:xfrm flipV="1">
              <a:off x="4254588" y="1474788"/>
              <a:ext cx="1500" cy="412750"/>
            </a:xfrm>
            <a:prstGeom prst="line">
              <a:avLst/>
            </a:pr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</p:grpSp>
      <p:grpSp>
        <p:nvGrpSpPr>
          <p:cNvPr id="22532" name="Group 571"/>
          <p:cNvGrpSpPr>
            <a:grpSpLocks noChangeAspect="1"/>
          </p:cNvGrpSpPr>
          <p:nvPr/>
        </p:nvGrpSpPr>
        <p:grpSpPr bwMode="auto">
          <a:xfrm>
            <a:off x="4319588" y="4567238"/>
            <a:ext cx="57150" cy="747712"/>
            <a:chOff x="4229100" y="4456113"/>
            <a:chExt cx="53975" cy="711200"/>
          </a:xfrm>
        </p:grpSpPr>
        <p:sp>
          <p:nvSpPr>
            <p:cNvPr id="72749" name="Freeform 380"/>
            <p:cNvSpPr>
              <a:spLocks noChangeAspect="1"/>
            </p:cNvSpPr>
            <p:nvPr/>
          </p:nvSpPr>
          <p:spPr bwMode="auto">
            <a:xfrm>
              <a:off x="4229100" y="5072185"/>
              <a:ext cx="53975" cy="95128"/>
            </a:xfrm>
            <a:custGeom>
              <a:avLst/>
              <a:gdLst>
                <a:gd name="T0" fmla="*/ 2147483647 w 34"/>
                <a:gd name="T1" fmla="*/ 0 h 60"/>
                <a:gd name="T2" fmla="*/ 2147483647 w 34"/>
                <a:gd name="T3" fmla="*/ 2147483647 h 60"/>
                <a:gd name="T4" fmla="*/ 0 w 34"/>
                <a:gd name="T5" fmla="*/ 0 h 60"/>
                <a:gd name="T6" fmla="*/ 2147483647 w 34"/>
                <a:gd name="T7" fmla="*/ 2147483647 h 60"/>
                <a:gd name="T8" fmla="*/ 2147483647 w 34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  <p:sp>
          <p:nvSpPr>
            <p:cNvPr id="72750" name="Line 381"/>
            <p:cNvSpPr>
              <a:spLocks noChangeAspect="1" noChangeShapeType="1"/>
            </p:cNvSpPr>
            <p:nvPr/>
          </p:nvSpPr>
          <p:spPr bwMode="auto">
            <a:xfrm flipV="1">
              <a:off x="4254588" y="4456113"/>
              <a:ext cx="1500" cy="644761"/>
            </a:xfrm>
            <a:prstGeom prst="line">
              <a:avLst/>
            </a:pr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</p:grpSp>
      <p:grpSp>
        <p:nvGrpSpPr>
          <p:cNvPr id="22533" name="Group 572"/>
          <p:cNvGrpSpPr>
            <a:grpSpLocks noChangeAspect="1"/>
          </p:cNvGrpSpPr>
          <p:nvPr/>
        </p:nvGrpSpPr>
        <p:grpSpPr bwMode="auto">
          <a:xfrm>
            <a:off x="4319588" y="3013075"/>
            <a:ext cx="57150" cy="696913"/>
            <a:chOff x="4229100" y="2976563"/>
            <a:chExt cx="53975" cy="663575"/>
          </a:xfrm>
        </p:grpSpPr>
        <p:sp>
          <p:nvSpPr>
            <p:cNvPr id="72747" name="Freeform 382"/>
            <p:cNvSpPr>
              <a:spLocks noChangeAspect="1"/>
            </p:cNvSpPr>
            <p:nvPr/>
          </p:nvSpPr>
          <p:spPr bwMode="auto">
            <a:xfrm>
              <a:off x="4229100" y="3544909"/>
              <a:ext cx="53975" cy="95229"/>
            </a:xfrm>
            <a:custGeom>
              <a:avLst/>
              <a:gdLst>
                <a:gd name="T0" fmla="*/ 2147483647 w 34"/>
                <a:gd name="T1" fmla="*/ 0 h 60"/>
                <a:gd name="T2" fmla="*/ 2147483647 w 34"/>
                <a:gd name="T3" fmla="*/ 2147483647 h 60"/>
                <a:gd name="T4" fmla="*/ 0 w 34"/>
                <a:gd name="T5" fmla="*/ 0 h 60"/>
                <a:gd name="T6" fmla="*/ 2147483647 w 34"/>
                <a:gd name="T7" fmla="*/ 2147483647 h 60"/>
                <a:gd name="T8" fmla="*/ 2147483647 w 34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  <p:sp>
          <p:nvSpPr>
            <p:cNvPr id="72748" name="Line 384"/>
            <p:cNvSpPr>
              <a:spLocks noChangeAspect="1" noChangeShapeType="1"/>
            </p:cNvSpPr>
            <p:nvPr/>
          </p:nvSpPr>
          <p:spPr bwMode="auto">
            <a:xfrm flipV="1">
              <a:off x="4254588" y="2976563"/>
              <a:ext cx="1500" cy="591020"/>
            </a:xfrm>
            <a:prstGeom prst="line">
              <a:avLst/>
            </a:pr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</p:grpSp>
      <p:grpSp>
        <p:nvGrpSpPr>
          <p:cNvPr id="22534" name="Group 570"/>
          <p:cNvGrpSpPr>
            <a:grpSpLocks noChangeAspect="1"/>
          </p:cNvGrpSpPr>
          <p:nvPr/>
        </p:nvGrpSpPr>
        <p:grpSpPr bwMode="auto">
          <a:xfrm>
            <a:off x="3789363" y="3979863"/>
            <a:ext cx="536575" cy="242887"/>
            <a:chOff x="3724275" y="3897313"/>
            <a:chExt cx="511175" cy="231775"/>
          </a:xfrm>
        </p:grpSpPr>
        <p:sp>
          <p:nvSpPr>
            <p:cNvPr id="72745" name="Freeform 383"/>
            <p:cNvSpPr>
              <a:spLocks noChangeAspect="1"/>
            </p:cNvSpPr>
            <p:nvPr/>
          </p:nvSpPr>
          <p:spPr bwMode="auto">
            <a:xfrm>
              <a:off x="3724275" y="3897313"/>
              <a:ext cx="98302" cy="54535"/>
            </a:xfrm>
            <a:custGeom>
              <a:avLst/>
              <a:gdLst>
                <a:gd name="T0" fmla="*/ 2147483647 w 62"/>
                <a:gd name="T1" fmla="*/ 2147483647 h 34"/>
                <a:gd name="T2" fmla="*/ 2147483647 w 62"/>
                <a:gd name="T3" fmla="*/ 2147483647 h 34"/>
                <a:gd name="T4" fmla="*/ 2147483647 w 62"/>
                <a:gd name="T5" fmla="*/ 0 h 34"/>
                <a:gd name="T6" fmla="*/ 0 w 62"/>
                <a:gd name="T7" fmla="*/ 2147483647 h 34"/>
                <a:gd name="T8" fmla="*/ 2147483647 w 62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4"/>
                <a:gd name="T17" fmla="*/ 62 w 6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4">
                  <a:moveTo>
                    <a:pt x="62" y="34"/>
                  </a:moveTo>
                  <a:lnTo>
                    <a:pt x="50" y="18"/>
                  </a:lnTo>
                  <a:lnTo>
                    <a:pt x="56" y="0"/>
                  </a:lnTo>
                  <a:lnTo>
                    <a:pt x="0" y="28"/>
                  </a:lnTo>
                  <a:lnTo>
                    <a:pt x="6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  <p:sp>
          <p:nvSpPr>
            <p:cNvPr id="72746" name="Freeform 464"/>
            <p:cNvSpPr>
              <a:spLocks noChangeAspect="1"/>
            </p:cNvSpPr>
            <p:nvPr/>
          </p:nvSpPr>
          <p:spPr bwMode="auto">
            <a:xfrm>
              <a:off x="3749985" y="3923065"/>
              <a:ext cx="485465" cy="206023"/>
            </a:xfrm>
            <a:custGeom>
              <a:avLst/>
              <a:gdLst>
                <a:gd name="T0" fmla="*/ 2147483647 w 306"/>
                <a:gd name="T1" fmla="*/ 2147483647 h 130"/>
                <a:gd name="T2" fmla="*/ 2147483647 w 306"/>
                <a:gd name="T3" fmla="*/ 2147483647 h 130"/>
                <a:gd name="T4" fmla="*/ 2147483647 w 306"/>
                <a:gd name="T5" fmla="*/ 2147483647 h 130"/>
                <a:gd name="T6" fmla="*/ 2147483647 w 306"/>
                <a:gd name="T7" fmla="*/ 2147483647 h 130"/>
                <a:gd name="T8" fmla="*/ 2147483647 w 306"/>
                <a:gd name="T9" fmla="*/ 2147483647 h 130"/>
                <a:gd name="T10" fmla="*/ 2147483647 w 306"/>
                <a:gd name="T11" fmla="*/ 2147483647 h 130"/>
                <a:gd name="T12" fmla="*/ 2147483647 w 306"/>
                <a:gd name="T13" fmla="*/ 2147483647 h 130"/>
                <a:gd name="T14" fmla="*/ 2147483647 w 306"/>
                <a:gd name="T15" fmla="*/ 2147483647 h 130"/>
                <a:gd name="T16" fmla="*/ 2147483647 w 306"/>
                <a:gd name="T17" fmla="*/ 2147483647 h 130"/>
                <a:gd name="T18" fmla="*/ 2147483647 w 306"/>
                <a:gd name="T19" fmla="*/ 2147483647 h 130"/>
                <a:gd name="T20" fmla="*/ 2147483647 w 306"/>
                <a:gd name="T21" fmla="*/ 2147483647 h 130"/>
                <a:gd name="T22" fmla="*/ 2147483647 w 306"/>
                <a:gd name="T23" fmla="*/ 2147483647 h 130"/>
                <a:gd name="T24" fmla="*/ 2147483647 w 306"/>
                <a:gd name="T25" fmla="*/ 2147483647 h 130"/>
                <a:gd name="T26" fmla="*/ 2147483647 w 306"/>
                <a:gd name="T27" fmla="*/ 0 h 130"/>
                <a:gd name="T28" fmla="*/ 2147483647 w 306"/>
                <a:gd name="T29" fmla="*/ 2147483647 h 130"/>
                <a:gd name="T30" fmla="*/ 0 w 306"/>
                <a:gd name="T31" fmla="*/ 2147483647 h 1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6"/>
                <a:gd name="T49" fmla="*/ 0 h 130"/>
                <a:gd name="T50" fmla="*/ 306 w 306"/>
                <a:gd name="T51" fmla="*/ 130 h 1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6" h="130">
                  <a:moveTo>
                    <a:pt x="306" y="130"/>
                  </a:moveTo>
                  <a:lnTo>
                    <a:pt x="306" y="130"/>
                  </a:lnTo>
                  <a:lnTo>
                    <a:pt x="304" y="122"/>
                  </a:lnTo>
                  <a:lnTo>
                    <a:pt x="294" y="104"/>
                  </a:lnTo>
                  <a:lnTo>
                    <a:pt x="286" y="92"/>
                  </a:lnTo>
                  <a:lnTo>
                    <a:pt x="276" y="78"/>
                  </a:lnTo>
                  <a:lnTo>
                    <a:pt x="262" y="66"/>
                  </a:lnTo>
                  <a:lnTo>
                    <a:pt x="248" y="52"/>
                  </a:lnTo>
                  <a:lnTo>
                    <a:pt x="228" y="38"/>
                  </a:lnTo>
                  <a:lnTo>
                    <a:pt x="208" y="26"/>
                  </a:lnTo>
                  <a:lnTo>
                    <a:pt x="182" y="16"/>
                  </a:lnTo>
                  <a:lnTo>
                    <a:pt x="154" y="8"/>
                  </a:lnTo>
                  <a:lnTo>
                    <a:pt x="120" y="2"/>
                  </a:lnTo>
                  <a:lnTo>
                    <a:pt x="84" y="0"/>
                  </a:lnTo>
                  <a:lnTo>
                    <a:pt x="44" y="2"/>
                  </a:lnTo>
                  <a:lnTo>
                    <a:pt x="0" y="8"/>
                  </a:lnTo>
                </a:path>
              </a:pathLst>
            </a:cu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</p:grpSp>
      <p:sp>
        <p:nvSpPr>
          <p:cNvPr id="72711" name="Rectangle 465"/>
          <p:cNvSpPr>
            <a:spLocks noChangeAspect="1" noChangeArrowheads="1"/>
          </p:cNvSpPr>
          <p:nvPr/>
        </p:nvSpPr>
        <p:spPr bwMode="auto">
          <a:xfrm>
            <a:off x="4918075" y="1654175"/>
            <a:ext cx="1127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3′</a:t>
            </a:r>
          </a:p>
        </p:txBody>
      </p:sp>
      <p:sp>
        <p:nvSpPr>
          <p:cNvPr id="72712" name="Rectangle 467"/>
          <p:cNvSpPr>
            <a:spLocks noChangeAspect="1" noChangeArrowheads="1"/>
          </p:cNvSpPr>
          <p:nvPr/>
        </p:nvSpPr>
        <p:spPr bwMode="auto">
          <a:xfrm>
            <a:off x="3349625" y="1733550"/>
            <a:ext cx="1127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5′</a:t>
            </a:r>
          </a:p>
        </p:txBody>
      </p:sp>
      <p:sp>
        <p:nvSpPr>
          <p:cNvPr id="72713" name="Rectangle 469"/>
          <p:cNvSpPr>
            <a:spLocks noChangeAspect="1" noChangeArrowheads="1"/>
          </p:cNvSpPr>
          <p:nvPr/>
        </p:nvSpPr>
        <p:spPr bwMode="auto">
          <a:xfrm>
            <a:off x="4846638" y="938213"/>
            <a:ext cx="1362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Stop </a:t>
            </a:r>
            <a:r>
              <a:rPr lang="en-US" sz="1100" b="1" dirty="0" smtClean="0">
                <a:latin typeface="+mn-lt"/>
              </a:rPr>
              <a:t>codon in </a:t>
            </a:r>
            <a:r>
              <a:rPr lang="en-US" sz="1100" b="1" dirty="0">
                <a:latin typeface="+mn-lt"/>
              </a:rPr>
              <a:t>A site</a:t>
            </a:r>
          </a:p>
        </p:txBody>
      </p:sp>
      <p:sp>
        <p:nvSpPr>
          <p:cNvPr id="72714" name="Rectangle 486"/>
          <p:cNvSpPr>
            <a:spLocks noChangeAspect="1" noChangeArrowheads="1"/>
          </p:cNvSpPr>
          <p:nvPr/>
        </p:nvSpPr>
        <p:spPr bwMode="auto">
          <a:xfrm>
            <a:off x="2253343" y="173718"/>
            <a:ext cx="1565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tRNA</a:t>
            </a:r>
            <a:r>
              <a:rPr lang="en-US" sz="1100" b="1" dirty="0">
                <a:latin typeface="+mn-lt"/>
              </a:rPr>
              <a:t> in </a:t>
            </a:r>
            <a:r>
              <a:rPr lang="en-US" sz="1100" b="1" dirty="0" smtClean="0">
                <a:latin typeface="+mn-lt"/>
              </a:rPr>
              <a:t>P site </a:t>
            </a:r>
            <a:r>
              <a:rPr lang="en-US" sz="1100" b="1" dirty="0">
                <a:latin typeface="+mn-lt"/>
              </a:rPr>
              <a:t>carries</a:t>
            </a:r>
          </a:p>
          <a:p>
            <a:pPr>
              <a:defRPr/>
            </a:pPr>
            <a:r>
              <a:rPr lang="en-US" sz="1100" b="1" dirty="0" smtClean="0">
                <a:latin typeface="+mn-lt"/>
              </a:rPr>
              <a:t>Completed polypeptide</a:t>
            </a:r>
            <a:endParaRPr lang="en-US" sz="1100" b="1" dirty="0">
              <a:latin typeface="+mn-lt"/>
            </a:endParaRPr>
          </a:p>
        </p:txBody>
      </p:sp>
      <p:sp>
        <p:nvSpPr>
          <p:cNvPr id="72715" name="Rectangle 523"/>
          <p:cNvSpPr>
            <a:spLocks noChangeAspect="1" noChangeArrowheads="1"/>
          </p:cNvSpPr>
          <p:nvPr/>
        </p:nvSpPr>
        <p:spPr bwMode="auto">
          <a:xfrm>
            <a:off x="4083050" y="966788"/>
            <a:ext cx="952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E</a:t>
            </a:r>
          </a:p>
        </p:txBody>
      </p:sp>
      <p:sp>
        <p:nvSpPr>
          <p:cNvPr id="72716" name="Rectangle 525"/>
          <p:cNvSpPr>
            <a:spLocks noChangeAspect="1" noChangeArrowheads="1"/>
          </p:cNvSpPr>
          <p:nvPr/>
        </p:nvSpPr>
        <p:spPr bwMode="auto">
          <a:xfrm>
            <a:off x="4506913" y="993775"/>
            <a:ext cx="1031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A</a:t>
            </a:r>
          </a:p>
        </p:txBody>
      </p:sp>
      <p:sp>
        <p:nvSpPr>
          <p:cNvPr id="72717" name="Rectangle 526"/>
          <p:cNvSpPr>
            <a:spLocks noChangeAspect="1" noChangeArrowheads="1"/>
          </p:cNvSpPr>
          <p:nvPr/>
        </p:nvSpPr>
        <p:spPr bwMode="auto">
          <a:xfrm>
            <a:off x="4918075" y="3205163"/>
            <a:ext cx="1127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3′</a:t>
            </a:r>
          </a:p>
        </p:txBody>
      </p:sp>
      <p:sp>
        <p:nvSpPr>
          <p:cNvPr id="72718" name="Rectangle 529"/>
          <p:cNvSpPr>
            <a:spLocks noChangeAspect="1" noChangeArrowheads="1"/>
          </p:cNvSpPr>
          <p:nvPr/>
        </p:nvSpPr>
        <p:spPr bwMode="auto">
          <a:xfrm>
            <a:off x="3336925" y="3302000"/>
            <a:ext cx="1127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5′</a:t>
            </a:r>
          </a:p>
        </p:txBody>
      </p:sp>
      <p:sp>
        <p:nvSpPr>
          <p:cNvPr id="72719" name="Rectangle 530"/>
          <p:cNvSpPr>
            <a:spLocks noChangeAspect="1" noChangeArrowheads="1"/>
          </p:cNvSpPr>
          <p:nvPr/>
        </p:nvSpPr>
        <p:spPr bwMode="auto">
          <a:xfrm>
            <a:off x="4079875" y="2541588"/>
            <a:ext cx="952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E</a:t>
            </a:r>
          </a:p>
        </p:txBody>
      </p:sp>
      <p:sp>
        <p:nvSpPr>
          <p:cNvPr id="72720" name="Rectangle 532"/>
          <p:cNvSpPr>
            <a:spLocks noChangeAspect="1" noChangeArrowheads="1"/>
          </p:cNvSpPr>
          <p:nvPr/>
        </p:nvSpPr>
        <p:spPr bwMode="auto">
          <a:xfrm>
            <a:off x="4503738" y="2535238"/>
            <a:ext cx="1031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A</a:t>
            </a:r>
          </a:p>
        </p:txBody>
      </p:sp>
      <p:sp>
        <p:nvSpPr>
          <p:cNvPr id="72721" name="Rectangle 533"/>
          <p:cNvSpPr>
            <a:spLocks noChangeAspect="1" noChangeArrowheads="1"/>
          </p:cNvSpPr>
          <p:nvPr/>
        </p:nvSpPr>
        <p:spPr bwMode="auto">
          <a:xfrm>
            <a:off x="3771900" y="1668463"/>
            <a:ext cx="4333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mRNA</a:t>
            </a:r>
          </a:p>
        </p:txBody>
      </p:sp>
      <p:sp>
        <p:nvSpPr>
          <p:cNvPr id="72722" name="Rectangle 537"/>
          <p:cNvSpPr>
            <a:spLocks noChangeAspect="1" noChangeArrowheads="1"/>
          </p:cNvSpPr>
          <p:nvPr/>
        </p:nvSpPr>
        <p:spPr bwMode="auto">
          <a:xfrm>
            <a:off x="5529943" y="2393534"/>
            <a:ext cx="1415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A release factor (RF) </a:t>
            </a:r>
            <a:endParaRPr lang="en-US" sz="1100" b="1" dirty="0" smtClean="0">
              <a:latin typeface="+mn-lt"/>
            </a:endParaRPr>
          </a:p>
          <a:p>
            <a:pPr>
              <a:defRPr/>
            </a:pPr>
            <a:r>
              <a:rPr lang="en-US" sz="1100" b="1" dirty="0" smtClean="0">
                <a:latin typeface="+mn-lt"/>
              </a:rPr>
              <a:t>binds </a:t>
            </a:r>
            <a:r>
              <a:rPr lang="en-US" sz="1100" b="1" dirty="0">
                <a:latin typeface="+mn-lt"/>
              </a:rPr>
              <a:t>to the A site.</a:t>
            </a:r>
          </a:p>
        </p:txBody>
      </p:sp>
      <p:sp>
        <p:nvSpPr>
          <p:cNvPr id="72723" name="Rectangle 571"/>
          <p:cNvSpPr>
            <a:spLocks noChangeAspect="1" noChangeArrowheads="1"/>
          </p:cNvSpPr>
          <p:nvPr/>
        </p:nvSpPr>
        <p:spPr bwMode="auto">
          <a:xfrm>
            <a:off x="4982482" y="3885975"/>
            <a:ext cx="25068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The polypeptide is cleaved from the </a:t>
            </a:r>
            <a:endParaRPr lang="en-US" sz="1100" b="1" dirty="0" smtClean="0">
              <a:latin typeface="+mn-lt"/>
            </a:endParaRPr>
          </a:p>
          <a:p>
            <a:pPr>
              <a:defRPr/>
            </a:pPr>
            <a:r>
              <a:rPr lang="en-US" sz="1100" b="1" dirty="0" err="1" smtClean="0">
                <a:latin typeface="+mn-lt"/>
              </a:rPr>
              <a:t>tRNA</a:t>
            </a:r>
            <a:r>
              <a:rPr lang="en-US" sz="1100" b="1" dirty="0" smtClean="0">
                <a:latin typeface="+mn-lt"/>
              </a:rPr>
              <a:t> in </a:t>
            </a:r>
            <a:r>
              <a:rPr lang="en-US" sz="1100" b="1" dirty="0">
                <a:latin typeface="+mn-lt"/>
              </a:rPr>
              <a:t>the P site. The </a:t>
            </a:r>
            <a:r>
              <a:rPr lang="en-US" sz="1100" b="1" dirty="0" err="1">
                <a:latin typeface="+mn-lt"/>
              </a:rPr>
              <a:t>tRNA</a:t>
            </a:r>
            <a:r>
              <a:rPr lang="en-US" sz="1100" b="1" dirty="0">
                <a:latin typeface="+mn-lt"/>
              </a:rPr>
              <a:t> is </a:t>
            </a:r>
            <a:endParaRPr lang="en-US" sz="1100" b="1" dirty="0" smtClean="0">
              <a:latin typeface="+mn-lt"/>
            </a:endParaRPr>
          </a:p>
          <a:p>
            <a:pPr>
              <a:defRPr/>
            </a:pPr>
            <a:r>
              <a:rPr lang="en-US" sz="1100" b="1" dirty="0" smtClean="0">
                <a:latin typeface="+mn-lt"/>
              </a:rPr>
              <a:t>then </a:t>
            </a:r>
            <a:r>
              <a:rPr lang="en-US" sz="1100" b="1" dirty="0">
                <a:latin typeface="+mn-lt"/>
              </a:rPr>
              <a:t>released.</a:t>
            </a:r>
          </a:p>
        </p:txBody>
      </p:sp>
      <p:sp>
        <p:nvSpPr>
          <p:cNvPr id="72724" name="Rectangle 639"/>
          <p:cNvSpPr>
            <a:spLocks noChangeAspect="1" noChangeArrowheads="1"/>
          </p:cNvSpPr>
          <p:nvPr/>
        </p:nvSpPr>
        <p:spPr bwMode="auto">
          <a:xfrm>
            <a:off x="5738812" y="5645831"/>
            <a:ext cx="242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The ribosomal subunits, mRNA, and</a:t>
            </a:r>
          </a:p>
          <a:p>
            <a:pPr>
              <a:defRPr/>
            </a:pPr>
            <a:r>
              <a:rPr lang="en-US" sz="1100" b="1" dirty="0">
                <a:latin typeface="+mn-lt"/>
              </a:rPr>
              <a:t>release factor dissociate.</a:t>
            </a:r>
          </a:p>
        </p:txBody>
      </p:sp>
      <p:sp>
        <p:nvSpPr>
          <p:cNvPr id="72726" name="Rectangle 708"/>
          <p:cNvSpPr>
            <a:spLocks noChangeAspect="1" noChangeArrowheads="1"/>
          </p:cNvSpPr>
          <p:nvPr/>
        </p:nvSpPr>
        <p:spPr bwMode="auto">
          <a:xfrm>
            <a:off x="4918075" y="4873625"/>
            <a:ext cx="1127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3′</a:t>
            </a:r>
          </a:p>
        </p:txBody>
      </p:sp>
      <p:sp>
        <p:nvSpPr>
          <p:cNvPr id="72727" name="Rectangle 710"/>
          <p:cNvSpPr>
            <a:spLocks noChangeAspect="1" noChangeArrowheads="1"/>
          </p:cNvSpPr>
          <p:nvPr/>
        </p:nvSpPr>
        <p:spPr bwMode="auto">
          <a:xfrm>
            <a:off x="4298950" y="5621338"/>
            <a:ext cx="809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+</a:t>
            </a:r>
          </a:p>
        </p:txBody>
      </p:sp>
      <p:sp>
        <p:nvSpPr>
          <p:cNvPr id="72728" name="Rectangle 711"/>
          <p:cNvSpPr>
            <a:spLocks noChangeAspect="1" noChangeArrowheads="1"/>
          </p:cNvSpPr>
          <p:nvPr/>
        </p:nvSpPr>
        <p:spPr bwMode="auto">
          <a:xfrm>
            <a:off x="4913313" y="6491288"/>
            <a:ext cx="1127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3′</a:t>
            </a:r>
          </a:p>
        </p:txBody>
      </p:sp>
      <p:sp>
        <p:nvSpPr>
          <p:cNvPr id="72729" name="Rectangle 714"/>
          <p:cNvSpPr>
            <a:spLocks noChangeAspect="1" noChangeArrowheads="1"/>
          </p:cNvSpPr>
          <p:nvPr/>
        </p:nvSpPr>
        <p:spPr bwMode="auto">
          <a:xfrm>
            <a:off x="3348038" y="4956175"/>
            <a:ext cx="112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5′</a:t>
            </a:r>
          </a:p>
        </p:txBody>
      </p:sp>
      <p:sp>
        <p:nvSpPr>
          <p:cNvPr id="72730" name="Rectangle 715"/>
          <p:cNvSpPr>
            <a:spLocks noChangeAspect="1" noChangeArrowheads="1"/>
          </p:cNvSpPr>
          <p:nvPr/>
        </p:nvSpPr>
        <p:spPr bwMode="auto">
          <a:xfrm>
            <a:off x="3338513" y="6584950"/>
            <a:ext cx="112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5′</a:t>
            </a:r>
          </a:p>
        </p:txBody>
      </p:sp>
      <p:sp>
        <p:nvSpPr>
          <p:cNvPr id="72735" name="Rectangle 524"/>
          <p:cNvSpPr>
            <a:spLocks noChangeAspect="1" noChangeArrowheads="1"/>
          </p:cNvSpPr>
          <p:nvPr/>
        </p:nvSpPr>
        <p:spPr bwMode="auto">
          <a:xfrm>
            <a:off x="4295775" y="1004888"/>
            <a:ext cx="952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P</a:t>
            </a:r>
          </a:p>
        </p:txBody>
      </p:sp>
      <p:sp>
        <p:nvSpPr>
          <p:cNvPr id="72736" name="Rectangle 531"/>
          <p:cNvSpPr>
            <a:spLocks noChangeAspect="1" noChangeArrowheads="1"/>
          </p:cNvSpPr>
          <p:nvPr/>
        </p:nvSpPr>
        <p:spPr bwMode="auto">
          <a:xfrm>
            <a:off x="4292600" y="2562225"/>
            <a:ext cx="95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latin typeface="+mn-lt"/>
              </a:rPr>
              <a:t>P</a:t>
            </a:r>
          </a:p>
        </p:txBody>
      </p:sp>
      <p:grpSp>
        <p:nvGrpSpPr>
          <p:cNvPr id="22560" name="Group 577"/>
          <p:cNvGrpSpPr>
            <a:grpSpLocks noChangeAspect="1"/>
          </p:cNvGrpSpPr>
          <p:nvPr/>
        </p:nvGrpSpPr>
        <p:grpSpPr bwMode="auto">
          <a:xfrm>
            <a:off x="4459288" y="971550"/>
            <a:ext cx="363537" cy="306388"/>
            <a:chOff x="4362446" y="1034144"/>
            <a:chExt cx="346079" cy="291419"/>
          </a:xfrm>
        </p:grpSpPr>
        <p:sp>
          <p:nvSpPr>
            <p:cNvPr id="72743" name="Line 692"/>
            <p:cNvSpPr>
              <a:spLocks noChangeAspect="1" noChangeShapeType="1"/>
            </p:cNvSpPr>
            <p:nvPr/>
          </p:nvSpPr>
          <p:spPr bwMode="auto">
            <a:xfrm flipV="1">
              <a:off x="4362446" y="1046224"/>
              <a:ext cx="346079" cy="279339"/>
            </a:xfrm>
            <a:prstGeom prst="line">
              <a:avLst/>
            </a:prstGeom>
            <a:noFill/>
            <a:ln w="101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  <p:sp>
          <p:nvSpPr>
            <p:cNvPr id="72744" name="Line 694"/>
            <p:cNvSpPr>
              <a:spLocks noChangeAspect="1" noChangeShapeType="1"/>
            </p:cNvSpPr>
            <p:nvPr/>
          </p:nvSpPr>
          <p:spPr bwMode="auto">
            <a:xfrm flipV="1">
              <a:off x="4362446" y="1034144"/>
              <a:ext cx="346079" cy="279339"/>
            </a:xfrm>
            <a:prstGeom prst="line">
              <a:avLst/>
            </a:prstGeom>
            <a:noFill/>
            <a:ln w="49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00" b="1">
                <a:latin typeface="+mn-lt"/>
              </a:endParaRPr>
            </a:p>
          </p:txBody>
        </p:sp>
      </p:grpSp>
      <p:sp>
        <p:nvSpPr>
          <p:cNvPr id="1980436" name="Text Box 20"/>
          <p:cNvSpPr txBox="1">
            <a:spLocks noChangeArrowheads="1"/>
          </p:cNvSpPr>
          <p:nvPr/>
        </p:nvSpPr>
        <p:spPr bwMode="auto">
          <a:xfrm>
            <a:off x="127000" y="6446838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2264456"/>
            <a:ext cx="2616200" cy="177006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Termination</a:t>
            </a:r>
            <a:endParaRPr lang="en-US" sz="5400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06925" y="2592388"/>
            <a:ext cx="923018" cy="112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8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04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Animation of translation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hlinkClick r:id="rId2"/>
              </a:rPr>
              <a:t>http://vcell.ndsu.nodak.edu/animations/</a:t>
            </a: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http://vcell.ndsu.nodak.edu/animations/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781050"/>
            <a:ext cx="790575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ahoma" panose="020B0604030504040204" pitchFamily="34" charset="0"/>
              </a:rPr>
              <a:t>Predict the amino acid sequence produced during translation by the following short theoretical mRNA sequences.  Note that the second sequence was formed from the first by a deletion of only one nucleotide.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</a:rPr>
              <a:t>AUG CCG GAU UAU AGU UGA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</a:rPr>
              <a:t>AUG CCG GAU UAA GUU GA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4850" y="781050"/>
            <a:ext cx="7905750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latin typeface="Tahoma" panose="020B0604030504040204" pitchFamily="34" charset="0"/>
              </a:rPr>
              <a:t>Predict the amino acid sequence produced during translation by the following short theoretical mRNA sequences.  Note that the second sequence was formed from the first by a deletion of only one nucleotide.</a:t>
            </a:r>
          </a:p>
          <a:p>
            <a:pPr eaLnBrk="1" hangingPunct="1"/>
            <a:endParaRPr lang="en-US" altLang="en-US" sz="2400" smtClean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</a:rPr>
              <a:t>AUG CCG GAU UAU AGU UGA</a:t>
            </a:r>
          </a:p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ahoma" panose="020B0604030504040204" pitchFamily="34" charset="0"/>
              </a:rPr>
              <a:t>Met  Pro  Asp   Tyr  Ser   STOP</a:t>
            </a:r>
          </a:p>
          <a:p>
            <a:pPr eaLnBrk="1" hangingPunct="1"/>
            <a:endParaRPr lang="en-US" altLang="en-US" sz="2800" b="1" smtClean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</a:rPr>
              <a:t>AUG CCG GAU UAA GUU GA</a:t>
            </a:r>
          </a:p>
          <a:p>
            <a:pPr eaLnBrk="1" hangingPunct="1"/>
            <a:r>
              <a:rPr lang="en-US" altLang="en-US" sz="2800" b="1" smtClean="0">
                <a:solidFill>
                  <a:srgbClr val="CC3300"/>
                </a:solidFill>
                <a:latin typeface="Tahoma" panose="020B0604030504040204" pitchFamily="34" charset="0"/>
              </a:rPr>
              <a:t>Met  Pro  Asp   STOP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76" descr="bro25332_15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379413"/>
            <a:ext cx="282575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Freeform 265"/>
          <p:cNvSpPr>
            <a:spLocks/>
          </p:cNvSpPr>
          <p:nvPr/>
        </p:nvSpPr>
        <p:spPr bwMode="auto">
          <a:xfrm>
            <a:off x="3543300" y="5341938"/>
            <a:ext cx="212725" cy="212725"/>
          </a:xfrm>
          <a:custGeom>
            <a:avLst/>
            <a:gdLst>
              <a:gd name="T0" fmla="*/ 2147483647 w 134"/>
              <a:gd name="T1" fmla="*/ 2147483647 h 134"/>
              <a:gd name="T2" fmla="*/ 2147483647 w 134"/>
              <a:gd name="T3" fmla="*/ 2147483647 h 134"/>
              <a:gd name="T4" fmla="*/ 2147483647 w 134"/>
              <a:gd name="T5" fmla="*/ 2147483647 h 134"/>
              <a:gd name="T6" fmla="*/ 2147483647 w 134"/>
              <a:gd name="T7" fmla="*/ 2147483647 h 134"/>
              <a:gd name="T8" fmla="*/ 2147483647 w 134"/>
              <a:gd name="T9" fmla="*/ 2147483647 h 134"/>
              <a:gd name="T10" fmla="*/ 2147483647 w 134"/>
              <a:gd name="T11" fmla="*/ 2147483647 h 134"/>
              <a:gd name="T12" fmla="*/ 2147483647 w 134"/>
              <a:gd name="T13" fmla="*/ 2147483647 h 134"/>
              <a:gd name="T14" fmla="*/ 2147483647 w 134"/>
              <a:gd name="T15" fmla="*/ 2147483647 h 134"/>
              <a:gd name="T16" fmla="*/ 2147483647 w 134"/>
              <a:gd name="T17" fmla="*/ 0 h 134"/>
              <a:gd name="T18" fmla="*/ 2147483647 w 134"/>
              <a:gd name="T19" fmla="*/ 0 h 134"/>
              <a:gd name="T20" fmla="*/ 2147483647 w 134"/>
              <a:gd name="T21" fmla="*/ 0 h 134"/>
              <a:gd name="T22" fmla="*/ 2147483647 w 134"/>
              <a:gd name="T23" fmla="*/ 0 h 134"/>
              <a:gd name="T24" fmla="*/ 2147483647 w 134"/>
              <a:gd name="T25" fmla="*/ 2147483647 h 134"/>
              <a:gd name="T26" fmla="*/ 2147483647 w 134"/>
              <a:gd name="T27" fmla="*/ 2147483647 h 134"/>
              <a:gd name="T28" fmla="*/ 2147483647 w 134"/>
              <a:gd name="T29" fmla="*/ 2147483647 h 134"/>
              <a:gd name="T30" fmla="*/ 2147483647 w 134"/>
              <a:gd name="T31" fmla="*/ 2147483647 h 134"/>
              <a:gd name="T32" fmla="*/ 2147483647 w 134"/>
              <a:gd name="T33" fmla="*/ 2147483647 h 134"/>
              <a:gd name="T34" fmla="*/ 0 w 134"/>
              <a:gd name="T35" fmla="*/ 2147483647 h 134"/>
              <a:gd name="T36" fmla="*/ 0 w 134"/>
              <a:gd name="T37" fmla="*/ 2147483647 h 134"/>
              <a:gd name="T38" fmla="*/ 0 w 134"/>
              <a:gd name="T39" fmla="*/ 2147483647 h 134"/>
              <a:gd name="T40" fmla="*/ 0 w 134"/>
              <a:gd name="T41" fmla="*/ 2147483647 h 134"/>
              <a:gd name="T42" fmla="*/ 2147483647 w 134"/>
              <a:gd name="T43" fmla="*/ 2147483647 h 134"/>
              <a:gd name="T44" fmla="*/ 2147483647 w 134"/>
              <a:gd name="T45" fmla="*/ 2147483647 h 134"/>
              <a:gd name="T46" fmla="*/ 2147483647 w 134"/>
              <a:gd name="T47" fmla="*/ 2147483647 h 134"/>
              <a:gd name="T48" fmla="*/ 2147483647 w 134"/>
              <a:gd name="T49" fmla="*/ 2147483647 h 134"/>
              <a:gd name="T50" fmla="*/ 2147483647 w 134"/>
              <a:gd name="T51" fmla="*/ 2147483647 h 134"/>
              <a:gd name="T52" fmla="*/ 2147483647 w 134"/>
              <a:gd name="T53" fmla="*/ 2147483647 h 134"/>
              <a:gd name="T54" fmla="*/ 2147483647 w 134"/>
              <a:gd name="T55" fmla="*/ 2147483647 h 134"/>
              <a:gd name="T56" fmla="*/ 2147483647 w 134"/>
              <a:gd name="T57" fmla="*/ 2147483647 h 134"/>
              <a:gd name="T58" fmla="*/ 2147483647 w 134"/>
              <a:gd name="T59" fmla="*/ 2147483647 h 134"/>
              <a:gd name="T60" fmla="*/ 2147483647 w 134"/>
              <a:gd name="T61" fmla="*/ 2147483647 h 134"/>
              <a:gd name="T62" fmla="*/ 2147483647 w 134"/>
              <a:gd name="T63" fmla="*/ 2147483647 h 134"/>
              <a:gd name="T64" fmla="*/ 2147483647 w 134"/>
              <a:gd name="T65" fmla="*/ 2147483647 h 134"/>
              <a:gd name="T66" fmla="*/ 2147483647 w 134"/>
              <a:gd name="T67" fmla="*/ 2147483647 h 134"/>
              <a:gd name="T68" fmla="*/ 2147483647 w 134"/>
              <a:gd name="T69" fmla="*/ 2147483647 h 134"/>
              <a:gd name="T70" fmla="*/ 2147483647 w 134"/>
              <a:gd name="T71" fmla="*/ 2147483647 h 134"/>
              <a:gd name="T72" fmla="*/ 2147483647 w 134"/>
              <a:gd name="T73" fmla="*/ 2147483647 h 134"/>
              <a:gd name="T74" fmla="*/ 2147483647 w 134"/>
              <a:gd name="T75" fmla="*/ 2147483647 h 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4"/>
              <a:gd name="T115" fmla="*/ 0 h 134"/>
              <a:gd name="T116" fmla="*/ 134 w 134"/>
              <a:gd name="T117" fmla="*/ 134 h 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4" h="134">
                <a:moveTo>
                  <a:pt x="134" y="66"/>
                </a:moveTo>
                <a:lnTo>
                  <a:pt x="134" y="66"/>
                </a:lnTo>
                <a:lnTo>
                  <a:pt x="132" y="54"/>
                </a:lnTo>
                <a:lnTo>
                  <a:pt x="128" y="40"/>
                </a:lnTo>
                <a:lnTo>
                  <a:pt x="122" y="30"/>
                </a:lnTo>
                <a:lnTo>
                  <a:pt x="114" y="20"/>
                </a:lnTo>
                <a:lnTo>
                  <a:pt x="104" y="10"/>
                </a:lnTo>
                <a:lnTo>
                  <a:pt x="92" y="4"/>
                </a:lnTo>
                <a:lnTo>
                  <a:pt x="80" y="0"/>
                </a:lnTo>
                <a:lnTo>
                  <a:pt x="66" y="0"/>
                </a:lnTo>
                <a:lnTo>
                  <a:pt x="54" y="0"/>
                </a:lnTo>
                <a:lnTo>
                  <a:pt x="40" y="4"/>
                </a:lnTo>
                <a:lnTo>
                  <a:pt x="28" y="10"/>
                </a:lnTo>
                <a:lnTo>
                  <a:pt x="18" y="20"/>
                </a:lnTo>
                <a:lnTo>
                  <a:pt x="10" y="30"/>
                </a:lnTo>
                <a:lnTo>
                  <a:pt x="4" y="40"/>
                </a:lnTo>
                <a:lnTo>
                  <a:pt x="0" y="54"/>
                </a:lnTo>
                <a:lnTo>
                  <a:pt x="0" y="66"/>
                </a:lnTo>
                <a:lnTo>
                  <a:pt x="0" y="80"/>
                </a:lnTo>
                <a:lnTo>
                  <a:pt x="4" y="92"/>
                </a:lnTo>
                <a:lnTo>
                  <a:pt x="10" y="104"/>
                </a:lnTo>
                <a:lnTo>
                  <a:pt x="18" y="114"/>
                </a:lnTo>
                <a:lnTo>
                  <a:pt x="28" y="122"/>
                </a:lnTo>
                <a:lnTo>
                  <a:pt x="40" y="128"/>
                </a:lnTo>
                <a:lnTo>
                  <a:pt x="54" y="132"/>
                </a:lnTo>
                <a:lnTo>
                  <a:pt x="66" y="134"/>
                </a:lnTo>
                <a:lnTo>
                  <a:pt x="80" y="132"/>
                </a:lnTo>
                <a:lnTo>
                  <a:pt x="92" y="128"/>
                </a:lnTo>
                <a:lnTo>
                  <a:pt x="104" y="122"/>
                </a:lnTo>
                <a:lnTo>
                  <a:pt x="114" y="114"/>
                </a:lnTo>
                <a:lnTo>
                  <a:pt x="122" y="104"/>
                </a:lnTo>
                <a:lnTo>
                  <a:pt x="128" y="92"/>
                </a:lnTo>
                <a:lnTo>
                  <a:pt x="132" y="80"/>
                </a:lnTo>
                <a:lnTo>
                  <a:pt x="134" y="66"/>
                </a:lnTo>
                <a:close/>
              </a:path>
            </a:pathLst>
          </a:custGeom>
          <a:noFill/>
          <a:ln w="2">
            <a:solidFill>
              <a:srgbClr val="A46E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266"/>
          <p:cNvSpPr>
            <a:spLocks noChangeArrowheads="1"/>
          </p:cNvSpPr>
          <p:nvPr/>
        </p:nvSpPr>
        <p:spPr bwMode="auto">
          <a:xfrm>
            <a:off x="2317750" y="630238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Lys</a:t>
            </a:r>
            <a:endParaRPr lang="en-US" altLang="en-US" sz="900" b="1"/>
          </a:p>
        </p:txBody>
      </p:sp>
      <p:sp>
        <p:nvSpPr>
          <p:cNvPr id="4101" name="Rectangle 269"/>
          <p:cNvSpPr>
            <a:spLocks noChangeArrowheads="1"/>
          </p:cNvSpPr>
          <p:nvPr/>
        </p:nvSpPr>
        <p:spPr bwMode="auto">
          <a:xfrm>
            <a:off x="2320925" y="893763"/>
            <a:ext cx="466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Helvetica" panose="020B0604020202020204" pitchFamily="34" charset="0"/>
              </a:rPr>
              <a:t>NH</a:t>
            </a:r>
            <a:r>
              <a:rPr lang="en-US" altLang="en-US" sz="1200" b="1" baseline="-25000">
                <a:latin typeface="Helvetica" panose="020B0604020202020204" pitchFamily="34" charset="0"/>
              </a:rPr>
              <a:t>3</a:t>
            </a:r>
            <a:r>
              <a:rPr lang="en-US" altLang="en-US" sz="1200" b="1" baseline="30000">
                <a:latin typeface="Helvetica" panose="020B0604020202020204" pitchFamily="34" charset="0"/>
              </a:rPr>
              <a:t>+</a:t>
            </a:r>
            <a:endParaRPr lang="en-US" altLang="en-US" sz="1200" b="1" baseline="30000"/>
          </a:p>
        </p:txBody>
      </p:sp>
      <p:sp>
        <p:nvSpPr>
          <p:cNvPr id="4102" name="Rectangle 273"/>
          <p:cNvSpPr>
            <a:spLocks noChangeArrowheads="1"/>
          </p:cNvSpPr>
          <p:nvPr/>
        </p:nvSpPr>
        <p:spPr bwMode="auto">
          <a:xfrm>
            <a:off x="2339975" y="465138"/>
            <a:ext cx="635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1</a:t>
            </a:r>
            <a:endParaRPr lang="en-US" altLang="en-US" sz="900" b="1"/>
          </a:p>
        </p:txBody>
      </p:sp>
      <p:sp>
        <p:nvSpPr>
          <p:cNvPr id="4103" name="Rectangle 274"/>
          <p:cNvSpPr>
            <a:spLocks noChangeArrowheads="1"/>
          </p:cNvSpPr>
          <p:nvPr/>
        </p:nvSpPr>
        <p:spPr bwMode="auto">
          <a:xfrm>
            <a:off x="4318000" y="554038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10</a:t>
            </a:r>
            <a:endParaRPr lang="en-US" altLang="en-US" sz="900" b="1"/>
          </a:p>
        </p:txBody>
      </p:sp>
      <p:sp>
        <p:nvSpPr>
          <p:cNvPr id="4104" name="Rectangle 277"/>
          <p:cNvSpPr>
            <a:spLocks noChangeArrowheads="1"/>
          </p:cNvSpPr>
          <p:nvPr/>
        </p:nvSpPr>
        <p:spPr bwMode="auto">
          <a:xfrm>
            <a:off x="3689350" y="12303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20</a:t>
            </a:r>
            <a:endParaRPr lang="en-US" altLang="en-US" sz="900" b="1"/>
          </a:p>
        </p:txBody>
      </p:sp>
      <p:sp>
        <p:nvSpPr>
          <p:cNvPr id="4105" name="Rectangle 279"/>
          <p:cNvSpPr>
            <a:spLocks noChangeArrowheads="1"/>
          </p:cNvSpPr>
          <p:nvPr/>
        </p:nvSpPr>
        <p:spPr bwMode="auto">
          <a:xfrm>
            <a:off x="3108325" y="17129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30</a:t>
            </a:r>
            <a:endParaRPr lang="en-US" altLang="en-US" sz="900" b="1"/>
          </a:p>
        </p:txBody>
      </p:sp>
      <p:sp>
        <p:nvSpPr>
          <p:cNvPr id="4106" name="Rectangle 280"/>
          <p:cNvSpPr>
            <a:spLocks noChangeArrowheads="1"/>
          </p:cNvSpPr>
          <p:nvPr/>
        </p:nvSpPr>
        <p:spPr bwMode="auto">
          <a:xfrm>
            <a:off x="4238625" y="2465388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40</a:t>
            </a:r>
            <a:endParaRPr lang="en-US" altLang="en-US" sz="900" b="1"/>
          </a:p>
        </p:txBody>
      </p:sp>
      <p:sp>
        <p:nvSpPr>
          <p:cNvPr id="4107" name="Rectangle 282"/>
          <p:cNvSpPr>
            <a:spLocks noChangeArrowheads="1"/>
          </p:cNvSpPr>
          <p:nvPr/>
        </p:nvSpPr>
        <p:spPr bwMode="auto">
          <a:xfrm>
            <a:off x="2305050" y="2954338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50</a:t>
            </a:r>
            <a:endParaRPr lang="en-US" altLang="en-US" sz="900" b="1"/>
          </a:p>
        </p:txBody>
      </p:sp>
      <p:sp>
        <p:nvSpPr>
          <p:cNvPr id="4108" name="Rectangle 284"/>
          <p:cNvSpPr>
            <a:spLocks noChangeArrowheads="1"/>
          </p:cNvSpPr>
          <p:nvPr/>
        </p:nvSpPr>
        <p:spPr bwMode="auto">
          <a:xfrm>
            <a:off x="4086225" y="3074988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60</a:t>
            </a:r>
            <a:endParaRPr lang="en-US" altLang="en-US" sz="900" b="1"/>
          </a:p>
        </p:txBody>
      </p:sp>
      <p:sp>
        <p:nvSpPr>
          <p:cNvPr id="4109" name="Rectangle 286"/>
          <p:cNvSpPr>
            <a:spLocks noChangeArrowheads="1"/>
          </p:cNvSpPr>
          <p:nvPr/>
        </p:nvSpPr>
        <p:spPr bwMode="auto">
          <a:xfrm>
            <a:off x="3794125" y="37449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70</a:t>
            </a:r>
            <a:endParaRPr lang="en-US" altLang="en-US" sz="900" b="1"/>
          </a:p>
        </p:txBody>
      </p:sp>
      <p:sp>
        <p:nvSpPr>
          <p:cNvPr id="4110" name="Rectangle 288"/>
          <p:cNvSpPr>
            <a:spLocks noChangeArrowheads="1"/>
          </p:cNvSpPr>
          <p:nvPr/>
        </p:nvSpPr>
        <p:spPr bwMode="auto">
          <a:xfrm>
            <a:off x="2898775" y="45069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80</a:t>
            </a:r>
            <a:endParaRPr lang="en-US" altLang="en-US" sz="900" b="1"/>
          </a:p>
        </p:txBody>
      </p:sp>
      <p:sp>
        <p:nvSpPr>
          <p:cNvPr id="4111" name="Rectangle 290"/>
          <p:cNvSpPr>
            <a:spLocks noChangeArrowheads="1"/>
          </p:cNvSpPr>
          <p:nvPr/>
        </p:nvSpPr>
        <p:spPr bwMode="auto">
          <a:xfrm>
            <a:off x="4933950" y="438626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90</a:t>
            </a:r>
            <a:endParaRPr lang="en-US" altLang="en-US" sz="900" b="1"/>
          </a:p>
        </p:txBody>
      </p:sp>
      <p:sp>
        <p:nvSpPr>
          <p:cNvPr id="4112" name="Rectangle 292"/>
          <p:cNvSpPr>
            <a:spLocks noChangeArrowheads="1"/>
          </p:cNvSpPr>
          <p:nvPr/>
        </p:nvSpPr>
        <p:spPr bwMode="auto">
          <a:xfrm>
            <a:off x="3130550" y="5205413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100</a:t>
            </a:r>
            <a:endParaRPr lang="en-US" altLang="en-US" sz="900" b="1"/>
          </a:p>
        </p:txBody>
      </p:sp>
      <p:sp>
        <p:nvSpPr>
          <p:cNvPr id="4113" name="Rectangle 295"/>
          <p:cNvSpPr>
            <a:spLocks noChangeArrowheads="1"/>
          </p:cNvSpPr>
          <p:nvPr/>
        </p:nvSpPr>
        <p:spPr bwMode="auto">
          <a:xfrm>
            <a:off x="3143250" y="5583238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110</a:t>
            </a:r>
            <a:endParaRPr lang="en-US" altLang="en-US" sz="900" b="1"/>
          </a:p>
        </p:txBody>
      </p:sp>
      <p:sp>
        <p:nvSpPr>
          <p:cNvPr id="4114" name="Rectangle 298"/>
          <p:cNvSpPr>
            <a:spLocks noChangeArrowheads="1"/>
          </p:cNvSpPr>
          <p:nvPr/>
        </p:nvSpPr>
        <p:spPr bwMode="auto">
          <a:xfrm>
            <a:off x="4171950" y="5995988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120</a:t>
            </a:r>
            <a:endParaRPr lang="en-US" altLang="en-US" sz="900" b="1"/>
          </a:p>
        </p:txBody>
      </p:sp>
      <p:sp>
        <p:nvSpPr>
          <p:cNvPr id="4115" name="Rectangle 301"/>
          <p:cNvSpPr>
            <a:spLocks noChangeArrowheads="1"/>
          </p:cNvSpPr>
          <p:nvPr/>
        </p:nvSpPr>
        <p:spPr bwMode="auto">
          <a:xfrm>
            <a:off x="2305050" y="5697538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129</a:t>
            </a:r>
            <a:endParaRPr lang="en-US" altLang="en-US" sz="900" b="1"/>
          </a:p>
        </p:txBody>
      </p:sp>
      <p:sp>
        <p:nvSpPr>
          <p:cNvPr id="4116" name="Rectangle 304"/>
          <p:cNvSpPr>
            <a:spLocks noChangeArrowheads="1"/>
          </p:cNvSpPr>
          <p:nvPr/>
        </p:nvSpPr>
        <p:spPr bwMode="auto">
          <a:xfrm>
            <a:off x="2524125" y="569913"/>
            <a:ext cx="1730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Val</a:t>
            </a:r>
            <a:endParaRPr lang="en-US" altLang="en-US" sz="900" b="1"/>
          </a:p>
        </p:txBody>
      </p:sp>
      <p:sp>
        <p:nvSpPr>
          <p:cNvPr id="4117" name="Rectangle 307"/>
          <p:cNvSpPr>
            <a:spLocks noChangeArrowheads="1"/>
          </p:cNvSpPr>
          <p:nvPr/>
        </p:nvSpPr>
        <p:spPr bwMode="auto">
          <a:xfrm>
            <a:off x="2730500" y="506413"/>
            <a:ext cx="2111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Phe</a:t>
            </a:r>
            <a:endParaRPr lang="en-US" altLang="en-US" sz="900" b="1"/>
          </a:p>
        </p:txBody>
      </p:sp>
      <p:sp>
        <p:nvSpPr>
          <p:cNvPr id="4118" name="Rectangle 310"/>
          <p:cNvSpPr>
            <a:spLocks noChangeArrowheads="1"/>
          </p:cNvSpPr>
          <p:nvPr/>
        </p:nvSpPr>
        <p:spPr bwMode="auto">
          <a:xfrm>
            <a:off x="2946400" y="4714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19" name="Rectangle 313"/>
          <p:cNvSpPr>
            <a:spLocks noChangeArrowheads="1"/>
          </p:cNvSpPr>
          <p:nvPr/>
        </p:nvSpPr>
        <p:spPr bwMode="auto">
          <a:xfrm>
            <a:off x="3159125" y="4429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20" name="Rectangle 316"/>
          <p:cNvSpPr>
            <a:spLocks noChangeArrowheads="1"/>
          </p:cNvSpPr>
          <p:nvPr/>
        </p:nvSpPr>
        <p:spPr bwMode="auto">
          <a:xfrm>
            <a:off x="3381375" y="433388"/>
            <a:ext cx="2111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121" name="Rectangle 320"/>
          <p:cNvSpPr>
            <a:spLocks noChangeArrowheads="1"/>
          </p:cNvSpPr>
          <p:nvPr/>
        </p:nvSpPr>
        <p:spPr bwMode="auto">
          <a:xfrm>
            <a:off x="3602038" y="455613"/>
            <a:ext cx="1920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Glu</a:t>
            </a:r>
            <a:endParaRPr lang="en-US" altLang="en-US" sz="900" b="1"/>
          </a:p>
        </p:txBody>
      </p:sp>
      <p:sp>
        <p:nvSpPr>
          <p:cNvPr id="4122" name="Rectangle 322"/>
          <p:cNvSpPr>
            <a:spLocks noChangeArrowheads="1"/>
          </p:cNvSpPr>
          <p:nvPr/>
        </p:nvSpPr>
        <p:spPr bwMode="auto">
          <a:xfrm>
            <a:off x="3806825" y="515938"/>
            <a:ext cx="2047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23" name="Rectangle 325"/>
          <p:cNvSpPr>
            <a:spLocks noChangeArrowheads="1"/>
          </p:cNvSpPr>
          <p:nvPr/>
        </p:nvSpPr>
        <p:spPr bwMode="auto">
          <a:xfrm>
            <a:off x="4010025" y="58578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24" name="Rectangle 328"/>
          <p:cNvSpPr>
            <a:spLocks noChangeArrowheads="1"/>
          </p:cNvSpPr>
          <p:nvPr/>
        </p:nvSpPr>
        <p:spPr bwMode="auto">
          <a:xfrm>
            <a:off x="4194175" y="69373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25" name="Rectangle 331"/>
          <p:cNvSpPr>
            <a:spLocks noChangeArrowheads="1"/>
          </p:cNvSpPr>
          <p:nvPr/>
        </p:nvSpPr>
        <p:spPr bwMode="auto">
          <a:xfrm>
            <a:off x="4375150" y="811213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26" name="Rectangle 334"/>
          <p:cNvSpPr>
            <a:spLocks noChangeArrowheads="1"/>
          </p:cNvSpPr>
          <p:nvPr/>
        </p:nvSpPr>
        <p:spPr bwMode="auto">
          <a:xfrm>
            <a:off x="4508500" y="9763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Met</a:t>
            </a:r>
            <a:endParaRPr lang="en-US" altLang="en-US" sz="900" b="1"/>
          </a:p>
        </p:txBody>
      </p:sp>
      <p:sp>
        <p:nvSpPr>
          <p:cNvPr id="4127" name="Rectangle 337"/>
          <p:cNvSpPr>
            <a:spLocks noChangeArrowheads="1"/>
          </p:cNvSpPr>
          <p:nvPr/>
        </p:nvSpPr>
        <p:spPr bwMode="auto">
          <a:xfrm>
            <a:off x="4683125" y="11033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Lys</a:t>
            </a:r>
            <a:endParaRPr lang="en-US" altLang="en-US" sz="900" b="1"/>
          </a:p>
        </p:txBody>
      </p:sp>
      <p:sp>
        <p:nvSpPr>
          <p:cNvPr id="4128" name="Rectangle 340"/>
          <p:cNvSpPr>
            <a:spLocks noChangeArrowheads="1"/>
          </p:cNvSpPr>
          <p:nvPr/>
        </p:nvSpPr>
        <p:spPr bwMode="auto">
          <a:xfrm>
            <a:off x="4848225" y="12430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29" name="Rectangle 343"/>
          <p:cNvSpPr>
            <a:spLocks noChangeArrowheads="1"/>
          </p:cNvSpPr>
          <p:nvPr/>
        </p:nvSpPr>
        <p:spPr bwMode="auto">
          <a:xfrm>
            <a:off x="4705350" y="139223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His</a:t>
            </a:r>
            <a:endParaRPr lang="en-US" altLang="en-US" sz="900" b="1"/>
          </a:p>
        </p:txBody>
      </p:sp>
      <p:sp>
        <p:nvSpPr>
          <p:cNvPr id="4130" name="Rectangle 346"/>
          <p:cNvSpPr>
            <a:spLocks noChangeArrowheads="1"/>
          </p:cNvSpPr>
          <p:nvPr/>
        </p:nvSpPr>
        <p:spPr bwMode="auto">
          <a:xfrm>
            <a:off x="4511675" y="14747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31" name="Rectangle 351"/>
          <p:cNvSpPr>
            <a:spLocks noChangeArrowheads="1"/>
          </p:cNvSpPr>
          <p:nvPr/>
        </p:nvSpPr>
        <p:spPr bwMode="auto">
          <a:xfrm>
            <a:off x="4289425" y="1498600"/>
            <a:ext cx="2047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32" name="Rectangle 354"/>
          <p:cNvSpPr>
            <a:spLocks noChangeArrowheads="1"/>
          </p:cNvSpPr>
          <p:nvPr/>
        </p:nvSpPr>
        <p:spPr bwMode="auto">
          <a:xfrm>
            <a:off x="4079875" y="14747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133" name="Rectangle 355"/>
          <p:cNvSpPr>
            <a:spLocks noChangeArrowheads="1"/>
          </p:cNvSpPr>
          <p:nvPr/>
        </p:nvSpPr>
        <p:spPr bwMode="auto">
          <a:xfrm>
            <a:off x="3854450" y="1439863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34" name="Rectangle 358"/>
          <p:cNvSpPr>
            <a:spLocks noChangeArrowheads="1"/>
          </p:cNvSpPr>
          <p:nvPr/>
        </p:nvSpPr>
        <p:spPr bwMode="auto">
          <a:xfrm>
            <a:off x="3648075" y="139858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Tyr</a:t>
            </a:r>
            <a:endParaRPr lang="en-US" altLang="en-US" sz="900" b="1"/>
          </a:p>
        </p:txBody>
      </p:sp>
      <p:sp>
        <p:nvSpPr>
          <p:cNvPr id="4135" name="Rectangle 361"/>
          <p:cNvSpPr>
            <a:spLocks noChangeArrowheads="1"/>
          </p:cNvSpPr>
          <p:nvPr/>
        </p:nvSpPr>
        <p:spPr bwMode="auto">
          <a:xfrm>
            <a:off x="3441700" y="13573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36" name="Rectangle 364"/>
          <p:cNvSpPr>
            <a:spLocks noChangeArrowheads="1"/>
          </p:cNvSpPr>
          <p:nvPr/>
        </p:nvSpPr>
        <p:spPr bwMode="auto">
          <a:xfrm>
            <a:off x="3222625" y="13192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37" name="Rectangle 367"/>
          <p:cNvSpPr>
            <a:spLocks noChangeArrowheads="1"/>
          </p:cNvSpPr>
          <p:nvPr/>
        </p:nvSpPr>
        <p:spPr bwMode="auto">
          <a:xfrm>
            <a:off x="3000375" y="134778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Tyr</a:t>
            </a:r>
            <a:endParaRPr lang="en-US" altLang="en-US" sz="900" b="1"/>
          </a:p>
        </p:txBody>
      </p:sp>
      <p:sp>
        <p:nvSpPr>
          <p:cNvPr id="4138" name="Rectangle 370"/>
          <p:cNvSpPr>
            <a:spLocks noChangeArrowheads="1"/>
          </p:cNvSpPr>
          <p:nvPr/>
        </p:nvSpPr>
        <p:spPr bwMode="auto">
          <a:xfrm>
            <a:off x="2787650" y="140176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139" name="Rectangle 373"/>
          <p:cNvSpPr>
            <a:spLocks noChangeArrowheads="1"/>
          </p:cNvSpPr>
          <p:nvPr/>
        </p:nvSpPr>
        <p:spPr bwMode="auto">
          <a:xfrm>
            <a:off x="2393950" y="32369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140" name="Rectangle 376"/>
          <p:cNvSpPr>
            <a:spLocks noChangeArrowheads="1"/>
          </p:cNvSpPr>
          <p:nvPr/>
        </p:nvSpPr>
        <p:spPr bwMode="auto">
          <a:xfrm>
            <a:off x="2454275" y="34432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141" name="Rectangle 379"/>
          <p:cNvSpPr>
            <a:spLocks noChangeArrowheads="1"/>
          </p:cNvSpPr>
          <p:nvPr/>
        </p:nvSpPr>
        <p:spPr bwMode="auto">
          <a:xfrm>
            <a:off x="2651125" y="3541713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Tyr</a:t>
            </a:r>
            <a:endParaRPr lang="en-US" altLang="en-US" sz="900" b="1"/>
          </a:p>
        </p:txBody>
      </p:sp>
      <p:sp>
        <p:nvSpPr>
          <p:cNvPr id="4142" name="Rectangle 382"/>
          <p:cNvSpPr>
            <a:spLocks noChangeArrowheads="1"/>
          </p:cNvSpPr>
          <p:nvPr/>
        </p:nvSpPr>
        <p:spPr bwMode="auto">
          <a:xfrm>
            <a:off x="2860675" y="35829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43" name="Rectangle 385"/>
          <p:cNvSpPr>
            <a:spLocks noChangeArrowheads="1"/>
          </p:cNvSpPr>
          <p:nvPr/>
        </p:nvSpPr>
        <p:spPr bwMode="auto">
          <a:xfrm>
            <a:off x="3276600" y="3484563"/>
            <a:ext cx="2047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44" name="Rectangle 388"/>
          <p:cNvSpPr>
            <a:spLocks noChangeArrowheads="1"/>
          </p:cNvSpPr>
          <p:nvPr/>
        </p:nvSpPr>
        <p:spPr bwMode="auto">
          <a:xfrm>
            <a:off x="4467225" y="207803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45" name="Rectangle 392"/>
          <p:cNvSpPr>
            <a:spLocks noChangeArrowheads="1"/>
          </p:cNvSpPr>
          <p:nvPr/>
        </p:nvSpPr>
        <p:spPr bwMode="auto">
          <a:xfrm>
            <a:off x="4394200" y="188436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146" name="Rectangle 394"/>
          <p:cNvSpPr>
            <a:spLocks noChangeArrowheads="1"/>
          </p:cNvSpPr>
          <p:nvPr/>
        </p:nvSpPr>
        <p:spPr bwMode="auto">
          <a:xfrm>
            <a:off x="4159250" y="1849438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Glu</a:t>
            </a:r>
            <a:endParaRPr lang="en-US" altLang="en-US" sz="900" b="1"/>
          </a:p>
        </p:txBody>
      </p:sp>
      <p:sp>
        <p:nvSpPr>
          <p:cNvPr id="4147" name="Rectangle 397"/>
          <p:cNvSpPr>
            <a:spLocks noChangeArrowheads="1"/>
          </p:cNvSpPr>
          <p:nvPr/>
        </p:nvSpPr>
        <p:spPr bwMode="auto">
          <a:xfrm>
            <a:off x="3943350" y="1849438"/>
            <a:ext cx="2111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Phe</a:t>
            </a:r>
            <a:endParaRPr lang="en-US" altLang="en-US" sz="900" b="1"/>
          </a:p>
        </p:txBody>
      </p:sp>
      <p:sp>
        <p:nvSpPr>
          <p:cNvPr id="4148" name="Rectangle 401"/>
          <p:cNvSpPr>
            <a:spLocks noChangeArrowheads="1"/>
          </p:cNvSpPr>
          <p:nvPr/>
        </p:nvSpPr>
        <p:spPr bwMode="auto">
          <a:xfrm>
            <a:off x="3749675" y="1855788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Lys</a:t>
            </a:r>
            <a:endParaRPr lang="en-US" altLang="en-US" sz="900" b="1"/>
          </a:p>
        </p:txBody>
      </p:sp>
      <p:sp>
        <p:nvSpPr>
          <p:cNvPr id="4149" name="Rectangle 403"/>
          <p:cNvSpPr>
            <a:spLocks noChangeArrowheads="1"/>
          </p:cNvSpPr>
          <p:nvPr/>
        </p:nvSpPr>
        <p:spPr bwMode="auto">
          <a:xfrm>
            <a:off x="3514725" y="186213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50" name="Rectangle 409"/>
          <p:cNvSpPr>
            <a:spLocks noChangeArrowheads="1"/>
          </p:cNvSpPr>
          <p:nvPr/>
        </p:nvSpPr>
        <p:spPr bwMode="auto">
          <a:xfrm>
            <a:off x="3314700" y="187483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51" name="Rectangle 412"/>
          <p:cNvSpPr>
            <a:spLocks noChangeArrowheads="1"/>
          </p:cNvSpPr>
          <p:nvPr/>
        </p:nvSpPr>
        <p:spPr bwMode="auto">
          <a:xfrm>
            <a:off x="3076575" y="1887538"/>
            <a:ext cx="17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152" name="Rectangle 414"/>
          <p:cNvSpPr>
            <a:spLocks noChangeArrowheads="1"/>
          </p:cNvSpPr>
          <p:nvPr/>
        </p:nvSpPr>
        <p:spPr bwMode="auto">
          <a:xfrm>
            <a:off x="2876550" y="1898650"/>
            <a:ext cx="1730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Val</a:t>
            </a:r>
            <a:endParaRPr lang="en-US" altLang="en-US" sz="900" b="1"/>
          </a:p>
        </p:txBody>
      </p:sp>
      <p:sp>
        <p:nvSpPr>
          <p:cNvPr id="4153" name="Rectangle 418"/>
          <p:cNvSpPr>
            <a:spLocks noChangeArrowheads="1"/>
          </p:cNvSpPr>
          <p:nvPr/>
        </p:nvSpPr>
        <p:spPr bwMode="auto">
          <a:xfrm>
            <a:off x="2655888" y="1881188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Trp</a:t>
            </a:r>
            <a:endParaRPr lang="en-US" altLang="en-US" sz="900" b="1"/>
          </a:p>
        </p:txBody>
      </p:sp>
      <p:sp>
        <p:nvSpPr>
          <p:cNvPr id="4154" name="Rectangle 419"/>
          <p:cNvSpPr>
            <a:spLocks noChangeArrowheads="1"/>
          </p:cNvSpPr>
          <p:nvPr/>
        </p:nvSpPr>
        <p:spPr bwMode="auto">
          <a:xfrm>
            <a:off x="2454275" y="18303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55" name="Rectangle 422"/>
          <p:cNvSpPr>
            <a:spLocks noChangeArrowheads="1"/>
          </p:cNvSpPr>
          <p:nvPr/>
        </p:nvSpPr>
        <p:spPr bwMode="auto">
          <a:xfrm>
            <a:off x="2584450" y="1484313"/>
            <a:ext cx="2047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56" name="Rectangle 425"/>
          <p:cNvSpPr>
            <a:spLocks noChangeArrowheads="1"/>
          </p:cNvSpPr>
          <p:nvPr/>
        </p:nvSpPr>
        <p:spPr bwMode="auto">
          <a:xfrm>
            <a:off x="2403475" y="16144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57" name="Rectangle 429"/>
          <p:cNvSpPr>
            <a:spLocks noChangeArrowheads="1"/>
          </p:cNvSpPr>
          <p:nvPr/>
        </p:nvSpPr>
        <p:spPr bwMode="auto">
          <a:xfrm>
            <a:off x="4473575" y="2290763"/>
            <a:ext cx="2111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Phe</a:t>
            </a:r>
            <a:endParaRPr lang="en-US" altLang="en-US" sz="900" b="1"/>
          </a:p>
        </p:txBody>
      </p:sp>
      <p:sp>
        <p:nvSpPr>
          <p:cNvPr id="4158" name="Rectangle 432"/>
          <p:cNvSpPr>
            <a:spLocks noChangeArrowheads="1"/>
          </p:cNvSpPr>
          <p:nvPr/>
        </p:nvSpPr>
        <p:spPr bwMode="auto">
          <a:xfrm>
            <a:off x="4410075" y="24907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59" name="Rectangle 434"/>
          <p:cNvSpPr>
            <a:spLocks noChangeArrowheads="1"/>
          </p:cNvSpPr>
          <p:nvPr/>
        </p:nvSpPr>
        <p:spPr bwMode="auto">
          <a:xfrm>
            <a:off x="4229100" y="26273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160" name="Rectangle 439"/>
          <p:cNvSpPr>
            <a:spLocks noChangeArrowheads="1"/>
          </p:cNvSpPr>
          <p:nvPr/>
        </p:nvSpPr>
        <p:spPr bwMode="auto">
          <a:xfrm>
            <a:off x="4032250" y="2592388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Gin</a:t>
            </a:r>
            <a:endParaRPr lang="en-US" altLang="en-US" sz="900" b="1"/>
          </a:p>
        </p:txBody>
      </p:sp>
      <p:sp>
        <p:nvSpPr>
          <p:cNvPr id="4161" name="Rectangle 442"/>
          <p:cNvSpPr>
            <a:spLocks noChangeArrowheads="1"/>
          </p:cNvSpPr>
          <p:nvPr/>
        </p:nvSpPr>
        <p:spPr bwMode="auto">
          <a:xfrm>
            <a:off x="3848100" y="2525713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62" name="Rectangle 445"/>
          <p:cNvSpPr>
            <a:spLocks noChangeArrowheads="1"/>
          </p:cNvSpPr>
          <p:nvPr/>
        </p:nvSpPr>
        <p:spPr bwMode="auto">
          <a:xfrm>
            <a:off x="3619500" y="24749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163" name="Rectangle 447"/>
          <p:cNvSpPr>
            <a:spLocks noChangeArrowheads="1"/>
          </p:cNvSpPr>
          <p:nvPr/>
        </p:nvSpPr>
        <p:spPr bwMode="auto">
          <a:xfrm>
            <a:off x="3392488" y="2433638"/>
            <a:ext cx="217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64" name="Rectangle 450"/>
          <p:cNvSpPr>
            <a:spLocks noChangeArrowheads="1"/>
          </p:cNvSpPr>
          <p:nvPr/>
        </p:nvSpPr>
        <p:spPr bwMode="auto">
          <a:xfrm>
            <a:off x="3200400" y="24114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65" name="Rectangle 454"/>
          <p:cNvSpPr>
            <a:spLocks noChangeArrowheads="1"/>
          </p:cNvSpPr>
          <p:nvPr/>
        </p:nvSpPr>
        <p:spPr bwMode="auto">
          <a:xfrm>
            <a:off x="2981325" y="2417763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66" name="Rectangle 457"/>
          <p:cNvSpPr>
            <a:spLocks noChangeArrowheads="1"/>
          </p:cNvSpPr>
          <p:nvPr/>
        </p:nvSpPr>
        <p:spPr bwMode="auto">
          <a:xfrm>
            <a:off x="2768600" y="247173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167" name="Rectangle 460"/>
          <p:cNvSpPr>
            <a:spLocks noChangeArrowheads="1"/>
          </p:cNvSpPr>
          <p:nvPr/>
        </p:nvSpPr>
        <p:spPr bwMode="auto">
          <a:xfrm>
            <a:off x="2614613" y="2630488"/>
            <a:ext cx="217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168" name="Rectangle 461"/>
          <p:cNvSpPr>
            <a:spLocks noChangeArrowheads="1"/>
          </p:cNvSpPr>
          <p:nvPr/>
        </p:nvSpPr>
        <p:spPr bwMode="auto">
          <a:xfrm>
            <a:off x="2511425" y="28209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69" name="Rectangle 465"/>
          <p:cNvSpPr>
            <a:spLocks noChangeArrowheads="1"/>
          </p:cNvSpPr>
          <p:nvPr/>
        </p:nvSpPr>
        <p:spPr bwMode="auto">
          <a:xfrm>
            <a:off x="2463800" y="30241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170" name="Rectangle 469"/>
          <p:cNvSpPr>
            <a:spLocks noChangeArrowheads="1"/>
          </p:cNvSpPr>
          <p:nvPr/>
        </p:nvSpPr>
        <p:spPr bwMode="auto">
          <a:xfrm>
            <a:off x="3105150" y="3544888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lle</a:t>
            </a:r>
            <a:endParaRPr lang="en-US" altLang="en-US" sz="900" b="1"/>
          </a:p>
        </p:txBody>
      </p:sp>
      <p:sp>
        <p:nvSpPr>
          <p:cNvPr id="4171" name="Rectangle 470"/>
          <p:cNvSpPr>
            <a:spLocks noChangeArrowheads="1"/>
          </p:cNvSpPr>
          <p:nvPr/>
        </p:nvSpPr>
        <p:spPr bwMode="auto">
          <a:xfrm>
            <a:off x="3482975" y="3436938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Gln</a:t>
            </a:r>
            <a:endParaRPr lang="en-US" altLang="en-US" sz="900" b="1"/>
          </a:p>
        </p:txBody>
      </p:sp>
      <p:sp>
        <p:nvSpPr>
          <p:cNvPr id="4172" name="Rectangle 475"/>
          <p:cNvSpPr>
            <a:spLocks noChangeArrowheads="1"/>
          </p:cNvSpPr>
          <p:nvPr/>
        </p:nvSpPr>
        <p:spPr bwMode="auto">
          <a:xfrm>
            <a:off x="3730625" y="3373438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lle</a:t>
            </a:r>
            <a:endParaRPr lang="en-US" altLang="en-US" sz="900" b="1"/>
          </a:p>
        </p:txBody>
      </p:sp>
      <p:sp>
        <p:nvSpPr>
          <p:cNvPr id="4173" name="Rectangle 477"/>
          <p:cNvSpPr>
            <a:spLocks noChangeArrowheads="1"/>
          </p:cNvSpPr>
          <p:nvPr/>
        </p:nvSpPr>
        <p:spPr bwMode="auto">
          <a:xfrm>
            <a:off x="3898900" y="33162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74" name="Rectangle 480"/>
          <p:cNvSpPr>
            <a:spLocks noChangeArrowheads="1"/>
          </p:cNvSpPr>
          <p:nvPr/>
        </p:nvSpPr>
        <p:spPr bwMode="auto">
          <a:xfrm>
            <a:off x="4121150" y="324008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175" name="Rectangle 484"/>
          <p:cNvSpPr>
            <a:spLocks noChangeArrowheads="1"/>
          </p:cNvSpPr>
          <p:nvPr/>
        </p:nvSpPr>
        <p:spPr bwMode="auto">
          <a:xfrm>
            <a:off x="4325938" y="3189288"/>
            <a:ext cx="1984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76" name="Rectangle 487"/>
          <p:cNvSpPr>
            <a:spLocks noChangeArrowheads="1"/>
          </p:cNvSpPr>
          <p:nvPr/>
        </p:nvSpPr>
        <p:spPr bwMode="auto">
          <a:xfrm>
            <a:off x="4535488" y="316071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Trp</a:t>
            </a:r>
            <a:endParaRPr lang="en-US" altLang="en-US" sz="900" b="1"/>
          </a:p>
        </p:txBody>
      </p:sp>
      <p:sp>
        <p:nvSpPr>
          <p:cNvPr id="4177" name="Rectangle 490"/>
          <p:cNvSpPr>
            <a:spLocks noChangeArrowheads="1"/>
          </p:cNvSpPr>
          <p:nvPr/>
        </p:nvSpPr>
        <p:spPr bwMode="auto">
          <a:xfrm>
            <a:off x="4751388" y="322421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Trp</a:t>
            </a:r>
            <a:endParaRPr lang="en-US" altLang="en-US" sz="900" b="1"/>
          </a:p>
        </p:txBody>
      </p:sp>
      <p:sp>
        <p:nvSpPr>
          <p:cNvPr id="4178" name="Rectangle 492"/>
          <p:cNvSpPr>
            <a:spLocks noChangeArrowheads="1"/>
          </p:cNvSpPr>
          <p:nvPr/>
        </p:nvSpPr>
        <p:spPr bwMode="auto">
          <a:xfrm>
            <a:off x="4789488" y="3424238"/>
            <a:ext cx="2111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179" name="Rectangle 495"/>
          <p:cNvSpPr>
            <a:spLocks noChangeArrowheads="1"/>
          </p:cNvSpPr>
          <p:nvPr/>
        </p:nvSpPr>
        <p:spPr bwMode="auto">
          <a:xfrm>
            <a:off x="4740275" y="3630613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80" name="Rectangle 498"/>
          <p:cNvSpPr>
            <a:spLocks noChangeArrowheads="1"/>
          </p:cNvSpPr>
          <p:nvPr/>
        </p:nvSpPr>
        <p:spPr bwMode="auto">
          <a:xfrm>
            <a:off x="4616450" y="38115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181" name="Rectangle 500"/>
          <p:cNvSpPr>
            <a:spLocks noChangeArrowheads="1"/>
          </p:cNvSpPr>
          <p:nvPr/>
        </p:nvSpPr>
        <p:spPr bwMode="auto">
          <a:xfrm>
            <a:off x="4410075" y="3881438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82" name="Rectangle 505"/>
          <p:cNvSpPr>
            <a:spLocks noChangeArrowheads="1"/>
          </p:cNvSpPr>
          <p:nvPr/>
        </p:nvSpPr>
        <p:spPr bwMode="auto">
          <a:xfrm>
            <a:off x="4227513" y="3929063"/>
            <a:ext cx="1984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83" name="Rectangle 508"/>
          <p:cNvSpPr>
            <a:spLocks noChangeArrowheads="1"/>
          </p:cNvSpPr>
          <p:nvPr/>
        </p:nvSpPr>
        <p:spPr bwMode="auto">
          <a:xfrm>
            <a:off x="3994150" y="39227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184" name="Rectangle 510"/>
          <p:cNvSpPr>
            <a:spLocks noChangeArrowheads="1"/>
          </p:cNvSpPr>
          <p:nvPr/>
        </p:nvSpPr>
        <p:spPr bwMode="auto">
          <a:xfrm>
            <a:off x="3781425" y="3910013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Pro</a:t>
            </a:r>
            <a:endParaRPr lang="en-US" altLang="en-US" sz="900" b="1"/>
          </a:p>
        </p:txBody>
      </p:sp>
      <p:sp>
        <p:nvSpPr>
          <p:cNvPr id="4185" name="Rectangle 513"/>
          <p:cNvSpPr>
            <a:spLocks noChangeArrowheads="1"/>
          </p:cNvSpPr>
          <p:nvPr/>
        </p:nvSpPr>
        <p:spPr bwMode="auto">
          <a:xfrm>
            <a:off x="3575050" y="387826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186" name="Rectangle 517"/>
          <p:cNvSpPr>
            <a:spLocks noChangeArrowheads="1"/>
          </p:cNvSpPr>
          <p:nvPr/>
        </p:nvSpPr>
        <p:spPr bwMode="auto">
          <a:xfrm>
            <a:off x="3352800" y="38465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187" name="Rectangle 520"/>
          <p:cNvSpPr>
            <a:spLocks noChangeArrowheads="1"/>
          </p:cNvSpPr>
          <p:nvPr/>
        </p:nvSpPr>
        <p:spPr bwMode="auto">
          <a:xfrm>
            <a:off x="3138488" y="3827463"/>
            <a:ext cx="1984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188" name="Rectangle 522"/>
          <p:cNvSpPr>
            <a:spLocks noChangeArrowheads="1"/>
          </p:cNvSpPr>
          <p:nvPr/>
        </p:nvSpPr>
        <p:spPr bwMode="auto">
          <a:xfrm>
            <a:off x="2914650" y="3821113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89" name="Rectangle 526"/>
          <p:cNvSpPr>
            <a:spLocks noChangeArrowheads="1"/>
          </p:cNvSpPr>
          <p:nvPr/>
        </p:nvSpPr>
        <p:spPr bwMode="auto">
          <a:xfrm>
            <a:off x="2695575" y="3817938"/>
            <a:ext cx="2047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90" name="Rectangle 529"/>
          <p:cNvSpPr>
            <a:spLocks noChangeArrowheads="1"/>
          </p:cNvSpPr>
          <p:nvPr/>
        </p:nvSpPr>
        <p:spPr bwMode="auto">
          <a:xfrm>
            <a:off x="2481263" y="3894138"/>
            <a:ext cx="2111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191" name="Rectangle 532"/>
          <p:cNvSpPr>
            <a:spLocks noChangeArrowheads="1"/>
          </p:cNvSpPr>
          <p:nvPr/>
        </p:nvSpPr>
        <p:spPr bwMode="auto">
          <a:xfrm>
            <a:off x="2498725" y="4106863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192" name="Rectangle 535"/>
          <p:cNvSpPr>
            <a:spLocks noChangeArrowheads="1"/>
          </p:cNvSpPr>
          <p:nvPr/>
        </p:nvSpPr>
        <p:spPr bwMode="auto">
          <a:xfrm>
            <a:off x="2571750" y="43164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lle</a:t>
            </a:r>
            <a:endParaRPr lang="en-US" altLang="en-US" sz="900" b="1"/>
          </a:p>
        </p:txBody>
      </p:sp>
      <p:sp>
        <p:nvSpPr>
          <p:cNvPr id="4193" name="Rectangle 537"/>
          <p:cNvSpPr>
            <a:spLocks noChangeArrowheads="1"/>
          </p:cNvSpPr>
          <p:nvPr/>
        </p:nvSpPr>
        <p:spPr bwMode="auto">
          <a:xfrm>
            <a:off x="2660650" y="4500563"/>
            <a:ext cx="1920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Pro</a:t>
            </a:r>
            <a:endParaRPr lang="en-US" altLang="en-US" sz="900" b="1"/>
          </a:p>
        </p:txBody>
      </p:sp>
      <p:sp>
        <p:nvSpPr>
          <p:cNvPr id="4194" name="Rectangle 540"/>
          <p:cNvSpPr>
            <a:spLocks noChangeArrowheads="1"/>
          </p:cNvSpPr>
          <p:nvPr/>
        </p:nvSpPr>
        <p:spPr bwMode="auto">
          <a:xfrm>
            <a:off x="2789238" y="4656138"/>
            <a:ext cx="2111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195" name="Rectangle 543"/>
          <p:cNvSpPr>
            <a:spLocks noChangeArrowheads="1"/>
          </p:cNvSpPr>
          <p:nvPr/>
        </p:nvSpPr>
        <p:spPr bwMode="auto">
          <a:xfrm>
            <a:off x="2997200" y="47482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196" name="Rectangle 546"/>
          <p:cNvSpPr>
            <a:spLocks noChangeArrowheads="1"/>
          </p:cNvSpPr>
          <p:nvPr/>
        </p:nvSpPr>
        <p:spPr bwMode="auto">
          <a:xfrm>
            <a:off x="3203575" y="472598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197" name="Rectangle 549"/>
          <p:cNvSpPr>
            <a:spLocks noChangeArrowheads="1"/>
          </p:cNvSpPr>
          <p:nvPr/>
        </p:nvSpPr>
        <p:spPr bwMode="auto">
          <a:xfrm>
            <a:off x="3416300" y="4684713"/>
            <a:ext cx="2047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98" name="Rectangle 553"/>
          <p:cNvSpPr>
            <a:spLocks noChangeArrowheads="1"/>
          </p:cNvSpPr>
          <p:nvPr/>
        </p:nvSpPr>
        <p:spPr bwMode="auto">
          <a:xfrm>
            <a:off x="3636963" y="4633913"/>
            <a:ext cx="204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199" name="Rectangle 555"/>
          <p:cNvSpPr>
            <a:spLocks noChangeArrowheads="1"/>
          </p:cNvSpPr>
          <p:nvPr/>
        </p:nvSpPr>
        <p:spPr bwMode="auto">
          <a:xfrm>
            <a:off x="3832225" y="45704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200" name="Rectangle 558"/>
          <p:cNvSpPr>
            <a:spLocks noChangeArrowheads="1"/>
          </p:cNvSpPr>
          <p:nvPr/>
        </p:nvSpPr>
        <p:spPr bwMode="auto">
          <a:xfrm>
            <a:off x="4044950" y="45069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201" name="Rectangle 562"/>
          <p:cNvSpPr>
            <a:spLocks noChangeArrowheads="1"/>
          </p:cNvSpPr>
          <p:nvPr/>
        </p:nvSpPr>
        <p:spPr bwMode="auto">
          <a:xfrm>
            <a:off x="4251325" y="444658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202" name="Rectangle 565"/>
          <p:cNvSpPr>
            <a:spLocks noChangeArrowheads="1"/>
          </p:cNvSpPr>
          <p:nvPr/>
        </p:nvSpPr>
        <p:spPr bwMode="auto">
          <a:xfrm>
            <a:off x="4470400" y="43672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lle</a:t>
            </a:r>
            <a:endParaRPr lang="en-US" altLang="en-US" sz="900" b="1"/>
          </a:p>
        </p:txBody>
      </p:sp>
      <p:sp>
        <p:nvSpPr>
          <p:cNvPr id="4203" name="Rectangle 568"/>
          <p:cNvSpPr>
            <a:spLocks noChangeArrowheads="1"/>
          </p:cNvSpPr>
          <p:nvPr/>
        </p:nvSpPr>
        <p:spPr bwMode="auto">
          <a:xfrm>
            <a:off x="4662488" y="4313238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204" name="Rectangle 571"/>
          <p:cNvSpPr>
            <a:spLocks noChangeArrowheads="1"/>
          </p:cNvSpPr>
          <p:nvPr/>
        </p:nvSpPr>
        <p:spPr bwMode="auto">
          <a:xfrm>
            <a:off x="3589338" y="5395913"/>
            <a:ext cx="1984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205" name="Rectangle 574"/>
          <p:cNvSpPr>
            <a:spLocks noChangeArrowheads="1"/>
          </p:cNvSpPr>
          <p:nvPr/>
        </p:nvSpPr>
        <p:spPr bwMode="auto">
          <a:xfrm>
            <a:off x="3786188" y="5402263"/>
            <a:ext cx="217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206" name="Rectangle 576"/>
          <p:cNvSpPr>
            <a:spLocks noChangeArrowheads="1"/>
          </p:cNvSpPr>
          <p:nvPr/>
        </p:nvSpPr>
        <p:spPr bwMode="auto">
          <a:xfrm>
            <a:off x="4013200" y="5456238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207" name="Rectangle 578"/>
          <p:cNvSpPr>
            <a:spLocks noChangeArrowheads="1"/>
          </p:cNvSpPr>
          <p:nvPr/>
        </p:nvSpPr>
        <p:spPr bwMode="auto">
          <a:xfrm>
            <a:off x="4203700" y="5500688"/>
            <a:ext cx="2111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208" name="Rectangle 583"/>
          <p:cNvSpPr>
            <a:spLocks noChangeArrowheads="1"/>
          </p:cNvSpPr>
          <p:nvPr/>
        </p:nvSpPr>
        <p:spPr bwMode="auto">
          <a:xfrm>
            <a:off x="4400550" y="563086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Lys</a:t>
            </a:r>
            <a:endParaRPr lang="en-US" altLang="en-US" sz="900" b="1"/>
          </a:p>
        </p:txBody>
      </p:sp>
      <p:sp>
        <p:nvSpPr>
          <p:cNvPr id="4209" name="Rectangle 586"/>
          <p:cNvSpPr>
            <a:spLocks noChangeArrowheads="1"/>
          </p:cNvSpPr>
          <p:nvPr/>
        </p:nvSpPr>
        <p:spPr bwMode="auto">
          <a:xfrm>
            <a:off x="4545013" y="580231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210" name="Rectangle 588"/>
          <p:cNvSpPr>
            <a:spLocks noChangeArrowheads="1"/>
          </p:cNvSpPr>
          <p:nvPr/>
        </p:nvSpPr>
        <p:spPr bwMode="auto">
          <a:xfrm>
            <a:off x="4557713" y="6016625"/>
            <a:ext cx="1857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Thr</a:t>
            </a:r>
            <a:endParaRPr lang="en-US" altLang="en-US" sz="900" b="1"/>
          </a:p>
        </p:txBody>
      </p:sp>
      <p:sp>
        <p:nvSpPr>
          <p:cNvPr id="4211" name="Rectangle 591"/>
          <p:cNvSpPr>
            <a:spLocks noChangeArrowheads="1"/>
          </p:cNvSpPr>
          <p:nvPr/>
        </p:nvSpPr>
        <p:spPr bwMode="auto">
          <a:xfrm>
            <a:off x="4395788" y="6161088"/>
            <a:ext cx="217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212" name="Rectangle 595"/>
          <p:cNvSpPr>
            <a:spLocks noChangeArrowheads="1"/>
          </p:cNvSpPr>
          <p:nvPr/>
        </p:nvSpPr>
        <p:spPr bwMode="auto">
          <a:xfrm>
            <a:off x="3175000" y="5422900"/>
            <a:ext cx="1793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213" name="Rectangle 597"/>
          <p:cNvSpPr>
            <a:spLocks noChangeArrowheads="1"/>
          </p:cNvSpPr>
          <p:nvPr/>
        </p:nvSpPr>
        <p:spPr bwMode="auto">
          <a:xfrm>
            <a:off x="2730500" y="545941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Trp</a:t>
            </a:r>
            <a:endParaRPr lang="en-US" altLang="en-US" sz="900" b="1"/>
          </a:p>
        </p:txBody>
      </p:sp>
      <p:sp>
        <p:nvSpPr>
          <p:cNvPr id="4214" name="Rectangle 600"/>
          <p:cNvSpPr>
            <a:spLocks noChangeArrowheads="1"/>
          </p:cNvSpPr>
          <p:nvPr/>
        </p:nvSpPr>
        <p:spPr bwMode="auto">
          <a:xfrm>
            <a:off x="2949575" y="5453063"/>
            <a:ext cx="1730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Val</a:t>
            </a:r>
            <a:endParaRPr lang="en-US" altLang="en-US" sz="900" b="1"/>
          </a:p>
        </p:txBody>
      </p:sp>
      <p:sp>
        <p:nvSpPr>
          <p:cNvPr id="4215" name="Rectangle 604"/>
          <p:cNvSpPr>
            <a:spLocks noChangeArrowheads="1"/>
          </p:cNvSpPr>
          <p:nvPr/>
        </p:nvSpPr>
        <p:spPr bwMode="auto">
          <a:xfrm>
            <a:off x="2528888" y="5443538"/>
            <a:ext cx="179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216" name="Rectangle 606"/>
          <p:cNvSpPr>
            <a:spLocks noChangeArrowheads="1"/>
          </p:cNvSpPr>
          <p:nvPr/>
        </p:nvSpPr>
        <p:spPr bwMode="auto">
          <a:xfrm>
            <a:off x="2319338" y="5332413"/>
            <a:ext cx="217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217" name="Rectangle 610"/>
          <p:cNvSpPr>
            <a:spLocks noChangeArrowheads="1"/>
          </p:cNvSpPr>
          <p:nvPr/>
        </p:nvSpPr>
        <p:spPr bwMode="auto">
          <a:xfrm>
            <a:off x="2262188" y="5132388"/>
            <a:ext cx="1984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Met</a:t>
            </a:r>
            <a:endParaRPr lang="en-US" altLang="en-US" sz="900" b="1"/>
          </a:p>
        </p:txBody>
      </p:sp>
      <p:sp>
        <p:nvSpPr>
          <p:cNvPr id="4218" name="Rectangle 613"/>
          <p:cNvSpPr>
            <a:spLocks noChangeArrowheads="1"/>
          </p:cNvSpPr>
          <p:nvPr/>
        </p:nvSpPr>
        <p:spPr bwMode="auto">
          <a:xfrm>
            <a:off x="2354263" y="494506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219" name="Rectangle 617"/>
          <p:cNvSpPr>
            <a:spLocks noChangeArrowheads="1"/>
          </p:cNvSpPr>
          <p:nvPr/>
        </p:nvSpPr>
        <p:spPr bwMode="auto">
          <a:xfrm>
            <a:off x="2543175" y="4862513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220" name="Rectangle 620"/>
          <p:cNvSpPr>
            <a:spLocks noChangeArrowheads="1"/>
          </p:cNvSpPr>
          <p:nvPr/>
        </p:nvSpPr>
        <p:spPr bwMode="auto">
          <a:xfrm>
            <a:off x="2738438" y="495776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221" name="Rectangle 623"/>
          <p:cNvSpPr>
            <a:spLocks noChangeArrowheads="1"/>
          </p:cNvSpPr>
          <p:nvPr/>
        </p:nvSpPr>
        <p:spPr bwMode="auto">
          <a:xfrm>
            <a:off x="2919413" y="5027613"/>
            <a:ext cx="217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Asp</a:t>
            </a:r>
            <a:endParaRPr lang="en-US" altLang="en-US" sz="900" b="1"/>
          </a:p>
        </p:txBody>
      </p:sp>
      <p:sp>
        <p:nvSpPr>
          <p:cNvPr id="4222" name="Rectangle 625"/>
          <p:cNvSpPr>
            <a:spLocks noChangeArrowheads="1"/>
          </p:cNvSpPr>
          <p:nvPr/>
        </p:nvSpPr>
        <p:spPr bwMode="auto">
          <a:xfrm>
            <a:off x="3133725" y="504666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223" name="Rectangle 628"/>
          <p:cNvSpPr>
            <a:spLocks noChangeArrowheads="1"/>
          </p:cNvSpPr>
          <p:nvPr/>
        </p:nvSpPr>
        <p:spPr bwMode="auto">
          <a:xfrm>
            <a:off x="3370263" y="5065713"/>
            <a:ext cx="1730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Val</a:t>
            </a:r>
            <a:endParaRPr lang="en-US" altLang="en-US" sz="900" b="1"/>
          </a:p>
        </p:txBody>
      </p:sp>
      <p:sp>
        <p:nvSpPr>
          <p:cNvPr id="4224" name="Rectangle 631"/>
          <p:cNvSpPr>
            <a:spLocks noChangeArrowheads="1"/>
          </p:cNvSpPr>
          <p:nvPr/>
        </p:nvSpPr>
        <p:spPr bwMode="auto">
          <a:xfrm>
            <a:off x="3603625" y="503396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lle</a:t>
            </a:r>
            <a:endParaRPr lang="en-US" altLang="en-US" sz="900" b="1"/>
          </a:p>
        </p:txBody>
      </p:sp>
      <p:sp>
        <p:nvSpPr>
          <p:cNvPr id="4225" name="Rectangle 635"/>
          <p:cNvSpPr>
            <a:spLocks noChangeArrowheads="1"/>
          </p:cNvSpPr>
          <p:nvPr/>
        </p:nvSpPr>
        <p:spPr bwMode="auto">
          <a:xfrm>
            <a:off x="3781425" y="5037138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Lys</a:t>
            </a:r>
            <a:endParaRPr lang="en-US" altLang="en-US" sz="900" b="1"/>
          </a:p>
        </p:txBody>
      </p:sp>
      <p:sp>
        <p:nvSpPr>
          <p:cNvPr id="4226" name="Rectangle 637"/>
          <p:cNvSpPr>
            <a:spLocks noChangeArrowheads="1"/>
          </p:cNvSpPr>
          <p:nvPr/>
        </p:nvSpPr>
        <p:spPr bwMode="auto">
          <a:xfrm>
            <a:off x="3997325" y="505936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Lys</a:t>
            </a:r>
            <a:endParaRPr lang="en-US" altLang="en-US" sz="900" b="1"/>
          </a:p>
        </p:txBody>
      </p:sp>
      <p:sp>
        <p:nvSpPr>
          <p:cNvPr id="4227" name="Rectangle 641"/>
          <p:cNvSpPr>
            <a:spLocks noChangeArrowheads="1"/>
          </p:cNvSpPr>
          <p:nvPr/>
        </p:nvSpPr>
        <p:spPr bwMode="auto">
          <a:xfrm>
            <a:off x="4219575" y="5040313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228" name="Rectangle 644"/>
          <p:cNvSpPr>
            <a:spLocks noChangeArrowheads="1"/>
          </p:cNvSpPr>
          <p:nvPr/>
        </p:nvSpPr>
        <p:spPr bwMode="auto">
          <a:xfrm>
            <a:off x="4402138" y="4999038"/>
            <a:ext cx="2111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229" name="Rectangle 647"/>
          <p:cNvSpPr>
            <a:spLocks noChangeArrowheads="1"/>
          </p:cNvSpPr>
          <p:nvPr/>
        </p:nvSpPr>
        <p:spPr bwMode="auto">
          <a:xfrm>
            <a:off x="4625975" y="4948238"/>
            <a:ext cx="217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Asn</a:t>
            </a:r>
            <a:endParaRPr lang="en-US" altLang="en-US" sz="900" b="1"/>
          </a:p>
        </p:txBody>
      </p:sp>
      <p:sp>
        <p:nvSpPr>
          <p:cNvPr id="4230" name="Rectangle 649"/>
          <p:cNvSpPr>
            <a:spLocks noChangeArrowheads="1"/>
          </p:cNvSpPr>
          <p:nvPr/>
        </p:nvSpPr>
        <p:spPr bwMode="auto">
          <a:xfrm>
            <a:off x="4827588" y="4891088"/>
            <a:ext cx="1730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Val</a:t>
            </a:r>
            <a:endParaRPr lang="en-US" altLang="en-US" sz="900" b="1"/>
          </a:p>
        </p:txBody>
      </p:sp>
      <p:sp>
        <p:nvSpPr>
          <p:cNvPr id="4231" name="Rectangle 653"/>
          <p:cNvSpPr>
            <a:spLocks noChangeArrowheads="1"/>
          </p:cNvSpPr>
          <p:nvPr/>
        </p:nvSpPr>
        <p:spPr bwMode="auto">
          <a:xfrm>
            <a:off x="4889500" y="4678363"/>
            <a:ext cx="1857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Ser</a:t>
            </a:r>
            <a:endParaRPr lang="en-US" altLang="en-US" sz="900" b="1"/>
          </a:p>
        </p:txBody>
      </p:sp>
      <p:sp>
        <p:nvSpPr>
          <p:cNvPr id="4232" name="Rectangle 655"/>
          <p:cNvSpPr>
            <a:spLocks noChangeArrowheads="1"/>
          </p:cNvSpPr>
          <p:nvPr/>
        </p:nvSpPr>
        <p:spPr bwMode="auto">
          <a:xfrm>
            <a:off x="4784725" y="4494213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233" name="Rectangle 658"/>
          <p:cNvSpPr>
            <a:spLocks noChangeArrowheads="1"/>
          </p:cNvSpPr>
          <p:nvPr/>
        </p:nvSpPr>
        <p:spPr bwMode="auto">
          <a:xfrm>
            <a:off x="4184650" y="6157913"/>
            <a:ext cx="1730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Val</a:t>
            </a:r>
            <a:endParaRPr lang="en-US" altLang="en-US" sz="900" b="1"/>
          </a:p>
        </p:txBody>
      </p:sp>
      <p:sp>
        <p:nvSpPr>
          <p:cNvPr id="4234" name="Rectangle 662"/>
          <p:cNvSpPr>
            <a:spLocks noChangeArrowheads="1"/>
          </p:cNvSpPr>
          <p:nvPr/>
        </p:nvSpPr>
        <p:spPr bwMode="auto">
          <a:xfrm>
            <a:off x="3979863" y="6113463"/>
            <a:ext cx="1920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Gln</a:t>
            </a:r>
            <a:endParaRPr lang="en-US" altLang="en-US" sz="900" b="1"/>
          </a:p>
        </p:txBody>
      </p:sp>
      <p:sp>
        <p:nvSpPr>
          <p:cNvPr id="4235" name="Rectangle 665"/>
          <p:cNvSpPr>
            <a:spLocks noChangeArrowheads="1"/>
          </p:cNvSpPr>
          <p:nvPr/>
        </p:nvSpPr>
        <p:spPr bwMode="auto">
          <a:xfrm>
            <a:off x="3775075" y="6078538"/>
            <a:ext cx="1793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Ala</a:t>
            </a:r>
            <a:endParaRPr lang="en-US" altLang="en-US" sz="900" b="1"/>
          </a:p>
        </p:txBody>
      </p:sp>
      <p:sp>
        <p:nvSpPr>
          <p:cNvPr id="4236" name="Rectangle 667"/>
          <p:cNvSpPr>
            <a:spLocks noChangeArrowheads="1"/>
          </p:cNvSpPr>
          <p:nvPr/>
        </p:nvSpPr>
        <p:spPr bwMode="auto">
          <a:xfrm>
            <a:off x="3557588" y="6072188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Trp</a:t>
            </a:r>
            <a:endParaRPr lang="en-US" altLang="en-US" sz="900" b="1"/>
          </a:p>
        </p:txBody>
      </p:sp>
      <p:sp>
        <p:nvSpPr>
          <p:cNvPr id="4237" name="Rectangle 671"/>
          <p:cNvSpPr>
            <a:spLocks noChangeArrowheads="1"/>
          </p:cNvSpPr>
          <p:nvPr/>
        </p:nvSpPr>
        <p:spPr bwMode="auto">
          <a:xfrm>
            <a:off x="3349625" y="6081713"/>
            <a:ext cx="1285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lle</a:t>
            </a:r>
            <a:endParaRPr lang="en-US" altLang="en-US" sz="900" b="1"/>
          </a:p>
        </p:txBody>
      </p:sp>
      <p:sp>
        <p:nvSpPr>
          <p:cNvPr id="4238" name="Rectangle 674"/>
          <p:cNvSpPr>
            <a:spLocks noChangeArrowheads="1"/>
          </p:cNvSpPr>
          <p:nvPr/>
        </p:nvSpPr>
        <p:spPr bwMode="auto">
          <a:xfrm>
            <a:off x="3117850" y="6091238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239" name="Rectangle 677"/>
          <p:cNvSpPr>
            <a:spLocks noChangeArrowheads="1"/>
          </p:cNvSpPr>
          <p:nvPr/>
        </p:nvSpPr>
        <p:spPr bwMode="auto">
          <a:xfrm>
            <a:off x="2916238" y="611346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Gly</a:t>
            </a:r>
            <a:endParaRPr lang="en-US" altLang="en-US" sz="900" b="1"/>
          </a:p>
        </p:txBody>
      </p:sp>
      <p:sp>
        <p:nvSpPr>
          <p:cNvPr id="4240" name="Rectangle 680"/>
          <p:cNvSpPr>
            <a:spLocks noChangeArrowheads="1"/>
          </p:cNvSpPr>
          <p:nvPr/>
        </p:nvSpPr>
        <p:spPr bwMode="auto">
          <a:xfrm>
            <a:off x="2684463" y="6084888"/>
            <a:ext cx="2111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Cys</a:t>
            </a:r>
            <a:endParaRPr lang="en-US" altLang="en-US" sz="900" b="1"/>
          </a:p>
        </p:txBody>
      </p:sp>
      <p:sp>
        <p:nvSpPr>
          <p:cNvPr id="4241" name="Rectangle 682"/>
          <p:cNvSpPr>
            <a:spLocks noChangeArrowheads="1"/>
          </p:cNvSpPr>
          <p:nvPr/>
        </p:nvSpPr>
        <p:spPr bwMode="auto">
          <a:xfrm>
            <a:off x="2501900" y="5980113"/>
            <a:ext cx="1984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Arg</a:t>
            </a:r>
            <a:endParaRPr lang="en-US" altLang="en-US" sz="900" b="1"/>
          </a:p>
        </p:txBody>
      </p:sp>
      <p:sp>
        <p:nvSpPr>
          <p:cNvPr id="4242" name="Rectangle 686"/>
          <p:cNvSpPr>
            <a:spLocks noChangeArrowheads="1"/>
          </p:cNvSpPr>
          <p:nvPr/>
        </p:nvSpPr>
        <p:spPr bwMode="auto">
          <a:xfrm>
            <a:off x="2322513" y="5868988"/>
            <a:ext cx="204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Leu</a:t>
            </a:r>
            <a:endParaRPr lang="en-US" altLang="en-US" sz="900" b="1"/>
          </a:p>
        </p:txBody>
      </p:sp>
      <p:sp>
        <p:nvSpPr>
          <p:cNvPr id="4243" name="Rectangle 688"/>
          <p:cNvSpPr>
            <a:spLocks noChangeArrowheads="1"/>
          </p:cNvSpPr>
          <p:nvPr/>
        </p:nvSpPr>
        <p:spPr bwMode="auto">
          <a:xfrm>
            <a:off x="3351213" y="5408613"/>
            <a:ext cx="1857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latin typeface="Helvetica" panose="020B0604020202020204" pitchFamily="34" charset="0"/>
              </a:rPr>
              <a:t>Trp</a:t>
            </a:r>
            <a:endParaRPr lang="en-US" altLang="en-US" sz="900" b="1"/>
          </a:p>
        </p:txBody>
      </p:sp>
      <p:sp>
        <p:nvSpPr>
          <p:cNvPr id="4244" name="Line 690"/>
          <p:cNvSpPr>
            <a:spLocks noChangeShapeType="1"/>
          </p:cNvSpPr>
          <p:nvPr/>
        </p:nvSpPr>
        <p:spPr bwMode="auto">
          <a:xfrm flipV="1">
            <a:off x="2390775" y="773113"/>
            <a:ext cx="1588" cy="120650"/>
          </a:xfrm>
          <a:prstGeom prst="line">
            <a:avLst/>
          </a:prstGeom>
          <a:noFill/>
          <a:ln w="863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5" name="Rectangle 691"/>
          <p:cNvSpPr>
            <a:spLocks noChangeArrowheads="1"/>
          </p:cNvSpPr>
          <p:nvPr/>
        </p:nvSpPr>
        <p:spPr bwMode="auto">
          <a:xfrm>
            <a:off x="2327275" y="6151563"/>
            <a:ext cx="3730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latin typeface="Helvetica" panose="020B0604020202020204" pitchFamily="34" charset="0"/>
              </a:rPr>
              <a:t>COO</a:t>
            </a:r>
            <a:r>
              <a:rPr lang="en-US" altLang="en-US" sz="1100" b="1" baseline="30000">
                <a:latin typeface="Helvetica" panose="020B0604020202020204" pitchFamily="34" charset="0"/>
              </a:rPr>
              <a:t>–</a:t>
            </a:r>
            <a:endParaRPr lang="en-US" altLang="en-US" sz="1100" b="1" baseline="30000"/>
          </a:p>
        </p:txBody>
      </p:sp>
      <p:sp>
        <p:nvSpPr>
          <p:cNvPr id="4246" name="Line 695"/>
          <p:cNvSpPr>
            <a:spLocks noChangeShapeType="1"/>
          </p:cNvSpPr>
          <p:nvPr/>
        </p:nvSpPr>
        <p:spPr bwMode="auto">
          <a:xfrm flipH="1" flipV="1">
            <a:off x="2362200" y="6018213"/>
            <a:ext cx="3175" cy="130175"/>
          </a:xfrm>
          <a:prstGeom prst="line">
            <a:avLst/>
          </a:prstGeom>
          <a:noFill/>
          <a:ln w="863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756" name="Text Box 4"/>
          <p:cNvSpPr txBox="1">
            <a:spLocks noChangeArrowheads="1"/>
          </p:cNvSpPr>
          <p:nvPr/>
        </p:nvSpPr>
        <p:spPr bwMode="auto">
          <a:xfrm>
            <a:off x="88900" y="6513513"/>
            <a:ext cx="1627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15.6</a:t>
            </a:r>
          </a:p>
        </p:txBody>
      </p:sp>
      <p:sp>
        <p:nvSpPr>
          <p:cNvPr id="2122757" name="AutoShape 5"/>
          <p:cNvSpPr>
            <a:spLocks noChangeArrowheads="1"/>
          </p:cNvSpPr>
          <p:nvPr/>
        </p:nvSpPr>
        <p:spPr bwMode="auto">
          <a:xfrm>
            <a:off x="5740400" y="5194300"/>
            <a:ext cx="3289300" cy="620713"/>
          </a:xfrm>
          <a:prstGeom prst="wedgeRectCallout">
            <a:avLst>
              <a:gd name="adj1" fmla="val 16759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>
                <a:latin typeface="+mn-lt"/>
              </a:rPr>
              <a:t>The amino acid sequence of the enzyme lysozyme</a:t>
            </a:r>
          </a:p>
        </p:txBody>
      </p:sp>
      <p:sp>
        <p:nvSpPr>
          <p:cNvPr id="2122758" name="AutoShape 6"/>
          <p:cNvSpPr>
            <a:spLocks noChangeArrowheads="1"/>
          </p:cNvSpPr>
          <p:nvPr/>
        </p:nvSpPr>
        <p:spPr bwMode="auto">
          <a:xfrm>
            <a:off x="228600" y="5307013"/>
            <a:ext cx="1600200" cy="609600"/>
          </a:xfrm>
          <a:prstGeom prst="wedgeRectCallout">
            <a:avLst>
              <a:gd name="adj1" fmla="val 74803"/>
              <a:gd name="adj2" fmla="val 30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400" b="1">
                <a:latin typeface="+mn-lt"/>
              </a:rPr>
              <a:t>129 amino acids long</a:t>
            </a:r>
          </a:p>
        </p:txBody>
      </p:sp>
      <p:sp>
        <p:nvSpPr>
          <p:cNvPr id="4250" name="Rectangle 8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4251" name="Title 2"/>
          <p:cNvSpPr>
            <a:spLocks noGrp="1"/>
          </p:cNvSpPr>
          <p:nvPr>
            <p:ph type="title"/>
          </p:nvPr>
        </p:nvSpPr>
        <p:spPr>
          <a:xfrm>
            <a:off x="5075238" y="1001713"/>
            <a:ext cx="4068762" cy="2613025"/>
          </a:xfrm>
        </p:spPr>
        <p:txBody>
          <a:bodyPr/>
          <a:lstStyle/>
          <a:p>
            <a:r>
              <a:rPr lang="en-US" altLang="en-US" smtClean="0"/>
              <a:t>Primary (1</a:t>
            </a:r>
            <a:r>
              <a:rPr lang="en-US" altLang="en-US" baseline="30000" smtClean="0"/>
              <a:t>o</a:t>
            </a:r>
            <a:r>
              <a:rPr lang="en-US" altLang="en-US" smtClean="0"/>
              <a:t>) Structure of Proteins—sequence of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2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2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2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2756" grpId="0"/>
      <p:bldP spid="2122757" grpId="0" animBg="1"/>
      <p:bldP spid="21227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7" name="Text Box 3"/>
          <p:cNvSpPr txBox="1">
            <a:spLocks noChangeArrowheads="1"/>
          </p:cNvSpPr>
          <p:nvPr/>
        </p:nvSpPr>
        <p:spPr bwMode="auto">
          <a:xfrm>
            <a:off x="123825" y="6513513"/>
            <a:ext cx="1627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15.7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025900" y="6630988"/>
            <a:ext cx="5141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pic>
        <p:nvPicPr>
          <p:cNvPr id="5124" name="Picture 366" descr="bro25332_1507 (2)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19263"/>
            <a:ext cx="313213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63" descr="bro25332_1507 (2)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509713"/>
            <a:ext cx="1236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64" descr="bro25332_1507 (2)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903663"/>
            <a:ext cx="1828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214"/>
          <p:cNvSpPr>
            <a:spLocks noChangeAspect="1" noChangeShapeType="1"/>
          </p:cNvSpPr>
          <p:nvPr/>
        </p:nvSpPr>
        <p:spPr bwMode="auto">
          <a:xfrm flipH="1">
            <a:off x="5538788" y="2389188"/>
            <a:ext cx="936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215"/>
          <p:cNvSpPr>
            <a:spLocks noChangeAspect="1" noChangeShapeType="1"/>
          </p:cNvSpPr>
          <p:nvPr/>
        </p:nvSpPr>
        <p:spPr bwMode="auto">
          <a:xfrm flipH="1">
            <a:off x="5399088" y="1741488"/>
            <a:ext cx="936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216"/>
          <p:cNvSpPr>
            <a:spLocks noChangeAspect="1" noChangeShapeType="1"/>
          </p:cNvSpPr>
          <p:nvPr/>
        </p:nvSpPr>
        <p:spPr bwMode="auto">
          <a:xfrm flipH="1">
            <a:off x="7151688" y="5129213"/>
            <a:ext cx="698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217"/>
          <p:cNvSpPr>
            <a:spLocks noChangeAspect="1" noChangeShapeType="1"/>
          </p:cNvSpPr>
          <p:nvPr/>
        </p:nvSpPr>
        <p:spPr bwMode="auto">
          <a:xfrm flipH="1">
            <a:off x="7138988" y="4465638"/>
            <a:ext cx="825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218"/>
          <p:cNvSpPr>
            <a:spLocks noChangeAspect="1" noChangeShapeType="1"/>
          </p:cNvSpPr>
          <p:nvPr/>
        </p:nvSpPr>
        <p:spPr bwMode="auto">
          <a:xfrm>
            <a:off x="8550275" y="4319588"/>
            <a:ext cx="730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219"/>
          <p:cNvSpPr>
            <a:spLocks noChangeAspect="1" noChangeShapeType="1"/>
          </p:cNvSpPr>
          <p:nvPr/>
        </p:nvSpPr>
        <p:spPr bwMode="auto">
          <a:xfrm>
            <a:off x="8553450" y="4983163"/>
            <a:ext cx="793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220"/>
          <p:cNvSpPr>
            <a:spLocks noChangeAspect="1" noChangeShapeType="1"/>
          </p:cNvSpPr>
          <p:nvPr/>
        </p:nvSpPr>
        <p:spPr bwMode="auto">
          <a:xfrm flipH="1" flipV="1">
            <a:off x="2616200" y="2185988"/>
            <a:ext cx="50800" cy="508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21"/>
          <p:cNvSpPr>
            <a:spLocks noChangeAspect="1" noChangeShapeType="1"/>
          </p:cNvSpPr>
          <p:nvPr/>
        </p:nvSpPr>
        <p:spPr bwMode="auto">
          <a:xfrm flipV="1">
            <a:off x="2946400" y="2286000"/>
            <a:ext cx="66675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222"/>
          <p:cNvSpPr>
            <a:spLocks noChangeAspect="1" noChangeShapeType="1"/>
          </p:cNvSpPr>
          <p:nvPr/>
        </p:nvSpPr>
        <p:spPr bwMode="auto">
          <a:xfrm flipV="1">
            <a:off x="3267075" y="2560638"/>
            <a:ext cx="60325" cy="3651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223"/>
          <p:cNvSpPr>
            <a:spLocks noChangeAspect="1" noChangeShapeType="1"/>
          </p:cNvSpPr>
          <p:nvPr/>
        </p:nvSpPr>
        <p:spPr bwMode="auto">
          <a:xfrm flipV="1">
            <a:off x="3270250" y="3457575"/>
            <a:ext cx="60325" cy="365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224"/>
          <p:cNvSpPr>
            <a:spLocks noChangeAspect="1" noChangeShapeType="1"/>
          </p:cNvSpPr>
          <p:nvPr/>
        </p:nvSpPr>
        <p:spPr bwMode="auto">
          <a:xfrm>
            <a:off x="2559050" y="2206625"/>
            <a:ext cx="1588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225"/>
          <p:cNvSpPr>
            <a:spLocks noChangeAspect="1" noChangeShapeType="1"/>
          </p:cNvSpPr>
          <p:nvPr/>
        </p:nvSpPr>
        <p:spPr bwMode="auto">
          <a:xfrm>
            <a:off x="2579688" y="2206625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226"/>
          <p:cNvSpPr>
            <a:spLocks noChangeAspect="1" noChangeShapeType="1"/>
          </p:cNvSpPr>
          <p:nvPr/>
        </p:nvSpPr>
        <p:spPr bwMode="auto">
          <a:xfrm>
            <a:off x="3049588" y="2336800"/>
            <a:ext cx="1587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7"/>
          <p:cNvSpPr>
            <a:spLocks noChangeAspect="1" noChangeShapeType="1"/>
          </p:cNvSpPr>
          <p:nvPr/>
        </p:nvSpPr>
        <p:spPr bwMode="auto">
          <a:xfrm>
            <a:off x="3070225" y="2336800"/>
            <a:ext cx="1588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28"/>
          <p:cNvSpPr>
            <a:spLocks noChangeAspect="1" noChangeShapeType="1"/>
          </p:cNvSpPr>
          <p:nvPr/>
        </p:nvSpPr>
        <p:spPr bwMode="auto">
          <a:xfrm>
            <a:off x="3049588" y="3303588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29"/>
          <p:cNvSpPr>
            <a:spLocks noChangeAspect="1" noChangeShapeType="1"/>
          </p:cNvSpPr>
          <p:nvPr/>
        </p:nvSpPr>
        <p:spPr bwMode="auto">
          <a:xfrm>
            <a:off x="3070225" y="3303588"/>
            <a:ext cx="1588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30"/>
          <p:cNvSpPr>
            <a:spLocks noChangeAspect="1" noChangeShapeType="1"/>
          </p:cNvSpPr>
          <p:nvPr/>
        </p:nvSpPr>
        <p:spPr bwMode="auto">
          <a:xfrm flipV="1">
            <a:off x="3236913" y="2246313"/>
            <a:ext cx="1587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31"/>
          <p:cNvSpPr>
            <a:spLocks noChangeAspect="1" noChangeShapeType="1"/>
          </p:cNvSpPr>
          <p:nvPr/>
        </p:nvSpPr>
        <p:spPr bwMode="auto">
          <a:xfrm flipV="1">
            <a:off x="452438" y="1990725"/>
            <a:ext cx="1587" cy="93663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32"/>
          <p:cNvSpPr>
            <a:spLocks noChangeAspect="1" noChangeShapeType="1"/>
          </p:cNvSpPr>
          <p:nvPr/>
        </p:nvSpPr>
        <p:spPr bwMode="auto">
          <a:xfrm flipV="1">
            <a:off x="490538" y="2389188"/>
            <a:ext cx="1587" cy="93662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33"/>
          <p:cNvSpPr>
            <a:spLocks noChangeAspect="1" noChangeShapeType="1"/>
          </p:cNvSpPr>
          <p:nvPr/>
        </p:nvSpPr>
        <p:spPr bwMode="auto">
          <a:xfrm flipV="1">
            <a:off x="474663" y="3211513"/>
            <a:ext cx="1587" cy="93662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34"/>
          <p:cNvSpPr>
            <a:spLocks noChangeAspect="1" noChangeShapeType="1"/>
          </p:cNvSpPr>
          <p:nvPr/>
        </p:nvSpPr>
        <p:spPr bwMode="auto">
          <a:xfrm flipV="1">
            <a:off x="452438" y="3579813"/>
            <a:ext cx="1587" cy="96837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235"/>
          <p:cNvSpPr>
            <a:spLocks noChangeAspect="1" noChangeShapeType="1"/>
          </p:cNvSpPr>
          <p:nvPr/>
        </p:nvSpPr>
        <p:spPr bwMode="auto">
          <a:xfrm flipV="1">
            <a:off x="482600" y="3986213"/>
            <a:ext cx="1588" cy="93662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236"/>
          <p:cNvSpPr>
            <a:spLocks noChangeAspect="1" noChangeShapeType="1"/>
          </p:cNvSpPr>
          <p:nvPr/>
        </p:nvSpPr>
        <p:spPr bwMode="auto">
          <a:xfrm flipV="1">
            <a:off x="452438" y="4168775"/>
            <a:ext cx="1587" cy="93663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237"/>
          <p:cNvSpPr>
            <a:spLocks noChangeAspect="1" noChangeShapeType="1"/>
          </p:cNvSpPr>
          <p:nvPr/>
        </p:nvSpPr>
        <p:spPr bwMode="auto">
          <a:xfrm flipV="1">
            <a:off x="482600" y="4365625"/>
            <a:ext cx="1588" cy="93663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238"/>
          <p:cNvSpPr>
            <a:spLocks noChangeAspect="1" noChangeShapeType="1"/>
          </p:cNvSpPr>
          <p:nvPr/>
        </p:nvSpPr>
        <p:spPr bwMode="auto">
          <a:xfrm flipV="1">
            <a:off x="452438" y="4762500"/>
            <a:ext cx="1587" cy="93663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239"/>
          <p:cNvSpPr>
            <a:spLocks noChangeAspect="1" noChangeShapeType="1"/>
          </p:cNvSpPr>
          <p:nvPr/>
        </p:nvSpPr>
        <p:spPr bwMode="auto">
          <a:xfrm flipV="1">
            <a:off x="3097213" y="2619375"/>
            <a:ext cx="1587" cy="7143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240"/>
          <p:cNvSpPr>
            <a:spLocks noChangeAspect="1" noChangeShapeType="1"/>
          </p:cNvSpPr>
          <p:nvPr/>
        </p:nvSpPr>
        <p:spPr bwMode="auto">
          <a:xfrm flipV="1">
            <a:off x="2719388" y="2038350"/>
            <a:ext cx="1587" cy="730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241"/>
          <p:cNvSpPr>
            <a:spLocks noChangeAspect="1" noChangeShapeType="1"/>
          </p:cNvSpPr>
          <p:nvPr/>
        </p:nvSpPr>
        <p:spPr bwMode="auto">
          <a:xfrm flipH="1" flipV="1">
            <a:off x="2519363" y="1924050"/>
            <a:ext cx="26987" cy="635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242"/>
          <p:cNvSpPr>
            <a:spLocks noChangeAspect="1" noChangeShapeType="1"/>
          </p:cNvSpPr>
          <p:nvPr/>
        </p:nvSpPr>
        <p:spPr bwMode="auto">
          <a:xfrm>
            <a:off x="3109913" y="2286000"/>
            <a:ext cx="66675" cy="301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243"/>
          <p:cNvSpPr>
            <a:spLocks noChangeAspect="1" noChangeShapeType="1"/>
          </p:cNvSpPr>
          <p:nvPr/>
        </p:nvSpPr>
        <p:spPr bwMode="auto">
          <a:xfrm>
            <a:off x="2773363" y="2289175"/>
            <a:ext cx="698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244"/>
          <p:cNvSpPr>
            <a:spLocks noChangeAspect="1" noChangeShapeType="1"/>
          </p:cNvSpPr>
          <p:nvPr/>
        </p:nvSpPr>
        <p:spPr bwMode="auto">
          <a:xfrm flipV="1">
            <a:off x="3133725" y="3548063"/>
            <a:ext cx="49213" cy="4921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245"/>
          <p:cNvSpPr>
            <a:spLocks noChangeAspect="1" noChangeShapeType="1"/>
          </p:cNvSpPr>
          <p:nvPr/>
        </p:nvSpPr>
        <p:spPr bwMode="auto">
          <a:xfrm flipV="1">
            <a:off x="2495550" y="3678238"/>
            <a:ext cx="50800" cy="4921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246"/>
          <p:cNvSpPr>
            <a:spLocks noChangeAspect="1" noChangeShapeType="1"/>
          </p:cNvSpPr>
          <p:nvPr/>
        </p:nvSpPr>
        <p:spPr bwMode="auto">
          <a:xfrm flipV="1">
            <a:off x="2806700" y="3657600"/>
            <a:ext cx="66675" cy="269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Line 247"/>
          <p:cNvSpPr>
            <a:spLocks noChangeAspect="1" noChangeShapeType="1"/>
          </p:cNvSpPr>
          <p:nvPr/>
        </p:nvSpPr>
        <p:spPr bwMode="auto">
          <a:xfrm flipH="1" flipV="1">
            <a:off x="2640013" y="3671888"/>
            <a:ext cx="66675" cy="285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Line 248"/>
          <p:cNvSpPr>
            <a:spLocks noChangeAspect="1" noChangeShapeType="1"/>
          </p:cNvSpPr>
          <p:nvPr/>
        </p:nvSpPr>
        <p:spPr bwMode="auto">
          <a:xfrm flipH="1" flipV="1">
            <a:off x="3009900" y="3533775"/>
            <a:ext cx="50800" cy="508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Line 249"/>
          <p:cNvSpPr>
            <a:spLocks noChangeAspect="1" noChangeShapeType="1"/>
          </p:cNvSpPr>
          <p:nvPr/>
        </p:nvSpPr>
        <p:spPr bwMode="auto">
          <a:xfrm>
            <a:off x="3209925" y="3570288"/>
            <a:ext cx="1588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Line 250"/>
          <p:cNvSpPr>
            <a:spLocks noChangeAspect="1" noChangeShapeType="1"/>
          </p:cNvSpPr>
          <p:nvPr/>
        </p:nvSpPr>
        <p:spPr bwMode="auto">
          <a:xfrm>
            <a:off x="3230563" y="3570288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Line 251"/>
          <p:cNvSpPr>
            <a:spLocks noChangeAspect="1" noChangeShapeType="1"/>
          </p:cNvSpPr>
          <p:nvPr/>
        </p:nvSpPr>
        <p:spPr bwMode="auto">
          <a:xfrm>
            <a:off x="3279775" y="3311525"/>
            <a:ext cx="50800" cy="492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Line 252"/>
          <p:cNvSpPr>
            <a:spLocks noChangeAspect="1" noChangeShapeType="1"/>
          </p:cNvSpPr>
          <p:nvPr/>
        </p:nvSpPr>
        <p:spPr bwMode="auto">
          <a:xfrm>
            <a:off x="2752725" y="3763963"/>
            <a:ext cx="1588" cy="635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6" name="Line 253"/>
          <p:cNvSpPr>
            <a:spLocks noChangeAspect="1" noChangeShapeType="1"/>
          </p:cNvSpPr>
          <p:nvPr/>
        </p:nvSpPr>
        <p:spPr bwMode="auto">
          <a:xfrm>
            <a:off x="2773363" y="3763963"/>
            <a:ext cx="1587" cy="635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Line 254"/>
          <p:cNvSpPr>
            <a:spLocks noChangeAspect="1" noChangeShapeType="1"/>
          </p:cNvSpPr>
          <p:nvPr/>
        </p:nvSpPr>
        <p:spPr bwMode="auto">
          <a:xfrm>
            <a:off x="2976563" y="3630613"/>
            <a:ext cx="698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8" name="Line 255"/>
          <p:cNvSpPr>
            <a:spLocks noChangeAspect="1" noChangeShapeType="1"/>
          </p:cNvSpPr>
          <p:nvPr/>
        </p:nvSpPr>
        <p:spPr bwMode="auto">
          <a:xfrm flipV="1">
            <a:off x="2595563" y="3544888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Line 256"/>
          <p:cNvSpPr>
            <a:spLocks noChangeAspect="1" noChangeShapeType="1"/>
          </p:cNvSpPr>
          <p:nvPr/>
        </p:nvSpPr>
        <p:spPr bwMode="auto">
          <a:xfrm flipV="1">
            <a:off x="2697163" y="3070225"/>
            <a:ext cx="1587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290"/>
          <p:cNvSpPr>
            <a:spLocks noChangeAspect="1" noChangeShapeType="1"/>
          </p:cNvSpPr>
          <p:nvPr/>
        </p:nvSpPr>
        <p:spPr bwMode="auto">
          <a:xfrm flipV="1">
            <a:off x="3133725" y="2660650"/>
            <a:ext cx="49213" cy="492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291"/>
          <p:cNvSpPr>
            <a:spLocks noChangeAspect="1" noChangeShapeType="1"/>
          </p:cNvSpPr>
          <p:nvPr/>
        </p:nvSpPr>
        <p:spPr bwMode="auto">
          <a:xfrm flipV="1">
            <a:off x="2519363" y="2779713"/>
            <a:ext cx="50800" cy="508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2" name="Line 292"/>
          <p:cNvSpPr>
            <a:spLocks noChangeAspect="1" noChangeShapeType="1"/>
          </p:cNvSpPr>
          <p:nvPr/>
        </p:nvSpPr>
        <p:spPr bwMode="auto">
          <a:xfrm flipV="1">
            <a:off x="2819400" y="2757488"/>
            <a:ext cx="66675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Line 293"/>
          <p:cNvSpPr>
            <a:spLocks noChangeAspect="1" noChangeShapeType="1"/>
          </p:cNvSpPr>
          <p:nvPr/>
        </p:nvSpPr>
        <p:spPr bwMode="auto">
          <a:xfrm flipH="1" flipV="1">
            <a:off x="2663825" y="2773363"/>
            <a:ext cx="61913" cy="301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Line 294"/>
          <p:cNvSpPr>
            <a:spLocks noChangeAspect="1" noChangeShapeType="1"/>
          </p:cNvSpPr>
          <p:nvPr/>
        </p:nvSpPr>
        <p:spPr bwMode="auto">
          <a:xfrm flipH="1" flipV="1">
            <a:off x="2606675" y="3103563"/>
            <a:ext cx="42863" cy="539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295"/>
          <p:cNvSpPr>
            <a:spLocks noChangeAspect="1" noChangeShapeType="1"/>
          </p:cNvSpPr>
          <p:nvPr/>
        </p:nvSpPr>
        <p:spPr bwMode="auto">
          <a:xfrm>
            <a:off x="2946400" y="3206750"/>
            <a:ext cx="66675" cy="301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296"/>
          <p:cNvSpPr>
            <a:spLocks noChangeAspect="1" noChangeShapeType="1"/>
          </p:cNvSpPr>
          <p:nvPr/>
        </p:nvSpPr>
        <p:spPr bwMode="auto">
          <a:xfrm>
            <a:off x="3209925" y="2682875"/>
            <a:ext cx="1588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Line 297"/>
          <p:cNvSpPr>
            <a:spLocks noChangeAspect="1" noChangeShapeType="1"/>
          </p:cNvSpPr>
          <p:nvPr/>
        </p:nvSpPr>
        <p:spPr bwMode="auto">
          <a:xfrm>
            <a:off x="3230563" y="2682875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Line 298"/>
          <p:cNvSpPr>
            <a:spLocks noChangeAspect="1" noChangeShapeType="1"/>
          </p:cNvSpPr>
          <p:nvPr/>
        </p:nvSpPr>
        <p:spPr bwMode="auto">
          <a:xfrm>
            <a:off x="3279775" y="2422525"/>
            <a:ext cx="50800" cy="508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" name="Line 299"/>
          <p:cNvSpPr>
            <a:spLocks noChangeAspect="1" noChangeShapeType="1"/>
          </p:cNvSpPr>
          <p:nvPr/>
        </p:nvSpPr>
        <p:spPr bwMode="auto">
          <a:xfrm>
            <a:off x="2770188" y="2873375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" name="Line 300"/>
          <p:cNvSpPr>
            <a:spLocks noChangeAspect="1" noChangeShapeType="1"/>
          </p:cNvSpPr>
          <p:nvPr/>
        </p:nvSpPr>
        <p:spPr bwMode="auto">
          <a:xfrm>
            <a:off x="2789238" y="2873375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" name="Line 301"/>
          <p:cNvSpPr>
            <a:spLocks noChangeAspect="1" noChangeShapeType="1"/>
          </p:cNvSpPr>
          <p:nvPr/>
        </p:nvSpPr>
        <p:spPr bwMode="auto">
          <a:xfrm>
            <a:off x="2549525" y="3100388"/>
            <a:ext cx="1588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" name="Line 302"/>
          <p:cNvSpPr>
            <a:spLocks noChangeAspect="1" noChangeShapeType="1"/>
          </p:cNvSpPr>
          <p:nvPr/>
        </p:nvSpPr>
        <p:spPr bwMode="auto">
          <a:xfrm>
            <a:off x="2573338" y="3100388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3" name="Line 303"/>
          <p:cNvSpPr>
            <a:spLocks noChangeAspect="1" noChangeShapeType="1"/>
          </p:cNvSpPr>
          <p:nvPr/>
        </p:nvSpPr>
        <p:spPr bwMode="auto">
          <a:xfrm flipV="1">
            <a:off x="3227388" y="3154363"/>
            <a:ext cx="1587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Line 304"/>
          <p:cNvSpPr>
            <a:spLocks noChangeAspect="1" noChangeShapeType="1"/>
          </p:cNvSpPr>
          <p:nvPr/>
        </p:nvSpPr>
        <p:spPr bwMode="auto">
          <a:xfrm flipH="1" flipV="1">
            <a:off x="2509838" y="2943225"/>
            <a:ext cx="26987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Line 305"/>
          <p:cNvSpPr>
            <a:spLocks noChangeAspect="1" noChangeShapeType="1"/>
          </p:cNvSpPr>
          <p:nvPr/>
        </p:nvSpPr>
        <p:spPr bwMode="auto">
          <a:xfrm>
            <a:off x="3113088" y="3263900"/>
            <a:ext cx="69850" cy="142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" name="Line 306"/>
          <p:cNvSpPr>
            <a:spLocks noChangeAspect="1" noChangeShapeType="1"/>
          </p:cNvSpPr>
          <p:nvPr/>
        </p:nvSpPr>
        <p:spPr bwMode="auto">
          <a:xfrm>
            <a:off x="2976563" y="2743200"/>
            <a:ext cx="698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" name="Line 307"/>
          <p:cNvSpPr>
            <a:spLocks noChangeAspect="1" noChangeShapeType="1"/>
          </p:cNvSpPr>
          <p:nvPr/>
        </p:nvSpPr>
        <p:spPr bwMode="auto">
          <a:xfrm>
            <a:off x="2763838" y="3203575"/>
            <a:ext cx="730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8" name="Line 308"/>
          <p:cNvSpPr>
            <a:spLocks noChangeAspect="1" noChangeShapeType="1"/>
          </p:cNvSpPr>
          <p:nvPr/>
        </p:nvSpPr>
        <p:spPr bwMode="auto">
          <a:xfrm flipV="1">
            <a:off x="2616200" y="2646363"/>
            <a:ext cx="1588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89" name="Group 441"/>
          <p:cNvGrpSpPr>
            <a:grpSpLocks noChangeAspect="1"/>
          </p:cNvGrpSpPr>
          <p:nvPr/>
        </p:nvGrpSpPr>
        <p:grpSpPr bwMode="auto">
          <a:xfrm>
            <a:off x="3721100" y="3170238"/>
            <a:ext cx="912813" cy="85725"/>
            <a:chOff x="3441700" y="2894013"/>
            <a:chExt cx="869950" cy="82550"/>
          </a:xfrm>
        </p:grpSpPr>
        <p:sp>
          <p:nvSpPr>
            <p:cNvPr id="5460" name="Line 321"/>
            <p:cNvSpPr>
              <a:spLocks noChangeAspect="1" noChangeShapeType="1"/>
            </p:cNvSpPr>
            <p:nvPr/>
          </p:nvSpPr>
          <p:spPr bwMode="auto">
            <a:xfrm>
              <a:off x="3441700" y="2935288"/>
              <a:ext cx="758825" cy="1587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1" name="Freeform 322"/>
            <p:cNvSpPr>
              <a:spLocks noChangeAspect="1"/>
            </p:cNvSpPr>
            <p:nvPr/>
          </p:nvSpPr>
          <p:spPr bwMode="auto">
            <a:xfrm>
              <a:off x="4168775" y="2894013"/>
              <a:ext cx="142875" cy="82550"/>
            </a:xfrm>
            <a:custGeom>
              <a:avLst/>
              <a:gdLst>
                <a:gd name="T0" fmla="*/ 0 w 90"/>
                <a:gd name="T1" fmla="*/ 0 h 52"/>
                <a:gd name="T2" fmla="*/ 2147483647 w 90"/>
                <a:gd name="T3" fmla="*/ 2147483647 h 52"/>
                <a:gd name="T4" fmla="*/ 0 w 90"/>
                <a:gd name="T5" fmla="*/ 2147483647 h 52"/>
                <a:gd name="T6" fmla="*/ 2147483647 w 90"/>
                <a:gd name="T7" fmla="*/ 2147483647 h 52"/>
                <a:gd name="T8" fmla="*/ 0 w 9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52"/>
                <a:gd name="T17" fmla="*/ 90 w 9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52">
                  <a:moveTo>
                    <a:pt x="0" y="0"/>
                  </a:moveTo>
                  <a:lnTo>
                    <a:pt x="12" y="26"/>
                  </a:lnTo>
                  <a:lnTo>
                    <a:pt x="0" y="5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90" name="Group 440"/>
          <p:cNvGrpSpPr>
            <a:grpSpLocks noChangeAspect="1"/>
          </p:cNvGrpSpPr>
          <p:nvPr/>
        </p:nvGrpSpPr>
        <p:grpSpPr bwMode="auto">
          <a:xfrm>
            <a:off x="673100" y="2559050"/>
            <a:ext cx="1296988" cy="1598613"/>
            <a:chOff x="879475" y="2319338"/>
            <a:chExt cx="1235075" cy="1520825"/>
          </a:xfrm>
        </p:grpSpPr>
        <p:sp>
          <p:nvSpPr>
            <p:cNvPr id="5455" name="Freeform 318"/>
            <p:cNvSpPr>
              <a:spLocks noChangeAspect="1"/>
            </p:cNvSpPr>
            <p:nvPr/>
          </p:nvSpPr>
          <p:spPr bwMode="auto">
            <a:xfrm>
              <a:off x="1651000" y="3690938"/>
              <a:ext cx="82550" cy="149225"/>
            </a:xfrm>
            <a:custGeom>
              <a:avLst/>
              <a:gdLst>
                <a:gd name="T0" fmla="*/ 2147483647 w 52"/>
                <a:gd name="T1" fmla="*/ 0 h 94"/>
                <a:gd name="T2" fmla="*/ 2147483647 w 52"/>
                <a:gd name="T3" fmla="*/ 2147483647 h 94"/>
                <a:gd name="T4" fmla="*/ 0 w 52"/>
                <a:gd name="T5" fmla="*/ 2147483647 h 94"/>
                <a:gd name="T6" fmla="*/ 2147483647 w 52"/>
                <a:gd name="T7" fmla="*/ 2147483647 h 94"/>
                <a:gd name="T8" fmla="*/ 2147483647 w 5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4"/>
                <a:gd name="T17" fmla="*/ 52 w 52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4">
                  <a:moveTo>
                    <a:pt x="50" y="0"/>
                  </a:moveTo>
                  <a:lnTo>
                    <a:pt x="28" y="18"/>
                  </a:lnTo>
                  <a:lnTo>
                    <a:pt x="0" y="14"/>
                  </a:lnTo>
                  <a:lnTo>
                    <a:pt x="52" y="9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56" name="Group 439"/>
            <p:cNvGrpSpPr>
              <a:grpSpLocks noChangeAspect="1"/>
            </p:cNvGrpSpPr>
            <p:nvPr/>
          </p:nvGrpSpPr>
          <p:grpSpPr bwMode="auto">
            <a:xfrm>
              <a:off x="879475" y="2398713"/>
              <a:ext cx="1155700" cy="1343025"/>
              <a:chOff x="879475" y="2398713"/>
              <a:chExt cx="1155700" cy="1343025"/>
            </a:xfrm>
          </p:grpSpPr>
          <p:sp>
            <p:nvSpPr>
              <p:cNvPr id="5458" name="Line 317"/>
              <p:cNvSpPr>
                <a:spLocks noChangeAspect="1" noChangeShapeType="1"/>
              </p:cNvSpPr>
              <p:nvPr/>
            </p:nvSpPr>
            <p:spPr bwMode="auto">
              <a:xfrm>
                <a:off x="1492250" y="2938463"/>
                <a:ext cx="209550" cy="803275"/>
              </a:xfrm>
              <a:prstGeom prst="line">
                <a:avLst/>
              </a:prstGeom>
              <a:noFill/>
              <a:ln w="111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" name="Freeform 323"/>
              <p:cNvSpPr>
                <a:spLocks noChangeAspect="1"/>
              </p:cNvSpPr>
              <p:nvPr/>
            </p:nvSpPr>
            <p:spPr bwMode="auto">
              <a:xfrm>
                <a:off x="879475" y="2398713"/>
                <a:ext cx="1155700" cy="536575"/>
              </a:xfrm>
              <a:custGeom>
                <a:avLst/>
                <a:gdLst>
                  <a:gd name="T0" fmla="*/ 2147483647 w 728"/>
                  <a:gd name="T1" fmla="*/ 0 h 338"/>
                  <a:gd name="T2" fmla="*/ 2147483647 w 728"/>
                  <a:gd name="T3" fmla="*/ 2147483647 h 338"/>
                  <a:gd name="T4" fmla="*/ 0 w 728"/>
                  <a:gd name="T5" fmla="*/ 2147483647 h 338"/>
                  <a:gd name="T6" fmla="*/ 0 60000 65536"/>
                  <a:gd name="T7" fmla="*/ 0 60000 65536"/>
                  <a:gd name="T8" fmla="*/ 0 60000 65536"/>
                  <a:gd name="T9" fmla="*/ 0 w 728"/>
                  <a:gd name="T10" fmla="*/ 0 h 338"/>
                  <a:gd name="T11" fmla="*/ 728 w 728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8" h="338">
                    <a:moveTo>
                      <a:pt x="728" y="0"/>
                    </a:moveTo>
                    <a:lnTo>
                      <a:pt x="384" y="338"/>
                    </a:lnTo>
                    <a:lnTo>
                      <a:pt x="0" y="338"/>
                    </a:lnTo>
                  </a:path>
                </a:pathLst>
              </a:custGeom>
              <a:noFill/>
              <a:ln w="111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57" name="Freeform 324"/>
            <p:cNvSpPr>
              <a:spLocks noChangeAspect="1"/>
            </p:cNvSpPr>
            <p:nvPr/>
          </p:nvSpPr>
          <p:spPr bwMode="auto">
            <a:xfrm>
              <a:off x="1984375" y="2319338"/>
              <a:ext cx="130175" cy="130175"/>
            </a:xfrm>
            <a:custGeom>
              <a:avLst/>
              <a:gdLst>
                <a:gd name="T0" fmla="*/ 0 w 82"/>
                <a:gd name="T1" fmla="*/ 2147483647 h 82"/>
                <a:gd name="T2" fmla="*/ 2147483647 w 82"/>
                <a:gd name="T3" fmla="*/ 2147483647 h 82"/>
                <a:gd name="T4" fmla="*/ 2147483647 w 82"/>
                <a:gd name="T5" fmla="*/ 2147483647 h 82"/>
                <a:gd name="T6" fmla="*/ 2147483647 w 82"/>
                <a:gd name="T7" fmla="*/ 0 h 82"/>
                <a:gd name="T8" fmla="*/ 0 w 82"/>
                <a:gd name="T9" fmla="*/ 214748364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2"/>
                <a:gd name="T17" fmla="*/ 82 w 8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2">
                  <a:moveTo>
                    <a:pt x="0" y="46"/>
                  </a:moveTo>
                  <a:lnTo>
                    <a:pt x="26" y="56"/>
                  </a:lnTo>
                  <a:lnTo>
                    <a:pt x="36" y="82"/>
                  </a:lnTo>
                  <a:lnTo>
                    <a:pt x="8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1" name="Line 325"/>
          <p:cNvSpPr>
            <a:spLocks noChangeAspect="1" noChangeShapeType="1"/>
          </p:cNvSpPr>
          <p:nvPr/>
        </p:nvSpPr>
        <p:spPr bwMode="auto">
          <a:xfrm flipH="1" flipV="1">
            <a:off x="1608138" y="4614863"/>
            <a:ext cx="7937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" name="Line 326"/>
          <p:cNvSpPr>
            <a:spLocks noChangeAspect="1" noChangeShapeType="1"/>
          </p:cNvSpPr>
          <p:nvPr/>
        </p:nvSpPr>
        <p:spPr bwMode="auto">
          <a:xfrm flipV="1">
            <a:off x="1508125" y="4572000"/>
            <a:ext cx="53975" cy="63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Line 327"/>
          <p:cNvSpPr>
            <a:spLocks noChangeAspect="1" noChangeShapeType="1"/>
          </p:cNvSpPr>
          <p:nvPr/>
        </p:nvSpPr>
        <p:spPr bwMode="auto">
          <a:xfrm flipV="1">
            <a:off x="1649413" y="4532313"/>
            <a:ext cx="39687" cy="396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4" name="Line 328"/>
          <p:cNvSpPr>
            <a:spLocks noChangeAspect="1" noChangeShapeType="1"/>
          </p:cNvSpPr>
          <p:nvPr/>
        </p:nvSpPr>
        <p:spPr bwMode="auto">
          <a:xfrm flipV="1">
            <a:off x="1901825" y="5232400"/>
            <a:ext cx="36513" cy="476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5" name="Line 329"/>
          <p:cNvSpPr>
            <a:spLocks noChangeAspect="1" noChangeShapeType="1"/>
          </p:cNvSpPr>
          <p:nvPr/>
        </p:nvSpPr>
        <p:spPr bwMode="auto">
          <a:xfrm>
            <a:off x="1762125" y="4508500"/>
            <a:ext cx="57150" cy="174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6" name="Line 330"/>
          <p:cNvSpPr>
            <a:spLocks noChangeAspect="1" noChangeShapeType="1"/>
          </p:cNvSpPr>
          <p:nvPr/>
        </p:nvSpPr>
        <p:spPr bwMode="auto">
          <a:xfrm>
            <a:off x="1979613" y="5226050"/>
            <a:ext cx="33337" cy="428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7" name="Line 331"/>
          <p:cNvSpPr>
            <a:spLocks noChangeAspect="1" noChangeShapeType="1"/>
          </p:cNvSpPr>
          <p:nvPr/>
        </p:nvSpPr>
        <p:spPr bwMode="auto">
          <a:xfrm>
            <a:off x="2492375" y="5368925"/>
            <a:ext cx="50800" cy="301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8" name="Line 332"/>
          <p:cNvSpPr>
            <a:spLocks noChangeAspect="1" noChangeShapeType="1"/>
          </p:cNvSpPr>
          <p:nvPr/>
        </p:nvSpPr>
        <p:spPr bwMode="auto">
          <a:xfrm flipH="1" flipV="1">
            <a:off x="1862138" y="5329238"/>
            <a:ext cx="952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9" name="Line 333"/>
          <p:cNvSpPr>
            <a:spLocks noChangeAspect="1" noChangeShapeType="1"/>
          </p:cNvSpPr>
          <p:nvPr/>
        </p:nvSpPr>
        <p:spPr bwMode="auto">
          <a:xfrm>
            <a:off x="1698625" y="4395788"/>
            <a:ext cx="9525" cy="730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0" name="Line 334"/>
          <p:cNvSpPr>
            <a:spLocks noChangeAspect="1" noChangeShapeType="1"/>
          </p:cNvSpPr>
          <p:nvPr/>
        </p:nvSpPr>
        <p:spPr bwMode="auto">
          <a:xfrm>
            <a:off x="1722438" y="4392613"/>
            <a:ext cx="9525" cy="730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1" name="Line 335"/>
          <p:cNvSpPr>
            <a:spLocks noChangeAspect="1" noChangeShapeType="1"/>
          </p:cNvSpPr>
          <p:nvPr/>
        </p:nvSpPr>
        <p:spPr bwMode="auto">
          <a:xfrm flipV="1">
            <a:off x="1601788" y="5340350"/>
            <a:ext cx="39687" cy="396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2" name="Line 336"/>
          <p:cNvSpPr>
            <a:spLocks noChangeAspect="1" noChangeShapeType="1"/>
          </p:cNvSpPr>
          <p:nvPr/>
        </p:nvSpPr>
        <p:spPr bwMode="auto">
          <a:xfrm flipV="1">
            <a:off x="2349500" y="5443538"/>
            <a:ext cx="39688" cy="396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3" name="Line 337"/>
          <p:cNvSpPr>
            <a:spLocks noChangeAspect="1" noChangeShapeType="1"/>
          </p:cNvSpPr>
          <p:nvPr/>
        </p:nvSpPr>
        <p:spPr bwMode="auto">
          <a:xfrm flipV="1">
            <a:off x="2652713" y="5326063"/>
            <a:ext cx="39687" cy="396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Line 338"/>
          <p:cNvSpPr>
            <a:spLocks noChangeAspect="1" noChangeShapeType="1"/>
          </p:cNvSpPr>
          <p:nvPr/>
        </p:nvSpPr>
        <p:spPr bwMode="auto">
          <a:xfrm>
            <a:off x="1746250" y="5276850"/>
            <a:ext cx="52388" cy="12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5" name="Line 339"/>
          <p:cNvSpPr>
            <a:spLocks noChangeAspect="1" noChangeShapeType="1"/>
          </p:cNvSpPr>
          <p:nvPr/>
        </p:nvSpPr>
        <p:spPr bwMode="auto">
          <a:xfrm>
            <a:off x="1665288" y="5176838"/>
            <a:ext cx="952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6" name="Line 340"/>
          <p:cNvSpPr>
            <a:spLocks noChangeAspect="1" noChangeShapeType="1"/>
          </p:cNvSpPr>
          <p:nvPr/>
        </p:nvSpPr>
        <p:spPr bwMode="auto">
          <a:xfrm>
            <a:off x="1692275" y="5172075"/>
            <a:ext cx="6350" cy="7143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7" name="Line 341"/>
          <p:cNvSpPr>
            <a:spLocks noChangeAspect="1" noChangeShapeType="1"/>
          </p:cNvSpPr>
          <p:nvPr/>
        </p:nvSpPr>
        <p:spPr bwMode="auto">
          <a:xfrm>
            <a:off x="2419350" y="5283200"/>
            <a:ext cx="952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8" name="Line 342"/>
          <p:cNvSpPr>
            <a:spLocks noChangeAspect="1" noChangeShapeType="1"/>
          </p:cNvSpPr>
          <p:nvPr/>
        </p:nvSpPr>
        <p:spPr bwMode="auto">
          <a:xfrm>
            <a:off x="2446338" y="5280025"/>
            <a:ext cx="6350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9" name="Line 343"/>
          <p:cNvSpPr>
            <a:spLocks noChangeAspect="1" noChangeShapeType="1"/>
          </p:cNvSpPr>
          <p:nvPr/>
        </p:nvSpPr>
        <p:spPr bwMode="auto">
          <a:xfrm flipH="1" flipV="1">
            <a:off x="2370138" y="4708525"/>
            <a:ext cx="6350" cy="635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0" name="Line 344"/>
          <p:cNvSpPr>
            <a:spLocks noChangeAspect="1" noChangeShapeType="1"/>
          </p:cNvSpPr>
          <p:nvPr/>
        </p:nvSpPr>
        <p:spPr bwMode="auto">
          <a:xfrm flipH="1" flipV="1">
            <a:off x="2613025" y="5443538"/>
            <a:ext cx="6350" cy="635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1" name="Line 345"/>
          <p:cNvSpPr>
            <a:spLocks noChangeAspect="1" noChangeShapeType="1"/>
          </p:cNvSpPr>
          <p:nvPr/>
        </p:nvSpPr>
        <p:spPr bwMode="auto">
          <a:xfrm flipV="1">
            <a:off x="2270125" y="4665663"/>
            <a:ext cx="52388" cy="63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2" name="Line 346"/>
          <p:cNvSpPr>
            <a:spLocks noChangeAspect="1" noChangeShapeType="1"/>
          </p:cNvSpPr>
          <p:nvPr/>
        </p:nvSpPr>
        <p:spPr bwMode="auto">
          <a:xfrm flipV="1">
            <a:off x="2409825" y="4625975"/>
            <a:ext cx="39688" cy="396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3" name="Line 347"/>
          <p:cNvSpPr>
            <a:spLocks noChangeAspect="1" noChangeShapeType="1"/>
          </p:cNvSpPr>
          <p:nvPr/>
        </p:nvSpPr>
        <p:spPr bwMode="auto">
          <a:xfrm>
            <a:off x="2522538" y="4602163"/>
            <a:ext cx="53975" cy="12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4" name="Line 348"/>
          <p:cNvSpPr>
            <a:spLocks noChangeAspect="1" noChangeShapeType="1"/>
          </p:cNvSpPr>
          <p:nvPr/>
        </p:nvSpPr>
        <p:spPr bwMode="auto">
          <a:xfrm>
            <a:off x="2459038" y="4489450"/>
            <a:ext cx="7937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5" name="Line 349"/>
          <p:cNvSpPr>
            <a:spLocks noChangeAspect="1" noChangeShapeType="1"/>
          </p:cNvSpPr>
          <p:nvPr/>
        </p:nvSpPr>
        <p:spPr bwMode="auto">
          <a:xfrm>
            <a:off x="2482850" y="4484688"/>
            <a:ext cx="9525" cy="714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6" name="Line 350"/>
          <p:cNvSpPr>
            <a:spLocks noChangeAspect="1" noChangeShapeType="1"/>
          </p:cNvSpPr>
          <p:nvPr/>
        </p:nvSpPr>
        <p:spPr bwMode="auto">
          <a:xfrm>
            <a:off x="2849563" y="4792663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7" name="Line 351"/>
          <p:cNvSpPr>
            <a:spLocks noChangeAspect="1" noChangeShapeType="1"/>
          </p:cNvSpPr>
          <p:nvPr/>
        </p:nvSpPr>
        <p:spPr bwMode="auto">
          <a:xfrm>
            <a:off x="2873375" y="4792663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8" name="Line 352"/>
          <p:cNvSpPr>
            <a:spLocks noChangeAspect="1" noChangeShapeType="1"/>
          </p:cNvSpPr>
          <p:nvPr/>
        </p:nvSpPr>
        <p:spPr bwMode="auto">
          <a:xfrm flipH="1" flipV="1">
            <a:off x="3113088" y="4805363"/>
            <a:ext cx="6350" cy="635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9" name="Line 353"/>
          <p:cNvSpPr>
            <a:spLocks noChangeAspect="1" noChangeShapeType="1"/>
          </p:cNvSpPr>
          <p:nvPr/>
        </p:nvSpPr>
        <p:spPr bwMode="auto">
          <a:xfrm flipV="1">
            <a:off x="3013075" y="4762500"/>
            <a:ext cx="53975" cy="63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0" name="Line 354"/>
          <p:cNvSpPr>
            <a:spLocks noChangeAspect="1" noChangeShapeType="1"/>
          </p:cNvSpPr>
          <p:nvPr/>
        </p:nvSpPr>
        <p:spPr bwMode="auto">
          <a:xfrm flipV="1">
            <a:off x="3149600" y="4719638"/>
            <a:ext cx="44450" cy="428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1" name="Line 355"/>
          <p:cNvSpPr>
            <a:spLocks noChangeAspect="1" noChangeShapeType="1"/>
          </p:cNvSpPr>
          <p:nvPr/>
        </p:nvSpPr>
        <p:spPr bwMode="auto">
          <a:xfrm>
            <a:off x="3267075" y="4699000"/>
            <a:ext cx="53975" cy="12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" name="Line 356"/>
          <p:cNvSpPr>
            <a:spLocks noChangeAspect="1" noChangeShapeType="1"/>
          </p:cNvSpPr>
          <p:nvPr/>
        </p:nvSpPr>
        <p:spPr bwMode="auto">
          <a:xfrm>
            <a:off x="3203575" y="4586288"/>
            <a:ext cx="6350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" name="Line 357"/>
          <p:cNvSpPr>
            <a:spLocks noChangeAspect="1" noChangeShapeType="1"/>
          </p:cNvSpPr>
          <p:nvPr/>
        </p:nvSpPr>
        <p:spPr bwMode="auto">
          <a:xfrm>
            <a:off x="3227388" y="4581525"/>
            <a:ext cx="9525" cy="7143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" name="Line 358"/>
          <p:cNvSpPr>
            <a:spLocks noChangeAspect="1" noChangeShapeType="1"/>
          </p:cNvSpPr>
          <p:nvPr/>
        </p:nvSpPr>
        <p:spPr bwMode="auto">
          <a:xfrm flipH="1" flipV="1">
            <a:off x="3854450" y="4889500"/>
            <a:ext cx="6350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" name="Line 359"/>
          <p:cNvSpPr>
            <a:spLocks noChangeAspect="1" noChangeShapeType="1"/>
          </p:cNvSpPr>
          <p:nvPr/>
        </p:nvSpPr>
        <p:spPr bwMode="auto">
          <a:xfrm flipV="1">
            <a:off x="3754438" y="4845050"/>
            <a:ext cx="52387" cy="793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" name="Line 360"/>
          <p:cNvSpPr>
            <a:spLocks noChangeAspect="1" noChangeShapeType="1"/>
          </p:cNvSpPr>
          <p:nvPr/>
        </p:nvSpPr>
        <p:spPr bwMode="auto">
          <a:xfrm flipV="1">
            <a:off x="3894138" y="4805363"/>
            <a:ext cx="39687" cy="396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" name="Line 361"/>
          <p:cNvSpPr>
            <a:spLocks noChangeAspect="1" noChangeShapeType="1"/>
          </p:cNvSpPr>
          <p:nvPr/>
        </p:nvSpPr>
        <p:spPr bwMode="auto">
          <a:xfrm>
            <a:off x="4006850" y="4783138"/>
            <a:ext cx="57150" cy="158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" name="Line 362"/>
          <p:cNvSpPr>
            <a:spLocks noChangeAspect="1" noChangeShapeType="1"/>
          </p:cNvSpPr>
          <p:nvPr/>
        </p:nvSpPr>
        <p:spPr bwMode="auto">
          <a:xfrm>
            <a:off x="3944938" y="4672013"/>
            <a:ext cx="952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" name="Line 363"/>
          <p:cNvSpPr>
            <a:spLocks noChangeAspect="1" noChangeShapeType="1"/>
          </p:cNvSpPr>
          <p:nvPr/>
        </p:nvSpPr>
        <p:spPr bwMode="auto">
          <a:xfrm>
            <a:off x="3967163" y="4668838"/>
            <a:ext cx="11112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" name="Line 364"/>
          <p:cNvSpPr>
            <a:spLocks noChangeAspect="1" noChangeShapeType="1"/>
          </p:cNvSpPr>
          <p:nvPr/>
        </p:nvSpPr>
        <p:spPr bwMode="auto">
          <a:xfrm>
            <a:off x="2670175" y="4632325"/>
            <a:ext cx="39688" cy="2063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" name="Line 365"/>
          <p:cNvSpPr>
            <a:spLocks noChangeAspect="1" noChangeShapeType="1"/>
          </p:cNvSpPr>
          <p:nvPr/>
        </p:nvSpPr>
        <p:spPr bwMode="auto">
          <a:xfrm>
            <a:off x="2789238" y="4681538"/>
            <a:ext cx="23812" cy="333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" name="Line 366"/>
          <p:cNvSpPr>
            <a:spLocks noChangeAspect="1" noChangeShapeType="1"/>
          </p:cNvSpPr>
          <p:nvPr/>
        </p:nvSpPr>
        <p:spPr bwMode="auto">
          <a:xfrm>
            <a:off x="2894013" y="4765675"/>
            <a:ext cx="28575" cy="95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" name="Line 367"/>
          <p:cNvSpPr>
            <a:spLocks noChangeAspect="1" noChangeShapeType="1"/>
          </p:cNvSpPr>
          <p:nvPr/>
        </p:nvSpPr>
        <p:spPr bwMode="auto">
          <a:xfrm>
            <a:off x="2746375" y="4545013"/>
            <a:ext cx="1588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" name="Line 368"/>
          <p:cNvSpPr>
            <a:spLocks noChangeAspect="1" noChangeShapeType="1"/>
          </p:cNvSpPr>
          <p:nvPr/>
        </p:nvSpPr>
        <p:spPr bwMode="auto">
          <a:xfrm>
            <a:off x="3590925" y="4886325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" name="Line 369"/>
          <p:cNvSpPr>
            <a:spLocks noChangeAspect="1" noChangeShapeType="1"/>
          </p:cNvSpPr>
          <p:nvPr/>
        </p:nvSpPr>
        <p:spPr bwMode="auto">
          <a:xfrm>
            <a:off x="3613150" y="4886325"/>
            <a:ext cx="4763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" name="Line 370"/>
          <p:cNvSpPr>
            <a:spLocks noChangeAspect="1" noChangeShapeType="1"/>
          </p:cNvSpPr>
          <p:nvPr/>
        </p:nvSpPr>
        <p:spPr bwMode="auto">
          <a:xfrm>
            <a:off x="3409950" y="4725988"/>
            <a:ext cx="36513" cy="190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7" name="Line 371"/>
          <p:cNvSpPr>
            <a:spLocks noChangeAspect="1" noChangeShapeType="1"/>
          </p:cNvSpPr>
          <p:nvPr/>
        </p:nvSpPr>
        <p:spPr bwMode="auto">
          <a:xfrm>
            <a:off x="3530600" y="4775200"/>
            <a:ext cx="23813" cy="3333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8" name="Line 372"/>
          <p:cNvSpPr>
            <a:spLocks noChangeAspect="1" noChangeShapeType="1"/>
          </p:cNvSpPr>
          <p:nvPr/>
        </p:nvSpPr>
        <p:spPr bwMode="auto">
          <a:xfrm>
            <a:off x="3633788" y="4859338"/>
            <a:ext cx="30162" cy="95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9" name="Line 373"/>
          <p:cNvSpPr>
            <a:spLocks noChangeAspect="1" noChangeShapeType="1"/>
          </p:cNvSpPr>
          <p:nvPr/>
        </p:nvSpPr>
        <p:spPr bwMode="auto">
          <a:xfrm>
            <a:off x="3484563" y="4638675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0" name="Line 374"/>
          <p:cNvSpPr>
            <a:spLocks noChangeAspect="1" noChangeShapeType="1"/>
          </p:cNvSpPr>
          <p:nvPr/>
        </p:nvSpPr>
        <p:spPr bwMode="auto">
          <a:xfrm>
            <a:off x="2085975" y="4695825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1" name="Line 375"/>
          <p:cNvSpPr>
            <a:spLocks noChangeAspect="1" noChangeShapeType="1"/>
          </p:cNvSpPr>
          <p:nvPr/>
        </p:nvSpPr>
        <p:spPr bwMode="auto">
          <a:xfrm>
            <a:off x="2112963" y="4695825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2" name="Line 376"/>
          <p:cNvSpPr>
            <a:spLocks noChangeAspect="1" noChangeShapeType="1"/>
          </p:cNvSpPr>
          <p:nvPr/>
        </p:nvSpPr>
        <p:spPr bwMode="auto">
          <a:xfrm>
            <a:off x="2049463" y="5383213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" name="Line 377"/>
          <p:cNvSpPr>
            <a:spLocks noChangeAspect="1" noChangeShapeType="1"/>
          </p:cNvSpPr>
          <p:nvPr/>
        </p:nvSpPr>
        <p:spPr bwMode="auto">
          <a:xfrm>
            <a:off x="2073275" y="5380038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" name="Line 378"/>
          <p:cNvSpPr>
            <a:spLocks noChangeAspect="1" noChangeShapeType="1"/>
          </p:cNvSpPr>
          <p:nvPr/>
        </p:nvSpPr>
        <p:spPr bwMode="auto">
          <a:xfrm>
            <a:off x="1905000" y="4535488"/>
            <a:ext cx="41275" cy="206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" name="Line 379"/>
          <p:cNvSpPr>
            <a:spLocks noChangeAspect="1" noChangeShapeType="1"/>
          </p:cNvSpPr>
          <p:nvPr/>
        </p:nvSpPr>
        <p:spPr bwMode="auto">
          <a:xfrm>
            <a:off x="2025650" y="4586288"/>
            <a:ext cx="26988" cy="333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6" name="Line 380"/>
          <p:cNvSpPr>
            <a:spLocks noChangeAspect="1" noChangeShapeType="1"/>
          </p:cNvSpPr>
          <p:nvPr/>
        </p:nvSpPr>
        <p:spPr bwMode="auto">
          <a:xfrm>
            <a:off x="2216150" y="5437188"/>
            <a:ext cx="23813" cy="333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7" name="Line 381"/>
          <p:cNvSpPr>
            <a:spLocks noChangeAspect="1" noChangeShapeType="1"/>
          </p:cNvSpPr>
          <p:nvPr/>
        </p:nvSpPr>
        <p:spPr bwMode="auto">
          <a:xfrm>
            <a:off x="2128838" y="4668838"/>
            <a:ext cx="30162" cy="95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8" name="Line 382"/>
          <p:cNvSpPr>
            <a:spLocks noChangeAspect="1" noChangeShapeType="1"/>
          </p:cNvSpPr>
          <p:nvPr/>
        </p:nvSpPr>
        <p:spPr bwMode="auto">
          <a:xfrm>
            <a:off x="1982788" y="4448175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9" name="Line 383"/>
          <p:cNvSpPr>
            <a:spLocks noChangeAspect="1" noChangeShapeType="1"/>
          </p:cNvSpPr>
          <p:nvPr/>
        </p:nvSpPr>
        <p:spPr bwMode="auto">
          <a:xfrm>
            <a:off x="2162175" y="5259388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0" name="Line 384"/>
          <p:cNvSpPr>
            <a:spLocks noChangeAspect="1" noChangeShapeType="1"/>
          </p:cNvSpPr>
          <p:nvPr/>
        </p:nvSpPr>
        <p:spPr bwMode="auto">
          <a:xfrm>
            <a:off x="2743200" y="5340350"/>
            <a:ext cx="33338" cy="428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1" name="Line 385"/>
          <p:cNvSpPr>
            <a:spLocks noChangeAspect="1" noChangeShapeType="1"/>
          </p:cNvSpPr>
          <p:nvPr/>
        </p:nvSpPr>
        <p:spPr bwMode="auto">
          <a:xfrm>
            <a:off x="3257550" y="5473700"/>
            <a:ext cx="49213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2" name="Line 386"/>
          <p:cNvSpPr>
            <a:spLocks noChangeAspect="1" noChangeShapeType="1"/>
          </p:cNvSpPr>
          <p:nvPr/>
        </p:nvSpPr>
        <p:spPr bwMode="auto">
          <a:xfrm flipV="1">
            <a:off x="3113088" y="5543550"/>
            <a:ext cx="39687" cy="396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3" name="Line 387"/>
          <p:cNvSpPr>
            <a:spLocks noChangeAspect="1" noChangeShapeType="1"/>
          </p:cNvSpPr>
          <p:nvPr/>
        </p:nvSpPr>
        <p:spPr bwMode="auto">
          <a:xfrm flipV="1">
            <a:off x="3413125" y="5426075"/>
            <a:ext cx="44450" cy="396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4" name="Line 388"/>
          <p:cNvSpPr>
            <a:spLocks noChangeAspect="1" noChangeShapeType="1"/>
          </p:cNvSpPr>
          <p:nvPr/>
        </p:nvSpPr>
        <p:spPr bwMode="auto">
          <a:xfrm>
            <a:off x="3182938" y="5383213"/>
            <a:ext cx="7937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5" name="Line 389"/>
          <p:cNvSpPr>
            <a:spLocks noChangeAspect="1" noChangeShapeType="1"/>
          </p:cNvSpPr>
          <p:nvPr/>
        </p:nvSpPr>
        <p:spPr bwMode="auto">
          <a:xfrm>
            <a:off x="3206750" y="5380038"/>
            <a:ext cx="952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6" name="Line 390"/>
          <p:cNvSpPr>
            <a:spLocks noChangeAspect="1" noChangeShapeType="1"/>
          </p:cNvSpPr>
          <p:nvPr/>
        </p:nvSpPr>
        <p:spPr bwMode="auto">
          <a:xfrm flipH="1" flipV="1">
            <a:off x="3373438" y="5543550"/>
            <a:ext cx="952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7" name="Line 391"/>
          <p:cNvSpPr>
            <a:spLocks noChangeAspect="1" noChangeShapeType="1"/>
          </p:cNvSpPr>
          <p:nvPr/>
        </p:nvSpPr>
        <p:spPr bwMode="auto">
          <a:xfrm>
            <a:off x="2809875" y="5495925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8" name="Line 392"/>
          <p:cNvSpPr>
            <a:spLocks noChangeAspect="1" noChangeShapeType="1"/>
          </p:cNvSpPr>
          <p:nvPr/>
        </p:nvSpPr>
        <p:spPr bwMode="auto">
          <a:xfrm>
            <a:off x="2836863" y="5492750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9" name="Line 393"/>
          <p:cNvSpPr>
            <a:spLocks noChangeAspect="1" noChangeShapeType="1"/>
          </p:cNvSpPr>
          <p:nvPr/>
        </p:nvSpPr>
        <p:spPr bwMode="auto">
          <a:xfrm>
            <a:off x="2976563" y="5549900"/>
            <a:ext cx="26987" cy="365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0" name="Line 394"/>
          <p:cNvSpPr>
            <a:spLocks noChangeAspect="1" noChangeShapeType="1"/>
          </p:cNvSpPr>
          <p:nvPr/>
        </p:nvSpPr>
        <p:spPr bwMode="auto">
          <a:xfrm>
            <a:off x="2927350" y="5373688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1" name="Line 395"/>
          <p:cNvSpPr>
            <a:spLocks noChangeAspect="1" noChangeShapeType="1"/>
          </p:cNvSpPr>
          <p:nvPr/>
        </p:nvSpPr>
        <p:spPr bwMode="auto">
          <a:xfrm>
            <a:off x="3487738" y="5429250"/>
            <a:ext cx="36512" cy="476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2" name="Line 396"/>
          <p:cNvSpPr>
            <a:spLocks noChangeAspect="1" noChangeShapeType="1"/>
          </p:cNvSpPr>
          <p:nvPr/>
        </p:nvSpPr>
        <p:spPr bwMode="auto">
          <a:xfrm>
            <a:off x="3984625" y="5570538"/>
            <a:ext cx="49213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" name="Line 397"/>
          <p:cNvSpPr>
            <a:spLocks noChangeAspect="1" noChangeShapeType="1"/>
          </p:cNvSpPr>
          <p:nvPr/>
        </p:nvSpPr>
        <p:spPr bwMode="auto">
          <a:xfrm flipV="1">
            <a:off x="3840163" y="5640388"/>
            <a:ext cx="41275" cy="396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4" name="Line 398"/>
          <p:cNvSpPr>
            <a:spLocks noChangeAspect="1" noChangeShapeType="1"/>
          </p:cNvSpPr>
          <p:nvPr/>
        </p:nvSpPr>
        <p:spPr bwMode="auto">
          <a:xfrm flipV="1">
            <a:off x="4141788" y="5522913"/>
            <a:ext cx="42862" cy="396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5" name="Line 399"/>
          <p:cNvSpPr>
            <a:spLocks noChangeAspect="1" noChangeShapeType="1"/>
          </p:cNvSpPr>
          <p:nvPr/>
        </p:nvSpPr>
        <p:spPr bwMode="auto">
          <a:xfrm>
            <a:off x="3911600" y="5480050"/>
            <a:ext cx="952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6" name="Line 400"/>
          <p:cNvSpPr>
            <a:spLocks noChangeAspect="1" noChangeShapeType="1"/>
          </p:cNvSpPr>
          <p:nvPr/>
        </p:nvSpPr>
        <p:spPr bwMode="auto">
          <a:xfrm>
            <a:off x="3937000" y="5476875"/>
            <a:ext cx="7938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7" name="Line 401"/>
          <p:cNvSpPr>
            <a:spLocks noChangeAspect="1" noChangeShapeType="1"/>
          </p:cNvSpPr>
          <p:nvPr/>
        </p:nvSpPr>
        <p:spPr bwMode="auto">
          <a:xfrm flipH="1" flipV="1">
            <a:off x="4103688" y="5640388"/>
            <a:ext cx="7937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8" name="Line 402"/>
          <p:cNvSpPr>
            <a:spLocks noChangeAspect="1" noChangeShapeType="1"/>
          </p:cNvSpPr>
          <p:nvPr/>
        </p:nvSpPr>
        <p:spPr bwMode="auto">
          <a:xfrm>
            <a:off x="3557588" y="5586413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9" name="Line 403"/>
          <p:cNvSpPr>
            <a:spLocks noChangeAspect="1" noChangeShapeType="1"/>
          </p:cNvSpPr>
          <p:nvPr/>
        </p:nvSpPr>
        <p:spPr bwMode="auto">
          <a:xfrm>
            <a:off x="3584575" y="5586413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0" name="Line 404"/>
          <p:cNvSpPr>
            <a:spLocks noChangeAspect="1" noChangeShapeType="1"/>
          </p:cNvSpPr>
          <p:nvPr/>
        </p:nvSpPr>
        <p:spPr bwMode="auto">
          <a:xfrm>
            <a:off x="3724275" y="5643563"/>
            <a:ext cx="23813" cy="333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1" name="Line 405"/>
          <p:cNvSpPr>
            <a:spLocks noChangeAspect="1" noChangeShapeType="1"/>
          </p:cNvSpPr>
          <p:nvPr/>
        </p:nvSpPr>
        <p:spPr bwMode="auto">
          <a:xfrm>
            <a:off x="3673475" y="5465763"/>
            <a:ext cx="1588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2" name="Line 406"/>
          <p:cNvSpPr>
            <a:spLocks noChangeAspect="1" noChangeShapeType="1"/>
          </p:cNvSpPr>
          <p:nvPr/>
        </p:nvSpPr>
        <p:spPr bwMode="auto">
          <a:xfrm>
            <a:off x="4217988" y="5526088"/>
            <a:ext cx="33337" cy="444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3" name="Line 407"/>
          <p:cNvSpPr>
            <a:spLocks noChangeAspect="1" noChangeShapeType="1"/>
          </p:cNvSpPr>
          <p:nvPr/>
        </p:nvSpPr>
        <p:spPr bwMode="auto">
          <a:xfrm>
            <a:off x="4287838" y="5683250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4" name="Line 409"/>
          <p:cNvSpPr>
            <a:spLocks noChangeAspect="1" noChangeShapeType="1"/>
          </p:cNvSpPr>
          <p:nvPr/>
        </p:nvSpPr>
        <p:spPr bwMode="auto">
          <a:xfrm>
            <a:off x="4311650" y="5680075"/>
            <a:ext cx="3175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5" name="Line 410"/>
          <p:cNvSpPr>
            <a:spLocks noChangeAspect="1" noChangeShapeType="1"/>
          </p:cNvSpPr>
          <p:nvPr/>
        </p:nvSpPr>
        <p:spPr bwMode="auto">
          <a:xfrm>
            <a:off x="4454525" y="5737225"/>
            <a:ext cx="26988" cy="301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6" name="Line 411"/>
          <p:cNvSpPr>
            <a:spLocks noChangeAspect="1" noChangeShapeType="1"/>
          </p:cNvSpPr>
          <p:nvPr/>
        </p:nvSpPr>
        <p:spPr bwMode="auto">
          <a:xfrm>
            <a:off x="4400550" y="5559425"/>
            <a:ext cx="4763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7" name="Line 412"/>
          <p:cNvSpPr>
            <a:spLocks noChangeAspect="1" noChangeShapeType="1"/>
          </p:cNvSpPr>
          <p:nvPr/>
        </p:nvSpPr>
        <p:spPr bwMode="auto">
          <a:xfrm>
            <a:off x="4341813" y="4983163"/>
            <a:ext cx="3175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8" name="Line 413"/>
          <p:cNvSpPr>
            <a:spLocks noChangeAspect="1" noChangeShapeType="1"/>
          </p:cNvSpPr>
          <p:nvPr/>
        </p:nvSpPr>
        <p:spPr bwMode="auto">
          <a:xfrm>
            <a:off x="4367213" y="4983163"/>
            <a:ext cx="4762" cy="698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9" name="Line 414"/>
          <p:cNvSpPr>
            <a:spLocks noChangeAspect="1" noChangeShapeType="1"/>
          </p:cNvSpPr>
          <p:nvPr/>
        </p:nvSpPr>
        <p:spPr bwMode="auto">
          <a:xfrm>
            <a:off x="4160838" y="4822825"/>
            <a:ext cx="39687" cy="190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0" name="Line 415"/>
          <p:cNvSpPr>
            <a:spLocks noChangeAspect="1" noChangeShapeType="1"/>
          </p:cNvSpPr>
          <p:nvPr/>
        </p:nvSpPr>
        <p:spPr bwMode="auto">
          <a:xfrm>
            <a:off x="4284663" y="4872038"/>
            <a:ext cx="23812" cy="333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1" name="Line 416"/>
          <p:cNvSpPr>
            <a:spLocks noChangeAspect="1" noChangeShapeType="1"/>
          </p:cNvSpPr>
          <p:nvPr/>
        </p:nvSpPr>
        <p:spPr bwMode="auto">
          <a:xfrm>
            <a:off x="4384675" y="4956175"/>
            <a:ext cx="30163" cy="95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2" name="Line 417"/>
          <p:cNvSpPr>
            <a:spLocks noChangeAspect="1" noChangeShapeType="1"/>
          </p:cNvSpPr>
          <p:nvPr/>
        </p:nvSpPr>
        <p:spPr bwMode="auto">
          <a:xfrm>
            <a:off x="4237038" y="4735513"/>
            <a:ext cx="4762" cy="6667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3" name="Rectangle 418"/>
          <p:cNvSpPr>
            <a:spLocks noChangeAspect="1" noChangeArrowheads="1"/>
          </p:cNvSpPr>
          <p:nvPr/>
        </p:nvSpPr>
        <p:spPr bwMode="auto">
          <a:xfrm>
            <a:off x="2686050" y="3981450"/>
            <a:ext cx="566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α </a:t>
            </a:r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helix</a:t>
            </a:r>
            <a:endParaRPr lang="en-US" altLang="en-US" sz="1400" b="1"/>
          </a:p>
        </p:txBody>
      </p:sp>
      <p:sp>
        <p:nvSpPr>
          <p:cNvPr id="5284" name="Rectangle 424"/>
          <p:cNvSpPr>
            <a:spLocks noChangeAspect="1" noChangeArrowheads="1"/>
          </p:cNvSpPr>
          <p:nvPr/>
        </p:nvSpPr>
        <p:spPr bwMode="auto">
          <a:xfrm>
            <a:off x="2830513" y="5894388"/>
            <a:ext cx="625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β </a:t>
            </a:r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sheet</a:t>
            </a:r>
            <a:endParaRPr lang="en-US" altLang="en-US" sz="1400" b="1"/>
          </a:p>
        </p:txBody>
      </p:sp>
      <p:sp>
        <p:nvSpPr>
          <p:cNvPr id="5285" name="Rectangle 500"/>
          <p:cNvSpPr>
            <a:spLocks noChangeAspect="1" noChangeArrowheads="1"/>
          </p:cNvSpPr>
          <p:nvPr/>
        </p:nvSpPr>
        <p:spPr bwMode="auto">
          <a:xfrm>
            <a:off x="6580188" y="5919788"/>
            <a:ext cx="2563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2 polypeptides make up</a:t>
            </a:r>
          </a:p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Subunits of a protein complex</a:t>
            </a:r>
            <a:endParaRPr lang="en-US" altLang="en-US" sz="1400" b="1"/>
          </a:p>
        </p:txBody>
      </p:sp>
      <p:sp>
        <p:nvSpPr>
          <p:cNvPr id="5286" name="Rectangle 517"/>
          <p:cNvSpPr>
            <a:spLocks noChangeAspect="1" noChangeArrowheads="1"/>
          </p:cNvSpPr>
          <p:nvPr/>
        </p:nvSpPr>
        <p:spPr bwMode="auto">
          <a:xfrm>
            <a:off x="3024188" y="222885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287" name="Rectangle 518"/>
          <p:cNvSpPr>
            <a:spLocks noChangeAspect="1" noChangeArrowheads="1"/>
          </p:cNvSpPr>
          <p:nvPr/>
        </p:nvSpPr>
        <p:spPr bwMode="auto">
          <a:xfrm>
            <a:off x="3019425" y="2400300"/>
            <a:ext cx="889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288" name="Rectangle 519"/>
          <p:cNvSpPr>
            <a:spLocks noChangeAspect="1" noChangeArrowheads="1"/>
          </p:cNvSpPr>
          <p:nvPr/>
        </p:nvSpPr>
        <p:spPr bwMode="auto">
          <a:xfrm>
            <a:off x="2855913" y="223361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289" name="Rectangle 520"/>
          <p:cNvSpPr>
            <a:spLocks noChangeAspect="1" noChangeArrowheads="1"/>
          </p:cNvSpPr>
          <p:nvPr/>
        </p:nvSpPr>
        <p:spPr bwMode="auto">
          <a:xfrm>
            <a:off x="2479675" y="186531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290" name="Rectangle 521"/>
          <p:cNvSpPr>
            <a:spLocks noChangeAspect="1" noChangeArrowheads="1"/>
          </p:cNvSpPr>
          <p:nvPr/>
        </p:nvSpPr>
        <p:spPr bwMode="auto">
          <a:xfrm>
            <a:off x="2533650" y="210661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291" name="Rectangle 522"/>
          <p:cNvSpPr>
            <a:spLocks noChangeAspect="1" noChangeArrowheads="1"/>
          </p:cNvSpPr>
          <p:nvPr/>
        </p:nvSpPr>
        <p:spPr bwMode="auto">
          <a:xfrm>
            <a:off x="3024188" y="319722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292" name="Rectangle 523"/>
          <p:cNvSpPr>
            <a:spLocks noChangeAspect="1" noChangeArrowheads="1"/>
          </p:cNvSpPr>
          <p:nvPr/>
        </p:nvSpPr>
        <p:spPr bwMode="auto">
          <a:xfrm>
            <a:off x="3019425" y="3370263"/>
            <a:ext cx="889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293" name="Rectangle 524"/>
          <p:cNvSpPr>
            <a:spLocks noChangeAspect="1" noChangeArrowheads="1"/>
          </p:cNvSpPr>
          <p:nvPr/>
        </p:nvSpPr>
        <p:spPr bwMode="auto">
          <a:xfrm>
            <a:off x="2528888" y="2266950"/>
            <a:ext cx="889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294" name="Rectangle 546"/>
          <p:cNvSpPr>
            <a:spLocks noChangeAspect="1" noChangeArrowheads="1"/>
          </p:cNvSpPr>
          <p:nvPr/>
        </p:nvSpPr>
        <p:spPr bwMode="auto">
          <a:xfrm>
            <a:off x="3197225" y="213677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295" name="Rectangle 547"/>
          <p:cNvSpPr>
            <a:spLocks noChangeAspect="1" noChangeArrowheads="1"/>
          </p:cNvSpPr>
          <p:nvPr/>
        </p:nvSpPr>
        <p:spPr bwMode="auto">
          <a:xfrm>
            <a:off x="3197225" y="231933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296" name="Rectangle 548"/>
          <p:cNvSpPr>
            <a:spLocks noChangeAspect="1" noChangeArrowheads="1"/>
          </p:cNvSpPr>
          <p:nvPr/>
        </p:nvSpPr>
        <p:spPr bwMode="auto">
          <a:xfrm>
            <a:off x="5122863" y="1681163"/>
            <a:ext cx="2841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 baseline="30000"/>
          </a:p>
        </p:txBody>
      </p:sp>
      <p:sp>
        <p:nvSpPr>
          <p:cNvPr id="5297" name="Rectangle 552"/>
          <p:cNvSpPr>
            <a:spLocks noChangeAspect="1" noChangeArrowheads="1"/>
          </p:cNvSpPr>
          <p:nvPr/>
        </p:nvSpPr>
        <p:spPr bwMode="auto">
          <a:xfrm>
            <a:off x="6878638" y="4421188"/>
            <a:ext cx="282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 baseline="30000"/>
          </a:p>
        </p:txBody>
      </p:sp>
      <p:sp>
        <p:nvSpPr>
          <p:cNvPr id="5298" name="Rectangle 556"/>
          <p:cNvSpPr>
            <a:spLocks noChangeAspect="1" noChangeArrowheads="1"/>
          </p:cNvSpPr>
          <p:nvPr/>
        </p:nvSpPr>
        <p:spPr bwMode="auto">
          <a:xfrm>
            <a:off x="5200650" y="2322513"/>
            <a:ext cx="339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 baseline="30000"/>
          </a:p>
        </p:txBody>
      </p:sp>
      <p:sp>
        <p:nvSpPr>
          <p:cNvPr id="5299" name="Rectangle 560"/>
          <p:cNvSpPr>
            <a:spLocks noChangeAspect="1" noChangeArrowheads="1"/>
          </p:cNvSpPr>
          <p:nvPr/>
        </p:nvSpPr>
        <p:spPr bwMode="auto">
          <a:xfrm>
            <a:off x="6854825" y="50546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 baseline="30000"/>
          </a:p>
        </p:txBody>
      </p:sp>
      <p:sp>
        <p:nvSpPr>
          <p:cNvPr id="5300" name="Rectangle 564"/>
          <p:cNvSpPr>
            <a:spLocks noChangeAspect="1" noChangeArrowheads="1"/>
          </p:cNvSpPr>
          <p:nvPr/>
        </p:nvSpPr>
        <p:spPr bwMode="auto">
          <a:xfrm rot="10800000">
            <a:off x="8626475" y="4900613"/>
            <a:ext cx="2841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 baseline="30000"/>
          </a:p>
        </p:txBody>
      </p:sp>
      <p:sp>
        <p:nvSpPr>
          <p:cNvPr id="5301" name="Rectangle 568"/>
          <p:cNvSpPr>
            <a:spLocks noChangeAspect="1" noChangeArrowheads="1"/>
          </p:cNvSpPr>
          <p:nvPr/>
        </p:nvSpPr>
        <p:spPr bwMode="auto">
          <a:xfrm rot="10800000">
            <a:off x="8636000" y="4243388"/>
            <a:ext cx="33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 baseline="30000"/>
          </a:p>
        </p:txBody>
      </p:sp>
      <p:sp>
        <p:nvSpPr>
          <p:cNvPr id="5302" name="Rectangle 572"/>
          <p:cNvSpPr>
            <a:spLocks noChangeAspect="1" noChangeArrowheads="1"/>
          </p:cNvSpPr>
          <p:nvPr/>
        </p:nvSpPr>
        <p:spPr bwMode="auto">
          <a:xfrm>
            <a:off x="2686050" y="192722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303" name="Rectangle 573"/>
          <p:cNvSpPr>
            <a:spLocks noChangeAspect="1" noChangeArrowheads="1"/>
          </p:cNvSpPr>
          <p:nvPr/>
        </p:nvSpPr>
        <p:spPr bwMode="auto">
          <a:xfrm>
            <a:off x="2686050" y="220662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304" name="Rectangle 574"/>
          <p:cNvSpPr>
            <a:spLocks noChangeAspect="1" noChangeArrowheads="1"/>
          </p:cNvSpPr>
          <p:nvPr/>
        </p:nvSpPr>
        <p:spPr bwMode="auto">
          <a:xfrm>
            <a:off x="3186113" y="346710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05" name="Rectangle 575"/>
          <p:cNvSpPr>
            <a:spLocks noChangeAspect="1" noChangeArrowheads="1"/>
          </p:cNvSpPr>
          <p:nvPr/>
        </p:nvSpPr>
        <p:spPr bwMode="auto">
          <a:xfrm>
            <a:off x="3333750" y="336391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06" name="Rectangle 576"/>
          <p:cNvSpPr>
            <a:spLocks noChangeAspect="1" noChangeArrowheads="1"/>
          </p:cNvSpPr>
          <p:nvPr/>
        </p:nvSpPr>
        <p:spPr bwMode="auto">
          <a:xfrm>
            <a:off x="2889250" y="358457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07" name="Rectangle 577"/>
          <p:cNvSpPr>
            <a:spLocks noChangeAspect="1" noChangeArrowheads="1"/>
          </p:cNvSpPr>
          <p:nvPr/>
        </p:nvSpPr>
        <p:spPr bwMode="auto">
          <a:xfrm>
            <a:off x="2725738" y="366395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08" name="Rectangle 578"/>
          <p:cNvSpPr>
            <a:spLocks noChangeAspect="1" noChangeArrowheads="1"/>
          </p:cNvSpPr>
          <p:nvPr/>
        </p:nvSpPr>
        <p:spPr bwMode="auto">
          <a:xfrm>
            <a:off x="3182938" y="3644900"/>
            <a:ext cx="889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309" name="Rectangle 579"/>
          <p:cNvSpPr>
            <a:spLocks noChangeAspect="1" noChangeArrowheads="1"/>
          </p:cNvSpPr>
          <p:nvPr/>
        </p:nvSpPr>
        <p:spPr bwMode="auto">
          <a:xfrm>
            <a:off x="2725738" y="3830638"/>
            <a:ext cx="889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310" name="Rectangle 580"/>
          <p:cNvSpPr>
            <a:spLocks noChangeAspect="1" noChangeArrowheads="1"/>
          </p:cNvSpPr>
          <p:nvPr/>
        </p:nvSpPr>
        <p:spPr bwMode="auto">
          <a:xfrm>
            <a:off x="2933700" y="344170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311" name="Rectangle 581"/>
          <p:cNvSpPr>
            <a:spLocks noChangeAspect="1" noChangeArrowheads="1"/>
          </p:cNvSpPr>
          <p:nvPr/>
        </p:nvSpPr>
        <p:spPr bwMode="auto">
          <a:xfrm>
            <a:off x="2559050" y="344170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312" name="Rectangle 582"/>
          <p:cNvSpPr>
            <a:spLocks noChangeAspect="1" noChangeArrowheads="1"/>
          </p:cNvSpPr>
          <p:nvPr/>
        </p:nvSpPr>
        <p:spPr bwMode="auto">
          <a:xfrm>
            <a:off x="3060700" y="358457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313" name="Rectangle 583"/>
          <p:cNvSpPr>
            <a:spLocks noChangeAspect="1" noChangeArrowheads="1"/>
          </p:cNvSpPr>
          <p:nvPr/>
        </p:nvSpPr>
        <p:spPr bwMode="auto">
          <a:xfrm>
            <a:off x="2559050" y="362108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314" name="Rectangle 584"/>
          <p:cNvSpPr>
            <a:spLocks noChangeAspect="1" noChangeArrowheads="1"/>
          </p:cNvSpPr>
          <p:nvPr/>
        </p:nvSpPr>
        <p:spPr bwMode="auto">
          <a:xfrm>
            <a:off x="2663825" y="296703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315" name="Rectangle 585"/>
          <p:cNvSpPr>
            <a:spLocks noChangeAspect="1" noChangeArrowheads="1"/>
          </p:cNvSpPr>
          <p:nvPr/>
        </p:nvSpPr>
        <p:spPr bwMode="auto">
          <a:xfrm>
            <a:off x="2659063" y="315118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316" name="Rectangle 586"/>
          <p:cNvSpPr>
            <a:spLocks noChangeAspect="1" noChangeArrowheads="1"/>
          </p:cNvSpPr>
          <p:nvPr/>
        </p:nvSpPr>
        <p:spPr bwMode="auto">
          <a:xfrm>
            <a:off x="3186113" y="257968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17" name="Rectangle 587"/>
          <p:cNvSpPr>
            <a:spLocks noChangeAspect="1" noChangeArrowheads="1"/>
          </p:cNvSpPr>
          <p:nvPr/>
        </p:nvSpPr>
        <p:spPr bwMode="auto">
          <a:xfrm>
            <a:off x="3333750" y="247650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18" name="Rectangle 588"/>
          <p:cNvSpPr>
            <a:spLocks noChangeAspect="1" noChangeArrowheads="1"/>
          </p:cNvSpPr>
          <p:nvPr/>
        </p:nvSpPr>
        <p:spPr bwMode="auto">
          <a:xfrm>
            <a:off x="2863850" y="314801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19" name="Rectangle 589"/>
          <p:cNvSpPr>
            <a:spLocks noChangeAspect="1" noChangeArrowheads="1"/>
          </p:cNvSpPr>
          <p:nvPr/>
        </p:nvSpPr>
        <p:spPr bwMode="auto">
          <a:xfrm>
            <a:off x="2889250" y="269716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20" name="Rectangle 590"/>
          <p:cNvSpPr>
            <a:spLocks noChangeAspect="1" noChangeArrowheads="1"/>
          </p:cNvSpPr>
          <p:nvPr/>
        </p:nvSpPr>
        <p:spPr bwMode="auto">
          <a:xfrm>
            <a:off x="2743200" y="277018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21" name="Rectangle 591"/>
          <p:cNvSpPr>
            <a:spLocks noChangeAspect="1" noChangeArrowheads="1"/>
          </p:cNvSpPr>
          <p:nvPr/>
        </p:nvSpPr>
        <p:spPr bwMode="auto">
          <a:xfrm>
            <a:off x="2466975" y="283368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22" name="Rectangle 592"/>
          <p:cNvSpPr>
            <a:spLocks noChangeAspect="1" noChangeArrowheads="1"/>
          </p:cNvSpPr>
          <p:nvPr/>
        </p:nvSpPr>
        <p:spPr bwMode="auto">
          <a:xfrm>
            <a:off x="3182938" y="2746375"/>
            <a:ext cx="889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323" name="Rectangle 593"/>
          <p:cNvSpPr>
            <a:spLocks noChangeAspect="1" noChangeArrowheads="1"/>
          </p:cNvSpPr>
          <p:nvPr/>
        </p:nvSpPr>
        <p:spPr bwMode="auto">
          <a:xfrm>
            <a:off x="2743200" y="2936875"/>
            <a:ext cx="889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324" name="Rectangle 594"/>
          <p:cNvSpPr>
            <a:spLocks noChangeAspect="1" noChangeArrowheads="1"/>
          </p:cNvSpPr>
          <p:nvPr/>
        </p:nvSpPr>
        <p:spPr bwMode="auto">
          <a:xfrm>
            <a:off x="2522538" y="300037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900" b="1"/>
          </a:p>
        </p:txBody>
      </p:sp>
      <p:sp>
        <p:nvSpPr>
          <p:cNvPr id="5325" name="Rectangle 595"/>
          <p:cNvSpPr>
            <a:spLocks noChangeAspect="1" noChangeArrowheads="1"/>
          </p:cNvSpPr>
          <p:nvPr/>
        </p:nvSpPr>
        <p:spPr bwMode="auto">
          <a:xfrm>
            <a:off x="2519363" y="3163888"/>
            <a:ext cx="889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900" b="1"/>
          </a:p>
        </p:txBody>
      </p:sp>
      <p:sp>
        <p:nvSpPr>
          <p:cNvPr id="5326" name="Rectangle 596"/>
          <p:cNvSpPr>
            <a:spLocks noChangeAspect="1" noChangeArrowheads="1"/>
          </p:cNvSpPr>
          <p:nvPr/>
        </p:nvSpPr>
        <p:spPr bwMode="auto">
          <a:xfrm>
            <a:off x="3190875" y="304323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327" name="Rectangle 597"/>
          <p:cNvSpPr>
            <a:spLocks noChangeAspect="1" noChangeArrowheads="1"/>
          </p:cNvSpPr>
          <p:nvPr/>
        </p:nvSpPr>
        <p:spPr bwMode="auto">
          <a:xfrm>
            <a:off x="2579688" y="2536825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328" name="Rectangle 598"/>
          <p:cNvSpPr>
            <a:spLocks noChangeAspect="1" noChangeArrowheads="1"/>
          </p:cNvSpPr>
          <p:nvPr/>
        </p:nvSpPr>
        <p:spPr bwMode="auto">
          <a:xfrm>
            <a:off x="3190875" y="323056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329" name="Rectangle 599"/>
          <p:cNvSpPr>
            <a:spLocks noChangeAspect="1" noChangeArrowheads="1"/>
          </p:cNvSpPr>
          <p:nvPr/>
        </p:nvSpPr>
        <p:spPr bwMode="auto">
          <a:xfrm>
            <a:off x="3060700" y="2693988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sp>
        <p:nvSpPr>
          <p:cNvPr id="5330" name="Rectangle 600"/>
          <p:cNvSpPr>
            <a:spLocks noChangeAspect="1" noChangeArrowheads="1"/>
          </p:cNvSpPr>
          <p:nvPr/>
        </p:nvSpPr>
        <p:spPr bwMode="auto">
          <a:xfrm>
            <a:off x="2579688" y="2724150"/>
            <a:ext cx="82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900" b="1"/>
          </a:p>
        </p:txBody>
      </p:sp>
      <p:grpSp>
        <p:nvGrpSpPr>
          <p:cNvPr id="5331" name="Group 4"/>
          <p:cNvGrpSpPr>
            <a:grpSpLocks/>
          </p:cNvGrpSpPr>
          <p:nvPr/>
        </p:nvGrpSpPr>
        <p:grpSpPr bwMode="auto">
          <a:xfrm>
            <a:off x="2306638" y="803275"/>
            <a:ext cx="2033587" cy="525463"/>
            <a:chOff x="2306308" y="875099"/>
            <a:chExt cx="2034693" cy="525985"/>
          </a:xfrm>
        </p:grpSpPr>
        <p:sp>
          <p:nvSpPr>
            <p:cNvPr id="5453" name="Rectangle 446"/>
            <p:cNvSpPr>
              <a:spLocks noChangeAspect="1" noChangeArrowheads="1"/>
            </p:cNvSpPr>
            <p:nvPr/>
          </p:nvSpPr>
          <p:spPr bwMode="auto">
            <a:xfrm>
              <a:off x="2306308" y="875099"/>
              <a:ext cx="19588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b) Secondary structure</a:t>
              </a:r>
              <a:endParaRPr lang="en-US" altLang="en-US" sz="1400" b="1"/>
            </a:p>
          </p:txBody>
        </p:sp>
        <p:sp>
          <p:nvSpPr>
            <p:cNvPr id="27874" name="Rectangle 601"/>
            <p:cNvSpPr>
              <a:spLocks noChangeAspect="1" noChangeArrowheads="1"/>
            </p:cNvSpPr>
            <p:nvPr/>
          </p:nvSpPr>
          <p:spPr bwMode="auto">
            <a:xfrm>
              <a:off x="2511206" y="1078501"/>
              <a:ext cx="1829795" cy="32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Some regions may fold into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an α helix or β sheet.</a:t>
              </a:r>
              <a:endParaRPr lang="en-US" sz="1050" b="1" dirty="0"/>
            </a:p>
          </p:txBody>
        </p:sp>
      </p:grpSp>
      <p:grpSp>
        <p:nvGrpSpPr>
          <p:cNvPr id="5332" name="Group 7"/>
          <p:cNvGrpSpPr>
            <a:grpSpLocks/>
          </p:cNvGrpSpPr>
          <p:nvPr/>
        </p:nvGrpSpPr>
        <p:grpSpPr bwMode="auto">
          <a:xfrm>
            <a:off x="7019925" y="3167063"/>
            <a:ext cx="2274888" cy="560387"/>
            <a:chOff x="7636743" y="901143"/>
            <a:chExt cx="2274547" cy="560828"/>
          </a:xfrm>
        </p:grpSpPr>
        <p:sp>
          <p:nvSpPr>
            <p:cNvPr id="5451" name="Rectangle 464"/>
            <p:cNvSpPr>
              <a:spLocks noChangeAspect="1" noChangeArrowheads="1"/>
            </p:cNvSpPr>
            <p:nvPr/>
          </p:nvSpPr>
          <p:spPr bwMode="auto">
            <a:xfrm>
              <a:off x="7636743" y="901143"/>
              <a:ext cx="19989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d) Quaternary structure</a:t>
              </a:r>
              <a:endParaRPr lang="en-US" altLang="en-US" sz="1400" b="1"/>
            </a:p>
          </p:txBody>
        </p:sp>
        <p:sp>
          <p:nvSpPr>
            <p:cNvPr id="27875" name="Rectangle 673"/>
            <p:cNvSpPr>
              <a:spLocks noChangeAspect="1" noChangeArrowheads="1"/>
            </p:cNvSpPr>
            <p:nvPr/>
          </p:nvSpPr>
          <p:spPr bwMode="auto">
            <a:xfrm>
              <a:off x="7871658" y="1139455"/>
              <a:ext cx="2039632" cy="32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Two or more polypeptides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may associate with each other.</a:t>
              </a:r>
              <a:endParaRPr lang="en-US" sz="1050" b="1" dirty="0"/>
            </a:p>
          </p:txBody>
        </p:sp>
      </p:grpSp>
      <p:grpSp>
        <p:nvGrpSpPr>
          <p:cNvPr id="5333" name="Group 5"/>
          <p:cNvGrpSpPr>
            <a:grpSpLocks/>
          </p:cNvGrpSpPr>
          <p:nvPr/>
        </p:nvGrpSpPr>
        <p:grpSpPr bwMode="auto">
          <a:xfrm>
            <a:off x="4960938" y="803275"/>
            <a:ext cx="3806825" cy="588963"/>
            <a:chOff x="4961322" y="803364"/>
            <a:chExt cx="3806711" cy="589358"/>
          </a:xfrm>
        </p:grpSpPr>
        <p:sp>
          <p:nvSpPr>
            <p:cNvPr id="5449" name="Rectangle 483"/>
            <p:cNvSpPr>
              <a:spLocks noChangeAspect="1" noChangeArrowheads="1"/>
            </p:cNvSpPr>
            <p:nvPr/>
          </p:nvSpPr>
          <p:spPr bwMode="auto">
            <a:xfrm>
              <a:off x="4961322" y="803364"/>
              <a:ext cx="20136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c) Tertiary structure</a:t>
              </a:r>
              <a:endParaRPr lang="en-US" altLang="en-US" sz="1400" b="1"/>
            </a:p>
          </p:txBody>
        </p:sp>
        <p:sp>
          <p:nvSpPr>
            <p:cNvPr id="27876" name="Rectangle 720"/>
            <p:cNvSpPr>
              <a:spLocks noChangeAspect="1" noChangeArrowheads="1"/>
            </p:cNvSpPr>
            <p:nvPr/>
          </p:nvSpPr>
          <p:spPr bwMode="auto">
            <a:xfrm>
              <a:off x="5035932" y="1070243"/>
              <a:ext cx="3732101" cy="32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Regions of </a:t>
              </a:r>
              <a:r>
                <a:rPr lang="en-US" sz="1050" b="1" dirty="0" smtClean="0">
                  <a:solidFill>
                    <a:srgbClr val="000000"/>
                  </a:solidFill>
                  <a:latin typeface="Helvetica" pitchFamily="34" charset="0"/>
                </a:rPr>
                <a:t>secondary </a:t>
              </a: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structure and irregularly shaped 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regions fold into a three-dimensional conformation</a:t>
              </a:r>
              <a:endParaRPr lang="en-US" sz="1050" b="1" dirty="0"/>
            </a:p>
          </p:txBody>
        </p:sp>
      </p:grpSp>
      <p:sp>
        <p:nvSpPr>
          <p:cNvPr id="5334" name="Rectangle 814"/>
          <p:cNvSpPr>
            <a:spLocks noChangeAspect="1" noChangeArrowheads="1"/>
          </p:cNvSpPr>
          <p:nvPr/>
        </p:nvSpPr>
        <p:spPr bwMode="auto">
          <a:xfrm rot="-480000">
            <a:off x="1420813" y="449580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35" name="Rectangle 815"/>
          <p:cNvSpPr>
            <a:spLocks noChangeAspect="1" noChangeArrowheads="1"/>
          </p:cNvSpPr>
          <p:nvPr/>
        </p:nvSpPr>
        <p:spPr bwMode="auto">
          <a:xfrm rot="-480000">
            <a:off x="1493838" y="531971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36" name="Rectangle 816"/>
          <p:cNvSpPr>
            <a:spLocks noChangeAspect="1" noChangeArrowheads="1"/>
          </p:cNvSpPr>
          <p:nvPr/>
        </p:nvSpPr>
        <p:spPr bwMode="auto">
          <a:xfrm rot="-480000">
            <a:off x="1681163" y="44354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37" name="Rectangle 817"/>
          <p:cNvSpPr>
            <a:spLocks noChangeAspect="1" noChangeArrowheads="1"/>
          </p:cNvSpPr>
          <p:nvPr/>
        </p:nvSpPr>
        <p:spPr bwMode="auto">
          <a:xfrm rot="-480000">
            <a:off x="1804988" y="44465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38" name="Rectangle 818"/>
          <p:cNvSpPr>
            <a:spLocks noChangeAspect="1" noChangeArrowheads="1"/>
          </p:cNvSpPr>
          <p:nvPr/>
        </p:nvSpPr>
        <p:spPr bwMode="auto">
          <a:xfrm rot="-480000">
            <a:off x="1647825" y="4238625"/>
            <a:ext cx="1000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39" name="Rectangle 819"/>
          <p:cNvSpPr>
            <a:spLocks noChangeAspect="1" noChangeArrowheads="1"/>
          </p:cNvSpPr>
          <p:nvPr/>
        </p:nvSpPr>
        <p:spPr bwMode="auto">
          <a:xfrm rot="-480000">
            <a:off x="1577975" y="4652963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40" name="Rectangle 820"/>
          <p:cNvSpPr>
            <a:spLocks noChangeAspect="1" noChangeArrowheads="1"/>
          </p:cNvSpPr>
          <p:nvPr/>
        </p:nvSpPr>
        <p:spPr bwMode="auto">
          <a:xfrm rot="-480000">
            <a:off x="1830388" y="536733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41" name="Rectangle 821"/>
          <p:cNvSpPr>
            <a:spLocks noChangeAspect="1" noChangeArrowheads="1"/>
          </p:cNvSpPr>
          <p:nvPr/>
        </p:nvSpPr>
        <p:spPr bwMode="auto">
          <a:xfrm rot="-480000">
            <a:off x="1550988" y="44799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42" name="Rectangle 822"/>
          <p:cNvSpPr>
            <a:spLocks noChangeAspect="1" noChangeArrowheads="1"/>
          </p:cNvSpPr>
          <p:nvPr/>
        </p:nvSpPr>
        <p:spPr bwMode="auto">
          <a:xfrm rot="-480000">
            <a:off x="1800225" y="51895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43" name="Rectangle 823"/>
          <p:cNvSpPr>
            <a:spLocks noChangeAspect="1" noChangeArrowheads="1"/>
          </p:cNvSpPr>
          <p:nvPr/>
        </p:nvSpPr>
        <p:spPr bwMode="auto">
          <a:xfrm rot="-480000">
            <a:off x="2554288" y="52863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44" name="Rectangle 824"/>
          <p:cNvSpPr>
            <a:spLocks noChangeAspect="1" noChangeArrowheads="1"/>
          </p:cNvSpPr>
          <p:nvPr/>
        </p:nvSpPr>
        <p:spPr bwMode="auto">
          <a:xfrm rot="-480000">
            <a:off x="1647825" y="521335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45" name="Rectangle 825"/>
          <p:cNvSpPr>
            <a:spLocks noChangeAspect="1" noChangeArrowheads="1"/>
          </p:cNvSpPr>
          <p:nvPr/>
        </p:nvSpPr>
        <p:spPr bwMode="auto">
          <a:xfrm rot="-480000">
            <a:off x="2178050" y="45862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46" name="Rectangle 826"/>
          <p:cNvSpPr>
            <a:spLocks noChangeAspect="1" noChangeArrowheads="1"/>
          </p:cNvSpPr>
          <p:nvPr/>
        </p:nvSpPr>
        <p:spPr bwMode="auto">
          <a:xfrm rot="-480000">
            <a:off x="2395538" y="53101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47" name="Rectangle 827"/>
          <p:cNvSpPr>
            <a:spLocks noChangeAspect="1" noChangeArrowheads="1"/>
          </p:cNvSpPr>
          <p:nvPr/>
        </p:nvSpPr>
        <p:spPr bwMode="auto">
          <a:xfrm rot="-480000">
            <a:off x="2438400" y="4525963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48" name="Rectangle 828"/>
          <p:cNvSpPr>
            <a:spLocks noChangeAspect="1" noChangeArrowheads="1"/>
          </p:cNvSpPr>
          <p:nvPr/>
        </p:nvSpPr>
        <p:spPr bwMode="auto">
          <a:xfrm rot="-480000">
            <a:off x="2562225" y="4538663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49" name="Rectangle 829"/>
          <p:cNvSpPr>
            <a:spLocks noChangeAspect="1" noChangeArrowheads="1"/>
          </p:cNvSpPr>
          <p:nvPr/>
        </p:nvSpPr>
        <p:spPr bwMode="auto">
          <a:xfrm rot="-480000">
            <a:off x="2805113" y="46386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50" name="Rectangle 830"/>
          <p:cNvSpPr>
            <a:spLocks noChangeAspect="1" noChangeArrowheads="1"/>
          </p:cNvSpPr>
          <p:nvPr/>
        </p:nvSpPr>
        <p:spPr bwMode="auto">
          <a:xfrm rot="-480000">
            <a:off x="2405063" y="4332288"/>
            <a:ext cx="1000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51" name="Rectangle 831"/>
          <p:cNvSpPr>
            <a:spLocks noChangeAspect="1" noChangeArrowheads="1"/>
          </p:cNvSpPr>
          <p:nvPr/>
        </p:nvSpPr>
        <p:spPr bwMode="auto">
          <a:xfrm rot="-480000">
            <a:off x="2814638" y="4829175"/>
            <a:ext cx="100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52" name="Rectangle 832"/>
          <p:cNvSpPr>
            <a:spLocks noChangeAspect="1" noChangeArrowheads="1"/>
          </p:cNvSpPr>
          <p:nvPr/>
        </p:nvSpPr>
        <p:spPr bwMode="auto">
          <a:xfrm rot="-480000">
            <a:off x="2571750" y="54768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53" name="Rectangle 833"/>
          <p:cNvSpPr>
            <a:spLocks noChangeAspect="1" noChangeArrowheads="1"/>
          </p:cNvSpPr>
          <p:nvPr/>
        </p:nvSpPr>
        <p:spPr bwMode="auto">
          <a:xfrm rot="-60000">
            <a:off x="2698750" y="44069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54" name="Rectangle 834"/>
          <p:cNvSpPr>
            <a:spLocks noChangeAspect="1" noChangeArrowheads="1"/>
          </p:cNvSpPr>
          <p:nvPr/>
        </p:nvSpPr>
        <p:spPr bwMode="auto">
          <a:xfrm rot="-480000">
            <a:off x="2305050" y="45720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55" name="Freeform 835"/>
          <p:cNvSpPr>
            <a:spLocks noChangeAspect="1"/>
          </p:cNvSpPr>
          <p:nvPr/>
        </p:nvSpPr>
        <p:spPr bwMode="auto">
          <a:xfrm>
            <a:off x="2713038" y="4619625"/>
            <a:ext cx="73025" cy="88900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2147483647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2147483647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4" y="54"/>
                </a:moveTo>
                <a:lnTo>
                  <a:pt x="0" y="2"/>
                </a:lnTo>
                <a:lnTo>
                  <a:pt x="8" y="2"/>
                </a:lnTo>
                <a:lnTo>
                  <a:pt x="36" y="42"/>
                </a:lnTo>
                <a:lnTo>
                  <a:pt x="34" y="2"/>
                </a:lnTo>
                <a:lnTo>
                  <a:pt x="42" y="0"/>
                </a:lnTo>
                <a:lnTo>
                  <a:pt x="44" y="52"/>
                </a:lnTo>
                <a:lnTo>
                  <a:pt x="36" y="52"/>
                </a:lnTo>
                <a:lnTo>
                  <a:pt x="8" y="12"/>
                </a:lnTo>
                <a:lnTo>
                  <a:pt x="10" y="54"/>
                </a:lnTo>
                <a:lnTo>
                  <a:pt x="4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" name="Rectangle 836"/>
          <p:cNvSpPr>
            <a:spLocks noChangeAspect="1" noChangeArrowheads="1"/>
          </p:cNvSpPr>
          <p:nvPr/>
        </p:nvSpPr>
        <p:spPr bwMode="auto">
          <a:xfrm rot="-480000">
            <a:off x="2922588" y="46831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57" name="Rectangle 837"/>
          <p:cNvSpPr>
            <a:spLocks noChangeAspect="1" noChangeArrowheads="1"/>
          </p:cNvSpPr>
          <p:nvPr/>
        </p:nvSpPr>
        <p:spPr bwMode="auto">
          <a:xfrm rot="-480000">
            <a:off x="3182938" y="462280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58" name="Rectangle 838"/>
          <p:cNvSpPr>
            <a:spLocks noChangeAspect="1" noChangeArrowheads="1"/>
          </p:cNvSpPr>
          <p:nvPr/>
        </p:nvSpPr>
        <p:spPr bwMode="auto">
          <a:xfrm rot="-480000">
            <a:off x="3305175" y="46355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59" name="Rectangle 839"/>
          <p:cNvSpPr>
            <a:spLocks noChangeAspect="1" noChangeArrowheads="1"/>
          </p:cNvSpPr>
          <p:nvPr/>
        </p:nvSpPr>
        <p:spPr bwMode="auto">
          <a:xfrm rot="-480000">
            <a:off x="3149600" y="4425950"/>
            <a:ext cx="1000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60" name="Rectangle 840"/>
          <p:cNvSpPr>
            <a:spLocks noChangeAspect="1" noChangeArrowheads="1"/>
          </p:cNvSpPr>
          <p:nvPr/>
        </p:nvSpPr>
        <p:spPr bwMode="auto">
          <a:xfrm rot="-480000">
            <a:off x="3048000" y="46688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61" name="Rectangle 841"/>
          <p:cNvSpPr>
            <a:spLocks noChangeAspect="1" noChangeArrowheads="1"/>
          </p:cNvSpPr>
          <p:nvPr/>
        </p:nvSpPr>
        <p:spPr bwMode="auto">
          <a:xfrm rot="-480000">
            <a:off x="3662363" y="47688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62" name="Rectangle 842"/>
          <p:cNvSpPr>
            <a:spLocks noChangeAspect="1" noChangeArrowheads="1"/>
          </p:cNvSpPr>
          <p:nvPr/>
        </p:nvSpPr>
        <p:spPr bwMode="auto">
          <a:xfrm rot="-480000">
            <a:off x="3922713" y="471011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63" name="Rectangle 843"/>
          <p:cNvSpPr>
            <a:spLocks noChangeAspect="1" noChangeArrowheads="1"/>
          </p:cNvSpPr>
          <p:nvPr/>
        </p:nvSpPr>
        <p:spPr bwMode="auto">
          <a:xfrm rot="-480000">
            <a:off x="4046538" y="471963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64" name="Rectangle 844"/>
          <p:cNvSpPr>
            <a:spLocks noChangeAspect="1" noChangeArrowheads="1"/>
          </p:cNvSpPr>
          <p:nvPr/>
        </p:nvSpPr>
        <p:spPr bwMode="auto">
          <a:xfrm rot="-480000">
            <a:off x="3889375" y="4513263"/>
            <a:ext cx="1000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65" name="Rectangle 845"/>
          <p:cNvSpPr>
            <a:spLocks noChangeAspect="1" noChangeArrowheads="1"/>
          </p:cNvSpPr>
          <p:nvPr/>
        </p:nvSpPr>
        <p:spPr bwMode="auto">
          <a:xfrm rot="-480000">
            <a:off x="3792538" y="47561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66" name="Rectangle 846"/>
          <p:cNvSpPr>
            <a:spLocks noChangeAspect="1" noChangeArrowheads="1"/>
          </p:cNvSpPr>
          <p:nvPr/>
        </p:nvSpPr>
        <p:spPr bwMode="auto">
          <a:xfrm rot="-480000">
            <a:off x="3546475" y="47323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67" name="Rectangle 847"/>
          <p:cNvSpPr>
            <a:spLocks noChangeAspect="1" noChangeArrowheads="1"/>
          </p:cNvSpPr>
          <p:nvPr/>
        </p:nvSpPr>
        <p:spPr bwMode="auto">
          <a:xfrm rot="-480000">
            <a:off x="3552825" y="4922838"/>
            <a:ext cx="1000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68" name="Rectangle 848"/>
          <p:cNvSpPr>
            <a:spLocks noChangeAspect="1" noChangeArrowheads="1"/>
          </p:cNvSpPr>
          <p:nvPr/>
        </p:nvSpPr>
        <p:spPr bwMode="auto">
          <a:xfrm rot="-60000">
            <a:off x="3438525" y="4500563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69" name="Freeform 849"/>
          <p:cNvSpPr>
            <a:spLocks noChangeAspect="1"/>
          </p:cNvSpPr>
          <p:nvPr/>
        </p:nvSpPr>
        <p:spPr bwMode="auto">
          <a:xfrm>
            <a:off x="3454400" y="4711700"/>
            <a:ext cx="73025" cy="90488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2147483647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0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2" y="54"/>
                </a:moveTo>
                <a:lnTo>
                  <a:pt x="0" y="2"/>
                </a:lnTo>
                <a:lnTo>
                  <a:pt x="8" y="2"/>
                </a:lnTo>
                <a:lnTo>
                  <a:pt x="36" y="42"/>
                </a:lnTo>
                <a:lnTo>
                  <a:pt x="34" y="0"/>
                </a:lnTo>
                <a:lnTo>
                  <a:pt x="42" y="0"/>
                </a:lnTo>
                <a:lnTo>
                  <a:pt x="44" y="52"/>
                </a:lnTo>
                <a:lnTo>
                  <a:pt x="36" y="52"/>
                </a:lnTo>
                <a:lnTo>
                  <a:pt x="8" y="12"/>
                </a:lnTo>
                <a:lnTo>
                  <a:pt x="10" y="54"/>
                </a:lnTo>
                <a:lnTo>
                  <a:pt x="2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0" name="Rectangle 850"/>
          <p:cNvSpPr>
            <a:spLocks noChangeAspect="1" noChangeArrowheads="1"/>
          </p:cNvSpPr>
          <p:nvPr/>
        </p:nvSpPr>
        <p:spPr bwMode="auto">
          <a:xfrm rot="-480000">
            <a:off x="2044700" y="45418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71" name="Rectangle 851"/>
          <p:cNvSpPr>
            <a:spLocks noChangeAspect="1" noChangeArrowheads="1"/>
          </p:cNvSpPr>
          <p:nvPr/>
        </p:nvSpPr>
        <p:spPr bwMode="auto">
          <a:xfrm rot="-480000">
            <a:off x="2235200" y="541972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72" name="Rectangle 852"/>
          <p:cNvSpPr>
            <a:spLocks noChangeAspect="1" noChangeArrowheads="1"/>
          </p:cNvSpPr>
          <p:nvPr/>
        </p:nvSpPr>
        <p:spPr bwMode="auto">
          <a:xfrm rot="-480000">
            <a:off x="2008188" y="52339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73" name="Rectangle 853"/>
          <p:cNvSpPr>
            <a:spLocks noChangeAspect="1" noChangeArrowheads="1"/>
          </p:cNvSpPr>
          <p:nvPr/>
        </p:nvSpPr>
        <p:spPr bwMode="auto">
          <a:xfrm rot="-480000">
            <a:off x="2051050" y="4732338"/>
            <a:ext cx="1000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74" name="Rectangle 854"/>
          <p:cNvSpPr>
            <a:spLocks noChangeAspect="1" noChangeArrowheads="1"/>
          </p:cNvSpPr>
          <p:nvPr/>
        </p:nvSpPr>
        <p:spPr bwMode="auto">
          <a:xfrm rot="-480000">
            <a:off x="2014538" y="5410200"/>
            <a:ext cx="100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75" name="Rectangle 855"/>
          <p:cNvSpPr>
            <a:spLocks noChangeAspect="1" noChangeArrowheads="1"/>
          </p:cNvSpPr>
          <p:nvPr/>
        </p:nvSpPr>
        <p:spPr bwMode="auto">
          <a:xfrm rot="-60000">
            <a:off x="1938338" y="431006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76" name="Rectangle 856"/>
          <p:cNvSpPr>
            <a:spLocks noChangeAspect="1" noChangeArrowheads="1"/>
          </p:cNvSpPr>
          <p:nvPr/>
        </p:nvSpPr>
        <p:spPr bwMode="auto">
          <a:xfrm rot="-60000">
            <a:off x="2111375" y="51212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77" name="Freeform 857"/>
          <p:cNvSpPr>
            <a:spLocks noChangeAspect="1"/>
          </p:cNvSpPr>
          <p:nvPr/>
        </p:nvSpPr>
        <p:spPr bwMode="auto">
          <a:xfrm>
            <a:off x="1949450" y="4522788"/>
            <a:ext cx="73025" cy="88900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2147483647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2147483647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4" y="54"/>
                </a:moveTo>
                <a:lnTo>
                  <a:pt x="0" y="2"/>
                </a:lnTo>
                <a:lnTo>
                  <a:pt x="10" y="2"/>
                </a:lnTo>
                <a:lnTo>
                  <a:pt x="38" y="42"/>
                </a:lnTo>
                <a:lnTo>
                  <a:pt x="36" y="2"/>
                </a:lnTo>
                <a:lnTo>
                  <a:pt x="42" y="0"/>
                </a:lnTo>
                <a:lnTo>
                  <a:pt x="44" y="52"/>
                </a:lnTo>
                <a:lnTo>
                  <a:pt x="36" y="52"/>
                </a:lnTo>
                <a:lnTo>
                  <a:pt x="8" y="12"/>
                </a:lnTo>
                <a:lnTo>
                  <a:pt x="10" y="54"/>
                </a:lnTo>
                <a:lnTo>
                  <a:pt x="4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8" name="Freeform 858"/>
          <p:cNvSpPr>
            <a:spLocks noChangeAspect="1"/>
          </p:cNvSpPr>
          <p:nvPr/>
        </p:nvSpPr>
        <p:spPr bwMode="auto">
          <a:xfrm>
            <a:off x="2135188" y="5340350"/>
            <a:ext cx="74612" cy="88900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2147483647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2147483647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2" y="54"/>
                </a:moveTo>
                <a:lnTo>
                  <a:pt x="0" y="4"/>
                </a:lnTo>
                <a:lnTo>
                  <a:pt x="8" y="2"/>
                </a:lnTo>
                <a:lnTo>
                  <a:pt x="36" y="42"/>
                </a:lnTo>
                <a:lnTo>
                  <a:pt x="34" y="2"/>
                </a:lnTo>
                <a:lnTo>
                  <a:pt x="40" y="0"/>
                </a:lnTo>
                <a:lnTo>
                  <a:pt x="44" y="52"/>
                </a:lnTo>
                <a:lnTo>
                  <a:pt x="36" y="52"/>
                </a:lnTo>
                <a:lnTo>
                  <a:pt x="6" y="12"/>
                </a:lnTo>
                <a:lnTo>
                  <a:pt x="8" y="54"/>
                </a:lnTo>
                <a:lnTo>
                  <a:pt x="2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9" name="Rectangle 859"/>
          <p:cNvSpPr>
            <a:spLocks noChangeAspect="1" noChangeArrowheads="1"/>
          </p:cNvSpPr>
          <p:nvPr/>
        </p:nvSpPr>
        <p:spPr bwMode="auto">
          <a:xfrm rot="-480000">
            <a:off x="3319463" y="538956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80" name="Rectangle 860"/>
          <p:cNvSpPr>
            <a:spLocks noChangeAspect="1" noChangeArrowheads="1"/>
          </p:cNvSpPr>
          <p:nvPr/>
        </p:nvSpPr>
        <p:spPr bwMode="auto">
          <a:xfrm rot="-480000">
            <a:off x="3159125" y="54133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81" name="Rectangle 861"/>
          <p:cNvSpPr>
            <a:spLocks noChangeAspect="1" noChangeArrowheads="1"/>
          </p:cNvSpPr>
          <p:nvPr/>
        </p:nvSpPr>
        <p:spPr bwMode="auto">
          <a:xfrm rot="-480000">
            <a:off x="3332163" y="55768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82" name="Rectangle 862"/>
          <p:cNvSpPr>
            <a:spLocks noChangeAspect="1" noChangeArrowheads="1"/>
          </p:cNvSpPr>
          <p:nvPr/>
        </p:nvSpPr>
        <p:spPr bwMode="auto">
          <a:xfrm rot="-480000">
            <a:off x="2995613" y="551973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83" name="Rectangle 863"/>
          <p:cNvSpPr>
            <a:spLocks noChangeAspect="1" noChangeArrowheads="1"/>
          </p:cNvSpPr>
          <p:nvPr/>
        </p:nvSpPr>
        <p:spPr bwMode="auto">
          <a:xfrm rot="-480000">
            <a:off x="2768600" y="53467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84" name="Rectangle 864"/>
          <p:cNvSpPr>
            <a:spLocks noChangeAspect="1" noChangeArrowheads="1"/>
          </p:cNvSpPr>
          <p:nvPr/>
        </p:nvSpPr>
        <p:spPr bwMode="auto">
          <a:xfrm rot="-480000">
            <a:off x="2774950" y="5527675"/>
            <a:ext cx="1000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85" name="Rectangle 865"/>
          <p:cNvSpPr>
            <a:spLocks noChangeAspect="1" noChangeArrowheads="1"/>
          </p:cNvSpPr>
          <p:nvPr/>
        </p:nvSpPr>
        <p:spPr bwMode="auto">
          <a:xfrm rot="-60000">
            <a:off x="2874963" y="52387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86" name="Freeform 866"/>
          <p:cNvSpPr>
            <a:spLocks noChangeAspect="1"/>
          </p:cNvSpPr>
          <p:nvPr/>
        </p:nvSpPr>
        <p:spPr bwMode="auto">
          <a:xfrm>
            <a:off x="2897188" y="5456238"/>
            <a:ext cx="73025" cy="90487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0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0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4" y="54"/>
                </a:moveTo>
                <a:lnTo>
                  <a:pt x="0" y="2"/>
                </a:lnTo>
                <a:lnTo>
                  <a:pt x="10" y="0"/>
                </a:lnTo>
                <a:lnTo>
                  <a:pt x="38" y="42"/>
                </a:lnTo>
                <a:lnTo>
                  <a:pt x="34" y="0"/>
                </a:lnTo>
                <a:lnTo>
                  <a:pt x="42" y="0"/>
                </a:lnTo>
                <a:lnTo>
                  <a:pt x="44" y="50"/>
                </a:lnTo>
                <a:lnTo>
                  <a:pt x="36" y="52"/>
                </a:lnTo>
                <a:lnTo>
                  <a:pt x="8" y="10"/>
                </a:lnTo>
                <a:lnTo>
                  <a:pt x="10" y="52"/>
                </a:lnTo>
                <a:lnTo>
                  <a:pt x="4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7" name="Rectangle 867"/>
          <p:cNvSpPr>
            <a:spLocks noChangeAspect="1" noChangeArrowheads="1"/>
          </p:cNvSpPr>
          <p:nvPr/>
        </p:nvSpPr>
        <p:spPr bwMode="auto">
          <a:xfrm rot="-480000">
            <a:off x="4046538" y="54832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5388" name="Rectangle 868"/>
          <p:cNvSpPr>
            <a:spLocks noChangeAspect="1" noChangeArrowheads="1"/>
          </p:cNvSpPr>
          <p:nvPr/>
        </p:nvSpPr>
        <p:spPr bwMode="auto">
          <a:xfrm rot="-480000">
            <a:off x="3856038" y="5322888"/>
            <a:ext cx="1000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89" name="Rectangle 869"/>
          <p:cNvSpPr>
            <a:spLocks noChangeAspect="1" noChangeArrowheads="1"/>
          </p:cNvSpPr>
          <p:nvPr/>
        </p:nvSpPr>
        <p:spPr bwMode="auto">
          <a:xfrm rot="-480000">
            <a:off x="3886200" y="55070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90" name="Rectangle 870"/>
          <p:cNvSpPr>
            <a:spLocks noChangeAspect="1" noChangeArrowheads="1"/>
          </p:cNvSpPr>
          <p:nvPr/>
        </p:nvSpPr>
        <p:spPr bwMode="auto">
          <a:xfrm rot="-480000">
            <a:off x="4149725" y="53736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91" name="Rectangle 871"/>
          <p:cNvSpPr>
            <a:spLocks noChangeAspect="1" noChangeArrowheads="1"/>
          </p:cNvSpPr>
          <p:nvPr/>
        </p:nvSpPr>
        <p:spPr bwMode="auto">
          <a:xfrm rot="-480000">
            <a:off x="4062413" y="56737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92" name="Rectangle 872"/>
          <p:cNvSpPr>
            <a:spLocks noChangeAspect="1" noChangeArrowheads="1"/>
          </p:cNvSpPr>
          <p:nvPr/>
        </p:nvSpPr>
        <p:spPr bwMode="auto">
          <a:xfrm rot="-480000">
            <a:off x="3725863" y="56165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93" name="Rectangle 873"/>
          <p:cNvSpPr>
            <a:spLocks noChangeAspect="1" noChangeArrowheads="1"/>
          </p:cNvSpPr>
          <p:nvPr/>
        </p:nvSpPr>
        <p:spPr bwMode="auto">
          <a:xfrm rot="-480000">
            <a:off x="3513138" y="544036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94" name="Rectangle 874"/>
          <p:cNvSpPr>
            <a:spLocks noChangeAspect="1" noChangeArrowheads="1"/>
          </p:cNvSpPr>
          <p:nvPr/>
        </p:nvSpPr>
        <p:spPr bwMode="auto">
          <a:xfrm rot="-480000">
            <a:off x="3519488" y="5616575"/>
            <a:ext cx="100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395" name="Rectangle 875"/>
          <p:cNvSpPr>
            <a:spLocks noChangeAspect="1" noChangeArrowheads="1"/>
          </p:cNvSpPr>
          <p:nvPr/>
        </p:nvSpPr>
        <p:spPr bwMode="auto">
          <a:xfrm rot="-60000">
            <a:off x="3619500" y="53292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396" name="Freeform 876"/>
          <p:cNvSpPr>
            <a:spLocks noChangeAspect="1"/>
          </p:cNvSpPr>
          <p:nvPr/>
        </p:nvSpPr>
        <p:spPr bwMode="auto">
          <a:xfrm>
            <a:off x="3643313" y="5546725"/>
            <a:ext cx="74612" cy="90488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2147483647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0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2" y="54"/>
                </a:moveTo>
                <a:lnTo>
                  <a:pt x="0" y="2"/>
                </a:lnTo>
                <a:lnTo>
                  <a:pt x="8" y="2"/>
                </a:lnTo>
                <a:lnTo>
                  <a:pt x="36" y="42"/>
                </a:lnTo>
                <a:lnTo>
                  <a:pt x="34" y="0"/>
                </a:lnTo>
                <a:lnTo>
                  <a:pt x="40" y="0"/>
                </a:lnTo>
                <a:lnTo>
                  <a:pt x="44" y="52"/>
                </a:lnTo>
                <a:lnTo>
                  <a:pt x="36" y="52"/>
                </a:lnTo>
                <a:lnTo>
                  <a:pt x="8" y="12"/>
                </a:lnTo>
                <a:lnTo>
                  <a:pt x="6" y="12"/>
                </a:lnTo>
                <a:lnTo>
                  <a:pt x="10" y="54"/>
                </a:lnTo>
                <a:lnTo>
                  <a:pt x="2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" name="Rectangle 877"/>
          <p:cNvSpPr>
            <a:spLocks noChangeAspect="1" noChangeArrowheads="1"/>
          </p:cNvSpPr>
          <p:nvPr/>
        </p:nvSpPr>
        <p:spPr bwMode="auto">
          <a:xfrm rot="-480000">
            <a:off x="4475163" y="569436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98" name="Rectangle 878"/>
          <p:cNvSpPr>
            <a:spLocks noChangeAspect="1" noChangeArrowheads="1"/>
          </p:cNvSpPr>
          <p:nvPr/>
        </p:nvSpPr>
        <p:spPr bwMode="auto">
          <a:xfrm rot="-480000">
            <a:off x="4243388" y="55340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399" name="Rectangle 879"/>
          <p:cNvSpPr>
            <a:spLocks noChangeAspect="1" noChangeArrowheads="1"/>
          </p:cNvSpPr>
          <p:nvPr/>
        </p:nvSpPr>
        <p:spPr bwMode="auto">
          <a:xfrm rot="-480000">
            <a:off x="4249738" y="5710238"/>
            <a:ext cx="1000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400" name="Rectangle 880"/>
          <p:cNvSpPr>
            <a:spLocks noChangeAspect="1" noChangeArrowheads="1"/>
          </p:cNvSpPr>
          <p:nvPr/>
        </p:nvSpPr>
        <p:spPr bwMode="auto">
          <a:xfrm rot="-60000">
            <a:off x="4349750" y="5421313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401" name="Freeform 881"/>
          <p:cNvSpPr>
            <a:spLocks noChangeAspect="1"/>
          </p:cNvSpPr>
          <p:nvPr/>
        </p:nvSpPr>
        <p:spPr bwMode="auto">
          <a:xfrm>
            <a:off x="4371975" y="5640388"/>
            <a:ext cx="73025" cy="90487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2147483647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2147483647 h 54"/>
              <a:gd name="T12" fmla="*/ 2147483647 w 44"/>
              <a:gd name="T13" fmla="*/ 0 h 54"/>
              <a:gd name="T14" fmla="*/ 2147483647 w 44"/>
              <a:gd name="T15" fmla="*/ 2147483647 h 54"/>
              <a:gd name="T16" fmla="*/ 2147483647 w 44"/>
              <a:gd name="T17" fmla="*/ 2147483647 h 54"/>
              <a:gd name="T18" fmla="*/ 2147483647 w 44"/>
              <a:gd name="T19" fmla="*/ 2147483647 h 54"/>
              <a:gd name="T20" fmla="*/ 2147483647 w 44"/>
              <a:gd name="T21" fmla="*/ 2147483647 h 54"/>
              <a:gd name="T22" fmla="*/ 2147483647 w 44"/>
              <a:gd name="T23" fmla="*/ 2147483647 h 54"/>
              <a:gd name="T24" fmla="*/ 2147483647 w 44"/>
              <a:gd name="T25" fmla="*/ 2147483647 h 54"/>
              <a:gd name="T26" fmla="*/ 2147483647 w 44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4"/>
              <a:gd name="T44" fmla="*/ 44 w 44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4">
                <a:moveTo>
                  <a:pt x="4" y="54"/>
                </a:moveTo>
                <a:lnTo>
                  <a:pt x="0" y="4"/>
                </a:lnTo>
                <a:lnTo>
                  <a:pt x="10" y="2"/>
                </a:lnTo>
                <a:lnTo>
                  <a:pt x="38" y="44"/>
                </a:lnTo>
                <a:lnTo>
                  <a:pt x="36" y="2"/>
                </a:lnTo>
                <a:lnTo>
                  <a:pt x="42" y="0"/>
                </a:lnTo>
                <a:lnTo>
                  <a:pt x="44" y="52"/>
                </a:lnTo>
                <a:lnTo>
                  <a:pt x="36" y="54"/>
                </a:lnTo>
                <a:lnTo>
                  <a:pt x="8" y="12"/>
                </a:lnTo>
                <a:lnTo>
                  <a:pt x="10" y="54"/>
                </a:lnTo>
                <a:lnTo>
                  <a:pt x="4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2" name="Rectangle 882"/>
          <p:cNvSpPr>
            <a:spLocks noChangeAspect="1" noChangeArrowheads="1"/>
          </p:cNvSpPr>
          <p:nvPr/>
        </p:nvSpPr>
        <p:spPr bwMode="auto">
          <a:xfrm rot="-480000">
            <a:off x="4300538" y="48323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403" name="Rectangle 883"/>
          <p:cNvSpPr>
            <a:spLocks noChangeAspect="1" noChangeArrowheads="1"/>
          </p:cNvSpPr>
          <p:nvPr/>
        </p:nvSpPr>
        <p:spPr bwMode="auto">
          <a:xfrm rot="-480000">
            <a:off x="4413250" y="489585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404" name="Rectangle 884"/>
          <p:cNvSpPr>
            <a:spLocks noChangeAspect="1" noChangeArrowheads="1"/>
          </p:cNvSpPr>
          <p:nvPr/>
        </p:nvSpPr>
        <p:spPr bwMode="auto">
          <a:xfrm rot="-480000">
            <a:off x="4306888" y="5022850"/>
            <a:ext cx="100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405" name="Rectangle 885"/>
          <p:cNvSpPr>
            <a:spLocks noChangeAspect="1" noChangeArrowheads="1"/>
          </p:cNvSpPr>
          <p:nvPr/>
        </p:nvSpPr>
        <p:spPr bwMode="auto">
          <a:xfrm rot="-60000">
            <a:off x="4189413" y="459740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406" name="Freeform 886"/>
          <p:cNvSpPr>
            <a:spLocks noChangeAspect="1"/>
          </p:cNvSpPr>
          <p:nvPr/>
        </p:nvSpPr>
        <p:spPr bwMode="auto">
          <a:xfrm>
            <a:off x="4208463" y="4811713"/>
            <a:ext cx="73025" cy="87312"/>
          </a:xfrm>
          <a:custGeom>
            <a:avLst/>
            <a:gdLst>
              <a:gd name="T0" fmla="*/ 2147483647 w 44"/>
              <a:gd name="T1" fmla="*/ 2147483647 h 52"/>
              <a:gd name="T2" fmla="*/ 0 w 44"/>
              <a:gd name="T3" fmla="*/ 2147483647 h 52"/>
              <a:gd name="T4" fmla="*/ 2147483647 w 44"/>
              <a:gd name="T5" fmla="*/ 0 h 52"/>
              <a:gd name="T6" fmla="*/ 2147483647 w 44"/>
              <a:gd name="T7" fmla="*/ 2147483647 h 52"/>
              <a:gd name="T8" fmla="*/ 2147483647 w 44"/>
              <a:gd name="T9" fmla="*/ 2147483647 h 52"/>
              <a:gd name="T10" fmla="*/ 2147483647 w 44"/>
              <a:gd name="T11" fmla="*/ 0 h 52"/>
              <a:gd name="T12" fmla="*/ 2147483647 w 44"/>
              <a:gd name="T13" fmla="*/ 0 h 52"/>
              <a:gd name="T14" fmla="*/ 2147483647 w 44"/>
              <a:gd name="T15" fmla="*/ 2147483647 h 52"/>
              <a:gd name="T16" fmla="*/ 2147483647 w 44"/>
              <a:gd name="T17" fmla="*/ 2147483647 h 52"/>
              <a:gd name="T18" fmla="*/ 2147483647 w 44"/>
              <a:gd name="T19" fmla="*/ 2147483647 h 52"/>
              <a:gd name="T20" fmla="*/ 2147483647 w 44"/>
              <a:gd name="T21" fmla="*/ 2147483647 h 52"/>
              <a:gd name="T22" fmla="*/ 2147483647 w 44"/>
              <a:gd name="T23" fmla="*/ 2147483647 h 52"/>
              <a:gd name="T24" fmla="*/ 2147483647 w 44"/>
              <a:gd name="T25" fmla="*/ 2147483647 h 52"/>
              <a:gd name="T26" fmla="*/ 2147483647 w 44"/>
              <a:gd name="T27" fmla="*/ 2147483647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52"/>
              <a:gd name="T44" fmla="*/ 44 w 4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52">
                <a:moveTo>
                  <a:pt x="2" y="52"/>
                </a:moveTo>
                <a:lnTo>
                  <a:pt x="0" y="2"/>
                </a:lnTo>
                <a:lnTo>
                  <a:pt x="8" y="0"/>
                </a:lnTo>
                <a:lnTo>
                  <a:pt x="36" y="42"/>
                </a:lnTo>
                <a:lnTo>
                  <a:pt x="34" y="0"/>
                </a:lnTo>
                <a:lnTo>
                  <a:pt x="40" y="0"/>
                </a:lnTo>
                <a:lnTo>
                  <a:pt x="44" y="50"/>
                </a:lnTo>
                <a:lnTo>
                  <a:pt x="36" y="52"/>
                </a:lnTo>
                <a:lnTo>
                  <a:pt x="6" y="10"/>
                </a:lnTo>
                <a:lnTo>
                  <a:pt x="8" y="52"/>
                </a:lnTo>
                <a:lnTo>
                  <a:pt x="2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" name="Rectangle 899"/>
          <p:cNvSpPr>
            <a:spLocks noChangeAspect="1" noChangeArrowheads="1"/>
          </p:cNvSpPr>
          <p:nvPr/>
        </p:nvSpPr>
        <p:spPr bwMode="auto">
          <a:xfrm>
            <a:off x="3057525" y="2519363"/>
            <a:ext cx="82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900" b="1"/>
          </a:p>
        </p:txBody>
      </p:sp>
      <p:sp>
        <p:nvSpPr>
          <p:cNvPr id="5408" name="Rectangle 900"/>
          <p:cNvSpPr>
            <a:spLocks noChangeAspect="1" noChangeArrowheads="1"/>
          </p:cNvSpPr>
          <p:nvPr/>
        </p:nvSpPr>
        <p:spPr bwMode="auto">
          <a:xfrm rot="-480000">
            <a:off x="1905000" y="507682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409" name="Rectangle 901"/>
          <p:cNvSpPr>
            <a:spLocks noChangeAspect="1" noChangeArrowheads="1"/>
          </p:cNvSpPr>
          <p:nvPr/>
        </p:nvSpPr>
        <p:spPr bwMode="auto">
          <a:xfrm rot="-480000">
            <a:off x="1612900" y="5016500"/>
            <a:ext cx="1000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410" name="Rectangle 902"/>
          <p:cNvSpPr>
            <a:spLocks noChangeAspect="1" noChangeArrowheads="1"/>
          </p:cNvSpPr>
          <p:nvPr/>
        </p:nvSpPr>
        <p:spPr bwMode="auto">
          <a:xfrm rot="-480000">
            <a:off x="2365375" y="5126038"/>
            <a:ext cx="1000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411" name="Rectangle 903"/>
          <p:cNvSpPr>
            <a:spLocks noChangeAspect="1" noChangeArrowheads="1"/>
          </p:cNvSpPr>
          <p:nvPr/>
        </p:nvSpPr>
        <p:spPr bwMode="auto">
          <a:xfrm rot="-480000">
            <a:off x="2659063" y="517683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5412" name="Rectangle 904"/>
          <p:cNvSpPr>
            <a:spLocks noChangeAspect="1" noChangeArrowheads="1"/>
          </p:cNvSpPr>
          <p:nvPr/>
        </p:nvSpPr>
        <p:spPr bwMode="auto">
          <a:xfrm rot="-480000">
            <a:off x="2335213" y="47466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413" name="Rectangle 905"/>
          <p:cNvSpPr>
            <a:spLocks noChangeAspect="1" noChangeArrowheads="1"/>
          </p:cNvSpPr>
          <p:nvPr/>
        </p:nvSpPr>
        <p:spPr bwMode="auto">
          <a:xfrm rot="-480000">
            <a:off x="3078163" y="48402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414" name="Rectangle 906"/>
          <p:cNvSpPr>
            <a:spLocks noChangeAspect="1" noChangeArrowheads="1"/>
          </p:cNvSpPr>
          <p:nvPr/>
        </p:nvSpPr>
        <p:spPr bwMode="auto">
          <a:xfrm rot="-480000">
            <a:off x="3817938" y="492601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5415" name="Rectangle 907"/>
          <p:cNvSpPr>
            <a:spLocks noChangeAspect="1" noChangeArrowheads="1"/>
          </p:cNvSpPr>
          <p:nvPr/>
        </p:nvSpPr>
        <p:spPr bwMode="auto">
          <a:xfrm rot="-480000">
            <a:off x="3128963" y="5226050"/>
            <a:ext cx="100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5416" name="Rectangle 908"/>
          <p:cNvSpPr>
            <a:spLocks noChangeAspect="1" noChangeArrowheads="1"/>
          </p:cNvSpPr>
          <p:nvPr/>
        </p:nvSpPr>
        <p:spPr bwMode="auto">
          <a:xfrm rot="-480000">
            <a:off x="3422650" y="527685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81763" y="2805113"/>
            <a:ext cx="739775" cy="1195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18" name="Group 3"/>
          <p:cNvGrpSpPr>
            <a:grpSpLocks/>
          </p:cNvGrpSpPr>
          <p:nvPr/>
        </p:nvGrpSpPr>
        <p:grpSpPr bwMode="auto">
          <a:xfrm>
            <a:off x="228600" y="803275"/>
            <a:ext cx="1995488" cy="420688"/>
            <a:chOff x="228600" y="875099"/>
            <a:chExt cx="1995248" cy="419811"/>
          </a:xfrm>
        </p:grpSpPr>
        <p:sp>
          <p:nvSpPr>
            <p:cNvPr id="5447" name="Rectangle 430"/>
            <p:cNvSpPr>
              <a:spLocks noChangeAspect="1" noChangeArrowheads="1"/>
            </p:cNvSpPr>
            <p:nvPr/>
          </p:nvSpPr>
          <p:spPr bwMode="auto">
            <a:xfrm>
              <a:off x="228600" y="875099"/>
              <a:ext cx="19952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a) Primary structure</a:t>
              </a:r>
              <a:endParaRPr lang="en-US" altLang="en-US" sz="1400" b="1"/>
            </a:p>
          </p:txBody>
        </p:sp>
        <p:sp>
          <p:nvSpPr>
            <p:cNvPr id="328" name="Rectangle 601"/>
            <p:cNvSpPr>
              <a:spLocks noChangeAspect="1" noChangeArrowheads="1"/>
            </p:cNvSpPr>
            <p:nvPr/>
          </p:nvSpPr>
          <p:spPr bwMode="auto">
            <a:xfrm>
              <a:off x="236537" y="1133323"/>
              <a:ext cx="1761913" cy="1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Helvetica" pitchFamily="34" charset="0"/>
                </a:rPr>
                <a:t>Sequence of </a:t>
              </a:r>
              <a:r>
                <a:rPr lang="en-US" sz="1050" b="1" dirty="0" err="1">
                  <a:solidFill>
                    <a:srgbClr val="000000"/>
                  </a:solidFill>
                  <a:latin typeface="Helvetica" pitchFamily="34" charset="0"/>
                </a:rPr>
                <a:t>amino.acids</a:t>
              </a:r>
              <a:endParaRPr lang="en-US" sz="1050" b="1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7404100" y="5424488"/>
            <a:ext cx="2286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04100" y="5130800"/>
            <a:ext cx="1146175" cy="78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1" name="Group 21"/>
          <p:cNvGrpSpPr>
            <a:grpSpLocks/>
          </p:cNvGrpSpPr>
          <p:nvPr/>
        </p:nvGrpSpPr>
        <p:grpSpPr bwMode="auto">
          <a:xfrm>
            <a:off x="346075" y="2106613"/>
            <a:ext cx="284163" cy="298450"/>
            <a:chOff x="346075" y="2106385"/>
            <a:chExt cx="283639" cy="298836"/>
          </a:xfrm>
        </p:grpSpPr>
        <p:sp>
          <p:nvSpPr>
            <p:cNvPr id="5445" name="Rectangle 514"/>
            <p:cNvSpPr>
              <a:spLocks noChangeAspect="1" noChangeArrowheads="1"/>
            </p:cNvSpPr>
            <p:nvPr/>
          </p:nvSpPr>
          <p:spPr bwMode="auto">
            <a:xfrm>
              <a:off x="368300" y="2165350"/>
              <a:ext cx="2388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Ala</a:t>
              </a:r>
              <a:endParaRPr lang="en-US" altLang="en-US" sz="1200" b="1"/>
            </a:p>
          </p:txBody>
        </p:sp>
        <p:sp>
          <p:nvSpPr>
            <p:cNvPr id="14" name="Oval 13"/>
            <p:cNvSpPr/>
            <p:nvPr/>
          </p:nvSpPr>
          <p:spPr>
            <a:xfrm>
              <a:off x="346075" y="2106385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2" name="Group 14"/>
          <p:cNvGrpSpPr>
            <a:grpSpLocks/>
          </p:cNvGrpSpPr>
          <p:nvPr/>
        </p:nvGrpSpPr>
        <p:grpSpPr bwMode="auto">
          <a:xfrm>
            <a:off x="339725" y="2481263"/>
            <a:ext cx="284163" cy="298450"/>
            <a:chOff x="340197" y="2430690"/>
            <a:chExt cx="283639" cy="298836"/>
          </a:xfrm>
        </p:grpSpPr>
        <p:sp>
          <p:nvSpPr>
            <p:cNvPr id="5443" name="Rectangle 525"/>
            <p:cNvSpPr>
              <a:spLocks noChangeAspect="1" noChangeArrowheads="1"/>
            </p:cNvSpPr>
            <p:nvPr/>
          </p:nvSpPr>
          <p:spPr bwMode="auto">
            <a:xfrm>
              <a:off x="368300" y="2479675"/>
              <a:ext cx="2223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Val</a:t>
              </a:r>
              <a:endParaRPr lang="en-US" altLang="en-US" sz="1200" b="1"/>
            </a:p>
          </p:txBody>
        </p:sp>
        <p:sp>
          <p:nvSpPr>
            <p:cNvPr id="340" name="Oval 339"/>
            <p:cNvSpPr/>
            <p:nvPr/>
          </p:nvSpPr>
          <p:spPr>
            <a:xfrm>
              <a:off x="340197" y="2430690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3" name="Group 20"/>
          <p:cNvGrpSpPr>
            <a:grpSpLocks/>
          </p:cNvGrpSpPr>
          <p:nvPr/>
        </p:nvGrpSpPr>
        <p:grpSpPr bwMode="auto">
          <a:xfrm>
            <a:off x="339725" y="4864100"/>
            <a:ext cx="284163" cy="298450"/>
            <a:chOff x="340197" y="4241203"/>
            <a:chExt cx="283639" cy="298836"/>
          </a:xfrm>
        </p:grpSpPr>
        <p:sp>
          <p:nvSpPr>
            <p:cNvPr id="5441" name="Rectangle 543"/>
            <p:cNvSpPr>
              <a:spLocks noChangeAspect="1" noChangeArrowheads="1"/>
            </p:cNvSpPr>
            <p:nvPr/>
          </p:nvSpPr>
          <p:spPr bwMode="auto">
            <a:xfrm>
              <a:off x="368300" y="4286250"/>
              <a:ext cx="2388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Ala</a:t>
              </a:r>
              <a:endParaRPr lang="en-US" altLang="en-US" sz="1200" b="1"/>
            </a:p>
          </p:txBody>
        </p:sp>
        <p:sp>
          <p:nvSpPr>
            <p:cNvPr id="342" name="Oval 341"/>
            <p:cNvSpPr/>
            <p:nvPr/>
          </p:nvSpPr>
          <p:spPr>
            <a:xfrm>
              <a:off x="340197" y="4241203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4" name="Group 15"/>
          <p:cNvGrpSpPr>
            <a:grpSpLocks/>
          </p:cNvGrpSpPr>
          <p:nvPr/>
        </p:nvGrpSpPr>
        <p:grpSpPr bwMode="auto">
          <a:xfrm>
            <a:off x="339725" y="2894013"/>
            <a:ext cx="288925" cy="300037"/>
            <a:chOff x="340197" y="2729526"/>
            <a:chExt cx="288007" cy="298836"/>
          </a:xfrm>
        </p:grpSpPr>
        <p:sp>
          <p:nvSpPr>
            <p:cNvPr id="5439" name="Rectangle 528"/>
            <p:cNvSpPr>
              <a:spLocks noChangeAspect="1" noChangeArrowheads="1"/>
            </p:cNvSpPr>
            <p:nvPr/>
          </p:nvSpPr>
          <p:spPr bwMode="auto">
            <a:xfrm>
              <a:off x="346075" y="2774950"/>
              <a:ext cx="28212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Phe</a:t>
              </a:r>
              <a:endParaRPr lang="en-US" altLang="en-US" sz="1200" b="1"/>
            </a:p>
          </p:txBody>
        </p:sp>
        <p:sp>
          <p:nvSpPr>
            <p:cNvPr id="343" name="Oval 342"/>
            <p:cNvSpPr/>
            <p:nvPr/>
          </p:nvSpPr>
          <p:spPr>
            <a:xfrm>
              <a:off x="340197" y="2729526"/>
              <a:ext cx="283260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5" name="Group 16"/>
          <p:cNvGrpSpPr>
            <a:grpSpLocks/>
          </p:cNvGrpSpPr>
          <p:nvPr/>
        </p:nvGrpSpPr>
        <p:grpSpPr bwMode="auto">
          <a:xfrm>
            <a:off x="346075" y="3290888"/>
            <a:ext cx="284163" cy="298450"/>
            <a:chOff x="346075" y="3049653"/>
            <a:chExt cx="283639" cy="298836"/>
          </a:xfrm>
        </p:grpSpPr>
        <p:sp>
          <p:nvSpPr>
            <p:cNvPr id="5437" name="Rectangle 531"/>
            <p:cNvSpPr>
              <a:spLocks noChangeAspect="1" noChangeArrowheads="1"/>
            </p:cNvSpPr>
            <p:nvPr/>
          </p:nvSpPr>
          <p:spPr bwMode="auto">
            <a:xfrm>
              <a:off x="361950" y="3106738"/>
              <a:ext cx="258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Glu</a:t>
              </a:r>
              <a:endParaRPr lang="en-US" altLang="en-US" sz="1200" b="1"/>
            </a:p>
          </p:txBody>
        </p:sp>
        <p:sp>
          <p:nvSpPr>
            <p:cNvPr id="345" name="Oval 344"/>
            <p:cNvSpPr/>
            <p:nvPr/>
          </p:nvSpPr>
          <p:spPr>
            <a:xfrm>
              <a:off x="346075" y="3049653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6" name="Group 17"/>
          <p:cNvGrpSpPr>
            <a:grpSpLocks/>
          </p:cNvGrpSpPr>
          <p:nvPr/>
        </p:nvGrpSpPr>
        <p:grpSpPr bwMode="auto">
          <a:xfrm>
            <a:off x="355600" y="3694113"/>
            <a:ext cx="284163" cy="298450"/>
            <a:chOff x="355600" y="3363685"/>
            <a:chExt cx="283639" cy="298836"/>
          </a:xfrm>
        </p:grpSpPr>
        <p:sp>
          <p:nvSpPr>
            <p:cNvPr id="5435" name="Rectangle 534"/>
            <p:cNvSpPr>
              <a:spLocks noChangeAspect="1" noChangeArrowheads="1"/>
            </p:cNvSpPr>
            <p:nvPr/>
          </p:nvSpPr>
          <p:spPr bwMode="auto">
            <a:xfrm>
              <a:off x="368300" y="3395663"/>
              <a:ext cx="2274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Tyr</a:t>
              </a:r>
              <a:endParaRPr lang="en-US" altLang="en-US" sz="1200" b="1"/>
            </a:p>
          </p:txBody>
        </p:sp>
        <p:sp>
          <p:nvSpPr>
            <p:cNvPr id="347" name="Oval 346"/>
            <p:cNvSpPr/>
            <p:nvPr/>
          </p:nvSpPr>
          <p:spPr>
            <a:xfrm>
              <a:off x="355600" y="3363685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7" name="Group 18"/>
          <p:cNvGrpSpPr>
            <a:grpSpLocks/>
          </p:cNvGrpSpPr>
          <p:nvPr/>
        </p:nvGrpSpPr>
        <p:grpSpPr bwMode="auto">
          <a:xfrm>
            <a:off x="346075" y="4076700"/>
            <a:ext cx="284163" cy="298450"/>
            <a:chOff x="346075" y="3632023"/>
            <a:chExt cx="283639" cy="298836"/>
          </a:xfrm>
        </p:grpSpPr>
        <p:sp>
          <p:nvSpPr>
            <p:cNvPr id="5433" name="Rectangle 537"/>
            <p:cNvSpPr>
              <a:spLocks noChangeAspect="1" noChangeArrowheads="1"/>
            </p:cNvSpPr>
            <p:nvPr/>
          </p:nvSpPr>
          <p:spPr bwMode="auto">
            <a:xfrm>
              <a:off x="355600" y="3694113"/>
              <a:ext cx="2741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Leu</a:t>
              </a:r>
              <a:endParaRPr lang="en-US" altLang="en-US" sz="1200" b="1"/>
            </a:p>
          </p:txBody>
        </p:sp>
        <p:sp>
          <p:nvSpPr>
            <p:cNvPr id="349" name="Oval 348"/>
            <p:cNvSpPr/>
            <p:nvPr/>
          </p:nvSpPr>
          <p:spPr>
            <a:xfrm>
              <a:off x="346075" y="3632023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28" name="Group 19"/>
          <p:cNvGrpSpPr>
            <a:grpSpLocks/>
          </p:cNvGrpSpPr>
          <p:nvPr/>
        </p:nvGrpSpPr>
        <p:grpSpPr bwMode="auto">
          <a:xfrm>
            <a:off x="350838" y="4446588"/>
            <a:ext cx="284162" cy="298450"/>
            <a:chOff x="350837" y="3926249"/>
            <a:chExt cx="283639" cy="298836"/>
          </a:xfrm>
        </p:grpSpPr>
        <p:sp>
          <p:nvSpPr>
            <p:cNvPr id="5431" name="Rectangle 541"/>
            <p:cNvSpPr>
              <a:spLocks noChangeAspect="1" noChangeArrowheads="1"/>
            </p:cNvSpPr>
            <p:nvPr/>
          </p:nvSpPr>
          <p:spPr bwMode="auto">
            <a:xfrm>
              <a:off x="390525" y="3990975"/>
              <a:ext cx="2228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Iso</a:t>
              </a:r>
              <a:endParaRPr lang="en-US" altLang="en-US" sz="1200" b="1"/>
            </a:p>
          </p:txBody>
        </p:sp>
        <p:sp>
          <p:nvSpPr>
            <p:cNvPr id="351" name="Oval 350"/>
            <p:cNvSpPr/>
            <p:nvPr/>
          </p:nvSpPr>
          <p:spPr>
            <a:xfrm>
              <a:off x="350837" y="3926249"/>
              <a:ext cx="283639" cy="2988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29" name="Line 231"/>
          <p:cNvSpPr>
            <a:spLocks noChangeAspect="1" noChangeShapeType="1"/>
          </p:cNvSpPr>
          <p:nvPr/>
        </p:nvSpPr>
        <p:spPr bwMode="auto">
          <a:xfrm flipV="1">
            <a:off x="482600" y="2790825"/>
            <a:ext cx="1588" cy="93663"/>
          </a:xfrm>
          <a:prstGeom prst="line">
            <a:avLst/>
          </a:prstGeom>
          <a:noFill/>
          <a:ln w="749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Structural levels of amino acid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2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8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0" descr="bro25332_150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8088"/>
            <a:ext cx="82438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31" descr="bro25332_150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687763"/>
            <a:ext cx="356393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77"/>
          <p:cNvSpPr>
            <a:spLocks noChangeAspect="1" noChangeArrowheads="1"/>
          </p:cNvSpPr>
          <p:nvPr/>
        </p:nvSpPr>
        <p:spPr bwMode="auto">
          <a:xfrm>
            <a:off x="820738" y="200501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49" name="Rectangle 178"/>
          <p:cNvSpPr>
            <a:spLocks noChangeAspect="1" noChangeArrowheads="1"/>
          </p:cNvSpPr>
          <p:nvPr/>
        </p:nvSpPr>
        <p:spPr bwMode="auto">
          <a:xfrm>
            <a:off x="820738" y="24907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50" name="Rectangle 179"/>
          <p:cNvSpPr>
            <a:spLocks noChangeAspect="1" noChangeArrowheads="1"/>
          </p:cNvSpPr>
          <p:nvPr/>
        </p:nvSpPr>
        <p:spPr bwMode="auto">
          <a:xfrm>
            <a:off x="550863" y="2620963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Glycine (Gly)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1000" b="1"/>
          </a:p>
        </p:txBody>
      </p:sp>
      <p:sp>
        <p:nvSpPr>
          <p:cNvPr id="6151" name="Rectangle 192"/>
          <p:cNvSpPr>
            <a:spLocks noChangeAspect="1" noChangeArrowheads="1"/>
          </p:cNvSpPr>
          <p:nvPr/>
        </p:nvSpPr>
        <p:spPr bwMode="auto">
          <a:xfrm>
            <a:off x="452438" y="1303338"/>
            <a:ext cx="3000375" cy="214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(a)  Nonpolar, aliphatic amino acids</a:t>
            </a:r>
            <a:endParaRPr lang="en-US" altLang="en-US" sz="1400" b="1"/>
          </a:p>
        </p:txBody>
      </p:sp>
      <p:sp>
        <p:nvSpPr>
          <p:cNvPr id="6152" name="Rectangle 224"/>
          <p:cNvSpPr>
            <a:spLocks noChangeAspect="1" noChangeArrowheads="1"/>
          </p:cNvSpPr>
          <p:nvPr/>
        </p:nvSpPr>
        <p:spPr bwMode="auto">
          <a:xfrm>
            <a:off x="444500" y="2247900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153" name="Rectangle 227"/>
          <p:cNvSpPr>
            <a:spLocks noChangeAspect="1" noChangeArrowheads="1"/>
          </p:cNvSpPr>
          <p:nvPr/>
        </p:nvSpPr>
        <p:spPr bwMode="auto">
          <a:xfrm>
            <a:off x="812800" y="22479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154" name="Rectangle 228"/>
          <p:cNvSpPr>
            <a:spLocks noChangeAspect="1" noChangeArrowheads="1"/>
          </p:cNvSpPr>
          <p:nvPr/>
        </p:nvSpPr>
        <p:spPr bwMode="auto">
          <a:xfrm>
            <a:off x="1049338" y="22479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 baseline="30000"/>
          </a:p>
        </p:txBody>
      </p:sp>
      <p:sp>
        <p:nvSpPr>
          <p:cNvPr id="6155" name="Rectangle 236"/>
          <p:cNvSpPr>
            <a:spLocks noChangeAspect="1" noChangeArrowheads="1"/>
          </p:cNvSpPr>
          <p:nvPr/>
        </p:nvSpPr>
        <p:spPr bwMode="auto">
          <a:xfrm>
            <a:off x="2705100" y="1828800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156" name="Rectangle 239"/>
          <p:cNvSpPr>
            <a:spLocks noChangeAspect="1" noChangeArrowheads="1"/>
          </p:cNvSpPr>
          <p:nvPr/>
        </p:nvSpPr>
        <p:spPr bwMode="auto">
          <a:xfrm>
            <a:off x="3032125" y="1828800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157" name="Rectangle 242"/>
          <p:cNvSpPr>
            <a:spLocks noChangeAspect="1" noChangeArrowheads="1"/>
          </p:cNvSpPr>
          <p:nvPr/>
        </p:nvSpPr>
        <p:spPr bwMode="auto">
          <a:xfrm>
            <a:off x="2857500" y="2005013"/>
            <a:ext cx="1857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endParaRPr lang="en-US" altLang="en-US" sz="1000" b="1"/>
          </a:p>
        </p:txBody>
      </p:sp>
      <p:sp>
        <p:nvSpPr>
          <p:cNvPr id="6158" name="Rectangle 244"/>
          <p:cNvSpPr>
            <a:spLocks noChangeAspect="1" noChangeArrowheads="1"/>
          </p:cNvSpPr>
          <p:nvPr/>
        </p:nvSpPr>
        <p:spPr bwMode="auto">
          <a:xfrm>
            <a:off x="1847850" y="24907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59" name="Rectangle 245"/>
          <p:cNvSpPr>
            <a:spLocks noChangeAspect="1" noChangeArrowheads="1"/>
          </p:cNvSpPr>
          <p:nvPr/>
        </p:nvSpPr>
        <p:spPr bwMode="auto">
          <a:xfrm>
            <a:off x="1585913" y="2620963"/>
            <a:ext cx="81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Alanine (Ala)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1000" b="1"/>
          </a:p>
        </p:txBody>
      </p:sp>
      <p:sp>
        <p:nvSpPr>
          <p:cNvPr id="6160" name="Rectangle 258"/>
          <p:cNvSpPr>
            <a:spLocks noChangeAspect="1" noChangeArrowheads="1"/>
          </p:cNvSpPr>
          <p:nvPr/>
        </p:nvSpPr>
        <p:spPr bwMode="auto">
          <a:xfrm>
            <a:off x="1471613" y="2247900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161" name="Rectangle 262"/>
          <p:cNvSpPr>
            <a:spLocks noChangeAspect="1" noChangeArrowheads="1"/>
          </p:cNvSpPr>
          <p:nvPr/>
        </p:nvSpPr>
        <p:spPr bwMode="auto">
          <a:xfrm>
            <a:off x="2073275" y="22479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162" name="Rectangle 267"/>
          <p:cNvSpPr>
            <a:spLocks noChangeAspect="1" noChangeArrowheads="1"/>
          </p:cNvSpPr>
          <p:nvPr/>
        </p:nvSpPr>
        <p:spPr bwMode="auto">
          <a:xfrm>
            <a:off x="3729038" y="1585913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163" name="Rectangle 270"/>
          <p:cNvSpPr>
            <a:spLocks noChangeAspect="1" noChangeArrowheads="1"/>
          </p:cNvSpPr>
          <p:nvPr/>
        </p:nvSpPr>
        <p:spPr bwMode="auto">
          <a:xfrm>
            <a:off x="4052888" y="1585913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164" name="Rectangle 273"/>
          <p:cNvSpPr>
            <a:spLocks noChangeAspect="1" noChangeArrowheads="1"/>
          </p:cNvSpPr>
          <p:nvPr/>
        </p:nvSpPr>
        <p:spPr bwMode="auto">
          <a:xfrm>
            <a:off x="3881438" y="1760538"/>
            <a:ext cx="1857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endParaRPr lang="en-US" altLang="en-US" sz="1000" b="1"/>
          </a:p>
        </p:txBody>
      </p:sp>
      <p:sp>
        <p:nvSpPr>
          <p:cNvPr id="6165" name="Rectangle 275"/>
          <p:cNvSpPr>
            <a:spLocks noChangeAspect="1" noChangeArrowheads="1"/>
          </p:cNvSpPr>
          <p:nvPr/>
        </p:nvSpPr>
        <p:spPr bwMode="auto">
          <a:xfrm>
            <a:off x="3881438" y="2008188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166" name="Rectangle 278"/>
          <p:cNvSpPr>
            <a:spLocks noChangeAspect="1" noChangeArrowheads="1"/>
          </p:cNvSpPr>
          <p:nvPr/>
        </p:nvSpPr>
        <p:spPr bwMode="auto">
          <a:xfrm>
            <a:off x="2865438" y="24907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67" name="Rectangle 279"/>
          <p:cNvSpPr>
            <a:spLocks noChangeAspect="1" noChangeArrowheads="1"/>
          </p:cNvSpPr>
          <p:nvPr/>
        </p:nvSpPr>
        <p:spPr bwMode="auto">
          <a:xfrm>
            <a:off x="2633663" y="2620963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Valine (Val)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V</a:t>
            </a:r>
            <a:endParaRPr lang="en-US" altLang="en-US" sz="1000" b="1"/>
          </a:p>
        </p:txBody>
      </p:sp>
      <p:sp>
        <p:nvSpPr>
          <p:cNvPr id="6168" name="Rectangle 291"/>
          <p:cNvSpPr>
            <a:spLocks noChangeAspect="1" noChangeArrowheads="1"/>
          </p:cNvSpPr>
          <p:nvPr/>
        </p:nvSpPr>
        <p:spPr bwMode="auto">
          <a:xfrm>
            <a:off x="2487613" y="2247900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169" name="Rectangle 294"/>
          <p:cNvSpPr>
            <a:spLocks noChangeAspect="1" noChangeArrowheads="1"/>
          </p:cNvSpPr>
          <p:nvPr/>
        </p:nvSpPr>
        <p:spPr bwMode="auto">
          <a:xfrm>
            <a:off x="2857500" y="22479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170" name="Rectangle 295"/>
          <p:cNvSpPr>
            <a:spLocks noChangeAspect="1" noChangeArrowheads="1"/>
          </p:cNvSpPr>
          <p:nvPr/>
        </p:nvSpPr>
        <p:spPr bwMode="auto">
          <a:xfrm>
            <a:off x="3094038" y="22479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171" name="Rectangle 299"/>
          <p:cNvSpPr>
            <a:spLocks noChangeAspect="1" noChangeArrowheads="1"/>
          </p:cNvSpPr>
          <p:nvPr/>
        </p:nvSpPr>
        <p:spPr bwMode="auto">
          <a:xfrm>
            <a:off x="2640013" y="2171700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172" name="Rectangle 301"/>
          <p:cNvSpPr>
            <a:spLocks noChangeAspect="1" noChangeArrowheads="1"/>
          </p:cNvSpPr>
          <p:nvPr/>
        </p:nvSpPr>
        <p:spPr bwMode="auto">
          <a:xfrm>
            <a:off x="5972175" y="1989138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173" name="Rectangle 303"/>
          <p:cNvSpPr>
            <a:spLocks noChangeAspect="1" noChangeArrowheads="1"/>
          </p:cNvSpPr>
          <p:nvPr/>
        </p:nvSpPr>
        <p:spPr bwMode="auto">
          <a:xfrm>
            <a:off x="5692775" y="2005013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174" name="Rectangle 306"/>
          <p:cNvSpPr>
            <a:spLocks noChangeAspect="1" noChangeArrowheads="1"/>
          </p:cNvSpPr>
          <p:nvPr/>
        </p:nvSpPr>
        <p:spPr bwMode="auto">
          <a:xfrm>
            <a:off x="5815013" y="1820863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175" name="Rectangle 309"/>
          <p:cNvSpPr>
            <a:spLocks noChangeAspect="1" noChangeArrowheads="1"/>
          </p:cNvSpPr>
          <p:nvPr/>
        </p:nvSpPr>
        <p:spPr bwMode="auto">
          <a:xfrm>
            <a:off x="5937250" y="24907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76" name="Rectangle 310"/>
          <p:cNvSpPr>
            <a:spLocks noChangeAspect="1" noChangeArrowheads="1"/>
          </p:cNvSpPr>
          <p:nvPr/>
        </p:nvSpPr>
        <p:spPr bwMode="auto">
          <a:xfrm>
            <a:off x="5680075" y="2620963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Proline (Pro)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en-US" sz="1000" b="1"/>
          </a:p>
        </p:txBody>
      </p:sp>
      <p:sp>
        <p:nvSpPr>
          <p:cNvPr id="6177" name="Rectangle 323"/>
          <p:cNvSpPr>
            <a:spLocks noChangeAspect="1" noChangeArrowheads="1"/>
          </p:cNvSpPr>
          <p:nvPr/>
        </p:nvSpPr>
        <p:spPr bwMode="auto">
          <a:xfrm>
            <a:off x="5561013" y="2247900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178" name="Rectangle 326"/>
          <p:cNvSpPr>
            <a:spLocks noChangeAspect="1" noChangeArrowheads="1"/>
          </p:cNvSpPr>
          <p:nvPr/>
        </p:nvSpPr>
        <p:spPr bwMode="auto">
          <a:xfrm>
            <a:off x="5929313" y="224790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179" name="Rectangle 327"/>
          <p:cNvSpPr>
            <a:spLocks noChangeAspect="1" noChangeArrowheads="1"/>
          </p:cNvSpPr>
          <p:nvPr/>
        </p:nvSpPr>
        <p:spPr bwMode="auto">
          <a:xfrm>
            <a:off x="6165850" y="22479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180" name="Rectangle 331"/>
          <p:cNvSpPr>
            <a:spLocks noChangeAspect="1" noChangeArrowheads="1"/>
          </p:cNvSpPr>
          <p:nvPr/>
        </p:nvSpPr>
        <p:spPr bwMode="auto">
          <a:xfrm>
            <a:off x="5762625" y="2171700"/>
            <a:ext cx="746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181" name="Rectangle 332"/>
          <p:cNvSpPr>
            <a:spLocks noChangeAspect="1" noChangeArrowheads="1"/>
          </p:cNvSpPr>
          <p:nvPr/>
        </p:nvSpPr>
        <p:spPr bwMode="auto">
          <a:xfrm>
            <a:off x="4908550" y="1760538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182" name="Rectangle 335"/>
          <p:cNvSpPr>
            <a:spLocks noChangeAspect="1" noChangeArrowheads="1"/>
          </p:cNvSpPr>
          <p:nvPr/>
        </p:nvSpPr>
        <p:spPr bwMode="auto">
          <a:xfrm>
            <a:off x="4908550" y="1504950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183" name="Rectangle 338"/>
          <p:cNvSpPr>
            <a:spLocks noChangeAspect="1" noChangeArrowheads="1"/>
          </p:cNvSpPr>
          <p:nvPr/>
        </p:nvSpPr>
        <p:spPr bwMode="auto">
          <a:xfrm>
            <a:off x="4543425" y="2008188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184" name="Rectangle 341"/>
          <p:cNvSpPr>
            <a:spLocks noChangeAspect="1" noChangeArrowheads="1"/>
          </p:cNvSpPr>
          <p:nvPr/>
        </p:nvSpPr>
        <p:spPr bwMode="auto">
          <a:xfrm>
            <a:off x="4908550" y="2008188"/>
            <a:ext cx="1857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endParaRPr lang="en-US" altLang="en-US" sz="1000" b="1"/>
          </a:p>
        </p:txBody>
      </p:sp>
      <p:sp>
        <p:nvSpPr>
          <p:cNvPr id="6185" name="Rectangle 343"/>
          <p:cNvSpPr>
            <a:spLocks noChangeAspect="1" noChangeArrowheads="1"/>
          </p:cNvSpPr>
          <p:nvPr/>
        </p:nvSpPr>
        <p:spPr bwMode="auto">
          <a:xfrm>
            <a:off x="3889375" y="24907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86" name="Rectangle 344"/>
          <p:cNvSpPr>
            <a:spLocks noChangeAspect="1" noChangeArrowheads="1"/>
          </p:cNvSpPr>
          <p:nvPr/>
        </p:nvSpPr>
        <p:spPr bwMode="auto">
          <a:xfrm>
            <a:off x="3602038" y="2620963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Leucine (Leu)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L</a:t>
            </a:r>
            <a:endParaRPr lang="en-US" altLang="en-US" sz="1000" b="1"/>
          </a:p>
        </p:txBody>
      </p:sp>
      <p:sp>
        <p:nvSpPr>
          <p:cNvPr id="6187" name="Rectangle 357"/>
          <p:cNvSpPr>
            <a:spLocks noChangeAspect="1" noChangeArrowheads="1"/>
          </p:cNvSpPr>
          <p:nvPr/>
        </p:nvSpPr>
        <p:spPr bwMode="auto">
          <a:xfrm>
            <a:off x="7573963" y="2620963"/>
            <a:ext cx="105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Methionine (Met)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M</a:t>
            </a:r>
            <a:endParaRPr lang="en-US" altLang="en-US" sz="1000" b="1"/>
          </a:p>
        </p:txBody>
      </p:sp>
      <p:sp>
        <p:nvSpPr>
          <p:cNvPr id="6188" name="Rectangle 373"/>
          <p:cNvSpPr>
            <a:spLocks noChangeAspect="1" noChangeArrowheads="1"/>
          </p:cNvSpPr>
          <p:nvPr/>
        </p:nvSpPr>
        <p:spPr bwMode="auto">
          <a:xfrm>
            <a:off x="3508375" y="2247900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189" name="Rectangle 376"/>
          <p:cNvSpPr>
            <a:spLocks noChangeAspect="1" noChangeArrowheads="1"/>
          </p:cNvSpPr>
          <p:nvPr/>
        </p:nvSpPr>
        <p:spPr bwMode="auto">
          <a:xfrm>
            <a:off x="3878263" y="224790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190" name="Rectangle 377"/>
          <p:cNvSpPr>
            <a:spLocks noChangeAspect="1" noChangeArrowheads="1"/>
          </p:cNvSpPr>
          <p:nvPr/>
        </p:nvSpPr>
        <p:spPr bwMode="auto">
          <a:xfrm>
            <a:off x="4117975" y="22479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191" name="Rectangle 381"/>
          <p:cNvSpPr>
            <a:spLocks noChangeAspect="1" noChangeArrowheads="1"/>
          </p:cNvSpPr>
          <p:nvPr/>
        </p:nvSpPr>
        <p:spPr bwMode="auto">
          <a:xfrm>
            <a:off x="3660775" y="2171700"/>
            <a:ext cx="746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192" name="Rectangle 382"/>
          <p:cNvSpPr>
            <a:spLocks noChangeAspect="1" noChangeArrowheads="1"/>
          </p:cNvSpPr>
          <p:nvPr/>
        </p:nvSpPr>
        <p:spPr bwMode="auto">
          <a:xfrm>
            <a:off x="6610350" y="2620963"/>
            <a:ext cx="92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Cysteine (Cys)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193" name="Rectangle 396"/>
          <p:cNvSpPr>
            <a:spLocks noChangeAspect="1" noChangeArrowheads="1"/>
          </p:cNvSpPr>
          <p:nvPr/>
        </p:nvSpPr>
        <p:spPr bwMode="auto">
          <a:xfrm>
            <a:off x="6732588" y="21748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194" name="Rectangle 397"/>
          <p:cNvSpPr>
            <a:spLocks noChangeAspect="1" noChangeArrowheads="1"/>
          </p:cNvSpPr>
          <p:nvPr/>
        </p:nvSpPr>
        <p:spPr bwMode="auto">
          <a:xfrm>
            <a:off x="6958013" y="2016125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195" name="Rectangle 400"/>
          <p:cNvSpPr>
            <a:spLocks noChangeAspect="1" noChangeArrowheads="1"/>
          </p:cNvSpPr>
          <p:nvPr/>
        </p:nvSpPr>
        <p:spPr bwMode="auto">
          <a:xfrm>
            <a:off x="6958013" y="1771650"/>
            <a:ext cx="1778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SH</a:t>
            </a:r>
            <a:endParaRPr lang="en-US" altLang="en-US" sz="1000" b="1"/>
          </a:p>
        </p:txBody>
      </p:sp>
      <p:sp>
        <p:nvSpPr>
          <p:cNvPr id="6196" name="Rectangle 402"/>
          <p:cNvSpPr>
            <a:spLocks noChangeAspect="1" noChangeArrowheads="1"/>
          </p:cNvSpPr>
          <p:nvPr/>
        </p:nvSpPr>
        <p:spPr bwMode="auto">
          <a:xfrm>
            <a:off x="6964363" y="24955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197" name="Rectangle 403"/>
          <p:cNvSpPr>
            <a:spLocks noChangeAspect="1" noChangeArrowheads="1"/>
          </p:cNvSpPr>
          <p:nvPr/>
        </p:nvSpPr>
        <p:spPr bwMode="auto">
          <a:xfrm>
            <a:off x="6588125" y="22510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198" name="Rectangle 406"/>
          <p:cNvSpPr>
            <a:spLocks noChangeAspect="1" noChangeArrowheads="1"/>
          </p:cNvSpPr>
          <p:nvPr/>
        </p:nvSpPr>
        <p:spPr bwMode="auto">
          <a:xfrm>
            <a:off x="6958013" y="22510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199" name="Rectangle 407"/>
          <p:cNvSpPr>
            <a:spLocks noChangeAspect="1" noChangeArrowheads="1"/>
          </p:cNvSpPr>
          <p:nvPr/>
        </p:nvSpPr>
        <p:spPr bwMode="auto">
          <a:xfrm>
            <a:off x="7192963" y="22510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200" name="Rectangle 412"/>
          <p:cNvSpPr>
            <a:spLocks noChangeAspect="1" noChangeArrowheads="1"/>
          </p:cNvSpPr>
          <p:nvPr/>
        </p:nvSpPr>
        <p:spPr bwMode="auto">
          <a:xfrm>
            <a:off x="7993063" y="2011363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201" name="Rectangle 415"/>
          <p:cNvSpPr>
            <a:spLocks noChangeAspect="1" noChangeArrowheads="1"/>
          </p:cNvSpPr>
          <p:nvPr/>
        </p:nvSpPr>
        <p:spPr bwMode="auto">
          <a:xfrm>
            <a:off x="7985125" y="1765300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202" name="Rectangle 418"/>
          <p:cNvSpPr>
            <a:spLocks noChangeAspect="1" noChangeArrowheads="1"/>
          </p:cNvSpPr>
          <p:nvPr/>
        </p:nvSpPr>
        <p:spPr bwMode="auto">
          <a:xfrm>
            <a:off x="7993063" y="1270000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203" name="Rectangle 421"/>
          <p:cNvSpPr>
            <a:spLocks noChangeAspect="1" noChangeArrowheads="1"/>
          </p:cNvSpPr>
          <p:nvPr/>
        </p:nvSpPr>
        <p:spPr bwMode="auto">
          <a:xfrm>
            <a:off x="7996238" y="1517650"/>
            <a:ext cx="85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S</a:t>
            </a:r>
            <a:endParaRPr lang="en-US" altLang="en-US" sz="1000" b="1"/>
          </a:p>
        </p:txBody>
      </p:sp>
      <p:sp>
        <p:nvSpPr>
          <p:cNvPr id="6204" name="Rectangle 422"/>
          <p:cNvSpPr>
            <a:spLocks noChangeAspect="1" noChangeArrowheads="1"/>
          </p:cNvSpPr>
          <p:nvPr/>
        </p:nvSpPr>
        <p:spPr bwMode="auto">
          <a:xfrm>
            <a:off x="7993063" y="24955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205" name="Rectangle 423"/>
          <p:cNvSpPr>
            <a:spLocks noChangeAspect="1" noChangeArrowheads="1"/>
          </p:cNvSpPr>
          <p:nvPr/>
        </p:nvSpPr>
        <p:spPr bwMode="auto">
          <a:xfrm>
            <a:off x="7616825" y="22510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206" name="Rectangle 426"/>
          <p:cNvSpPr>
            <a:spLocks noChangeAspect="1" noChangeArrowheads="1"/>
          </p:cNvSpPr>
          <p:nvPr/>
        </p:nvSpPr>
        <p:spPr bwMode="auto">
          <a:xfrm>
            <a:off x="7985125" y="22510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207" name="Rectangle 427"/>
          <p:cNvSpPr>
            <a:spLocks noChangeAspect="1" noChangeArrowheads="1"/>
          </p:cNvSpPr>
          <p:nvPr/>
        </p:nvSpPr>
        <p:spPr bwMode="auto">
          <a:xfrm>
            <a:off x="8221663" y="22510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208" name="Rectangle 431"/>
          <p:cNvSpPr>
            <a:spLocks noChangeAspect="1" noChangeArrowheads="1"/>
          </p:cNvSpPr>
          <p:nvPr/>
        </p:nvSpPr>
        <p:spPr bwMode="auto">
          <a:xfrm>
            <a:off x="7767638" y="21748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209" name="Rectangle 432"/>
          <p:cNvSpPr>
            <a:spLocks noChangeAspect="1" noChangeArrowheads="1"/>
          </p:cNvSpPr>
          <p:nvPr/>
        </p:nvSpPr>
        <p:spPr bwMode="auto">
          <a:xfrm>
            <a:off x="4913313" y="24907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210" name="Rectangle 434"/>
          <p:cNvSpPr>
            <a:spLocks noChangeAspect="1" noChangeArrowheads="1"/>
          </p:cNvSpPr>
          <p:nvPr/>
        </p:nvSpPr>
        <p:spPr bwMode="auto">
          <a:xfrm>
            <a:off x="4629150" y="2620963"/>
            <a:ext cx="922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Isoleucine (Ile)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endParaRPr lang="en-US" altLang="en-US" sz="1000" b="1"/>
          </a:p>
        </p:txBody>
      </p:sp>
      <p:sp>
        <p:nvSpPr>
          <p:cNvPr id="6211" name="Rectangle 449"/>
          <p:cNvSpPr>
            <a:spLocks noChangeAspect="1" noChangeArrowheads="1"/>
          </p:cNvSpPr>
          <p:nvPr/>
        </p:nvSpPr>
        <p:spPr bwMode="auto">
          <a:xfrm>
            <a:off x="4535488" y="2247900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212" name="Rectangle 452"/>
          <p:cNvSpPr>
            <a:spLocks noChangeAspect="1" noChangeArrowheads="1"/>
          </p:cNvSpPr>
          <p:nvPr/>
        </p:nvSpPr>
        <p:spPr bwMode="auto">
          <a:xfrm>
            <a:off x="4905375" y="22479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213" name="Rectangle 453"/>
          <p:cNvSpPr>
            <a:spLocks noChangeAspect="1" noChangeArrowheads="1"/>
          </p:cNvSpPr>
          <p:nvPr/>
        </p:nvSpPr>
        <p:spPr bwMode="auto">
          <a:xfrm>
            <a:off x="5141913" y="2247900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214" name="Rectangle 457"/>
          <p:cNvSpPr>
            <a:spLocks noChangeAspect="1" noChangeArrowheads="1"/>
          </p:cNvSpPr>
          <p:nvPr/>
        </p:nvSpPr>
        <p:spPr bwMode="auto">
          <a:xfrm>
            <a:off x="4687888" y="2171700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215" name="Rectangle 614"/>
          <p:cNvSpPr>
            <a:spLocks noChangeAspect="1" noChangeArrowheads="1"/>
          </p:cNvSpPr>
          <p:nvPr/>
        </p:nvSpPr>
        <p:spPr bwMode="auto">
          <a:xfrm>
            <a:off x="349250" y="3579813"/>
            <a:ext cx="2181225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(b)  Aromatic amino acids</a:t>
            </a:r>
            <a:endParaRPr lang="en-US" altLang="en-US" sz="1400" b="1"/>
          </a:p>
        </p:txBody>
      </p:sp>
      <p:sp>
        <p:nvSpPr>
          <p:cNvPr id="6216" name="Rectangle 635"/>
          <p:cNvSpPr>
            <a:spLocks noChangeAspect="1" noChangeArrowheads="1"/>
          </p:cNvSpPr>
          <p:nvPr/>
        </p:nvSpPr>
        <p:spPr bwMode="auto">
          <a:xfrm>
            <a:off x="476250" y="5287963"/>
            <a:ext cx="1247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Phenylalanine (Phe)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F</a:t>
            </a:r>
            <a:endParaRPr lang="en-US" altLang="en-US" sz="1000" b="1"/>
          </a:p>
        </p:txBody>
      </p:sp>
      <p:sp>
        <p:nvSpPr>
          <p:cNvPr id="6217" name="Rectangle 654"/>
          <p:cNvSpPr>
            <a:spLocks noChangeAspect="1" noChangeArrowheads="1"/>
          </p:cNvSpPr>
          <p:nvPr/>
        </p:nvSpPr>
        <p:spPr bwMode="auto">
          <a:xfrm>
            <a:off x="1773238" y="5287963"/>
            <a:ext cx="887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Tyrosine (Tyr)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Y</a:t>
            </a:r>
            <a:endParaRPr lang="en-US" altLang="en-US" sz="1000" b="1"/>
          </a:p>
        </p:txBody>
      </p:sp>
      <p:sp>
        <p:nvSpPr>
          <p:cNvPr id="6218" name="Rectangle 668"/>
          <p:cNvSpPr>
            <a:spLocks noChangeAspect="1" noChangeArrowheads="1"/>
          </p:cNvSpPr>
          <p:nvPr/>
        </p:nvSpPr>
        <p:spPr bwMode="auto">
          <a:xfrm>
            <a:off x="942975" y="51323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219" name="Rectangle 669"/>
          <p:cNvSpPr>
            <a:spLocks noChangeAspect="1" noChangeArrowheads="1"/>
          </p:cNvSpPr>
          <p:nvPr/>
        </p:nvSpPr>
        <p:spPr bwMode="auto">
          <a:xfrm>
            <a:off x="565150" y="48926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220" name="Rectangle 672"/>
          <p:cNvSpPr>
            <a:spLocks noChangeAspect="1" noChangeArrowheads="1"/>
          </p:cNvSpPr>
          <p:nvPr/>
        </p:nvSpPr>
        <p:spPr bwMode="auto">
          <a:xfrm>
            <a:off x="935038" y="48926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221" name="Rectangle 673"/>
          <p:cNvSpPr>
            <a:spLocks noChangeAspect="1" noChangeArrowheads="1"/>
          </p:cNvSpPr>
          <p:nvPr/>
        </p:nvSpPr>
        <p:spPr bwMode="auto">
          <a:xfrm>
            <a:off x="1171575" y="48926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222" name="Rectangle 677"/>
          <p:cNvSpPr>
            <a:spLocks noChangeAspect="1" noChangeArrowheads="1"/>
          </p:cNvSpPr>
          <p:nvPr/>
        </p:nvSpPr>
        <p:spPr bwMode="auto">
          <a:xfrm>
            <a:off x="717550" y="4816475"/>
            <a:ext cx="746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223" name="Rectangle 678"/>
          <p:cNvSpPr>
            <a:spLocks noChangeAspect="1" noChangeArrowheads="1"/>
          </p:cNvSpPr>
          <p:nvPr/>
        </p:nvSpPr>
        <p:spPr bwMode="auto">
          <a:xfrm>
            <a:off x="942975" y="4656138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224" name="Rectangle 681"/>
          <p:cNvSpPr>
            <a:spLocks noChangeAspect="1" noChangeArrowheads="1"/>
          </p:cNvSpPr>
          <p:nvPr/>
        </p:nvSpPr>
        <p:spPr bwMode="auto">
          <a:xfrm>
            <a:off x="2092325" y="513238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225" name="Rectangle 682"/>
          <p:cNvSpPr>
            <a:spLocks noChangeAspect="1" noChangeArrowheads="1"/>
          </p:cNvSpPr>
          <p:nvPr/>
        </p:nvSpPr>
        <p:spPr bwMode="auto">
          <a:xfrm>
            <a:off x="1719263" y="4892675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226" name="Rectangle 685"/>
          <p:cNvSpPr>
            <a:spLocks noChangeAspect="1" noChangeArrowheads="1"/>
          </p:cNvSpPr>
          <p:nvPr/>
        </p:nvSpPr>
        <p:spPr bwMode="auto">
          <a:xfrm>
            <a:off x="2084388" y="48926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227" name="Rectangle 686"/>
          <p:cNvSpPr>
            <a:spLocks noChangeAspect="1" noChangeArrowheads="1"/>
          </p:cNvSpPr>
          <p:nvPr/>
        </p:nvSpPr>
        <p:spPr bwMode="auto">
          <a:xfrm>
            <a:off x="2320925" y="48926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228" name="Rectangle 690"/>
          <p:cNvSpPr>
            <a:spLocks noChangeAspect="1" noChangeArrowheads="1"/>
          </p:cNvSpPr>
          <p:nvPr/>
        </p:nvSpPr>
        <p:spPr bwMode="auto">
          <a:xfrm>
            <a:off x="1871663" y="48164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229" name="Rectangle 691"/>
          <p:cNvSpPr>
            <a:spLocks noChangeAspect="1" noChangeArrowheads="1"/>
          </p:cNvSpPr>
          <p:nvPr/>
        </p:nvSpPr>
        <p:spPr bwMode="auto">
          <a:xfrm>
            <a:off x="2092325" y="4656138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230" name="Rectangle 694"/>
          <p:cNvSpPr>
            <a:spLocks noChangeAspect="1" noChangeArrowheads="1"/>
          </p:cNvSpPr>
          <p:nvPr/>
        </p:nvSpPr>
        <p:spPr bwMode="auto">
          <a:xfrm>
            <a:off x="2092325" y="3884613"/>
            <a:ext cx="1920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OH</a:t>
            </a:r>
            <a:endParaRPr lang="en-US" altLang="en-US" sz="1000" b="1"/>
          </a:p>
        </p:txBody>
      </p:sp>
      <p:sp>
        <p:nvSpPr>
          <p:cNvPr id="6231" name="Rectangle 696"/>
          <p:cNvSpPr>
            <a:spLocks noChangeAspect="1" noChangeArrowheads="1"/>
          </p:cNvSpPr>
          <p:nvPr/>
        </p:nvSpPr>
        <p:spPr bwMode="auto">
          <a:xfrm>
            <a:off x="2863850" y="5287963"/>
            <a:ext cx="106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Tryptophan (Trp)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W</a:t>
            </a:r>
            <a:endParaRPr lang="en-US" altLang="en-US" sz="1000" b="1"/>
          </a:p>
        </p:txBody>
      </p:sp>
      <p:sp>
        <p:nvSpPr>
          <p:cNvPr id="6232" name="Rectangle 712"/>
          <p:cNvSpPr>
            <a:spLocks noChangeAspect="1" noChangeArrowheads="1"/>
          </p:cNvSpPr>
          <p:nvPr/>
        </p:nvSpPr>
        <p:spPr bwMode="auto">
          <a:xfrm>
            <a:off x="3265488" y="513238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233" name="Rectangle 713"/>
          <p:cNvSpPr>
            <a:spLocks noChangeAspect="1" noChangeArrowheads="1"/>
          </p:cNvSpPr>
          <p:nvPr/>
        </p:nvSpPr>
        <p:spPr bwMode="auto">
          <a:xfrm>
            <a:off x="2887663" y="4892675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234" name="Rectangle 716"/>
          <p:cNvSpPr>
            <a:spLocks noChangeAspect="1" noChangeArrowheads="1"/>
          </p:cNvSpPr>
          <p:nvPr/>
        </p:nvSpPr>
        <p:spPr bwMode="auto">
          <a:xfrm>
            <a:off x="3257550" y="48926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235" name="Rectangle 717"/>
          <p:cNvSpPr>
            <a:spLocks noChangeAspect="1" noChangeArrowheads="1"/>
          </p:cNvSpPr>
          <p:nvPr/>
        </p:nvSpPr>
        <p:spPr bwMode="auto">
          <a:xfrm>
            <a:off x="3492500" y="48926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6236" name="Rectangle 721"/>
          <p:cNvSpPr>
            <a:spLocks noChangeAspect="1" noChangeArrowheads="1"/>
          </p:cNvSpPr>
          <p:nvPr/>
        </p:nvSpPr>
        <p:spPr bwMode="auto">
          <a:xfrm>
            <a:off x="3043238" y="48164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237" name="Rectangle 722"/>
          <p:cNvSpPr>
            <a:spLocks noChangeAspect="1" noChangeArrowheads="1"/>
          </p:cNvSpPr>
          <p:nvPr/>
        </p:nvSpPr>
        <p:spPr bwMode="auto">
          <a:xfrm>
            <a:off x="3265488" y="4656138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6238" name="Rectangle 725"/>
          <p:cNvSpPr>
            <a:spLocks noChangeAspect="1" noChangeArrowheads="1"/>
          </p:cNvSpPr>
          <p:nvPr/>
        </p:nvSpPr>
        <p:spPr bwMode="auto">
          <a:xfrm>
            <a:off x="3265488" y="411162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6239" name="Rectangle 726"/>
          <p:cNvSpPr>
            <a:spLocks noChangeAspect="1" noChangeArrowheads="1"/>
          </p:cNvSpPr>
          <p:nvPr/>
        </p:nvSpPr>
        <p:spPr bwMode="auto">
          <a:xfrm>
            <a:off x="3265488" y="3868738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6240" name="Rectangle 266"/>
          <p:cNvSpPr>
            <a:spLocks noChangeAspect="1" noChangeArrowheads="1"/>
          </p:cNvSpPr>
          <p:nvPr/>
        </p:nvSpPr>
        <p:spPr bwMode="auto">
          <a:xfrm>
            <a:off x="592138" y="21621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6241" name="Rectangle 233"/>
          <p:cNvSpPr>
            <a:spLocks noChangeAspect="1" noChangeArrowheads="1"/>
          </p:cNvSpPr>
          <p:nvPr/>
        </p:nvSpPr>
        <p:spPr bwMode="auto">
          <a:xfrm>
            <a:off x="1847850" y="2005013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6242" name="Rectangle 294"/>
          <p:cNvSpPr>
            <a:spLocks noChangeAspect="1" noChangeArrowheads="1"/>
          </p:cNvSpPr>
          <p:nvPr/>
        </p:nvSpPr>
        <p:spPr bwMode="auto">
          <a:xfrm>
            <a:off x="1831975" y="2268538"/>
            <a:ext cx="936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6243" name="Rectangle 266"/>
          <p:cNvSpPr>
            <a:spLocks noChangeAspect="1" noChangeArrowheads="1"/>
          </p:cNvSpPr>
          <p:nvPr/>
        </p:nvSpPr>
        <p:spPr bwMode="auto">
          <a:xfrm>
            <a:off x="1630363" y="21748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2119684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230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15.5 a and b</a:t>
            </a:r>
          </a:p>
        </p:txBody>
      </p:sp>
      <p:sp>
        <p:nvSpPr>
          <p:cNvPr id="6245" name="Rectangle 5"/>
          <p:cNvSpPr>
            <a:spLocks noChangeArrowheads="1"/>
          </p:cNvSpPr>
          <p:nvPr/>
        </p:nvSpPr>
        <p:spPr bwMode="auto">
          <a:xfrm>
            <a:off x="3508375" y="6615113"/>
            <a:ext cx="56356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2119687" name="Rectangle 7"/>
          <p:cNvSpPr>
            <a:spLocks noChangeArrowheads="1"/>
          </p:cNvSpPr>
          <p:nvPr/>
        </p:nvSpPr>
        <p:spPr bwMode="auto">
          <a:xfrm>
            <a:off x="5181600" y="3886200"/>
            <a:ext cx="358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Nonpolar amino acids are hydrophobic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latin typeface="+mn-lt"/>
              </a:rPr>
              <a:t>They are often buried within the interior of a folded protein</a:t>
            </a:r>
          </a:p>
        </p:txBody>
      </p:sp>
      <p:sp>
        <p:nvSpPr>
          <p:cNvPr id="624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94738" cy="8382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</a:rPr>
              <a:t>Each amino acid contains a different side chain (R group)</a:t>
            </a:r>
            <a:endParaRPr lang="en-US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1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1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684" grpId="0"/>
      <p:bldP spid="2119687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32" descr="bro25332_150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271588"/>
            <a:ext cx="44688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59"/>
          <p:cNvSpPr>
            <a:spLocks noChangeAspect="1" noChangeArrowheads="1"/>
          </p:cNvSpPr>
          <p:nvPr/>
        </p:nvSpPr>
        <p:spPr bwMode="auto">
          <a:xfrm>
            <a:off x="1006475" y="1282700"/>
            <a:ext cx="2535238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1400" b="1">
                <a:solidFill>
                  <a:srgbClr val="000000"/>
                </a:solidFill>
                <a:latin typeface="Helvetica" panose="020B0604020202020204" pitchFamily="34" charset="0"/>
              </a:rPr>
              <a:t>(c)  Polar, neutral amino acids</a:t>
            </a:r>
            <a:endParaRPr lang="en-US" altLang="en-US" sz="1400" b="1"/>
          </a:p>
        </p:txBody>
      </p:sp>
      <p:sp>
        <p:nvSpPr>
          <p:cNvPr id="7172" name="Rectangle 484"/>
          <p:cNvSpPr>
            <a:spLocks noChangeAspect="1" noChangeArrowheads="1"/>
          </p:cNvSpPr>
          <p:nvPr/>
        </p:nvSpPr>
        <p:spPr bwMode="auto">
          <a:xfrm>
            <a:off x="1190625" y="2863850"/>
            <a:ext cx="75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Serine (Ser)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S</a:t>
            </a:r>
            <a:endParaRPr lang="en-US" altLang="en-US" sz="1000" b="1"/>
          </a:p>
        </p:txBody>
      </p:sp>
      <p:sp>
        <p:nvSpPr>
          <p:cNvPr id="7173" name="Rectangle 496"/>
          <p:cNvSpPr>
            <a:spLocks noChangeAspect="1" noChangeArrowheads="1"/>
          </p:cNvSpPr>
          <p:nvPr/>
        </p:nvSpPr>
        <p:spPr bwMode="auto">
          <a:xfrm>
            <a:off x="2244725" y="2863850"/>
            <a:ext cx="94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Threonine (Thr)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 T</a:t>
            </a:r>
            <a:endParaRPr lang="en-US" altLang="en-US" sz="1000" b="1"/>
          </a:p>
        </p:txBody>
      </p:sp>
      <p:sp>
        <p:nvSpPr>
          <p:cNvPr id="7174" name="Rectangle 511"/>
          <p:cNvSpPr>
            <a:spLocks noChangeAspect="1" noChangeArrowheads="1"/>
          </p:cNvSpPr>
          <p:nvPr/>
        </p:nvSpPr>
        <p:spPr bwMode="auto">
          <a:xfrm>
            <a:off x="1436688" y="27114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7175" name="Rectangle 512"/>
          <p:cNvSpPr>
            <a:spLocks noChangeAspect="1" noChangeArrowheads="1"/>
          </p:cNvSpPr>
          <p:nvPr/>
        </p:nvSpPr>
        <p:spPr bwMode="auto">
          <a:xfrm>
            <a:off x="1060450" y="24669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7176" name="Rectangle 515"/>
          <p:cNvSpPr>
            <a:spLocks noChangeAspect="1" noChangeArrowheads="1"/>
          </p:cNvSpPr>
          <p:nvPr/>
        </p:nvSpPr>
        <p:spPr bwMode="auto">
          <a:xfrm>
            <a:off x="1428750" y="24669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7177" name="Rectangle 516"/>
          <p:cNvSpPr>
            <a:spLocks noChangeAspect="1" noChangeArrowheads="1"/>
          </p:cNvSpPr>
          <p:nvPr/>
        </p:nvSpPr>
        <p:spPr bwMode="auto">
          <a:xfrm>
            <a:off x="1665288" y="24669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7178" name="Rectangle 520"/>
          <p:cNvSpPr>
            <a:spLocks noChangeAspect="1" noChangeArrowheads="1"/>
          </p:cNvSpPr>
          <p:nvPr/>
        </p:nvSpPr>
        <p:spPr bwMode="auto">
          <a:xfrm>
            <a:off x="1212850" y="2390775"/>
            <a:ext cx="746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7179" name="Rectangle 521"/>
          <p:cNvSpPr>
            <a:spLocks noChangeAspect="1" noChangeArrowheads="1"/>
          </p:cNvSpPr>
          <p:nvPr/>
        </p:nvSpPr>
        <p:spPr bwMode="auto">
          <a:xfrm>
            <a:off x="1436688" y="2230438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7180" name="Rectangle 524"/>
          <p:cNvSpPr>
            <a:spLocks noChangeAspect="1" noChangeArrowheads="1"/>
          </p:cNvSpPr>
          <p:nvPr/>
        </p:nvSpPr>
        <p:spPr bwMode="auto">
          <a:xfrm>
            <a:off x="1431925" y="1987550"/>
            <a:ext cx="1936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OH</a:t>
            </a:r>
            <a:endParaRPr lang="en-US" altLang="en-US" sz="1000" b="1"/>
          </a:p>
        </p:txBody>
      </p:sp>
      <p:sp>
        <p:nvSpPr>
          <p:cNvPr id="7181" name="Rectangle 526"/>
          <p:cNvSpPr>
            <a:spLocks noChangeAspect="1" noChangeArrowheads="1"/>
          </p:cNvSpPr>
          <p:nvPr/>
        </p:nvSpPr>
        <p:spPr bwMode="auto">
          <a:xfrm>
            <a:off x="2568575" y="271145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7182" name="Rectangle 527"/>
          <p:cNvSpPr>
            <a:spLocks noChangeAspect="1" noChangeArrowheads="1"/>
          </p:cNvSpPr>
          <p:nvPr/>
        </p:nvSpPr>
        <p:spPr bwMode="auto">
          <a:xfrm>
            <a:off x="2473325" y="2224088"/>
            <a:ext cx="377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HCOH</a:t>
            </a:r>
            <a:endParaRPr lang="en-US" altLang="en-US" sz="1000" b="1"/>
          </a:p>
        </p:txBody>
      </p:sp>
      <p:sp>
        <p:nvSpPr>
          <p:cNvPr id="7183" name="Rectangle 531"/>
          <p:cNvSpPr>
            <a:spLocks noChangeAspect="1" noChangeArrowheads="1"/>
          </p:cNvSpPr>
          <p:nvPr/>
        </p:nvSpPr>
        <p:spPr bwMode="auto">
          <a:xfrm>
            <a:off x="2190750" y="24669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7184" name="Rectangle 534"/>
          <p:cNvSpPr>
            <a:spLocks noChangeAspect="1" noChangeArrowheads="1"/>
          </p:cNvSpPr>
          <p:nvPr/>
        </p:nvSpPr>
        <p:spPr bwMode="auto">
          <a:xfrm>
            <a:off x="2560638" y="24669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7185" name="Rectangle 535"/>
          <p:cNvSpPr>
            <a:spLocks noChangeAspect="1" noChangeArrowheads="1"/>
          </p:cNvSpPr>
          <p:nvPr/>
        </p:nvSpPr>
        <p:spPr bwMode="auto">
          <a:xfrm>
            <a:off x="2560638" y="1982788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 altLang="en-US" sz="1000" b="1" baseline="-25000"/>
          </a:p>
        </p:txBody>
      </p:sp>
      <p:sp>
        <p:nvSpPr>
          <p:cNvPr id="7186" name="Rectangle 538"/>
          <p:cNvSpPr>
            <a:spLocks noChangeAspect="1" noChangeArrowheads="1"/>
          </p:cNvSpPr>
          <p:nvPr/>
        </p:nvSpPr>
        <p:spPr bwMode="auto">
          <a:xfrm>
            <a:off x="2797175" y="24669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7187" name="Rectangle 542"/>
          <p:cNvSpPr>
            <a:spLocks noChangeAspect="1" noChangeArrowheads="1"/>
          </p:cNvSpPr>
          <p:nvPr/>
        </p:nvSpPr>
        <p:spPr bwMode="auto">
          <a:xfrm>
            <a:off x="2343150" y="2390775"/>
            <a:ext cx="746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7188" name="Rectangle 543"/>
          <p:cNvSpPr>
            <a:spLocks noChangeAspect="1" noChangeArrowheads="1"/>
          </p:cNvSpPr>
          <p:nvPr/>
        </p:nvSpPr>
        <p:spPr bwMode="auto">
          <a:xfrm>
            <a:off x="4833938" y="27114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7189" name="Rectangle 544"/>
          <p:cNvSpPr>
            <a:spLocks noChangeAspect="1" noChangeArrowheads="1"/>
          </p:cNvSpPr>
          <p:nvPr/>
        </p:nvSpPr>
        <p:spPr bwMode="auto">
          <a:xfrm>
            <a:off x="4498975" y="2867025"/>
            <a:ext cx="995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Glutamine (Gln)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Q</a:t>
            </a:r>
            <a:endParaRPr lang="en-US" altLang="en-US" sz="1000" b="1"/>
          </a:p>
        </p:txBody>
      </p:sp>
      <p:sp>
        <p:nvSpPr>
          <p:cNvPr id="7190" name="Rectangle 559"/>
          <p:cNvSpPr>
            <a:spLocks noChangeAspect="1" noChangeArrowheads="1"/>
          </p:cNvSpPr>
          <p:nvPr/>
        </p:nvSpPr>
        <p:spPr bwMode="auto">
          <a:xfrm>
            <a:off x="4457700" y="24669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7191" name="Rectangle 562"/>
          <p:cNvSpPr>
            <a:spLocks noChangeAspect="1" noChangeArrowheads="1"/>
          </p:cNvSpPr>
          <p:nvPr/>
        </p:nvSpPr>
        <p:spPr bwMode="auto">
          <a:xfrm>
            <a:off x="4826000" y="2466975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7192" name="Rectangle 563"/>
          <p:cNvSpPr>
            <a:spLocks noChangeAspect="1" noChangeArrowheads="1"/>
          </p:cNvSpPr>
          <p:nvPr/>
        </p:nvSpPr>
        <p:spPr bwMode="auto">
          <a:xfrm>
            <a:off x="5062538" y="24669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7193" name="Rectangle 567"/>
          <p:cNvSpPr>
            <a:spLocks noChangeAspect="1" noChangeArrowheads="1"/>
          </p:cNvSpPr>
          <p:nvPr/>
        </p:nvSpPr>
        <p:spPr bwMode="auto">
          <a:xfrm>
            <a:off x="4659313" y="23907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7194" name="Rectangle 568"/>
          <p:cNvSpPr>
            <a:spLocks noChangeAspect="1" noChangeArrowheads="1"/>
          </p:cNvSpPr>
          <p:nvPr/>
        </p:nvSpPr>
        <p:spPr bwMode="auto">
          <a:xfrm>
            <a:off x="3703638" y="2227263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7195" name="Rectangle 571"/>
          <p:cNvSpPr>
            <a:spLocks noChangeAspect="1" noChangeArrowheads="1"/>
          </p:cNvSpPr>
          <p:nvPr/>
        </p:nvSpPr>
        <p:spPr bwMode="auto">
          <a:xfrm>
            <a:off x="3703638" y="1979613"/>
            <a:ext cx="936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7196" name="Rectangle 572"/>
          <p:cNvSpPr>
            <a:spLocks noChangeAspect="1" noChangeArrowheads="1"/>
          </p:cNvSpPr>
          <p:nvPr/>
        </p:nvSpPr>
        <p:spPr bwMode="auto">
          <a:xfrm>
            <a:off x="3554413" y="1808163"/>
            <a:ext cx="1000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7197" name="Rectangle 573"/>
          <p:cNvSpPr>
            <a:spLocks noChangeAspect="1" noChangeArrowheads="1"/>
          </p:cNvSpPr>
          <p:nvPr/>
        </p:nvSpPr>
        <p:spPr bwMode="auto">
          <a:xfrm>
            <a:off x="3862388" y="1808163"/>
            <a:ext cx="2333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7198" name="Rectangle 576"/>
          <p:cNvSpPr>
            <a:spLocks noChangeAspect="1" noChangeArrowheads="1"/>
          </p:cNvSpPr>
          <p:nvPr/>
        </p:nvSpPr>
        <p:spPr bwMode="auto">
          <a:xfrm>
            <a:off x="3709988" y="2711450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endParaRPr lang="en-US" altLang="en-US" sz="1000" b="1"/>
          </a:p>
        </p:txBody>
      </p:sp>
      <p:sp>
        <p:nvSpPr>
          <p:cNvPr id="7199" name="Rectangle 577"/>
          <p:cNvSpPr>
            <a:spLocks noChangeAspect="1" noChangeArrowheads="1"/>
          </p:cNvSpPr>
          <p:nvPr/>
        </p:nvSpPr>
        <p:spPr bwMode="auto">
          <a:xfrm>
            <a:off x="3333750" y="2867025"/>
            <a:ext cx="109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Asparagine (Asn)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7200" name="Rectangle 593"/>
          <p:cNvSpPr>
            <a:spLocks noChangeAspect="1" noChangeArrowheads="1"/>
          </p:cNvSpPr>
          <p:nvPr/>
        </p:nvSpPr>
        <p:spPr bwMode="auto">
          <a:xfrm>
            <a:off x="3333750" y="2466975"/>
            <a:ext cx="233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 altLang="en-US" sz="1000" b="1"/>
          </a:p>
        </p:txBody>
      </p:sp>
      <p:sp>
        <p:nvSpPr>
          <p:cNvPr id="7201" name="Rectangle 596"/>
          <p:cNvSpPr>
            <a:spLocks noChangeAspect="1" noChangeArrowheads="1"/>
          </p:cNvSpPr>
          <p:nvPr/>
        </p:nvSpPr>
        <p:spPr bwMode="auto">
          <a:xfrm>
            <a:off x="3703638" y="2466975"/>
            <a:ext cx="936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7202" name="Rectangle 597"/>
          <p:cNvSpPr>
            <a:spLocks noChangeAspect="1" noChangeArrowheads="1"/>
          </p:cNvSpPr>
          <p:nvPr/>
        </p:nvSpPr>
        <p:spPr bwMode="auto">
          <a:xfrm>
            <a:off x="3938588" y="2466975"/>
            <a:ext cx="339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COO</a:t>
            </a:r>
            <a:r>
              <a:rPr lang="en-US" altLang="en-US" sz="1000" b="1" baseline="30000">
                <a:solidFill>
                  <a:srgbClr val="000000"/>
                </a:solidFill>
                <a:latin typeface="Helvetica" panose="020B0604020202020204" pitchFamily="34" charset="0"/>
              </a:rPr>
              <a:t>–</a:t>
            </a:r>
            <a:endParaRPr lang="en-US" altLang="en-US" sz="1000" b="1"/>
          </a:p>
        </p:txBody>
      </p:sp>
      <p:sp>
        <p:nvSpPr>
          <p:cNvPr id="7203" name="Rectangle 601"/>
          <p:cNvSpPr>
            <a:spLocks noChangeAspect="1" noChangeArrowheads="1"/>
          </p:cNvSpPr>
          <p:nvPr/>
        </p:nvSpPr>
        <p:spPr bwMode="auto">
          <a:xfrm>
            <a:off x="3481388" y="2390775"/>
            <a:ext cx="746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+</a:t>
            </a:r>
            <a:endParaRPr lang="en-US" altLang="en-US" sz="1000" b="1"/>
          </a:p>
        </p:txBody>
      </p:sp>
      <p:sp>
        <p:nvSpPr>
          <p:cNvPr id="7204" name="Rectangle 602"/>
          <p:cNvSpPr>
            <a:spLocks noChangeAspect="1" noChangeArrowheads="1"/>
          </p:cNvSpPr>
          <p:nvPr/>
        </p:nvSpPr>
        <p:spPr bwMode="auto">
          <a:xfrm>
            <a:off x="4826000" y="2227263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7205" name="Rectangle 605"/>
          <p:cNvSpPr>
            <a:spLocks noChangeAspect="1" noChangeArrowheads="1"/>
          </p:cNvSpPr>
          <p:nvPr/>
        </p:nvSpPr>
        <p:spPr bwMode="auto">
          <a:xfrm>
            <a:off x="4826000" y="1979613"/>
            <a:ext cx="2333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sp>
        <p:nvSpPr>
          <p:cNvPr id="7206" name="Rectangle 608"/>
          <p:cNvSpPr>
            <a:spLocks noChangeAspect="1" noChangeArrowheads="1"/>
          </p:cNvSpPr>
          <p:nvPr/>
        </p:nvSpPr>
        <p:spPr bwMode="auto">
          <a:xfrm>
            <a:off x="4826000" y="1739900"/>
            <a:ext cx="936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1000" b="1"/>
          </a:p>
        </p:txBody>
      </p:sp>
      <p:sp>
        <p:nvSpPr>
          <p:cNvPr id="7207" name="Rectangle 610"/>
          <p:cNvSpPr>
            <a:spLocks noChangeAspect="1" noChangeArrowheads="1"/>
          </p:cNvSpPr>
          <p:nvPr/>
        </p:nvSpPr>
        <p:spPr bwMode="auto">
          <a:xfrm>
            <a:off x="4673600" y="1568450"/>
            <a:ext cx="1000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endParaRPr lang="en-US" altLang="en-US" sz="1000" b="1"/>
          </a:p>
        </p:txBody>
      </p:sp>
      <p:sp>
        <p:nvSpPr>
          <p:cNvPr id="7208" name="Rectangle 611"/>
          <p:cNvSpPr>
            <a:spLocks noChangeAspect="1" noChangeArrowheads="1"/>
          </p:cNvSpPr>
          <p:nvPr/>
        </p:nvSpPr>
        <p:spPr bwMode="auto">
          <a:xfrm>
            <a:off x="4983163" y="1568450"/>
            <a:ext cx="2333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Helvetica" panose="020B0604020202020204" pitchFamily="34" charset="0"/>
              </a:rPr>
              <a:t>NH</a:t>
            </a:r>
            <a:r>
              <a:rPr lang="en-US" altLang="en-US" sz="1000" b="1" baseline="-25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000" b="1" baseline="-25000"/>
          </a:p>
        </p:txBody>
      </p:sp>
      <p:grpSp>
        <p:nvGrpSpPr>
          <p:cNvPr id="7209" name="Group 1"/>
          <p:cNvGrpSpPr>
            <a:grpSpLocks/>
          </p:cNvGrpSpPr>
          <p:nvPr/>
        </p:nvGrpSpPr>
        <p:grpSpPr bwMode="auto">
          <a:xfrm>
            <a:off x="904875" y="3529013"/>
            <a:ext cx="2544763" cy="2268537"/>
            <a:chOff x="904546" y="3681800"/>
            <a:chExt cx="2545270" cy="2268340"/>
          </a:xfrm>
        </p:grpSpPr>
        <p:pic>
          <p:nvPicPr>
            <p:cNvPr id="7253" name="Picture 233" descr="bro25332_1505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3681800"/>
              <a:ext cx="2392362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54" name="Rectangle 727"/>
            <p:cNvSpPr>
              <a:spLocks noChangeAspect="1" noChangeArrowheads="1"/>
            </p:cNvSpPr>
            <p:nvPr/>
          </p:nvSpPr>
          <p:spPr bwMode="auto">
            <a:xfrm>
              <a:off x="2668588" y="5478850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en-US" altLang="en-US" sz="1000" b="1"/>
            </a:p>
          </p:txBody>
        </p:sp>
        <p:sp>
          <p:nvSpPr>
            <p:cNvPr id="7255" name="Rectangle 728"/>
            <p:cNvSpPr>
              <a:spLocks noChangeAspect="1" noChangeArrowheads="1"/>
            </p:cNvSpPr>
            <p:nvPr/>
          </p:nvSpPr>
          <p:spPr bwMode="auto">
            <a:xfrm>
              <a:off x="2242754" y="5642363"/>
              <a:ext cx="12070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Glutamic acid (Glu) </a:t>
              </a:r>
            </a:p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E</a:t>
              </a:r>
              <a:endParaRPr lang="en-US" altLang="en-US" sz="1000" b="1"/>
            </a:p>
          </p:txBody>
        </p:sp>
        <p:sp>
          <p:nvSpPr>
            <p:cNvPr id="7256" name="Rectangle 746"/>
            <p:cNvSpPr>
              <a:spLocks noChangeAspect="1" noChangeArrowheads="1"/>
            </p:cNvSpPr>
            <p:nvPr/>
          </p:nvSpPr>
          <p:spPr bwMode="auto">
            <a:xfrm>
              <a:off x="2295525" y="5234375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N</a:t>
              </a:r>
              <a:endParaRPr lang="en-US" altLang="en-US" sz="1000" b="1"/>
            </a:p>
          </p:txBody>
        </p:sp>
        <p:sp>
          <p:nvSpPr>
            <p:cNvPr id="7257" name="Rectangle 749"/>
            <p:cNvSpPr>
              <a:spLocks noChangeAspect="1" noChangeArrowheads="1"/>
            </p:cNvSpPr>
            <p:nvPr/>
          </p:nvSpPr>
          <p:spPr bwMode="auto">
            <a:xfrm>
              <a:off x="2657475" y="5234375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58" name="Rectangle 750"/>
            <p:cNvSpPr>
              <a:spLocks noChangeAspect="1" noChangeArrowheads="1"/>
            </p:cNvSpPr>
            <p:nvPr/>
          </p:nvSpPr>
          <p:spPr bwMode="auto">
            <a:xfrm>
              <a:off x="2897188" y="5234375"/>
              <a:ext cx="3398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COO</a:t>
              </a:r>
              <a:r>
                <a:rPr lang="en-US" altLang="en-US" sz="1000" b="1" baseline="30000">
                  <a:solidFill>
                    <a:srgbClr val="000000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59" name="Rectangle 754"/>
            <p:cNvSpPr>
              <a:spLocks noChangeAspect="1" noChangeArrowheads="1"/>
            </p:cNvSpPr>
            <p:nvPr/>
          </p:nvSpPr>
          <p:spPr bwMode="auto">
            <a:xfrm>
              <a:off x="2451100" y="5161350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60" name="Rectangle 755"/>
            <p:cNvSpPr>
              <a:spLocks noChangeAspect="1" noChangeArrowheads="1"/>
            </p:cNvSpPr>
            <p:nvPr/>
          </p:nvSpPr>
          <p:spPr bwMode="auto">
            <a:xfrm>
              <a:off x="1506538" y="4997838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61" name="Rectangle 758"/>
            <p:cNvSpPr>
              <a:spLocks noChangeAspect="1" noChangeArrowheads="1"/>
            </p:cNvSpPr>
            <p:nvPr/>
          </p:nvSpPr>
          <p:spPr bwMode="auto">
            <a:xfrm>
              <a:off x="1506538" y="4747013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62" name="Rectangle 759"/>
            <p:cNvSpPr>
              <a:spLocks noChangeAspect="1" noChangeArrowheads="1"/>
            </p:cNvSpPr>
            <p:nvPr/>
          </p:nvSpPr>
          <p:spPr bwMode="auto">
            <a:xfrm>
              <a:off x="1354138" y="4575563"/>
              <a:ext cx="99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O</a:t>
              </a:r>
              <a:endParaRPr lang="en-US" altLang="en-US" sz="1000" b="1"/>
            </a:p>
          </p:txBody>
        </p:sp>
        <p:sp>
          <p:nvSpPr>
            <p:cNvPr id="7263" name="Rectangle 760"/>
            <p:cNvSpPr>
              <a:spLocks noChangeAspect="1" noChangeArrowheads="1"/>
            </p:cNvSpPr>
            <p:nvPr/>
          </p:nvSpPr>
          <p:spPr bwMode="auto">
            <a:xfrm>
              <a:off x="1662113" y="4575563"/>
              <a:ext cx="99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O</a:t>
              </a:r>
              <a:endParaRPr lang="en-US" altLang="en-US" sz="1000" b="1"/>
            </a:p>
          </p:txBody>
        </p:sp>
        <p:sp>
          <p:nvSpPr>
            <p:cNvPr id="7264" name="Rectangle 761"/>
            <p:cNvSpPr>
              <a:spLocks noChangeAspect="1" noChangeArrowheads="1"/>
            </p:cNvSpPr>
            <p:nvPr/>
          </p:nvSpPr>
          <p:spPr bwMode="auto">
            <a:xfrm>
              <a:off x="1757363" y="45596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65" name="Rectangle 762"/>
            <p:cNvSpPr>
              <a:spLocks noChangeAspect="1" noChangeArrowheads="1"/>
            </p:cNvSpPr>
            <p:nvPr/>
          </p:nvSpPr>
          <p:spPr bwMode="auto">
            <a:xfrm>
              <a:off x="1509713" y="5478850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en-US" altLang="en-US" sz="1000" b="1"/>
            </a:p>
          </p:txBody>
        </p:sp>
        <p:sp>
          <p:nvSpPr>
            <p:cNvPr id="7266" name="Rectangle 763"/>
            <p:cNvSpPr>
              <a:spLocks noChangeAspect="1" noChangeArrowheads="1"/>
            </p:cNvSpPr>
            <p:nvPr/>
          </p:nvSpPr>
          <p:spPr bwMode="auto">
            <a:xfrm>
              <a:off x="1106937" y="5642363"/>
              <a:ext cx="12006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Aspartic acid (Asp) </a:t>
              </a:r>
            </a:p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D</a:t>
              </a:r>
              <a:endParaRPr lang="en-US" altLang="en-US" sz="1000" b="1"/>
            </a:p>
          </p:txBody>
        </p:sp>
        <p:sp>
          <p:nvSpPr>
            <p:cNvPr id="7267" name="Rectangle 781"/>
            <p:cNvSpPr>
              <a:spLocks noChangeAspect="1" noChangeArrowheads="1"/>
            </p:cNvSpPr>
            <p:nvPr/>
          </p:nvSpPr>
          <p:spPr bwMode="auto">
            <a:xfrm>
              <a:off x="1133475" y="5234375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N</a:t>
              </a:r>
              <a:endParaRPr lang="en-US" altLang="en-US" sz="1000" b="1"/>
            </a:p>
          </p:txBody>
        </p:sp>
        <p:sp>
          <p:nvSpPr>
            <p:cNvPr id="7268" name="Rectangle 784"/>
            <p:cNvSpPr>
              <a:spLocks noChangeAspect="1" noChangeArrowheads="1"/>
            </p:cNvSpPr>
            <p:nvPr/>
          </p:nvSpPr>
          <p:spPr bwMode="auto">
            <a:xfrm>
              <a:off x="1503363" y="5234375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69" name="Rectangle 785"/>
            <p:cNvSpPr>
              <a:spLocks noChangeAspect="1" noChangeArrowheads="1"/>
            </p:cNvSpPr>
            <p:nvPr/>
          </p:nvSpPr>
          <p:spPr bwMode="auto">
            <a:xfrm>
              <a:off x="1738313" y="5234375"/>
              <a:ext cx="3398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COO</a:t>
              </a:r>
              <a:r>
                <a:rPr lang="en-US" altLang="en-US" sz="1000" b="1" baseline="30000">
                  <a:solidFill>
                    <a:srgbClr val="000000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70" name="Rectangle 789"/>
            <p:cNvSpPr>
              <a:spLocks noChangeAspect="1" noChangeArrowheads="1"/>
            </p:cNvSpPr>
            <p:nvPr/>
          </p:nvSpPr>
          <p:spPr bwMode="auto">
            <a:xfrm>
              <a:off x="1285875" y="5161350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71" name="Rectangle 790"/>
            <p:cNvSpPr>
              <a:spLocks noChangeAspect="1" noChangeArrowheads="1"/>
            </p:cNvSpPr>
            <p:nvPr/>
          </p:nvSpPr>
          <p:spPr bwMode="auto">
            <a:xfrm>
              <a:off x="2657475" y="4997838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72" name="Rectangle 793"/>
            <p:cNvSpPr>
              <a:spLocks noChangeAspect="1" noChangeArrowheads="1"/>
            </p:cNvSpPr>
            <p:nvPr/>
          </p:nvSpPr>
          <p:spPr bwMode="auto">
            <a:xfrm>
              <a:off x="2657475" y="4747013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73" name="Rectangle 796"/>
            <p:cNvSpPr>
              <a:spLocks noChangeAspect="1" noChangeArrowheads="1"/>
            </p:cNvSpPr>
            <p:nvPr/>
          </p:nvSpPr>
          <p:spPr bwMode="auto">
            <a:xfrm>
              <a:off x="2657475" y="4507300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74" name="Rectangle 797"/>
            <p:cNvSpPr>
              <a:spLocks noChangeAspect="1" noChangeArrowheads="1"/>
            </p:cNvSpPr>
            <p:nvPr/>
          </p:nvSpPr>
          <p:spPr bwMode="auto">
            <a:xfrm>
              <a:off x="2511425" y="4335850"/>
              <a:ext cx="99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O</a:t>
              </a:r>
              <a:endParaRPr lang="en-US" altLang="en-US" sz="1000" b="1"/>
            </a:p>
          </p:txBody>
        </p:sp>
        <p:sp>
          <p:nvSpPr>
            <p:cNvPr id="7275" name="Rectangle 798"/>
            <p:cNvSpPr>
              <a:spLocks noChangeAspect="1" noChangeArrowheads="1"/>
            </p:cNvSpPr>
            <p:nvPr/>
          </p:nvSpPr>
          <p:spPr bwMode="auto">
            <a:xfrm>
              <a:off x="2816225" y="4335850"/>
              <a:ext cx="99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O</a:t>
              </a:r>
              <a:endParaRPr lang="en-US" altLang="en-US" sz="1000" b="1"/>
            </a:p>
          </p:txBody>
        </p:sp>
        <p:sp>
          <p:nvSpPr>
            <p:cNvPr id="7276" name="Rectangle 799"/>
            <p:cNvSpPr>
              <a:spLocks noChangeAspect="1" noChangeArrowheads="1"/>
            </p:cNvSpPr>
            <p:nvPr/>
          </p:nvSpPr>
          <p:spPr bwMode="auto">
            <a:xfrm>
              <a:off x="2911475" y="4319975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ED1C24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77" name="Rectangle 800"/>
            <p:cNvSpPr>
              <a:spLocks noChangeAspect="1" noChangeArrowheads="1"/>
            </p:cNvSpPr>
            <p:nvPr/>
          </p:nvSpPr>
          <p:spPr bwMode="auto">
            <a:xfrm>
              <a:off x="904546" y="3702666"/>
              <a:ext cx="2455544" cy="2154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(d)  Polar, acidic amino acids</a:t>
              </a:r>
              <a:endParaRPr lang="en-US" altLang="en-US" sz="1400" b="1"/>
            </a:p>
          </p:txBody>
        </p:sp>
      </p:grpSp>
      <p:grpSp>
        <p:nvGrpSpPr>
          <p:cNvPr id="7210" name="Group 2"/>
          <p:cNvGrpSpPr>
            <a:grpSpLocks/>
          </p:cNvGrpSpPr>
          <p:nvPr/>
        </p:nvGrpSpPr>
        <p:grpSpPr bwMode="auto">
          <a:xfrm>
            <a:off x="4705350" y="3529013"/>
            <a:ext cx="3346450" cy="2278062"/>
            <a:chOff x="4705350" y="3528576"/>
            <a:chExt cx="3346450" cy="2278252"/>
          </a:xfrm>
        </p:grpSpPr>
        <p:pic>
          <p:nvPicPr>
            <p:cNvPr id="7215" name="Picture 234" descr="bro25332_1505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3532138"/>
              <a:ext cx="3346450" cy="216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Rectangle 827"/>
            <p:cNvSpPr>
              <a:spLocks noChangeAspect="1" noChangeArrowheads="1"/>
            </p:cNvSpPr>
            <p:nvPr/>
          </p:nvSpPr>
          <p:spPr bwMode="auto">
            <a:xfrm>
              <a:off x="4793555" y="3528576"/>
              <a:ext cx="2396233" cy="2154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(e)  Polar, basic amino acids</a:t>
              </a:r>
              <a:endParaRPr lang="en-US" altLang="en-US" sz="1400" b="1"/>
            </a:p>
          </p:txBody>
        </p:sp>
        <p:sp>
          <p:nvSpPr>
            <p:cNvPr id="7217" name="Rectangle 887"/>
            <p:cNvSpPr>
              <a:spLocks noChangeAspect="1" noChangeArrowheads="1"/>
            </p:cNvSpPr>
            <p:nvPr/>
          </p:nvSpPr>
          <p:spPr bwMode="auto">
            <a:xfrm>
              <a:off x="4864550" y="5499051"/>
              <a:ext cx="8960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Histidine (His) </a:t>
              </a:r>
            </a:p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en-US" altLang="en-US" sz="1000" b="1"/>
            </a:p>
          </p:txBody>
        </p:sp>
        <p:sp>
          <p:nvSpPr>
            <p:cNvPr id="7218" name="Rectangle 902"/>
            <p:cNvSpPr>
              <a:spLocks noChangeAspect="1" noChangeArrowheads="1"/>
            </p:cNvSpPr>
            <p:nvPr/>
          </p:nvSpPr>
          <p:spPr bwMode="auto">
            <a:xfrm>
              <a:off x="5186363" y="5346651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en-US" altLang="en-US" sz="1000" b="1"/>
            </a:p>
          </p:txBody>
        </p:sp>
        <p:sp>
          <p:nvSpPr>
            <p:cNvPr id="7219" name="Rectangle 903"/>
            <p:cNvSpPr>
              <a:spLocks noChangeAspect="1" noChangeArrowheads="1"/>
            </p:cNvSpPr>
            <p:nvPr/>
          </p:nvSpPr>
          <p:spPr bwMode="auto">
            <a:xfrm>
              <a:off x="4810125" y="510217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N</a:t>
              </a:r>
              <a:endParaRPr lang="en-US" altLang="en-US" sz="1000" b="1"/>
            </a:p>
          </p:txBody>
        </p:sp>
        <p:sp>
          <p:nvSpPr>
            <p:cNvPr id="7220" name="Rectangle 906"/>
            <p:cNvSpPr>
              <a:spLocks noChangeAspect="1" noChangeArrowheads="1"/>
            </p:cNvSpPr>
            <p:nvPr/>
          </p:nvSpPr>
          <p:spPr bwMode="auto">
            <a:xfrm>
              <a:off x="5178425" y="5102176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21" name="Rectangle 907"/>
            <p:cNvSpPr>
              <a:spLocks noChangeAspect="1" noChangeArrowheads="1"/>
            </p:cNvSpPr>
            <p:nvPr/>
          </p:nvSpPr>
          <p:spPr bwMode="auto">
            <a:xfrm>
              <a:off x="5414963" y="5102176"/>
              <a:ext cx="3398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COO</a:t>
              </a:r>
              <a:r>
                <a:rPr lang="en-US" altLang="en-US" sz="1000" b="1" baseline="30000">
                  <a:solidFill>
                    <a:srgbClr val="000000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22" name="Rectangle 911"/>
            <p:cNvSpPr>
              <a:spLocks noChangeAspect="1" noChangeArrowheads="1"/>
            </p:cNvSpPr>
            <p:nvPr/>
          </p:nvSpPr>
          <p:spPr bwMode="auto">
            <a:xfrm>
              <a:off x="4965700" y="5025976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23" name="Rectangle 912"/>
            <p:cNvSpPr>
              <a:spLocks noChangeAspect="1" noChangeArrowheads="1"/>
            </p:cNvSpPr>
            <p:nvPr/>
          </p:nvSpPr>
          <p:spPr bwMode="auto">
            <a:xfrm>
              <a:off x="5324475" y="4443363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24" name="Rectangle 913"/>
            <p:cNvSpPr>
              <a:spLocks noChangeAspect="1" noChangeArrowheads="1"/>
            </p:cNvSpPr>
            <p:nvPr/>
          </p:nvSpPr>
          <p:spPr bwMode="auto">
            <a:xfrm>
              <a:off x="6321425" y="3833763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25" name="Rectangle 914"/>
            <p:cNvSpPr>
              <a:spLocks noChangeAspect="1" noChangeArrowheads="1"/>
            </p:cNvSpPr>
            <p:nvPr/>
          </p:nvSpPr>
          <p:spPr bwMode="auto">
            <a:xfrm>
              <a:off x="7666038" y="3830588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26" name="Rectangle 915"/>
            <p:cNvSpPr>
              <a:spLocks noChangeAspect="1" noChangeArrowheads="1"/>
            </p:cNvSpPr>
            <p:nvPr/>
          </p:nvSpPr>
          <p:spPr bwMode="auto">
            <a:xfrm>
              <a:off x="5186363" y="486722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27" name="Rectangle 918"/>
            <p:cNvSpPr>
              <a:spLocks noChangeAspect="1" noChangeArrowheads="1"/>
            </p:cNvSpPr>
            <p:nvPr/>
          </p:nvSpPr>
          <p:spPr bwMode="auto">
            <a:xfrm>
              <a:off x="5305425" y="4519563"/>
              <a:ext cx="1859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NH</a:t>
              </a:r>
              <a:endParaRPr lang="en-US" altLang="en-US" sz="1000" b="1"/>
            </a:p>
          </p:txBody>
        </p:sp>
        <p:sp>
          <p:nvSpPr>
            <p:cNvPr id="7228" name="Rectangle 920"/>
            <p:cNvSpPr>
              <a:spLocks noChangeAspect="1" noChangeArrowheads="1"/>
            </p:cNvSpPr>
            <p:nvPr/>
          </p:nvSpPr>
          <p:spPr bwMode="auto">
            <a:xfrm>
              <a:off x="4856163" y="4416376"/>
              <a:ext cx="1859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HN</a:t>
              </a:r>
              <a:endParaRPr lang="en-US" altLang="en-US" sz="1000" b="1"/>
            </a:p>
          </p:txBody>
        </p:sp>
        <p:sp>
          <p:nvSpPr>
            <p:cNvPr id="7229" name="Rectangle 922"/>
            <p:cNvSpPr>
              <a:spLocks noChangeAspect="1" noChangeArrowheads="1"/>
            </p:cNvSpPr>
            <p:nvPr/>
          </p:nvSpPr>
          <p:spPr bwMode="auto">
            <a:xfrm>
              <a:off x="6048825" y="5491113"/>
              <a:ext cx="7806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Lysine (Lys) </a:t>
              </a:r>
            </a:p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K</a:t>
              </a:r>
              <a:endParaRPr lang="en-US" altLang="en-US" sz="1000" b="1"/>
            </a:p>
          </p:txBody>
        </p:sp>
        <p:sp>
          <p:nvSpPr>
            <p:cNvPr id="7230" name="Rectangle 934"/>
            <p:cNvSpPr>
              <a:spLocks noChangeAspect="1" noChangeArrowheads="1"/>
            </p:cNvSpPr>
            <p:nvPr/>
          </p:nvSpPr>
          <p:spPr bwMode="auto">
            <a:xfrm>
              <a:off x="6299200" y="5346651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en-US" altLang="en-US" sz="1000" b="1"/>
            </a:p>
          </p:txBody>
        </p:sp>
        <p:sp>
          <p:nvSpPr>
            <p:cNvPr id="7231" name="Rectangle 935"/>
            <p:cNvSpPr>
              <a:spLocks noChangeAspect="1" noChangeArrowheads="1"/>
            </p:cNvSpPr>
            <p:nvPr/>
          </p:nvSpPr>
          <p:spPr bwMode="auto">
            <a:xfrm>
              <a:off x="5921375" y="510217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N</a:t>
              </a:r>
              <a:endParaRPr lang="en-US" altLang="en-US" sz="1000" b="1"/>
            </a:p>
          </p:txBody>
        </p:sp>
        <p:sp>
          <p:nvSpPr>
            <p:cNvPr id="7232" name="Rectangle 938"/>
            <p:cNvSpPr>
              <a:spLocks noChangeAspect="1" noChangeArrowheads="1"/>
            </p:cNvSpPr>
            <p:nvPr/>
          </p:nvSpPr>
          <p:spPr bwMode="auto">
            <a:xfrm>
              <a:off x="6291263" y="5102176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33" name="Rectangle 939"/>
            <p:cNvSpPr>
              <a:spLocks noChangeAspect="1" noChangeArrowheads="1"/>
            </p:cNvSpPr>
            <p:nvPr/>
          </p:nvSpPr>
          <p:spPr bwMode="auto">
            <a:xfrm>
              <a:off x="6527800" y="5102176"/>
              <a:ext cx="3398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COO</a:t>
              </a:r>
              <a:r>
                <a:rPr lang="en-US" altLang="en-US" sz="1000" b="1" baseline="30000">
                  <a:solidFill>
                    <a:srgbClr val="000000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34" name="Rectangle 943"/>
            <p:cNvSpPr>
              <a:spLocks noChangeAspect="1" noChangeArrowheads="1"/>
            </p:cNvSpPr>
            <p:nvPr/>
          </p:nvSpPr>
          <p:spPr bwMode="auto">
            <a:xfrm>
              <a:off x="6078538" y="5025976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35" name="Rectangle 944"/>
            <p:cNvSpPr>
              <a:spLocks noChangeAspect="1" noChangeArrowheads="1"/>
            </p:cNvSpPr>
            <p:nvPr/>
          </p:nvSpPr>
          <p:spPr bwMode="auto">
            <a:xfrm>
              <a:off x="6299200" y="486722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36" name="Rectangle 947"/>
            <p:cNvSpPr>
              <a:spLocks noChangeAspect="1" noChangeArrowheads="1"/>
            </p:cNvSpPr>
            <p:nvPr/>
          </p:nvSpPr>
          <p:spPr bwMode="auto">
            <a:xfrm>
              <a:off x="6299200" y="462592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37" name="Rectangle 950"/>
            <p:cNvSpPr>
              <a:spLocks noChangeAspect="1" noChangeArrowheads="1"/>
            </p:cNvSpPr>
            <p:nvPr/>
          </p:nvSpPr>
          <p:spPr bwMode="auto">
            <a:xfrm>
              <a:off x="6299200" y="4386213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38" name="Rectangle 953"/>
            <p:cNvSpPr>
              <a:spLocks noChangeAspect="1" noChangeArrowheads="1"/>
            </p:cNvSpPr>
            <p:nvPr/>
          </p:nvSpPr>
          <p:spPr bwMode="auto">
            <a:xfrm>
              <a:off x="6299200" y="4151263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39" name="Rectangle 956"/>
            <p:cNvSpPr>
              <a:spLocks noChangeAspect="1" noChangeArrowheads="1"/>
            </p:cNvSpPr>
            <p:nvPr/>
          </p:nvSpPr>
          <p:spPr bwMode="auto">
            <a:xfrm>
              <a:off x="6299200" y="3909963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NH</a:t>
              </a:r>
              <a:r>
                <a:rPr lang="en-US" altLang="en-US" sz="1000" b="1" baseline="-25000">
                  <a:solidFill>
                    <a:srgbClr val="00AEEF"/>
                  </a:solidFill>
                  <a:latin typeface="Helvetica" panose="020B0604020202020204" pitchFamily="34" charset="0"/>
                </a:rPr>
                <a:t>3</a:t>
              </a:r>
              <a:endParaRPr lang="en-US" altLang="en-US" sz="1000" b="1" baseline="-25000"/>
            </a:p>
          </p:txBody>
        </p:sp>
        <p:sp>
          <p:nvSpPr>
            <p:cNvPr id="7240" name="Rectangle 959"/>
            <p:cNvSpPr>
              <a:spLocks noChangeAspect="1" noChangeArrowheads="1"/>
            </p:cNvSpPr>
            <p:nvPr/>
          </p:nvSpPr>
          <p:spPr bwMode="auto">
            <a:xfrm>
              <a:off x="7114037" y="5499051"/>
              <a:ext cx="8976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Arginine (Arg) </a:t>
              </a:r>
            </a:p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R</a:t>
              </a:r>
              <a:endParaRPr lang="en-US" altLang="en-US" sz="1000" b="1"/>
            </a:p>
          </p:txBody>
        </p:sp>
        <p:sp>
          <p:nvSpPr>
            <p:cNvPr id="7241" name="Rectangle 973"/>
            <p:cNvSpPr>
              <a:spLocks noChangeAspect="1" noChangeArrowheads="1"/>
            </p:cNvSpPr>
            <p:nvPr/>
          </p:nvSpPr>
          <p:spPr bwMode="auto">
            <a:xfrm>
              <a:off x="7410450" y="5346651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en-US" altLang="en-US" sz="1000" b="1"/>
            </a:p>
          </p:txBody>
        </p:sp>
        <p:sp>
          <p:nvSpPr>
            <p:cNvPr id="7242" name="Rectangle 974"/>
            <p:cNvSpPr>
              <a:spLocks noChangeAspect="1" noChangeArrowheads="1"/>
            </p:cNvSpPr>
            <p:nvPr/>
          </p:nvSpPr>
          <p:spPr bwMode="auto">
            <a:xfrm>
              <a:off x="7034213" y="510217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N</a:t>
              </a:r>
              <a:endParaRPr lang="en-US" altLang="en-US" sz="1000" b="1"/>
            </a:p>
          </p:txBody>
        </p:sp>
        <p:sp>
          <p:nvSpPr>
            <p:cNvPr id="7243" name="Rectangle 977"/>
            <p:cNvSpPr>
              <a:spLocks noChangeAspect="1" noChangeArrowheads="1"/>
            </p:cNvSpPr>
            <p:nvPr/>
          </p:nvSpPr>
          <p:spPr bwMode="auto">
            <a:xfrm>
              <a:off x="7404100" y="5102176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44" name="Rectangle 978"/>
            <p:cNvSpPr>
              <a:spLocks noChangeAspect="1" noChangeArrowheads="1"/>
            </p:cNvSpPr>
            <p:nvPr/>
          </p:nvSpPr>
          <p:spPr bwMode="auto">
            <a:xfrm>
              <a:off x="7639050" y="5102176"/>
              <a:ext cx="3398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COO</a:t>
              </a:r>
              <a:r>
                <a:rPr lang="en-US" altLang="en-US" sz="1000" b="1" baseline="30000">
                  <a:solidFill>
                    <a:srgbClr val="000000"/>
                  </a:solidFill>
                  <a:latin typeface="Helvetica" panose="020B0604020202020204" pitchFamily="34" charset="0"/>
                </a:rPr>
                <a:t>–</a:t>
              </a:r>
              <a:endParaRPr lang="en-US" altLang="en-US" sz="1000" b="1"/>
            </a:p>
          </p:txBody>
        </p:sp>
        <p:sp>
          <p:nvSpPr>
            <p:cNvPr id="7245" name="Rectangle 982"/>
            <p:cNvSpPr>
              <a:spLocks noChangeAspect="1" noChangeArrowheads="1"/>
            </p:cNvSpPr>
            <p:nvPr/>
          </p:nvSpPr>
          <p:spPr bwMode="auto">
            <a:xfrm>
              <a:off x="7189788" y="5025976"/>
              <a:ext cx="753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 sz="1000" b="1"/>
            </a:p>
          </p:txBody>
        </p:sp>
        <p:sp>
          <p:nvSpPr>
            <p:cNvPr id="7246" name="Rectangle 983"/>
            <p:cNvSpPr>
              <a:spLocks noChangeAspect="1" noChangeArrowheads="1"/>
            </p:cNvSpPr>
            <p:nvPr/>
          </p:nvSpPr>
          <p:spPr bwMode="auto">
            <a:xfrm>
              <a:off x="7410450" y="486722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47" name="Rectangle 986"/>
            <p:cNvSpPr>
              <a:spLocks noChangeAspect="1" noChangeArrowheads="1"/>
            </p:cNvSpPr>
            <p:nvPr/>
          </p:nvSpPr>
          <p:spPr bwMode="auto">
            <a:xfrm>
              <a:off x="7410450" y="462592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48" name="Rectangle 989"/>
            <p:cNvSpPr>
              <a:spLocks noChangeAspect="1" noChangeArrowheads="1"/>
            </p:cNvSpPr>
            <p:nvPr/>
          </p:nvSpPr>
          <p:spPr bwMode="auto">
            <a:xfrm>
              <a:off x="7410450" y="4386213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Helvetica" panose="020B0604020202020204" pitchFamily="34" charset="0"/>
                </a:rPr>
                <a:t>CH</a:t>
              </a:r>
              <a:r>
                <a:rPr lang="en-US" altLang="en-US" sz="1000" b="1" baseline="-25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49" name="Rectangle 992"/>
            <p:cNvSpPr>
              <a:spLocks noChangeAspect="1" noChangeArrowheads="1"/>
            </p:cNvSpPr>
            <p:nvPr/>
          </p:nvSpPr>
          <p:spPr bwMode="auto">
            <a:xfrm>
              <a:off x="7410450" y="3909963"/>
              <a:ext cx="92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1000" b="1"/>
            </a:p>
          </p:txBody>
        </p:sp>
        <p:sp>
          <p:nvSpPr>
            <p:cNvPr id="7250" name="Rectangle 993"/>
            <p:cNvSpPr>
              <a:spLocks noChangeAspect="1" noChangeArrowheads="1"/>
            </p:cNvSpPr>
            <p:nvPr/>
          </p:nvSpPr>
          <p:spPr bwMode="auto">
            <a:xfrm>
              <a:off x="7410450" y="4146501"/>
              <a:ext cx="1859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NH</a:t>
              </a:r>
              <a:endParaRPr lang="en-US" altLang="en-US" sz="1000" b="1"/>
            </a:p>
          </p:txBody>
        </p:sp>
        <p:sp>
          <p:nvSpPr>
            <p:cNvPr id="7251" name="Rectangle 995"/>
            <p:cNvSpPr>
              <a:spLocks noChangeAspect="1" noChangeArrowheads="1"/>
            </p:cNvSpPr>
            <p:nvPr/>
          </p:nvSpPr>
          <p:spPr bwMode="auto">
            <a:xfrm>
              <a:off x="7410450" y="3667076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NH</a:t>
              </a:r>
              <a:r>
                <a:rPr lang="en-US" altLang="en-US" sz="1000" b="1" baseline="-25000">
                  <a:solidFill>
                    <a:srgbClr val="00AEEF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  <p:sp>
          <p:nvSpPr>
            <p:cNvPr id="7252" name="Rectangle 998"/>
            <p:cNvSpPr>
              <a:spLocks noChangeAspect="1" noChangeArrowheads="1"/>
            </p:cNvSpPr>
            <p:nvPr/>
          </p:nvSpPr>
          <p:spPr bwMode="auto">
            <a:xfrm>
              <a:off x="7650163" y="3909963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AEEF"/>
                  </a:solidFill>
                  <a:latin typeface="Helvetica" panose="020B0604020202020204" pitchFamily="34" charset="0"/>
                </a:rPr>
                <a:t>NH</a:t>
              </a:r>
              <a:r>
                <a:rPr lang="en-US" altLang="en-US" sz="1000" b="1" baseline="-25000">
                  <a:solidFill>
                    <a:srgbClr val="00AEEF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000" b="1" baseline="-25000"/>
            </a:p>
          </p:txBody>
        </p:sp>
      </p:grpSp>
      <p:sp>
        <p:nvSpPr>
          <p:cNvPr id="22632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250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 Fig 15.5 c, d, and e</a:t>
            </a:r>
          </a:p>
        </p:txBody>
      </p:sp>
      <p:sp>
        <p:nvSpPr>
          <p:cNvPr id="7212" name="Rectangle 4"/>
          <p:cNvSpPr>
            <a:spLocks noChangeArrowheads="1"/>
          </p:cNvSpPr>
          <p:nvPr/>
        </p:nvSpPr>
        <p:spPr bwMode="auto">
          <a:xfrm>
            <a:off x="3541713" y="6667500"/>
            <a:ext cx="56022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sp>
        <p:nvSpPr>
          <p:cNvPr id="2120709" name="Rectangle 5"/>
          <p:cNvSpPr>
            <a:spLocks noChangeArrowheads="1"/>
          </p:cNvSpPr>
          <p:nvPr/>
        </p:nvSpPr>
        <p:spPr bwMode="auto">
          <a:xfrm>
            <a:off x="5662613" y="1282700"/>
            <a:ext cx="32527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Polar and charged amino acids are hydrophilic (more likely to be on the surface of a protein)</a:t>
            </a:r>
          </a:p>
        </p:txBody>
      </p:sp>
      <p:sp>
        <p:nvSpPr>
          <p:cNvPr id="72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Amino Acids,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0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58" descr="bro25332_1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79588"/>
            <a:ext cx="70866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267"/>
          <p:cNvSpPr>
            <a:spLocks noChangeAspect="1" noChangeShapeType="1"/>
          </p:cNvSpPr>
          <p:nvPr/>
        </p:nvSpPr>
        <p:spPr bwMode="auto">
          <a:xfrm flipH="1">
            <a:off x="1514475" y="2662238"/>
            <a:ext cx="195263" cy="3175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278"/>
          <p:cNvSpPr>
            <a:spLocks noChangeAspect="1"/>
          </p:cNvSpPr>
          <p:nvPr/>
        </p:nvSpPr>
        <p:spPr bwMode="auto">
          <a:xfrm>
            <a:off x="2865438" y="3632200"/>
            <a:ext cx="395287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280"/>
          <p:cNvSpPr>
            <a:spLocks noChangeAspect="1"/>
          </p:cNvSpPr>
          <p:nvPr/>
        </p:nvSpPr>
        <p:spPr bwMode="auto">
          <a:xfrm>
            <a:off x="5119688" y="3632200"/>
            <a:ext cx="395287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281"/>
          <p:cNvSpPr>
            <a:spLocks noChangeAspect="1"/>
          </p:cNvSpPr>
          <p:nvPr/>
        </p:nvSpPr>
        <p:spPr bwMode="auto">
          <a:xfrm>
            <a:off x="5570538" y="3632200"/>
            <a:ext cx="395287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282"/>
          <p:cNvSpPr>
            <a:spLocks noChangeAspect="1"/>
          </p:cNvSpPr>
          <p:nvPr/>
        </p:nvSpPr>
        <p:spPr bwMode="auto">
          <a:xfrm>
            <a:off x="3322638" y="3632200"/>
            <a:ext cx="398462" cy="79375"/>
          </a:xfrm>
          <a:custGeom>
            <a:avLst/>
            <a:gdLst>
              <a:gd name="T0" fmla="*/ 0 w 228"/>
              <a:gd name="T1" fmla="*/ 2147483647 h 46"/>
              <a:gd name="T2" fmla="*/ 0 w 228"/>
              <a:gd name="T3" fmla="*/ 0 h 46"/>
              <a:gd name="T4" fmla="*/ 2147483647 w 228"/>
              <a:gd name="T5" fmla="*/ 0 h 46"/>
              <a:gd name="T6" fmla="*/ 2147483647 w 228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46"/>
              <a:gd name="T14" fmla="*/ 228 w 228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46">
                <a:moveTo>
                  <a:pt x="0" y="46"/>
                </a:moveTo>
                <a:lnTo>
                  <a:pt x="0" y="0"/>
                </a:lnTo>
                <a:lnTo>
                  <a:pt x="228" y="0"/>
                </a:lnTo>
                <a:lnTo>
                  <a:pt x="228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Freeform 283"/>
          <p:cNvSpPr>
            <a:spLocks noChangeAspect="1"/>
          </p:cNvSpPr>
          <p:nvPr/>
        </p:nvSpPr>
        <p:spPr bwMode="auto">
          <a:xfrm>
            <a:off x="3756025" y="3632200"/>
            <a:ext cx="393700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Freeform 284"/>
          <p:cNvSpPr>
            <a:spLocks noChangeAspect="1"/>
          </p:cNvSpPr>
          <p:nvPr/>
        </p:nvSpPr>
        <p:spPr bwMode="auto">
          <a:xfrm>
            <a:off x="6010275" y="3632200"/>
            <a:ext cx="395288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Freeform 285"/>
          <p:cNvSpPr>
            <a:spLocks noChangeAspect="1"/>
          </p:cNvSpPr>
          <p:nvPr/>
        </p:nvSpPr>
        <p:spPr bwMode="auto">
          <a:xfrm>
            <a:off x="6450013" y="3632200"/>
            <a:ext cx="395287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Freeform 286"/>
          <p:cNvSpPr>
            <a:spLocks noChangeAspect="1"/>
          </p:cNvSpPr>
          <p:nvPr/>
        </p:nvSpPr>
        <p:spPr bwMode="auto">
          <a:xfrm>
            <a:off x="4237038" y="3632200"/>
            <a:ext cx="395287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Freeform 287"/>
          <p:cNvSpPr>
            <a:spLocks noChangeAspect="1"/>
          </p:cNvSpPr>
          <p:nvPr/>
        </p:nvSpPr>
        <p:spPr bwMode="auto">
          <a:xfrm>
            <a:off x="4652963" y="3632200"/>
            <a:ext cx="393700" cy="79375"/>
          </a:xfrm>
          <a:custGeom>
            <a:avLst/>
            <a:gdLst>
              <a:gd name="T0" fmla="*/ 0 w 226"/>
              <a:gd name="T1" fmla="*/ 2147483647 h 46"/>
              <a:gd name="T2" fmla="*/ 0 w 226"/>
              <a:gd name="T3" fmla="*/ 0 h 46"/>
              <a:gd name="T4" fmla="*/ 2147483647 w 226"/>
              <a:gd name="T5" fmla="*/ 0 h 46"/>
              <a:gd name="T6" fmla="*/ 2147483647 w 226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6"/>
              <a:gd name="T14" fmla="*/ 226 w 226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6">
                <a:moveTo>
                  <a:pt x="0" y="46"/>
                </a:moveTo>
                <a:lnTo>
                  <a:pt x="0" y="0"/>
                </a:lnTo>
                <a:lnTo>
                  <a:pt x="226" y="0"/>
                </a:lnTo>
                <a:lnTo>
                  <a:pt x="226" y="46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5" name="Group 308"/>
          <p:cNvGrpSpPr>
            <a:grpSpLocks noChangeAspect="1"/>
          </p:cNvGrpSpPr>
          <p:nvPr/>
        </p:nvGrpSpPr>
        <p:grpSpPr bwMode="auto">
          <a:xfrm>
            <a:off x="1773238" y="2905125"/>
            <a:ext cx="1054100" cy="203200"/>
            <a:chOff x="1989138" y="2955925"/>
            <a:chExt cx="958850" cy="184150"/>
          </a:xfrm>
        </p:grpSpPr>
        <p:sp>
          <p:nvSpPr>
            <p:cNvPr id="8424" name="Freeform 279"/>
            <p:cNvSpPr>
              <a:spLocks noChangeAspect="1"/>
            </p:cNvSpPr>
            <p:nvPr/>
          </p:nvSpPr>
          <p:spPr bwMode="auto">
            <a:xfrm>
              <a:off x="1989138" y="2955925"/>
              <a:ext cx="958850" cy="69850"/>
            </a:xfrm>
            <a:custGeom>
              <a:avLst/>
              <a:gdLst>
                <a:gd name="T0" fmla="*/ 2147483647 w 604"/>
                <a:gd name="T1" fmla="*/ 0 h 44"/>
                <a:gd name="T2" fmla="*/ 2147483647 w 604"/>
                <a:gd name="T3" fmla="*/ 2147483647 h 44"/>
                <a:gd name="T4" fmla="*/ 0 w 604"/>
                <a:gd name="T5" fmla="*/ 2147483647 h 44"/>
                <a:gd name="T6" fmla="*/ 0 w 60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"/>
                <a:gd name="T13" fmla="*/ 0 h 44"/>
                <a:gd name="T14" fmla="*/ 604 w 60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" h="44">
                  <a:moveTo>
                    <a:pt x="604" y="0"/>
                  </a:moveTo>
                  <a:lnTo>
                    <a:pt x="604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Line 290"/>
            <p:cNvSpPr>
              <a:spLocks noChangeAspect="1" noChangeShapeType="1"/>
            </p:cNvSpPr>
            <p:nvPr/>
          </p:nvSpPr>
          <p:spPr bwMode="auto">
            <a:xfrm>
              <a:off x="2417763" y="3025775"/>
              <a:ext cx="1587" cy="114300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6" name="Group 313"/>
          <p:cNvGrpSpPr>
            <a:grpSpLocks noChangeAspect="1"/>
          </p:cNvGrpSpPr>
          <p:nvPr/>
        </p:nvGrpSpPr>
        <p:grpSpPr bwMode="auto">
          <a:xfrm>
            <a:off x="7378700" y="2905125"/>
            <a:ext cx="1350963" cy="203200"/>
            <a:chOff x="7088188" y="2955925"/>
            <a:chExt cx="1228725" cy="184150"/>
          </a:xfrm>
        </p:grpSpPr>
        <p:sp>
          <p:nvSpPr>
            <p:cNvPr id="8422" name="Freeform 291"/>
            <p:cNvSpPr>
              <a:spLocks noChangeAspect="1"/>
            </p:cNvSpPr>
            <p:nvPr/>
          </p:nvSpPr>
          <p:spPr bwMode="auto">
            <a:xfrm>
              <a:off x="7088188" y="2955925"/>
              <a:ext cx="1228725" cy="69850"/>
            </a:xfrm>
            <a:custGeom>
              <a:avLst/>
              <a:gdLst>
                <a:gd name="T0" fmla="*/ 2147483647 w 774"/>
                <a:gd name="T1" fmla="*/ 0 h 44"/>
                <a:gd name="T2" fmla="*/ 2147483647 w 774"/>
                <a:gd name="T3" fmla="*/ 2147483647 h 44"/>
                <a:gd name="T4" fmla="*/ 0 w 774"/>
                <a:gd name="T5" fmla="*/ 2147483647 h 44"/>
                <a:gd name="T6" fmla="*/ 0 w 77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4"/>
                <a:gd name="T13" fmla="*/ 0 h 44"/>
                <a:gd name="T14" fmla="*/ 774 w 77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4" h="44">
                  <a:moveTo>
                    <a:pt x="774" y="0"/>
                  </a:moveTo>
                  <a:lnTo>
                    <a:pt x="774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3" name="Line 292"/>
            <p:cNvSpPr>
              <a:spLocks noChangeAspect="1" noChangeShapeType="1"/>
            </p:cNvSpPr>
            <p:nvPr/>
          </p:nvSpPr>
          <p:spPr bwMode="auto">
            <a:xfrm>
              <a:off x="7700963" y="3025775"/>
              <a:ext cx="1587" cy="114300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7" name="Group 309"/>
          <p:cNvGrpSpPr>
            <a:grpSpLocks noChangeAspect="1"/>
          </p:cNvGrpSpPr>
          <p:nvPr/>
        </p:nvGrpSpPr>
        <p:grpSpPr bwMode="auto">
          <a:xfrm>
            <a:off x="2847975" y="2905125"/>
            <a:ext cx="436563" cy="203200"/>
            <a:chOff x="2967038" y="2955925"/>
            <a:chExt cx="396875" cy="184150"/>
          </a:xfrm>
        </p:grpSpPr>
        <p:sp>
          <p:nvSpPr>
            <p:cNvPr id="8420" name="Freeform 293"/>
            <p:cNvSpPr>
              <a:spLocks noChangeAspect="1"/>
            </p:cNvSpPr>
            <p:nvPr/>
          </p:nvSpPr>
          <p:spPr bwMode="auto">
            <a:xfrm>
              <a:off x="2967038" y="2955925"/>
              <a:ext cx="396875" cy="69850"/>
            </a:xfrm>
            <a:custGeom>
              <a:avLst/>
              <a:gdLst>
                <a:gd name="T0" fmla="*/ 2147483647 w 250"/>
                <a:gd name="T1" fmla="*/ 0 h 44"/>
                <a:gd name="T2" fmla="*/ 2147483647 w 250"/>
                <a:gd name="T3" fmla="*/ 2147483647 h 44"/>
                <a:gd name="T4" fmla="*/ 0 w 250"/>
                <a:gd name="T5" fmla="*/ 2147483647 h 44"/>
                <a:gd name="T6" fmla="*/ 0 w 25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0"/>
                <a:gd name="T13" fmla="*/ 0 h 44"/>
                <a:gd name="T14" fmla="*/ 250 w 25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0" h="44">
                  <a:moveTo>
                    <a:pt x="250" y="0"/>
                  </a:moveTo>
                  <a:lnTo>
                    <a:pt x="25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1" name="Line 294"/>
            <p:cNvSpPr>
              <a:spLocks noChangeAspect="1" noChangeShapeType="1"/>
            </p:cNvSpPr>
            <p:nvPr/>
          </p:nvSpPr>
          <p:spPr bwMode="auto">
            <a:xfrm>
              <a:off x="3176588" y="3025775"/>
              <a:ext cx="1587" cy="114300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8" name="Freeform 298"/>
          <p:cNvSpPr>
            <a:spLocks noChangeAspect="1"/>
          </p:cNvSpPr>
          <p:nvPr/>
        </p:nvSpPr>
        <p:spPr bwMode="auto">
          <a:xfrm>
            <a:off x="4656138" y="2905125"/>
            <a:ext cx="404812" cy="77788"/>
          </a:xfrm>
          <a:custGeom>
            <a:avLst/>
            <a:gdLst>
              <a:gd name="T0" fmla="*/ 2147483647 w 232"/>
              <a:gd name="T1" fmla="*/ 0 h 44"/>
              <a:gd name="T2" fmla="*/ 2147483647 w 232"/>
              <a:gd name="T3" fmla="*/ 2147483647 h 44"/>
              <a:gd name="T4" fmla="*/ 0 w 232"/>
              <a:gd name="T5" fmla="*/ 2147483647 h 44"/>
              <a:gd name="T6" fmla="*/ 0 w 232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32"/>
              <a:gd name="T13" fmla="*/ 0 h 44"/>
              <a:gd name="T14" fmla="*/ 232 w 232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" h="44">
                <a:moveTo>
                  <a:pt x="232" y="0"/>
                </a:moveTo>
                <a:lnTo>
                  <a:pt x="232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Freeform 299"/>
          <p:cNvSpPr>
            <a:spLocks noChangeAspect="1"/>
          </p:cNvSpPr>
          <p:nvPr/>
        </p:nvSpPr>
        <p:spPr bwMode="auto">
          <a:xfrm>
            <a:off x="5113338" y="2905125"/>
            <a:ext cx="430212" cy="77788"/>
          </a:xfrm>
          <a:custGeom>
            <a:avLst/>
            <a:gdLst>
              <a:gd name="T0" fmla="*/ 2147483647 w 246"/>
              <a:gd name="T1" fmla="*/ 0 h 44"/>
              <a:gd name="T2" fmla="*/ 2147483647 w 246"/>
              <a:gd name="T3" fmla="*/ 2147483647 h 44"/>
              <a:gd name="T4" fmla="*/ 0 w 246"/>
              <a:gd name="T5" fmla="*/ 2147483647 h 44"/>
              <a:gd name="T6" fmla="*/ 0 w 246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44"/>
              <a:gd name="T14" fmla="*/ 246 w 246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44">
                <a:moveTo>
                  <a:pt x="246" y="0"/>
                </a:moveTo>
                <a:lnTo>
                  <a:pt x="246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Freeform 300"/>
          <p:cNvSpPr>
            <a:spLocks noChangeAspect="1"/>
          </p:cNvSpPr>
          <p:nvPr/>
        </p:nvSpPr>
        <p:spPr bwMode="auto">
          <a:xfrm>
            <a:off x="5570538" y="2905125"/>
            <a:ext cx="425450" cy="77788"/>
          </a:xfrm>
          <a:custGeom>
            <a:avLst/>
            <a:gdLst>
              <a:gd name="T0" fmla="*/ 2147483647 w 244"/>
              <a:gd name="T1" fmla="*/ 0 h 44"/>
              <a:gd name="T2" fmla="*/ 2147483647 w 244"/>
              <a:gd name="T3" fmla="*/ 2147483647 h 44"/>
              <a:gd name="T4" fmla="*/ 0 w 244"/>
              <a:gd name="T5" fmla="*/ 2147483647 h 44"/>
              <a:gd name="T6" fmla="*/ 0 w 244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44"/>
              <a:gd name="T13" fmla="*/ 0 h 44"/>
              <a:gd name="T14" fmla="*/ 244 w 244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" h="44">
                <a:moveTo>
                  <a:pt x="244" y="0"/>
                </a:moveTo>
                <a:lnTo>
                  <a:pt x="244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Freeform 301"/>
          <p:cNvSpPr>
            <a:spLocks noChangeAspect="1"/>
          </p:cNvSpPr>
          <p:nvPr/>
        </p:nvSpPr>
        <p:spPr bwMode="auto">
          <a:xfrm>
            <a:off x="6018213" y="2905125"/>
            <a:ext cx="414337" cy="77788"/>
          </a:xfrm>
          <a:custGeom>
            <a:avLst/>
            <a:gdLst>
              <a:gd name="T0" fmla="*/ 2147483647 w 238"/>
              <a:gd name="T1" fmla="*/ 0 h 44"/>
              <a:gd name="T2" fmla="*/ 2147483647 w 238"/>
              <a:gd name="T3" fmla="*/ 2147483647 h 44"/>
              <a:gd name="T4" fmla="*/ 0 w 238"/>
              <a:gd name="T5" fmla="*/ 2147483647 h 44"/>
              <a:gd name="T6" fmla="*/ 0 w 238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38"/>
              <a:gd name="T13" fmla="*/ 0 h 44"/>
              <a:gd name="T14" fmla="*/ 238 w 238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" h="44">
                <a:moveTo>
                  <a:pt x="238" y="0"/>
                </a:moveTo>
                <a:lnTo>
                  <a:pt x="238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Freeform 302"/>
          <p:cNvSpPr>
            <a:spLocks noChangeAspect="1"/>
          </p:cNvSpPr>
          <p:nvPr/>
        </p:nvSpPr>
        <p:spPr bwMode="auto">
          <a:xfrm>
            <a:off x="6461125" y="2905125"/>
            <a:ext cx="422275" cy="77788"/>
          </a:xfrm>
          <a:custGeom>
            <a:avLst/>
            <a:gdLst>
              <a:gd name="T0" fmla="*/ 2147483647 w 242"/>
              <a:gd name="T1" fmla="*/ 0 h 44"/>
              <a:gd name="T2" fmla="*/ 2147483647 w 242"/>
              <a:gd name="T3" fmla="*/ 2147483647 h 44"/>
              <a:gd name="T4" fmla="*/ 0 w 242"/>
              <a:gd name="T5" fmla="*/ 2147483647 h 44"/>
              <a:gd name="T6" fmla="*/ 0 w 242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4"/>
              <a:gd name="T14" fmla="*/ 242 w 242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4">
                <a:moveTo>
                  <a:pt x="242" y="0"/>
                </a:moveTo>
                <a:lnTo>
                  <a:pt x="242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3" name="Group 310"/>
          <p:cNvGrpSpPr>
            <a:grpSpLocks noChangeAspect="1"/>
          </p:cNvGrpSpPr>
          <p:nvPr/>
        </p:nvGrpSpPr>
        <p:grpSpPr bwMode="auto">
          <a:xfrm>
            <a:off x="3308350" y="2905125"/>
            <a:ext cx="1309688" cy="203200"/>
            <a:chOff x="3386138" y="2955925"/>
            <a:chExt cx="1190625" cy="184150"/>
          </a:xfrm>
        </p:grpSpPr>
        <p:sp>
          <p:nvSpPr>
            <p:cNvPr id="8415" name="Freeform 295"/>
            <p:cNvSpPr>
              <a:spLocks noChangeAspect="1"/>
            </p:cNvSpPr>
            <p:nvPr/>
          </p:nvSpPr>
          <p:spPr bwMode="auto">
            <a:xfrm>
              <a:off x="3386138" y="2955925"/>
              <a:ext cx="390525" cy="69850"/>
            </a:xfrm>
            <a:custGeom>
              <a:avLst/>
              <a:gdLst>
                <a:gd name="T0" fmla="*/ 2147483647 w 246"/>
                <a:gd name="T1" fmla="*/ 0 h 44"/>
                <a:gd name="T2" fmla="*/ 2147483647 w 246"/>
                <a:gd name="T3" fmla="*/ 2147483647 h 44"/>
                <a:gd name="T4" fmla="*/ 0 w 246"/>
                <a:gd name="T5" fmla="*/ 2147483647 h 44"/>
                <a:gd name="T6" fmla="*/ 0 w 246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44"/>
                <a:gd name="T14" fmla="*/ 246 w 246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44">
                  <a:moveTo>
                    <a:pt x="246" y="0"/>
                  </a:moveTo>
                  <a:lnTo>
                    <a:pt x="246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Freeform 296"/>
            <p:cNvSpPr>
              <a:spLocks noChangeAspect="1"/>
            </p:cNvSpPr>
            <p:nvPr/>
          </p:nvSpPr>
          <p:spPr bwMode="auto">
            <a:xfrm>
              <a:off x="3802063" y="2955925"/>
              <a:ext cx="365125" cy="69850"/>
            </a:xfrm>
            <a:custGeom>
              <a:avLst/>
              <a:gdLst>
                <a:gd name="T0" fmla="*/ 2147483647 w 230"/>
                <a:gd name="T1" fmla="*/ 0 h 44"/>
                <a:gd name="T2" fmla="*/ 2147483647 w 230"/>
                <a:gd name="T3" fmla="*/ 2147483647 h 44"/>
                <a:gd name="T4" fmla="*/ 0 w 230"/>
                <a:gd name="T5" fmla="*/ 2147483647 h 44"/>
                <a:gd name="T6" fmla="*/ 0 w 23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0"/>
                <a:gd name="T13" fmla="*/ 0 h 44"/>
                <a:gd name="T14" fmla="*/ 230 w 23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0" h="44">
                  <a:moveTo>
                    <a:pt x="230" y="0"/>
                  </a:moveTo>
                  <a:lnTo>
                    <a:pt x="23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" name="Freeform 297"/>
            <p:cNvSpPr>
              <a:spLocks noChangeAspect="1"/>
            </p:cNvSpPr>
            <p:nvPr/>
          </p:nvSpPr>
          <p:spPr bwMode="auto">
            <a:xfrm>
              <a:off x="4208463" y="2955925"/>
              <a:ext cx="368300" cy="69850"/>
            </a:xfrm>
            <a:custGeom>
              <a:avLst/>
              <a:gdLst>
                <a:gd name="T0" fmla="*/ 2147483647 w 232"/>
                <a:gd name="T1" fmla="*/ 0 h 44"/>
                <a:gd name="T2" fmla="*/ 2147483647 w 232"/>
                <a:gd name="T3" fmla="*/ 2147483647 h 44"/>
                <a:gd name="T4" fmla="*/ 0 w 232"/>
                <a:gd name="T5" fmla="*/ 2147483647 h 44"/>
                <a:gd name="T6" fmla="*/ 0 w 23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44"/>
                <a:gd name="T14" fmla="*/ 232 w 23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44">
                  <a:moveTo>
                    <a:pt x="232" y="0"/>
                  </a:moveTo>
                  <a:lnTo>
                    <a:pt x="232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Freeform 304"/>
            <p:cNvSpPr>
              <a:spLocks noChangeAspect="1"/>
            </p:cNvSpPr>
            <p:nvPr/>
          </p:nvSpPr>
          <p:spPr bwMode="auto">
            <a:xfrm>
              <a:off x="3983038" y="3025775"/>
              <a:ext cx="406400" cy="114300"/>
            </a:xfrm>
            <a:custGeom>
              <a:avLst/>
              <a:gdLst>
                <a:gd name="T0" fmla="*/ 0 w 256"/>
                <a:gd name="T1" fmla="*/ 0 h 72"/>
                <a:gd name="T2" fmla="*/ 0 w 256"/>
                <a:gd name="T3" fmla="*/ 2147483647 h 72"/>
                <a:gd name="T4" fmla="*/ 2147483647 w 256"/>
                <a:gd name="T5" fmla="*/ 2147483647 h 72"/>
                <a:gd name="T6" fmla="*/ 0 60000 65536"/>
                <a:gd name="T7" fmla="*/ 0 60000 65536"/>
                <a:gd name="T8" fmla="*/ 0 60000 65536"/>
                <a:gd name="T9" fmla="*/ 0 w 256"/>
                <a:gd name="T10" fmla="*/ 0 h 72"/>
                <a:gd name="T11" fmla="*/ 256 w 2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72">
                  <a:moveTo>
                    <a:pt x="0" y="0"/>
                  </a:moveTo>
                  <a:lnTo>
                    <a:pt x="0" y="72"/>
                  </a:lnTo>
                  <a:lnTo>
                    <a:pt x="256" y="2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9" name="Line 305"/>
            <p:cNvSpPr>
              <a:spLocks noChangeAspect="1" noChangeShapeType="1"/>
            </p:cNvSpPr>
            <p:nvPr/>
          </p:nvSpPr>
          <p:spPr bwMode="auto">
            <a:xfrm flipH="1" flipV="1">
              <a:off x="3554413" y="3028950"/>
              <a:ext cx="428625" cy="111125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4" name="Freeform 306"/>
          <p:cNvSpPr>
            <a:spLocks noChangeAspect="1"/>
          </p:cNvSpPr>
          <p:nvPr/>
        </p:nvSpPr>
        <p:spPr bwMode="auto">
          <a:xfrm>
            <a:off x="1766888" y="1579563"/>
            <a:ext cx="277812" cy="198437"/>
          </a:xfrm>
          <a:custGeom>
            <a:avLst/>
            <a:gdLst>
              <a:gd name="T0" fmla="*/ 2147483647 w 160"/>
              <a:gd name="T1" fmla="*/ 0 h 114"/>
              <a:gd name="T2" fmla="*/ 2147483647 w 160"/>
              <a:gd name="T3" fmla="*/ 0 h 114"/>
              <a:gd name="T4" fmla="*/ 0 w 160"/>
              <a:gd name="T5" fmla="*/ 2147483647 h 114"/>
              <a:gd name="T6" fmla="*/ 0 60000 65536"/>
              <a:gd name="T7" fmla="*/ 0 60000 65536"/>
              <a:gd name="T8" fmla="*/ 0 60000 65536"/>
              <a:gd name="T9" fmla="*/ 0 w 160"/>
              <a:gd name="T10" fmla="*/ 0 h 114"/>
              <a:gd name="T11" fmla="*/ 160 w 16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14">
                <a:moveTo>
                  <a:pt x="160" y="0"/>
                </a:moveTo>
                <a:lnTo>
                  <a:pt x="160" y="0"/>
                </a:lnTo>
                <a:lnTo>
                  <a:pt x="0" y="114"/>
                </a:lnTo>
              </a:path>
            </a:pathLst>
          </a:cu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307"/>
          <p:cNvSpPr>
            <a:spLocks noChangeAspect="1" noChangeShapeType="1"/>
          </p:cNvSpPr>
          <p:nvPr/>
        </p:nvSpPr>
        <p:spPr bwMode="auto">
          <a:xfrm flipH="1">
            <a:off x="1514475" y="1790700"/>
            <a:ext cx="195263" cy="1588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308"/>
          <p:cNvSpPr>
            <a:spLocks noChangeAspect="1" noChangeShapeType="1"/>
          </p:cNvSpPr>
          <p:nvPr/>
        </p:nvSpPr>
        <p:spPr bwMode="auto">
          <a:xfrm flipH="1">
            <a:off x="1514475" y="2251075"/>
            <a:ext cx="195263" cy="1588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309"/>
          <p:cNvSpPr>
            <a:spLocks noChangeAspect="1" noChangeShapeType="1"/>
          </p:cNvSpPr>
          <p:nvPr/>
        </p:nvSpPr>
        <p:spPr bwMode="auto">
          <a:xfrm flipH="1">
            <a:off x="8780463" y="1782763"/>
            <a:ext cx="192087" cy="1587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310"/>
          <p:cNvSpPr>
            <a:spLocks noChangeAspect="1" noChangeShapeType="1"/>
          </p:cNvSpPr>
          <p:nvPr/>
        </p:nvSpPr>
        <p:spPr bwMode="auto">
          <a:xfrm flipH="1">
            <a:off x="8780463" y="2244725"/>
            <a:ext cx="192087" cy="1588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311"/>
          <p:cNvSpPr>
            <a:spLocks noChangeAspect="1" noChangeShapeType="1"/>
          </p:cNvSpPr>
          <p:nvPr/>
        </p:nvSpPr>
        <p:spPr bwMode="auto">
          <a:xfrm flipH="1">
            <a:off x="8785225" y="2662238"/>
            <a:ext cx="192088" cy="3175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312"/>
          <p:cNvSpPr>
            <a:spLocks noChangeAspect="1" noChangeShapeType="1"/>
          </p:cNvSpPr>
          <p:nvPr/>
        </p:nvSpPr>
        <p:spPr bwMode="auto">
          <a:xfrm>
            <a:off x="2641600" y="4535488"/>
            <a:ext cx="223838" cy="122237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313"/>
          <p:cNvSpPr>
            <a:spLocks noChangeAspect="1" noChangeShapeType="1"/>
          </p:cNvSpPr>
          <p:nvPr/>
        </p:nvSpPr>
        <p:spPr bwMode="auto">
          <a:xfrm flipH="1" flipV="1">
            <a:off x="1797050" y="2243138"/>
            <a:ext cx="287338" cy="152400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2" name="Group 312"/>
          <p:cNvGrpSpPr>
            <a:grpSpLocks noChangeAspect="1"/>
          </p:cNvGrpSpPr>
          <p:nvPr/>
        </p:nvGrpSpPr>
        <p:grpSpPr bwMode="auto">
          <a:xfrm>
            <a:off x="6915150" y="2905125"/>
            <a:ext cx="422275" cy="204788"/>
            <a:chOff x="6665913" y="2955925"/>
            <a:chExt cx="384175" cy="185636"/>
          </a:xfrm>
        </p:grpSpPr>
        <p:sp>
          <p:nvSpPr>
            <p:cNvPr id="8413" name="Freeform 303"/>
            <p:cNvSpPr>
              <a:spLocks noChangeAspect="1"/>
            </p:cNvSpPr>
            <p:nvPr/>
          </p:nvSpPr>
          <p:spPr bwMode="auto">
            <a:xfrm>
              <a:off x="6665913" y="2955925"/>
              <a:ext cx="384175" cy="69850"/>
            </a:xfrm>
            <a:custGeom>
              <a:avLst/>
              <a:gdLst>
                <a:gd name="T0" fmla="*/ 2147483647 w 242"/>
                <a:gd name="T1" fmla="*/ 0 h 44"/>
                <a:gd name="T2" fmla="*/ 2147483647 w 242"/>
                <a:gd name="T3" fmla="*/ 2147483647 h 44"/>
                <a:gd name="T4" fmla="*/ 0 w 242"/>
                <a:gd name="T5" fmla="*/ 2147483647 h 44"/>
                <a:gd name="T6" fmla="*/ 0 w 24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"/>
                <a:gd name="T13" fmla="*/ 0 h 44"/>
                <a:gd name="T14" fmla="*/ 242 w 24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" h="44">
                  <a:moveTo>
                    <a:pt x="242" y="0"/>
                  </a:moveTo>
                  <a:lnTo>
                    <a:pt x="242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" name="Line 314"/>
            <p:cNvSpPr>
              <a:spLocks noChangeAspect="1" noChangeShapeType="1"/>
            </p:cNvSpPr>
            <p:nvPr/>
          </p:nvSpPr>
          <p:spPr bwMode="auto">
            <a:xfrm>
              <a:off x="6869113" y="3030436"/>
              <a:ext cx="1587" cy="111125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3" name="Group 234"/>
          <p:cNvGrpSpPr>
            <a:grpSpLocks noChangeAspect="1"/>
          </p:cNvGrpSpPr>
          <p:nvPr/>
        </p:nvGrpSpPr>
        <p:grpSpPr bwMode="auto">
          <a:xfrm>
            <a:off x="1016000" y="2057400"/>
            <a:ext cx="104775" cy="677863"/>
            <a:chOff x="1300163" y="2184400"/>
            <a:chExt cx="95250" cy="615950"/>
          </a:xfrm>
        </p:grpSpPr>
        <p:sp>
          <p:nvSpPr>
            <p:cNvPr id="8411" name="Freeform 315"/>
            <p:cNvSpPr>
              <a:spLocks noChangeAspect="1"/>
            </p:cNvSpPr>
            <p:nvPr/>
          </p:nvSpPr>
          <p:spPr bwMode="auto">
            <a:xfrm>
              <a:off x="1300163" y="2638425"/>
              <a:ext cx="95250" cy="161925"/>
            </a:xfrm>
            <a:custGeom>
              <a:avLst/>
              <a:gdLst>
                <a:gd name="T0" fmla="*/ 2147483647 w 60"/>
                <a:gd name="T1" fmla="*/ 0 h 102"/>
                <a:gd name="T2" fmla="*/ 2147483647 w 60"/>
                <a:gd name="T3" fmla="*/ 2147483647 h 102"/>
                <a:gd name="T4" fmla="*/ 0 w 60"/>
                <a:gd name="T5" fmla="*/ 0 h 102"/>
                <a:gd name="T6" fmla="*/ 2147483647 w 60"/>
                <a:gd name="T7" fmla="*/ 2147483647 h 102"/>
                <a:gd name="T8" fmla="*/ 2147483647 w 6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02"/>
                <a:gd name="T17" fmla="*/ 60 w 60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02">
                  <a:moveTo>
                    <a:pt x="60" y="0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30" y="10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Line 316"/>
            <p:cNvSpPr>
              <a:spLocks noChangeAspect="1" noChangeShapeType="1"/>
            </p:cNvSpPr>
            <p:nvPr/>
          </p:nvSpPr>
          <p:spPr bwMode="auto">
            <a:xfrm flipV="1">
              <a:off x="1347788" y="2184400"/>
              <a:ext cx="1587" cy="549275"/>
            </a:xfrm>
            <a:prstGeom prst="line">
              <a:avLst/>
            </a:prstGeom>
            <a:noFill/>
            <a:ln w="1282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4" name="Group 233"/>
          <p:cNvGrpSpPr>
            <a:grpSpLocks noChangeAspect="1"/>
          </p:cNvGrpSpPr>
          <p:nvPr/>
        </p:nvGrpSpPr>
        <p:grpSpPr bwMode="auto">
          <a:xfrm>
            <a:off x="1016000" y="2982913"/>
            <a:ext cx="104775" cy="1455737"/>
            <a:chOff x="1300163" y="3025775"/>
            <a:chExt cx="95250" cy="1323975"/>
          </a:xfrm>
        </p:grpSpPr>
        <p:sp>
          <p:nvSpPr>
            <p:cNvPr id="8409" name="Freeform 317"/>
            <p:cNvSpPr>
              <a:spLocks noChangeAspect="1"/>
            </p:cNvSpPr>
            <p:nvPr/>
          </p:nvSpPr>
          <p:spPr bwMode="auto">
            <a:xfrm>
              <a:off x="1300163" y="4184650"/>
              <a:ext cx="95250" cy="165100"/>
            </a:xfrm>
            <a:custGeom>
              <a:avLst/>
              <a:gdLst>
                <a:gd name="T0" fmla="*/ 2147483647 w 60"/>
                <a:gd name="T1" fmla="*/ 0 h 104"/>
                <a:gd name="T2" fmla="*/ 2147483647 w 60"/>
                <a:gd name="T3" fmla="*/ 2147483647 h 104"/>
                <a:gd name="T4" fmla="*/ 0 w 60"/>
                <a:gd name="T5" fmla="*/ 0 h 104"/>
                <a:gd name="T6" fmla="*/ 2147483647 w 60"/>
                <a:gd name="T7" fmla="*/ 2147483647 h 104"/>
                <a:gd name="T8" fmla="*/ 2147483647 w 60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04"/>
                <a:gd name="T17" fmla="*/ 60 w 6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04">
                  <a:moveTo>
                    <a:pt x="60" y="0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30" y="10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" name="Line 318"/>
            <p:cNvSpPr>
              <a:spLocks noChangeAspect="1" noChangeShapeType="1"/>
            </p:cNvSpPr>
            <p:nvPr/>
          </p:nvSpPr>
          <p:spPr bwMode="auto">
            <a:xfrm flipV="1">
              <a:off x="1347788" y="3025775"/>
              <a:ext cx="1587" cy="1254125"/>
            </a:xfrm>
            <a:prstGeom prst="line">
              <a:avLst/>
            </a:prstGeom>
            <a:noFill/>
            <a:ln w="1282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5" name="Rectangle 319"/>
          <p:cNvSpPr>
            <a:spLocks noChangeAspect="1" noChangeArrowheads="1"/>
          </p:cNvSpPr>
          <p:nvPr/>
        </p:nvSpPr>
        <p:spPr bwMode="auto">
          <a:xfrm>
            <a:off x="1371600" y="1697038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2800" b="1"/>
          </a:p>
        </p:txBody>
      </p:sp>
      <p:sp>
        <p:nvSpPr>
          <p:cNvPr id="8226" name="Rectangle 321"/>
          <p:cNvSpPr>
            <a:spLocks noChangeAspect="1" noChangeArrowheads="1"/>
          </p:cNvSpPr>
          <p:nvPr/>
        </p:nvSpPr>
        <p:spPr bwMode="auto">
          <a:xfrm>
            <a:off x="2125663" y="2308225"/>
            <a:ext cx="1176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Template strand</a:t>
            </a:r>
            <a:endParaRPr lang="en-US" altLang="en-US" sz="2800" b="1"/>
          </a:p>
        </p:txBody>
      </p:sp>
      <p:sp>
        <p:nvSpPr>
          <p:cNvPr id="8227" name="Rectangle 335"/>
          <p:cNvSpPr>
            <a:spLocks noChangeAspect="1" noChangeArrowheads="1"/>
          </p:cNvSpPr>
          <p:nvPr/>
        </p:nvSpPr>
        <p:spPr bwMode="auto">
          <a:xfrm>
            <a:off x="2084388" y="1489075"/>
            <a:ext cx="104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Coding strand</a:t>
            </a:r>
            <a:endParaRPr lang="en-US" altLang="en-US" sz="2800" b="1"/>
          </a:p>
        </p:txBody>
      </p:sp>
      <p:sp>
        <p:nvSpPr>
          <p:cNvPr id="8228" name="Rectangle 347"/>
          <p:cNvSpPr>
            <a:spLocks noChangeAspect="1" noChangeArrowheads="1"/>
          </p:cNvSpPr>
          <p:nvPr/>
        </p:nvSpPr>
        <p:spPr bwMode="auto">
          <a:xfrm>
            <a:off x="69850" y="2243138"/>
            <a:ext cx="976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Transcription</a:t>
            </a:r>
            <a:endParaRPr lang="en-US" altLang="en-US" sz="2800" b="1"/>
          </a:p>
        </p:txBody>
      </p:sp>
      <p:sp>
        <p:nvSpPr>
          <p:cNvPr id="8229" name="Rectangle 360"/>
          <p:cNvSpPr>
            <a:spLocks noChangeAspect="1" noChangeArrowheads="1"/>
          </p:cNvSpPr>
          <p:nvPr/>
        </p:nvSpPr>
        <p:spPr bwMode="auto">
          <a:xfrm>
            <a:off x="8994775" y="1697038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2800" b="1"/>
          </a:p>
        </p:txBody>
      </p:sp>
      <p:sp>
        <p:nvSpPr>
          <p:cNvPr id="8230" name="Rectangle 362"/>
          <p:cNvSpPr>
            <a:spLocks noChangeAspect="1" noChangeArrowheads="1"/>
          </p:cNvSpPr>
          <p:nvPr/>
        </p:nvSpPr>
        <p:spPr bwMode="auto">
          <a:xfrm>
            <a:off x="69850" y="3565525"/>
            <a:ext cx="822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Translation</a:t>
            </a:r>
            <a:endParaRPr lang="en-US" altLang="en-US" sz="2800" b="1"/>
          </a:p>
        </p:txBody>
      </p:sp>
      <p:sp>
        <p:nvSpPr>
          <p:cNvPr id="8231" name="Rectangle 373"/>
          <p:cNvSpPr>
            <a:spLocks noChangeAspect="1" noChangeArrowheads="1"/>
          </p:cNvSpPr>
          <p:nvPr/>
        </p:nvSpPr>
        <p:spPr bwMode="auto">
          <a:xfrm>
            <a:off x="911225" y="1827213"/>
            <a:ext cx="331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DNA</a:t>
            </a:r>
            <a:endParaRPr lang="en-US" altLang="en-US" sz="2800" b="1"/>
          </a:p>
        </p:txBody>
      </p:sp>
      <p:sp>
        <p:nvSpPr>
          <p:cNvPr id="8232" name="Rectangle 376"/>
          <p:cNvSpPr>
            <a:spLocks noChangeAspect="1" noChangeArrowheads="1"/>
          </p:cNvSpPr>
          <p:nvPr/>
        </p:nvSpPr>
        <p:spPr bwMode="auto">
          <a:xfrm>
            <a:off x="855663" y="2762250"/>
            <a:ext cx="468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mRNA</a:t>
            </a:r>
            <a:endParaRPr lang="en-US" altLang="en-US" sz="2800" b="1"/>
          </a:p>
        </p:txBody>
      </p:sp>
      <p:sp>
        <p:nvSpPr>
          <p:cNvPr id="8233" name="Rectangle 380"/>
          <p:cNvSpPr>
            <a:spLocks noChangeAspect="1" noChangeArrowheads="1"/>
          </p:cNvSpPr>
          <p:nvPr/>
        </p:nvSpPr>
        <p:spPr bwMode="auto">
          <a:xfrm>
            <a:off x="2259013" y="4448175"/>
            <a:ext cx="382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tRNA</a:t>
            </a:r>
            <a:endParaRPr lang="en-US" altLang="en-US" sz="2800" b="1"/>
          </a:p>
        </p:txBody>
      </p:sp>
      <p:sp>
        <p:nvSpPr>
          <p:cNvPr id="8234" name="Rectangle 384"/>
          <p:cNvSpPr>
            <a:spLocks noChangeAspect="1" noChangeArrowheads="1"/>
          </p:cNvSpPr>
          <p:nvPr/>
        </p:nvSpPr>
        <p:spPr bwMode="auto">
          <a:xfrm>
            <a:off x="695325" y="4491038"/>
            <a:ext cx="873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Polypeptide</a:t>
            </a:r>
            <a:endParaRPr lang="en-US" altLang="en-US" sz="2800" b="1"/>
          </a:p>
        </p:txBody>
      </p:sp>
      <p:sp>
        <p:nvSpPr>
          <p:cNvPr id="8235" name="Rectangle 395"/>
          <p:cNvSpPr>
            <a:spLocks noChangeAspect="1" noChangeArrowheads="1"/>
          </p:cNvSpPr>
          <p:nvPr/>
        </p:nvSpPr>
        <p:spPr bwMode="auto">
          <a:xfrm>
            <a:off x="1692275" y="3094038"/>
            <a:ext cx="614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5′ − UTR</a:t>
            </a:r>
            <a:endParaRPr lang="en-US" altLang="en-US" sz="2800" b="1"/>
          </a:p>
        </p:txBody>
      </p:sp>
      <p:sp>
        <p:nvSpPr>
          <p:cNvPr id="8236" name="Rectangle 417"/>
          <p:cNvSpPr>
            <a:spLocks noChangeAspect="1" noChangeArrowheads="1"/>
          </p:cNvSpPr>
          <p:nvPr/>
        </p:nvSpPr>
        <p:spPr bwMode="auto">
          <a:xfrm>
            <a:off x="7489825" y="3094038"/>
            <a:ext cx="614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3′ − UTR</a:t>
            </a:r>
            <a:endParaRPr lang="en-US" altLang="en-US" sz="2800" b="1"/>
          </a:p>
        </p:txBody>
      </p:sp>
      <p:sp>
        <p:nvSpPr>
          <p:cNvPr id="8237" name="Rectangle 438"/>
          <p:cNvSpPr>
            <a:spLocks noChangeAspect="1" noChangeArrowheads="1"/>
          </p:cNvSpPr>
          <p:nvPr/>
        </p:nvSpPr>
        <p:spPr bwMode="auto">
          <a:xfrm>
            <a:off x="2873375" y="3094038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Start</a:t>
            </a:r>
          </a:p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codon</a:t>
            </a:r>
            <a:endParaRPr lang="en-US" altLang="en-US" sz="2800" b="1"/>
          </a:p>
        </p:txBody>
      </p:sp>
      <p:sp>
        <p:nvSpPr>
          <p:cNvPr id="8238" name="Rectangle 448"/>
          <p:cNvSpPr>
            <a:spLocks noChangeAspect="1" noChangeArrowheads="1"/>
          </p:cNvSpPr>
          <p:nvPr/>
        </p:nvSpPr>
        <p:spPr bwMode="auto">
          <a:xfrm>
            <a:off x="3703638" y="3094038"/>
            <a:ext cx="5730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Codons</a:t>
            </a:r>
            <a:endParaRPr lang="en-US" altLang="en-US" sz="2800" b="1"/>
          </a:p>
        </p:txBody>
      </p:sp>
      <p:sp>
        <p:nvSpPr>
          <p:cNvPr id="8239" name="Rectangle 454"/>
          <p:cNvSpPr>
            <a:spLocks noChangeAspect="1" noChangeArrowheads="1"/>
          </p:cNvSpPr>
          <p:nvPr/>
        </p:nvSpPr>
        <p:spPr bwMode="auto">
          <a:xfrm>
            <a:off x="5613400" y="3160713"/>
            <a:ext cx="847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Anticodons</a:t>
            </a:r>
            <a:endParaRPr lang="en-US" altLang="en-US" sz="2800" b="1"/>
          </a:p>
        </p:txBody>
      </p:sp>
      <p:sp>
        <p:nvSpPr>
          <p:cNvPr id="8240" name="Rectangle 464"/>
          <p:cNvSpPr>
            <a:spLocks noChangeAspect="1" noChangeArrowheads="1"/>
          </p:cNvSpPr>
          <p:nvPr/>
        </p:nvSpPr>
        <p:spPr bwMode="auto">
          <a:xfrm>
            <a:off x="1371600" y="2159000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2800" b="1"/>
          </a:p>
        </p:txBody>
      </p:sp>
      <p:sp>
        <p:nvSpPr>
          <p:cNvPr id="8241" name="Rectangle 466"/>
          <p:cNvSpPr>
            <a:spLocks noChangeAspect="1" noChangeArrowheads="1"/>
          </p:cNvSpPr>
          <p:nvPr/>
        </p:nvSpPr>
        <p:spPr bwMode="auto">
          <a:xfrm>
            <a:off x="2763838" y="5114925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2800" b="1"/>
          </a:p>
        </p:txBody>
      </p:sp>
      <p:sp>
        <p:nvSpPr>
          <p:cNvPr id="8242" name="Rectangle 468"/>
          <p:cNvSpPr>
            <a:spLocks noChangeAspect="1" noChangeArrowheads="1"/>
          </p:cNvSpPr>
          <p:nvPr/>
        </p:nvSpPr>
        <p:spPr bwMode="auto">
          <a:xfrm>
            <a:off x="2771775" y="4864100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2800" b="1"/>
          </a:p>
        </p:txBody>
      </p:sp>
      <p:sp>
        <p:nvSpPr>
          <p:cNvPr id="8243" name="Rectangle 470"/>
          <p:cNvSpPr>
            <a:spLocks noChangeAspect="1" noChangeArrowheads="1"/>
          </p:cNvSpPr>
          <p:nvPr/>
        </p:nvSpPr>
        <p:spPr bwMode="auto">
          <a:xfrm>
            <a:off x="8994775" y="2155825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2800" b="1"/>
          </a:p>
        </p:txBody>
      </p:sp>
      <p:sp>
        <p:nvSpPr>
          <p:cNvPr id="8244" name="Rectangle 472"/>
          <p:cNvSpPr>
            <a:spLocks noChangeAspect="1" noChangeArrowheads="1"/>
          </p:cNvSpPr>
          <p:nvPr/>
        </p:nvSpPr>
        <p:spPr bwMode="auto">
          <a:xfrm>
            <a:off x="1814513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45" name="Rectangle 473"/>
          <p:cNvSpPr>
            <a:spLocks noChangeAspect="1" noChangeArrowheads="1"/>
          </p:cNvSpPr>
          <p:nvPr/>
        </p:nvSpPr>
        <p:spPr bwMode="auto">
          <a:xfrm>
            <a:off x="195738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46" name="Rectangle 474"/>
          <p:cNvSpPr>
            <a:spLocks noChangeAspect="1" noChangeArrowheads="1"/>
          </p:cNvSpPr>
          <p:nvPr/>
        </p:nvSpPr>
        <p:spPr bwMode="auto">
          <a:xfrm>
            <a:off x="2108200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247" name="Rectangle 475"/>
          <p:cNvSpPr>
            <a:spLocks noChangeAspect="1" noChangeArrowheads="1"/>
          </p:cNvSpPr>
          <p:nvPr/>
        </p:nvSpPr>
        <p:spPr bwMode="auto">
          <a:xfrm>
            <a:off x="2244725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48" name="Rectangle 476"/>
          <p:cNvSpPr>
            <a:spLocks noChangeAspect="1" noChangeArrowheads="1"/>
          </p:cNvSpPr>
          <p:nvPr/>
        </p:nvSpPr>
        <p:spPr bwMode="auto">
          <a:xfrm>
            <a:off x="240188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49" name="Rectangle 477"/>
          <p:cNvSpPr>
            <a:spLocks noChangeAspect="1" noChangeArrowheads="1"/>
          </p:cNvSpPr>
          <p:nvPr/>
        </p:nvSpPr>
        <p:spPr bwMode="auto">
          <a:xfrm>
            <a:off x="2551113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50" name="Rectangle 478"/>
          <p:cNvSpPr>
            <a:spLocks noChangeAspect="1" noChangeArrowheads="1"/>
          </p:cNvSpPr>
          <p:nvPr/>
        </p:nvSpPr>
        <p:spPr bwMode="auto">
          <a:xfrm>
            <a:off x="2701925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51" name="Rectangle 479"/>
          <p:cNvSpPr>
            <a:spLocks noChangeAspect="1" noChangeArrowheads="1"/>
          </p:cNvSpPr>
          <p:nvPr/>
        </p:nvSpPr>
        <p:spPr bwMode="auto">
          <a:xfrm>
            <a:off x="2851150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52" name="Rectangle 480"/>
          <p:cNvSpPr>
            <a:spLocks noChangeAspect="1" noChangeArrowheads="1"/>
          </p:cNvSpPr>
          <p:nvPr/>
        </p:nvSpPr>
        <p:spPr bwMode="auto">
          <a:xfrm>
            <a:off x="2994025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253" name="Rectangle 481"/>
          <p:cNvSpPr>
            <a:spLocks noChangeAspect="1" noChangeArrowheads="1"/>
          </p:cNvSpPr>
          <p:nvPr/>
        </p:nvSpPr>
        <p:spPr bwMode="auto">
          <a:xfrm>
            <a:off x="3127375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54" name="Rectangle 482"/>
          <p:cNvSpPr>
            <a:spLocks noChangeAspect="1" noChangeArrowheads="1"/>
          </p:cNvSpPr>
          <p:nvPr/>
        </p:nvSpPr>
        <p:spPr bwMode="auto">
          <a:xfrm>
            <a:off x="5068888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55" name="Rectangle 483"/>
          <p:cNvSpPr>
            <a:spLocks noChangeAspect="1" noChangeArrowheads="1"/>
          </p:cNvSpPr>
          <p:nvPr/>
        </p:nvSpPr>
        <p:spPr bwMode="auto">
          <a:xfrm>
            <a:off x="5224463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56" name="Rectangle 484"/>
          <p:cNvSpPr>
            <a:spLocks noChangeAspect="1" noChangeArrowheads="1"/>
          </p:cNvSpPr>
          <p:nvPr/>
        </p:nvSpPr>
        <p:spPr bwMode="auto">
          <a:xfrm>
            <a:off x="5386388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57" name="Rectangle 485"/>
          <p:cNvSpPr>
            <a:spLocks noChangeAspect="1" noChangeArrowheads="1"/>
          </p:cNvSpPr>
          <p:nvPr/>
        </p:nvSpPr>
        <p:spPr bwMode="auto">
          <a:xfrm>
            <a:off x="5543550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58" name="Rectangle 486"/>
          <p:cNvSpPr>
            <a:spLocks noChangeAspect="1" noChangeArrowheads="1"/>
          </p:cNvSpPr>
          <p:nvPr/>
        </p:nvSpPr>
        <p:spPr bwMode="auto">
          <a:xfrm>
            <a:off x="5695950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259" name="Rectangle 487"/>
          <p:cNvSpPr>
            <a:spLocks noChangeAspect="1" noChangeArrowheads="1"/>
          </p:cNvSpPr>
          <p:nvPr/>
        </p:nvSpPr>
        <p:spPr bwMode="auto">
          <a:xfrm>
            <a:off x="3590925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60" name="Rectangle 488"/>
          <p:cNvSpPr>
            <a:spLocks noChangeAspect="1" noChangeArrowheads="1"/>
          </p:cNvSpPr>
          <p:nvPr/>
        </p:nvSpPr>
        <p:spPr bwMode="auto">
          <a:xfrm>
            <a:off x="3741738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61" name="Rectangle 489"/>
          <p:cNvSpPr>
            <a:spLocks noChangeAspect="1" noChangeArrowheads="1"/>
          </p:cNvSpPr>
          <p:nvPr/>
        </p:nvSpPr>
        <p:spPr bwMode="auto">
          <a:xfrm>
            <a:off x="3898900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62" name="Rectangle 490"/>
          <p:cNvSpPr>
            <a:spLocks noChangeAspect="1" noChangeArrowheads="1"/>
          </p:cNvSpPr>
          <p:nvPr/>
        </p:nvSpPr>
        <p:spPr bwMode="auto">
          <a:xfrm>
            <a:off x="5829300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63" name="Rectangle 491"/>
          <p:cNvSpPr>
            <a:spLocks noChangeAspect="1" noChangeArrowheads="1"/>
          </p:cNvSpPr>
          <p:nvPr/>
        </p:nvSpPr>
        <p:spPr bwMode="auto">
          <a:xfrm>
            <a:off x="3287713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64" name="Rectangle 492"/>
          <p:cNvSpPr>
            <a:spLocks noChangeAspect="1" noChangeArrowheads="1"/>
          </p:cNvSpPr>
          <p:nvPr/>
        </p:nvSpPr>
        <p:spPr bwMode="auto">
          <a:xfrm>
            <a:off x="3430588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65" name="Rectangle 493"/>
          <p:cNvSpPr>
            <a:spLocks noChangeAspect="1" noChangeArrowheads="1"/>
          </p:cNvSpPr>
          <p:nvPr/>
        </p:nvSpPr>
        <p:spPr bwMode="auto">
          <a:xfrm>
            <a:off x="5978525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66" name="Rectangle 494"/>
          <p:cNvSpPr>
            <a:spLocks noChangeAspect="1" noChangeArrowheads="1"/>
          </p:cNvSpPr>
          <p:nvPr/>
        </p:nvSpPr>
        <p:spPr bwMode="auto">
          <a:xfrm>
            <a:off x="4041775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67" name="Rectangle 495"/>
          <p:cNvSpPr>
            <a:spLocks noChangeAspect="1" noChangeArrowheads="1"/>
          </p:cNvSpPr>
          <p:nvPr/>
        </p:nvSpPr>
        <p:spPr bwMode="auto">
          <a:xfrm>
            <a:off x="6140450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68" name="Rectangle 496"/>
          <p:cNvSpPr>
            <a:spLocks noChangeAspect="1" noChangeArrowheads="1"/>
          </p:cNvSpPr>
          <p:nvPr/>
        </p:nvSpPr>
        <p:spPr bwMode="auto">
          <a:xfrm>
            <a:off x="6300788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69" name="Rectangle 497"/>
          <p:cNvSpPr>
            <a:spLocks noChangeAspect="1" noChangeArrowheads="1"/>
          </p:cNvSpPr>
          <p:nvPr/>
        </p:nvSpPr>
        <p:spPr bwMode="auto">
          <a:xfrm>
            <a:off x="6457950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70" name="Rectangle 498"/>
          <p:cNvSpPr>
            <a:spLocks noChangeAspect="1" noChangeArrowheads="1"/>
          </p:cNvSpPr>
          <p:nvPr/>
        </p:nvSpPr>
        <p:spPr bwMode="auto">
          <a:xfrm>
            <a:off x="661828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71" name="Rectangle 499"/>
          <p:cNvSpPr>
            <a:spLocks noChangeAspect="1" noChangeArrowheads="1"/>
          </p:cNvSpPr>
          <p:nvPr/>
        </p:nvSpPr>
        <p:spPr bwMode="auto">
          <a:xfrm>
            <a:off x="6761163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72" name="Rectangle 500"/>
          <p:cNvSpPr>
            <a:spLocks noChangeAspect="1" noChangeArrowheads="1"/>
          </p:cNvSpPr>
          <p:nvPr/>
        </p:nvSpPr>
        <p:spPr bwMode="auto">
          <a:xfrm>
            <a:off x="6904038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273" name="Rectangle 501"/>
          <p:cNvSpPr>
            <a:spLocks noChangeAspect="1" noChangeArrowheads="1"/>
          </p:cNvSpPr>
          <p:nvPr/>
        </p:nvSpPr>
        <p:spPr bwMode="auto">
          <a:xfrm>
            <a:off x="703738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74" name="Rectangle 502"/>
          <p:cNvSpPr>
            <a:spLocks noChangeAspect="1" noChangeArrowheads="1"/>
          </p:cNvSpPr>
          <p:nvPr/>
        </p:nvSpPr>
        <p:spPr bwMode="auto">
          <a:xfrm>
            <a:off x="7197725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75" name="Rectangle 503"/>
          <p:cNvSpPr>
            <a:spLocks noChangeAspect="1" noChangeArrowheads="1"/>
          </p:cNvSpPr>
          <p:nvPr/>
        </p:nvSpPr>
        <p:spPr bwMode="auto">
          <a:xfrm>
            <a:off x="7326313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76" name="Rectangle 504"/>
          <p:cNvSpPr>
            <a:spLocks noChangeAspect="1" noChangeArrowheads="1"/>
          </p:cNvSpPr>
          <p:nvPr/>
        </p:nvSpPr>
        <p:spPr bwMode="auto">
          <a:xfrm>
            <a:off x="7480300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77" name="Rectangle 505"/>
          <p:cNvSpPr>
            <a:spLocks noChangeAspect="1" noChangeArrowheads="1"/>
          </p:cNvSpPr>
          <p:nvPr/>
        </p:nvSpPr>
        <p:spPr bwMode="auto">
          <a:xfrm>
            <a:off x="7629525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78" name="Rectangle 506"/>
          <p:cNvSpPr>
            <a:spLocks noChangeAspect="1" noChangeArrowheads="1"/>
          </p:cNvSpPr>
          <p:nvPr/>
        </p:nvSpPr>
        <p:spPr bwMode="auto">
          <a:xfrm>
            <a:off x="7789863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279" name="Rectangle 507"/>
          <p:cNvSpPr>
            <a:spLocks noChangeAspect="1" noChangeArrowheads="1"/>
          </p:cNvSpPr>
          <p:nvPr/>
        </p:nvSpPr>
        <p:spPr bwMode="auto">
          <a:xfrm>
            <a:off x="792638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80" name="Rectangle 508"/>
          <p:cNvSpPr>
            <a:spLocks noChangeAspect="1" noChangeArrowheads="1"/>
          </p:cNvSpPr>
          <p:nvPr/>
        </p:nvSpPr>
        <p:spPr bwMode="auto">
          <a:xfrm>
            <a:off x="8080375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81" name="Rectangle 509"/>
          <p:cNvSpPr>
            <a:spLocks noChangeAspect="1" noChangeArrowheads="1"/>
          </p:cNvSpPr>
          <p:nvPr/>
        </p:nvSpPr>
        <p:spPr bwMode="auto">
          <a:xfrm>
            <a:off x="823753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82" name="Rectangle 510"/>
          <p:cNvSpPr>
            <a:spLocks noChangeAspect="1" noChangeArrowheads="1"/>
          </p:cNvSpPr>
          <p:nvPr/>
        </p:nvSpPr>
        <p:spPr bwMode="auto">
          <a:xfrm>
            <a:off x="8383588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83" name="Rectangle 511"/>
          <p:cNvSpPr>
            <a:spLocks noChangeAspect="1" noChangeArrowheads="1"/>
          </p:cNvSpPr>
          <p:nvPr/>
        </p:nvSpPr>
        <p:spPr bwMode="auto">
          <a:xfrm>
            <a:off x="8543925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84" name="Rectangle 512"/>
          <p:cNvSpPr>
            <a:spLocks noChangeAspect="1" noChangeArrowheads="1"/>
          </p:cNvSpPr>
          <p:nvPr/>
        </p:nvSpPr>
        <p:spPr bwMode="auto">
          <a:xfrm>
            <a:off x="7326313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85" name="Rectangle 513"/>
          <p:cNvSpPr>
            <a:spLocks noChangeAspect="1" noChangeArrowheads="1"/>
          </p:cNvSpPr>
          <p:nvPr/>
        </p:nvSpPr>
        <p:spPr bwMode="auto">
          <a:xfrm>
            <a:off x="7480300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86" name="Rectangle 514"/>
          <p:cNvSpPr>
            <a:spLocks noChangeAspect="1" noChangeArrowheads="1"/>
          </p:cNvSpPr>
          <p:nvPr/>
        </p:nvSpPr>
        <p:spPr bwMode="auto">
          <a:xfrm>
            <a:off x="762952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87" name="Rectangle 515"/>
          <p:cNvSpPr>
            <a:spLocks noChangeAspect="1" noChangeArrowheads="1"/>
          </p:cNvSpPr>
          <p:nvPr/>
        </p:nvSpPr>
        <p:spPr bwMode="auto">
          <a:xfrm>
            <a:off x="7789863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288" name="Rectangle 516"/>
          <p:cNvSpPr>
            <a:spLocks noChangeAspect="1" noChangeArrowheads="1"/>
          </p:cNvSpPr>
          <p:nvPr/>
        </p:nvSpPr>
        <p:spPr bwMode="auto">
          <a:xfrm>
            <a:off x="7926388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89" name="Rectangle 517"/>
          <p:cNvSpPr>
            <a:spLocks noChangeAspect="1" noChangeArrowheads="1"/>
          </p:cNvSpPr>
          <p:nvPr/>
        </p:nvSpPr>
        <p:spPr bwMode="auto">
          <a:xfrm>
            <a:off x="808037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90" name="Rectangle 518"/>
          <p:cNvSpPr>
            <a:spLocks noChangeAspect="1" noChangeArrowheads="1"/>
          </p:cNvSpPr>
          <p:nvPr/>
        </p:nvSpPr>
        <p:spPr bwMode="auto">
          <a:xfrm>
            <a:off x="8237538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291" name="Rectangle 519"/>
          <p:cNvSpPr>
            <a:spLocks noChangeAspect="1" noChangeArrowheads="1"/>
          </p:cNvSpPr>
          <p:nvPr/>
        </p:nvSpPr>
        <p:spPr bwMode="auto">
          <a:xfrm>
            <a:off x="8383588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92" name="Rectangle 520"/>
          <p:cNvSpPr>
            <a:spLocks noChangeAspect="1" noChangeArrowheads="1"/>
          </p:cNvSpPr>
          <p:nvPr/>
        </p:nvSpPr>
        <p:spPr bwMode="auto">
          <a:xfrm>
            <a:off x="854392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93" name="Rectangle 521"/>
          <p:cNvSpPr>
            <a:spLocks noChangeAspect="1" noChangeArrowheads="1"/>
          </p:cNvSpPr>
          <p:nvPr/>
        </p:nvSpPr>
        <p:spPr bwMode="auto">
          <a:xfrm>
            <a:off x="738187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94" name="Rectangle 522"/>
          <p:cNvSpPr>
            <a:spLocks noChangeAspect="1" noChangeArrowheads="1"/>
          </p:cNvSpPr>
          <p:nvPr/>
        </p:nvSpPr>
        <p:spPr bwMode="auto">
          <a:xfrm>
            <a:off x="753586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95" name="Rectangle 523"/>
          <p:cNvSpPr>
            <a:spLocks noChangeAspect="1" noChangeArrowheads="1"/>
          </p:cNvSpPr>
          <p:nvPr/>
        </p:nvSpPr>
        <p:spPr bwMode="auto">
          <a:xfrm>
            <a:off x="7686675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96" name="Rectangle 524"/>
          <p:cNvSpPr>
            <a:spLocks noChangeAspect="1" noChangeArrowheads="1"/>
          </p:cNvSpPr>
          <p:nvPr/>
        </p:nvSpPr>
        <p:spPr bwMode="auto">
          <a:xfrm>
            <a:off x="78470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297" name="Rectangle 525"/>
          <p:cNvSpPr>
            <a:spLocks noChangeAspect="1" noChangeArrowheads="1"/>
          </p:cNvSpPr>
          <p:nvPr/>
        </p:nvSpPr>
        <p:spPr bwMode="auto">
          <a:xfrm>
            <a:off x="7981950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298" name="Rectangle 526"/>
          <p:cNvSpPr>
            <a:spLocks noChangeAspect="1" noChangeArrowheads="1"/>
          </p:cNvSpPr>
          <p:nvPr/>
        </p:nvSpPr>
        <p:spPr bwMode="auto">
          <a:xfrm>
            <a:off x="8135938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299" name="Rectangle 527"/>
          <p:cNvSpPr>
            <a:spLocks noChangeAspect="1" noChangeArrowheads="1"/>
          </p:cNvSpPr>
          <p:nvPr/>
        </p:nvSpPr>
        <p:spPr bwMode="auto">
          <a:xfrm>
            <a:off x="829627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00" name="Rectangle 528"/>
          <p:cNvSpPr>
            <a:spLocks noChangeAspect="1" noChangeArrowheads="1"/>
          </p:cNvSpPr>
          <p:nvPr/>
        </p:nvSpPr>
        <p:spPr bwMode="auto">
          <a:xfrm>
            <a:off x="8439150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01" name="Rectangle 529"/>
          <p:cNvSpPr>
            <a:spLocks noChangeAspect="1" noChangeArrowheads="1"/>
          </p:cNvSpPr>
          <p:nvPr/>
        </p:nvSpPr>
        <p:spPr bwMode="auto">
          <a:xfrm>
            <a:off x="8601075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02" name="Rectangle 530"/>
          <p:cNvSpPr>
            <a:spLocks noChangeAspect="1" noChangeArrowheads="1"/>
          </p:cNvSpPr>
          <p:nvPr/>
        </p:nvSpPr>
        <p:spPr bwMode="auto">
          <a:xfrm>
            <a:off x="4638675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03" name="Rectangle 531"/>
          <p:cNvSpPr>
            <a:spLocks noChangeAspect="1" noChangeArrowheads="1"/>
          </p:cNvSpPr>
          <p:nvPr/>
        </p:nvSpPr>
        <p:spPr bwMode="auto">
          <a:xfrm>
            <a:off x="4772025" y="1809750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04" name="Rectangle 532"/>
          <p:cNvSpPr>
            <a:spLocks noChangeAspect="1" noChangeArrowheads="1"/>
          </p:cNvSpPr>
          <p:nvPr/>
        </p:nvSpPr>
        <p:spPr bwMode="auto">
          <a:xfrm>
            <a:off x="4906963" y="18097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05" name="Rectangle 533"/>
          <p:cNvSpPr>
            <a:spLocks noChangeAspect="1" noChangeArrowheads="1"/>
          </p:cNvSpPr>
          <p:nvPr/>
        </p:nvSpPr>
        <p:spPr bwMode="auto">
          <a:xfrm>
            <a:off x="4195763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06" name="Rectangle 534"/>
          <p:cNvSpPr>
            <a:spLocks noChangeAspect="1" noChangeArrowheads="1"/>
          </p:cNvSpPr>
          <p:nvPr/>
        </p:nvSpPr>
        <p:spPr bwMode="auto">
          <a:xfrm>
            <a:off x="4344988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07" name="Rectangle 535"/>
          <p:cNvSpPr>
            <a:spLocks noChangeAspect="1" noChangeArrowheads="1"/>
          </p:cNvSpPr>
          <p:nvPr/>
        </p:nvSpPr>
        <p:spPr bwMode="auto">
          <a:xfrm>
            <a:off x="4489450" y="18097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08" name="Rectangle 536"/>
          <p:cNvSpPr>
            <a:spLocks noChangeAspect="1" noChangeArrowheads="1"/>
          </p:cNvSpPr>
          <p:nvPr/>
        </p:nvSpPr>
        <p:spPr bwMode="auto">
          <a:xfrm>
            <a:off x="1814513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09" name="Rectangle 537"/>
          <p:cNvSpPr>
            <a:spLocks noChangeAspect="1" noChangeArrowheads="1"/>
          </p:cNvSpPr>
          <p:nvPr/>
        </p:nvSpPr>
        <p:spPr bwMode="auto">
          <a:xfrm>
            <a:off x="1951038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10" name="Rectangle 538"/>
          <p:cNvSpPr>
            <a:spLocks noChangeAspect="1" noChangeArrowheads="1"/>
          </p:cNvSpPr>
          <p:nvPr/>
        </p:nvSpPr>
        <p:spPr bwMode="auto">
          <a:xfrm>
            <a:off x="211137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11" name="Rectangle 539"/>
          <p:cNvSpPr>
            <a:spLocks noChangeAspect="1" noChangeArrowheads="1"/>
          </p:cNvSpPr>
          <p:nvPr/>
        </p:nvSpPr>
        <p:spPr bwMode="auto">
          <a:xfrm>
            <a:off x="2254250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12" name="Rectangle 540"/>
          <p:cNvSpPr>
            <a:spLocks noChangeAspect="1" noChangeArrowheads="1"/>
          </p:cNvSpPr>
          <p:nvPr/>
        </p:nvSpPr>
        <p:spPr bwMode="auto">
          <a:xfrm>
            <a:off x="2405063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13" name="Rectangle 541"/>
          <p:cNvSpPr>
            <a:spLocks noChangeAspect="1" noChangeArrowheads="1"/>
          </p:cNvSpPr>
          <p:nvPr/>
        </p:nvSpPr>
        <p:spPr bwMode="auto">
          <a:xfrm>
            <a:off x="2565400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14" name="Rectangle 542"/>
          <p:cNvSpPr>
            <a:spLocks noChangeAspect="1" noChangeArrowheads="1"/>
          </p:cNvSpPr>
          <p:nvPr/>
        </p:nvSpPr>
        <p:spPr bwMode="auto">
          <a:xfrm>
            <a:off x="2722563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15" name="Rectangle 543"/>
          <p:cNvSpPr>
            <a:spLocks noChangeAspect="1" noChangeArrowheads="1"/>
          </p:cNvSpPr>
          <p:nvPr/>
        </p:nvSpPr>
        <p:spPr bwMode="auto">
          <a:xfrm>
            <a:off x="2882900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16" name="Rectangle 544"/>
          <p:cNvSpPr>
            <a:spLocks noChangeAspect="1" noChangeArrowheads="1"/>
          </p:cNvSpPr>
          <p:nvPr/>
        </p:nvSpPr>
        <p:spPr bwMode="auto">
          <a:xfrm>
            <a:off x="301942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17" name="Rectangle 545"/>
          <p:cNvSpPr>
            <a:spLocks noChangeAspect="1" noChangeArrowheads="1"/>
          </p:cNvSpPr>
          <p:nvPr/>
        </p:nvSpPr>
        <p:spPr bwMode="auto">
          <a:xfrm>
            <a:off x="3162300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18" name="Rectangle 546"/>
          <p:cNvSpPr>
            <a:spLocks noChangeAspect="1" noChangeArrowheads="1"/>
          </p:cNvSpPr>
          <p:nvPr/>
        </p:nvSpPr>
        <p:spPr bwMode="auto">
          <a:xfrm>
            <a:off x="5103813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19" name="Rectangle 547"/>
          <p:cNvSpPr>
            <a:spLocks noChangeAspect="1" noChangeArrowheads="1"/>
          </p:cNvSpPr>
          <p:nvPr/>
        </p:nvSpPr>
        <p:spPr bwMode="auto">
          <a:xfrm>
            <a:off x="5256213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20" name="Rectangle 548"/>
          <p:cNvSpPr>
            <a:spLocks noChangeAspect="1" noChangeArrowheads="1"/>
          </p:cNvSpPr>
          <p:nvPr/>
        </p:nvSpPr>
        <p:spPr bwMode="auto">
          <a:xfrm>
            <a:off x="540702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21" name="Rectangle 549"/>
          <p:cNvSpPr>
            <a:spLocks noChangeAspect="1" noChangeArrowheads="1"/>
          </p:cNvSpPr>
          <p:nvPr/>
        </p:nvSpPr>
        <p:spPr bwMode="auto">
          <a:xfrm>
            <a:off x="5561013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22" name="Rectangle 550"/>
          <p:cNvSpPr>
            <a:spLocks noChangeAspect="1" noChangeArrowheads="1"/>
          </p:cNvSpPr>
          <p:nvPr/>
        </p:nvSpPr>
        <p:spPr bwMode="auto">
          <a:xfrm>
            <a:off x="5721350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23" name="Rectangle 551"/>
          <p:cNvSpPr>
            <a:spLocks noChangeAspect="1" noChangeArrowheads="1"/>
          </p:cNvSpPr>
          <p:nvPr/>
        </p:nvSpPr>
        <p:spPr bwMode="auto">
          <a:xfrm>
            <a:off x="3602038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24" name="Rectangle 552"/>
          <p:cNvSpPr>
            <a:spLocks noChangeAspect="1" noChangeArrowheads="1"/>
          </p:cNvSpPr>
          <p:nvPr/>
        </p:nvSpPr>
        <p:spPr bwMode="auto">
          <a:xfrm>
            <a:off x="376237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25" name="Rectangle 553"/>
          <p:cNvSpPr>
            <a:spLocks noChangeAspect="1" noChangeArrowheads="1"/>
          </p:cNvSpPr>
          <p:nvPr/>
        </p:nvSpPr>
        <p:spPr bwMode="auto">
          <a:xfrm>
            <a:off x="3913188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26" name="Rectangle 554"/>
          <p:cNvSpPr>
            <a:spLocks noChangeAspect="1" noChangeArrowheads="1"/>
          </p:cNvSpPr>
          <p:nvPr/>
        </p:nvSpPr>
        <p:spPr bwMode="auto">
          <a:xfrm>
            <a:off x="5864225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27" name="Rectangle 555"/>
          <p:cNvSpPr>
            <a:spLocks noChangeAspect="1" noChangeArrowheads="1"/>
          </p:cNvSpPr>
          <p:nvPr/>
        </p:nvSpPr>
        <p:spPr bwMode="auto">
          <a:xfrm>
            <a:off x="3313113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28" name="Rectangle 556"/>
          <p:cNvSpPr>
            <a:spLocks noChangeAspect="1" noChangeArrowheads="1"/>
          </p:cNvSpPr>
          <p:nvPr/>
        </p:nvSpPr>
        <p:spPr bwMode="auto">
          <a:xfrm>
            <a:off x="3448050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29" name="Rectangle 557"/>
          <p:cNvSpPr>
            <a:spLocks noChangeAspect="1" noChangeArrowheads="1"/>
          </p:cNvSpPr>
          <p:nvPr/>
        </p:nvSpPr>
        <p:spPr bwMode="auto">
          <a:xfrm>
            <a:off x="6024563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30" name="Rectangle 558"/>
          <p:cNvSpPr>
            <a:spLocks noChangeAspect="1" noChangeArrowheads="1"/>
          </p:cNvSpPr>
          <p:nvPr/>
        </p:nvSpPr>
        <p:spPr bwMode="auto">
          <a:xfrm>
            <a:off x="4049713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31" name="Rectangle 559"/>
          <p:cNvSpPr>
            <a:spLocks noChangeAspect="1" noChangeArrowheads="1"/>
          </p:cNvSpPr>
          <p:nvPr/>
        </p:nvSpPr>
        <p:spPr bwMode="auto">
          <a:xfrm>
            <a:off x="617537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32" name="Rectangle 560"/>
          <p:cNvSpPr>
            <a:spLocks noChangeAspect="1" noChangeArrowheads="1"/>
          </p:cNvSpPr>
          <p:nvPr/>
        </p:nvSpPr>
        <p:spPr bwMode="auto">
          <a:xfrm>
            <a:off x="632777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33" name="Rectangle 561"/>
          <p:cNvSpPr>
            <a:spLocks noChangeAspect="1" noChangeArrowheads="1"/>
          </p:cNvSpPr>
          <p:nvPr/>
        </p:nvSpPr>
        <p:spPr bwMode="auto">
          <a:xfrm>
            <a:off x="6478588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34" name="Rectangle 562"/>
          <p:cNvSpPr>
            <a:spLocks noChangeAspect="1" noChangeArrowheads="1"/>
          </p:cNvSpPr>
          <p:nvPr/>
        </p:nvSpPr>
        <p:spPr bwMode="auto">
          <a:xfrm>
            <a:off x="6632575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35" name="Rectangle 563"/>
          <p:cNvSpPr>
            <a:spLocks noChangeAspect="1" noChangeArrowheads="1"/>
          </p:cNvSpPr>
          <p:nvPr/>
        </p:nvSpPr>
        <p:spPr bwMode="auto">
          <a:xfrm>
            <a:off x="6767513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36" name="Rectangle 564"/>
          <p:cNvSpPr>
            <a:spLocks noChangeAspect="1" noChangeArrowheads="1"/>
          </p:cNvSpPr>
          <p:nvPr/>
        </p:nvSpPr>
        <p:spPr bwMode="auto">
          <a:xfrm>
            <a:off x="6900863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37" name="Rectangle 565"/>
          <p:cNvSpPr>
            <a:spLocks noChangeAspect="1" noChangeArrowheads="1"/>
          </p:cNvSpPr>
          <p:nvPr/>
        </p:nvSpPr>
        <p:spPr bwMode="auto">
          <a:xfrm>
            <a:off x="7043738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38" name="Rectangle 566"/>
          <p:cNvSpPr>
            <a:spLocks noChangeAspect="1" noChangeArrowheads="1"/>
          </p:cNvSpPr>
          <p:nvPr/>
        </p:nvSpPr>
        <p:spPr bwMode="auto">
          <a:xfrm>
            <a:off x="7197725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39" name="Rectangle 567"/>
          <p:cNvSpPr>
            <a:spLocks noChangeAspect="1" noChangeArrowheads="1"/>
          </p:cNvSpPr>
          <p:nvPr/>
        </p:nvSpPr>
        <p:spPr bwMode="auto">
          <a:xfrm>
            <a:off x="4662488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40" name="Rectangle 568"/>
          <p:cNvSpPr>
            <a:spLocks noChangeAspect="1" noChangeArrowheads="1"/>
          </p:cNvSpPr>
          <p:nvPr/>
        </p:nvSpPr>
        <p:spPr bwMode="auto">
          <a:xfrm>
            <a:off x="4810125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41" name="Rectangle 569"/>
          <p:cNvSpPr>
            <a:spLocks noChangeAspect="1" noChangeArrowheads="1"/>
          </p:cNvSpPr>
          <p:nvPr/>
        </p:nvSpPr>
        <p:spPr bwMode="auto">
          <a:xfrm>
            <a:off x="4953000" y="2046288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42" name="Rectangle 570"/>
          <p:cNvSpPr>
            <a:spLocks noChangeAspect="1" noChangeArrowheads="1"/>
          </p:cNvSpPr>
          <p:nvPr/>
        </p:nvSpPr>
        <p:spPr bwMode="auto">
          <a:xfrm>
            <a:off x="4210050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43" name="Rectangle 571"/>
          <p:cNvSpPr>
            <a:spLocks noChangeAspect="1" noChangeArrowheads="1"/>
          </p:cNvSpPr>
          <p:nvPr/>
        </p:nvSpPr>
        <p:spPr bwMode="auto">
          <a:xfrm>
            <a:off x="4370388" y="2046288"/>
            <a:ext cx="95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T</a:t>
            </a:r>
            <a:endParaRPr lang="en-US" altLang="en-US" sz="2800" b="1"/>
          </a:p>
        </p:txBody>
      </p:sp>
      <p:sp>
        <p:nvSpPr>
          <p:cNvPr id="8344" name="Rectangle 572"/>
          <p:cNvSpPr>
            <a:spLocks noChangeAspect="1" noChangeArrowheads="1"/>
          </p:cNvSpPr>
          <p:nvPr/>
        </p:nvSpPr>
        <p:spPr bwMode="auto">
          <a:xfrm>
            <a:off x="4502150" y="2046288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45" name="Rectangle 573"/>
          <p:cNvSpPr>
            <a:spLocks noChangeAspect="1" noChangeArrowheads="1"/>
          </p:cNvSpPr>
          <p:nvPr/>
        </p:nvSpPr>
        <p:spPr bwMode="auto">
          <a:xfrm>
            <a:off x="1371600" y="2578100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5′</a:t>
            </a:r>
            <a:endParaRPr lang="en-US" altLang="en-US" sz="2800" b="1"/>
          </a:p>
        </p:txBody>
      </p:sp>
      <p:sp>
        <p:nvSpPr>
          <p:cNvPr id="8346" name="Rectangle 575"/>
          <p:cNvSpPr>
            <a:spLocks noChangeAspect="1" noChangeArrowheads="1"/>
          </p:cNvSpPr>
          <p:nvPr/>
        </p:nvSpPr>
        <p:spPr bwMode="auto">
          <a:xfrm>
            <a:off x="8994775" y="2573338"/>
            <a:ext cx="122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3′</a:t>
            </a:r>
            <a:endParaRPr lang="en-US" altLang="en-US" sz="2800" b="1"/>
          </a:p>
        </p:txBody>
      </p:sp>
      <p:sp>
        <p:nvSpPr>
          <p:cNvPr id="8347" name="Rectangle 577"/>
          <p:cNvSpPr>
            <a:spLocks noChangeAspect="1" noChangeArrowheads="1"/>
          </p:cNvSpPr>
          <p:nvPr/>
        </p:nvSpPr>
        <p:spPr bwMode="auto">
          <a:xfrm>
            <a:off x="18145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48" name="Rectangle 578"/>
          <p:cNvSpPr>
            <a:spLocks noChangeAspect="1" noChangeArrowheads="1"/>
          </p:cNvSpPr>
          <p:nvPr/>
        </p:nvSpPr>
        <p:spPr bwMode="auto">
          <a:xfrm>
            <a:off x="1962150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49" name="Rectangle 579"/>
          <p:cNvSpPr>
            <a:spLocks noChangeAspect="1" noChangeArrowheads="1"/>
          </p:cNvSpPr>
          <p:nvPr/>
        </p:nvSpPr>
        <p:spPr bwMode="auto">
          <a:xfrm>
            <a:off x="21193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350" name="Rectangle 580"/>
          <p:cNvSpPr>
            <a:spLocks noChangeAspect="1" noChangeArrowheads="1"/>
          </p:cNvSpPr>
          <p:nvPr/>
        </p:nvSpPr>
        <p:spPr bwMode="auto">
          <a:xfrm>
            <a:off x="2259013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51" name="Rectangle 581"/>
          <p:cNvSpPr>
            <a:spLocks noChangeAspect="1" noChangeArrowheads="1"/>
          </p:cNvSpPr>
          <p:nvPr/>
        </p:nvSpPr>
        <p:spPr bwMode="auto">
          <a:xfrm>
            <a:off x="24114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52" name="Rectangle 582"/>
          <p:cNvSpPr>
            <a:spLocks noChangeAspect="1" noChangeArrowheads="1"/>
          </p:cNvSpPr>
          <p:nvPr/>
        </p:nvSpPr>
        <p:spPr bwMode="auto">
          <a:xfrm>
            <a:off x="256222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53" name="Rectangle 583"/>
          <p:cNvSpPr>
            <a:spLocks noChangeAspect="1" noChangeArrowheads="1"/>
          </p:cNvSpPr>
          <p:nvPr/>
        </p:nvSpPr>
        <p:spPr bwMode="auto">
          <a:xfrm>
            <a:off x="270827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54" name="Rectangle 584"/>
          <p:cNvSpPr>
            <a:spLocks noChangeAspect="1" noChangeArrowheads="1"/>
          </p:cNvSpPr>
          <p:nvPr/>
        </p:nvSpPr>
        <p:spPr bwMode="auto">
          <a:xfrm>
            <a:off x="286226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55" name="Rectangle 585"/>
          <p:cNvSpPr>
            <a:spLocks noChangeAspect="1" noChangeArrowheads="1"/>
          </p:cNvSpPr>
          <p:nvPr/>
        </p:nvSpPr>
        <p:spPr bwMode="auto">
          <a:xfrm>
            <a:off x="3016250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356" name="Rectangle 586"/>
          <p:cNvSpPr>
            <a:spLocks noChangeAspect="1" noChangeArrowheads="1"/>
          </p:cNvSpPr>
          <p:nvPr/>
        </p:nvSpPr>
        <p:spPr bwMode="auto">
          <a:xfrm>
            <a:off x="3155950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57" name="Rectangle 587"/>
          <p:cNvSpPr>
            <a:spLocks noChangeAspect="1" noChangeArrowheads="1"/>
          </p:cNvSpPr>
          <p:nvPr/>
        </p:nvSpPr>
        <p:spPr bwMode="auto">
          <a:xfrm>
            <a:off x="5113338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58" name="Rectangle 588"/>
          <p:cNvSpPr>
            <a:spLocks noChangeAspect="1" noChangeArrowheads="1"/>
          </p:cNvSpPr>
          <p:nvPr/>
        </p:nvSpPr>
        <p:spPr bwMode="auto">
          <a:xfrm>
            <a:off x="5264150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59" name="Rectangle 589"/>
          <p:cNvSpPr>
            <a:spLocks noChangeAspect="1" noChangeArrowheads="1"/>
          </p:cNvSpPr>
          <p:nvPr/>
        </p:nvSpPr>
        <p:spPr bwMode="auto">
          <a:xfrm>
            <a:off x="5413375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60" name="Rectangle 590"/>
          <p:cNvSpPr>
            <a:spLocks noChangeAspect="1" noChangeArrowheads="1"/>
          </p:cNvSpPr>
          <p:nvPr/>
        </p:nvSpPr>
        <p:spPr bwMode="auto">
          <a:xfrm>
            <a:off x="5570538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61" name="Rectangle 591"/>
          <p:cNvSpPr>
            <a:spLocks noChangeAspect="1" noChangeArrowheads="1"/>
          </p:cNvSpPr>
          <p:nvPr/>
        </p:nvSpPr>
        <p:spPr bwMode="auto">
          <a:xfrm>
            <a:off x="5727700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362" name="Rectangle 592"/>
          <p:cNvSpPr>
            <a:spLocks noChangeAspect="1" noChangeArrowheads="1"/>
          </p:cNvSpPr>
          <p:nvPr/>
        </p:nvSpPr>
        <p:spPr bwMode="auto">
          <a:xfrm>
            <a:off x="3608388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63" name="Rectangle 593"/>
          <p:cNvSpPr>
            <a:spLocks noChangeAspect="1" noChangeArrowheads="1"/>
          </p:cNvSpPr>
          <p:nvPr/>
        </p:nvSpPr>
        <p:spPr bwMode="auto">
          <a:xfrm>
            <a:off x="3765550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64" name="Rectangle 594"/>
          <p:cNvSpPr>
            <a:spLocks noChangeAspect="1" noChangeArrowheads="1"/>
          </p:cNvSpPr>
          <p:nvPr/>
        </p:nvSpPr>
        <p:spPr bwMode="auto">
          <a:xfrm>
            <a:off x="392747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65" name="Rectangle 595"/>
          <p:cNvSpPr>
            <a:spLocks noChangeAspect="1" noChangeArrowheads="1"/>
          </p:cNvSpPr>
          <p:nvPr/>
        </p:nvSpPr>
        <p:spPr bwMode="auto">
          <a:xfrm>
            <a:off x="587057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66" name="Rectangle 596"/>
          <p:cNvSpPr>
            <a:spLocks noChangeAspect="1" noChangeArrowheads="1"/>
          </p:cNvSpPr>
          <p:nvPr/>
        </p:nvSpPr>
        <p:spPr bwMode="auto">
          <a:xfrm>
            <a:off x="33131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67" name="Rectangle 597"/>
          <p:cNvSpPr>
            <a:spLocks noChangeAspect="1" noChangeArrowheads="1"/>
          </p:cNvSpPr>
          <p:nvPr/>
        </p:nvSpPr>
        <p:spPr bwMode="auto">
          <a:xfrm>
            <a:off x="3455988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68" name="Rectangle 598"/>
          <p:cNvSpPr>
            <a:spLocks noChangeAspect="1" noChangeArrowheads="1"/>
          </p:cNvSpPr>
          <p:nvPr/>
        </p:nvSpPr>
        <p:spPr bwMode="auto">
          <a:xfrm>
            <a:off x="6007100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69" name="Rectangle 599"/>
          <p:cNvSpPr>
            <a:spLocks noChangeAspect="1" noChangeArrowheads="1"/>
          </p:cNvSpPr>
          <p:nvPr/>
        </p:nvSpPr>
        <p:spPr bwMode="auto">
          <a:xfrm>
            <a:off x="4052888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70" name="Rectangle 600"/>
          <p:cNvSpPr>
            <a:spLocks noChangeAspect="1" noChangeArrowheads="1"/>
          </p:cNvSpPr>
          <p:nvPr/>
        </p:nvSpPr>
        <p:spPr bwMode="auto">
          <a:xfrm>
            <a:off x="6157913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71" name="Rectangle 601"/>
          <p:cNvSpPr>
            <a:spLocks noChangeAspect="1" noChangeArrowheads="1"/>
          </p:cNvSpPr>
          <p:nvPr/>
        </p:nvSpPr>
        <p:spPr bwMode="auto">
          <a:xfrm>
            <a:off x="6307138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72" name="Rectangle 602"/>
          <p:cNvSpPr>
            <a:spLocks noChangeAspect="1" noChangeArrowheads="1"/>
          </p:cNvSpPr>
          <p:nvPr/>
        </p:nvSpPr>
        <p:spPr bwMode="auto">
          <a:xfrm>
            <a:off x="6464300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73" name="Rectangle 603"/>
          <p:cNvSpPr>
            <a:spLocks noChangeAspect="1" noChangeArrowheads="1"/>
          </p:cNvSpPr>
          <p:nvPr/>
        </p:nvSpPr>
        <p:spPr bwMode="auto">
          <a:xfrm>
            <a:off x="6624638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74" name="Rectangle 604"/>
          <p:cNvSpPr>
            <a:spLocks noChangeAspect="1" noChangeArrowheads="1"/>
          </p:cNvSpPr>
          <p:nvPr/>
        </p:nvSpPr>
        <p:spPr bwMode="auto">
          <a:xfrm>
            <a:off x="6775450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75" name="Rectangle 605"/>
          <p:cNvSpPr>
            <a:spLocks noChangeAspect="1" noChangeArrowheads="1"/>
          </p:cNvSpPr>
          <p:nvPr/>
        </p:nvSpPr>
        <p:spPr bwMode="auto">
          <a:xfrm>
            <a:off x="6927850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376" name="Rectangle 606"/>
          <p:cNvSpPr>
            <a:spLocks noChangeAspect="1" noChangeArrowheads="1"/>
          </p:cNvSpPr>
          <p:nvPr/>
        </p:nvSpPr>
        <p:spPr bwMode="auto">
          <a:xfrm>
            <a:off x="706437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77" name="Rectangle 607"/>
          <p:cNvSpPr>
            <a:spLocks noChangeAspect="1" noChangeArrowheads="1"/>
          </p:cNvSpPr>
          <p:nvPr/>
        </p:nvSpPr>
        <p:spPr bwMode="auto">
          <a:xfrm>
            <a:off x="7215188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78" name="Rectangle 608"/>
          <p:cNvSpPr>
            <a:spLocks noChangeAspect="1" noChangeArrowheads="1"/>
          </p:cNvSpPr>
          <p:nvPr/>
        </p:nvSpPr>
        <p:spPr bwMode="auto">
          <a:xfrm>
            <a:off x="46593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379" name="Rectangle 610"/>
          <p:cNvSpPr>
            <a:spLocks noChangeAspect="1" noChangeArrowheads="1"/>
          </p:cNvSpPr>
          <p:nvPr/>
        </p:nvSpPr>
        <p:spPr bwMode="auto">
          <a:xfrm>
            <a:off x="481012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endParaRPr lang="en-US" altLang="en-US" sz="2800" b="1"/>
          </a:p>
        </p:txBody>
      </p:sp>
      <p:sp>
        <p:nvSpPr>
          <p:cNvPr id="8380" name="Rectangle 611"/>
          <p:cNvSpPr>
            <a:spLocks noChangeAspect="1" noChangeArrowheads="1"/>
          </p:cNvSpPr>
          <p:nvPr/>
        </p:nvSpPr>
        <p:spPr bwMode="auto">
          <a:xfrm>
            <a:off x="4949825" y="2686050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</a:t>
            </a:r>
            <a:endParaRPr lang="en-US" altLang="en-US" sz="2800" b="1"/>
          </a:p>
        </p:txBody>
      </p:sp>
      <p:sp>
        <p:nvSpPr>
          <p:cNvPr id="8381" name="Rectangle 612"/>
          <p:cNvSpPr>
            <a:spLocks noChangeAspect="1" noChangeArrowheads="1"/>
          </p:cNvSpPr>
          <p:nvPr/>
        </p:nvSpPr>
        <p:spPr bwMode="auto">
          <a:xfrm>
            <a:off x="4213225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82" name="Rectangle 613"/>
          <p:cNvSpPr>
            <a:spLocks noChangeAspect="1" noChangeArrowheads="1"/>
          </p:cNvSpPr>
          <p:nvPr/>
        </p:nvSpPr>
        <p:spPr bwMode="auto">
          <a:xfrm>
            <a:off x="4370388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endParaRPr lang="en-US" altLang="en-US" sz="2800" b="1"/>
          </a:p>
        </p:txBody>
      </p:sp>
      <p:sp>
        <p:nvSpPr>
          <p:cNvPr id="8383" name="Rectangle 614"/>
          <p:cNvSpPr>
            <a:spLocks noChangeAspect="1" noChangeArrowheads="1"/>
          </p:cNvSpPr>
          <p:nvPr/>
        </p:nvSpPr>
        <p:spPr bwMode="auto">
          <a:xfrm>
            <a:off x="4519613" y="2686050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endParaRPr lang="en-US" altLang="en-US" sz="2800" b="1"/>
          </a:p>
        </p:txBody>
      </p:sp>
      <p:sp>
        <p:nvSpPr>
          <p:cNvPr id="8384" name="Rectangle 615"/>
          <p:cNvSpPr>
            <a:spLocks noChangeAspect="1" noChangeArrowheads="1"/>
          </p:cNvSpPr>
          <p:nvPr/>
        </p:nvSpPr>
        <p:spPr bwMode="auto">
          <a:xfrm>
            <a:off x="2935288" y="5233988"/>
            <a:ext cx="2651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Met</a:t>
            </a:r>
            <a:endParaRPr lang="en-US" altLang="en-US" sz="2800" b="1"/>
          </a:p>
        </p:txBody>
      </p:sp>
      <p:sp>
        <p:nvSpPr>
          <p:cNvPr id="8385" name="Rectangle 618"/>
          <p:cNvSpPr>
            <a:spLocks noChangeAspect="1" noChangeArrowheads="1"/>
          </p:cNvSpPr>
          <p:nvPr/>
        </p:nvSpPr>
        <p:spPr bwMode="auto">
          <a:xfrm>
            <a:off x="5194300" y="5233988"/>
            <a:ext cx="249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Gly</a:t>
            </a:r>
            <a:endParaRPr lang="en-US" altLang="en-US" sz="2800" b="1"/>
          </a:p>
        </p:txBody>
      </p:sp>
      <p:sp>
        <p:nvSpPr>
          <p:cNvPr id="8386" name="Rectangle 621"/>
          <p:cNvSpPr>
            <a:spLocks noChangeAspect="1" noChangeArrowheads="1"/>
          </p:cNvSpPr>
          <p:nvPr/>
        </p:nvSpPr>
        <p:spPr bwMode="auto">
          <a:xfrm>
            <a:off x="5643563" y="5233988"/>
            <a:ext cx="2746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Leu</a:t>
            </a:r>
            <a:endParaRPr lang="en-US" altLang="en-US" sz="2800" b="1"/>
          </a:p>
        </p:txBody>
      </p:sp>
      <p:sp>
        <p:nvSpPr>
          <p:cNvPr id="8387" name="Rectangle 624"/>
          <p:cNvSpPr>
            <a:spLocks noChangeAspect="1" noChangeArrowheads="1"/>
          </p:cNvSpPr>
          <p:nvPr/>
        </p:nvSpPr>
        <p:spPr bwMode="auto">
          <a:xfrm>
            <a:off x="3403600" y="5233988"/>
            <a:ext cx="247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Ser</a:t>
            </a:r>
            <a:endParaRPr lang="en-US" altLang="en-US" sz="2800" b="1"/>
          </a:p>
        </p:txBody>
      </p:sp>
      <p:sp>
        <p:nvSpPr>
          <p:cNvPr id="8388" name="Rectangle 627"/>
          <p:cNvSpPr>
            <a:spLocks noChangeAspect="1" noChangeArrowheads="1"/>
          </p:cNvSpPr>
          <p:nvPr/>
        </p:nvSpPr>
        <p:spPr bwMode="auto">
          <a:xfrm>
            <a:off x="3829050" y="5233988"/>
            <a:ext cx="290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Asp</a:t>
            </a:r>
            <a:endParaRPr lang="en-US" altLang="en-US" sz="2800" b="1"/>
          </a:p>
        </p:txBody>
      </p:sp>
      <p:sp>
        <p:nvSpPr>
          <p:cNvPr id="8389" name="Rectangle 630"/>
          <p:cNvSpPr>
            <a:spLocks noChangeAspect="1" noChangeArrowheads="1"/>
          </p:cNvSpPr>
          <p:nvPr/>
        </p:nvSpPr>
        <p:spPr bwMode="auto">
          <a:xfrm>
            <a:off x="6105525" y="5233988"/>
            <a:ext cx="249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Gly</a:t>
            </a:r>
            <a:endParaRPr lang="en-US" altLang="en-US" sz="2800" b="1"/>
          </a:p>
        </p:txBody>
      </p:sp>
      <p:sp>
        <p:nvSpPr>
          <p:cNvPr id="8390" name="Rectangle 633"/>
          <p:cNvSpPr>
            <a:spLocks noChangeAspect="1" noChangeArrowheads="1"/>
          </p:cNvSpPr>
          <p:nvPr/>
        </p:nvSpPr>
        <p:spPr bwMode="auto">
          <a:xfrm>
            <a:off x="6545263" y="5233988"/>
            <a:ext cx="258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Glu</a:t>
            </a:r>
            <a:endParaRPr lang="en-US" altLang="en-US" sz="2800" b="1"/>
          </a:p>
        </p:txBody>
      </p:sp>
      <p:sp>
        <p:nvSpPr>
          <p:cNvPr id="8391" name="Rectangle 636"/>
          <p:cNvSpPr>
            <a:spLocks noChangeAspect="1" noChangeArrowheads="1"/>
          </p:cNvSpPr>
          <p:nvPr/>
        </p:nvSpPr>
        <p:spPr bwMode="auto">
          <a:xfrm>
            <a:off x="4318000" y="523398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His</a:t>
            </a:r>
            <a:endParaRPr lang="en-US" altLang="en-US" sz="2800" b="1"/>
          </a:p>
        </p:txBody>
      </p:sp>
      <p:sp>
        <p:nvSpPr>
          <p:cNvPr id="8392" name="Rectangle 639"/>
          <p:cNvSpPr>
            <a:spLocks noChangeAspect="1" noChangeArrowheads="1"/>
          </p:cNvSpPr>
          <p:nvPr/>
        </p:nvSpPr>
        <p:spPr bwMode="auto">
          <a:xfrm>
            <a:off x="4737100" y="5233988"/>
            <a:ext cx="2746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Leu</a:t>
            </a:r>
            <a:endParaRPr lang="en-US" altLang="en-US" sz="2800" b="1"/>
          </a:p>
        </p:txBody>
      </p:sp>
      <p:sp>
        <p:nvSpPr>
          <p:cNvPr id="8393" name="Rectangle 642"/>
          <p:cNvSpPr>
            <a:spLocks noChangeAspect="1" noChangeArrowheads="1"/>
          </p:cNvSpPr>
          <p:nvPr/>
        </p:nvSpPr>
        <p:spPr bwMode="auto">
          <a:xfrm>
            <a:off x="6927850" y="3094038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Stop</a:t>
            </a:r>
          </a:p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codon</a:t>
            </a:r>
            <a:endParaRPr lang="en-US" altLang="en-US" sz="2800" b="1"/>
          </a:p>
        </p:txBody>
      </p:sp>
      <p:sp>
        <p:nvSpPr>
          <p:cNvPr id="8394" name="Rectangle 651"/>
          <p:cNvSpPr>
            <a:spLocks noChangeAspect="1" noChangeArrowheads="1"/>
          </p:cNvSpPr>
          <p:nvPr/>
        </p:nvSpPr>
        <p:spPr bwMode="auto">
          <a:xfrm>
            <a:off x="2901950" y="4221163"/>
            <a:ext cx="331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UAC</a:t>
            </a:r>
            <a:endParaRPr lang="en-US" altLang="en-US" sz="2800" b="1"/>
          </a:p>
        </p:txBody>
      </p:sp>
      <p:sp>
        <p:nvSpPr>
          <p:cNvPr id="8395" name="Rectangle 654"/>
          <p:cNvSpPr>
            <a:spLocks noChangeAspect="1" noChangeArrowheads="1"/>
          </p:cNvSpPr>
          <p:nvPr/>
        </p:nvSpPr>
        <p:spPr bwMode="auto">
          <a:xfrm>
            <a:off x="5151438" y="4221163"/>
            <a:ext cx="331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CCC</a:t>
            </a:r>
            <a:endParaRPr lang="en-US" altLang="en-US" sz="2800" b="1"/>
          </a:p>
        </p:txBody>
      </p:sp>
      <p:sp>
        <p:nvSpPr>
          <p:cNvPr id="8396" name="Rectangle 658"/>
          <p:cNvSpPr>
            <a:spLocks noChangeAspect="1" noChangeArrowheads="1"/>
          </p:cNvSpPr>
          <p:nvPr/>
        </p:nvSpPr>
        <p:spPr bwMode="auto">
          <a:xfrm>
            <a:off x="5616575" y="4221163"/>
            <a:ext cx="35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GAG</a:t>
            </a:r>
            <a:endParaRPr lang="en-US" altLang="en-US" sz="2800" b="1"/>
          </a:p>
        </p:txBody>
      </p:sp>
      <p:sp>
        <p:nvSpPr>
          <p:cNvPr id="8397" name="Rectangle 660"/>
          <p:cNvSpPr>
            <a:spLocks noChangeAspect="1" noChangeArrowheads="1"/>
          </p:cNvSpPr>
          <p:nvPr/>
        </p:nvSpPr>
        <p:spPr bwMode="auto">
          <a:xfrm>
            <a:off x="3352800" y="4221163"/>
            <a:ext cx="341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UCG</a:t>
            </a:r>
            <a:endParaRPr lang="en-US" altLang="en-US" sz="2800" b="1"/>
          </a:p>
        </p:txBody>
      </p:sp>
      <p:sp>
        <p:nvSpPr>
          <p:cNvPr id="8398" name="Rectangle 663"/>
          <p:cNvSpPr>
            <a:spLocks noChangeAspect="1" noChangeArrowheads="1"/>
          </p:cNvSpPr>
          <p:nvPr/>
        </p:nvSpPr>
        <p:spPr bwMode="auto">
          <a:xfrm>
            <a:off x="3783013" y="4221163"/>
            <a:ext cx="34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CUG</a:t>
            </a:r>
            <a:endParaRPr lang="en-US" altLang="en-US" sz="2800" b="1"/>
          </a:p>
        </p:txBody>
      </p:sp>
      <p:sp>
        <p:nvSpPr>
          <p:cNvPr id="8399" name="Rectangle 666"/>
          <p:cNvSpPr>
            <a:spLocks noChangeAspect="1" noChangeArrowheads="1"/>
          </p:cNvSpPr>
          <p:nvPr/>
        </p:nvSpPr>
        <p:spPr bwMode="auto">
          <a:xfrm>
            <a:off x="6038850" y="4221163"/>
            <a:ext cx="331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CCC</a:t>
            </a:r>
            <a:endParaRPr lang="en-US" altLang="en-US" sz="2800" b="1"/>
          </a:p>
        </p:txBody>
      </p:sp>
      <p:sp>
        <p:nvSpPr>
          <p:cNvPr id="8400" name="Rectangle 670"/>
          <p:cNvSpPr>
            <a:spLocks noChangeAspect="1" noChangeArrowheads="1"/>
          </p:cNvSpPr>
          <p:nvPr/>
        </p:nvSpPr>
        <p:spPr bwMode="auto">
          <a:xfrm>
            <a:off x="6494463" y="4221163"/>
            <a:ext cx="331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CUU</a:t>
            </a:r>
            <a:endParaRPr lang="en-US" altLang="en-US" sz="2800" b="1"/>
          </a:p>
        </p:txBody>
      </p:sp>
      <p:sp>
        <p:nvSpPr>
          <p:cNvPr id="8401" name="Rectangle 672"/>
          <p:cNvSpPr>
            <a:spLocks noChangeAspect="1" noChangeArrowheads="1"/>
          </p:cNvSpPr>
          <p:nvPr/>
        </p:nvSpPr>
        <p:spPr bwMode="auto">
          <a:xfrm>
            <a:off x="4251325" y="4221163"/>
            <a:ext cx="35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GUG</a:t>
            </a:r>
            <a:endParaRPr lang="en-US" altLang="en-US" sz="2800" b="1"/>
          </a:p>
        </p:txBody>
      </p:sp>
      <p:sp>
        <p:nvSpPr>
          <p:cNvPr id="8402" name="Rectangle 675"/>
          <p:cNvSpPr>
            <a:spLocks noChangeAspect="1" noChangeArrowheads="1"/>
          </p:cNvSpPr>
          <p:nvPr/>
        </p:nvSpPr>
        <p:spPr bwMode="auto">
          <a:xfrm>
            <a:off x="4679950" y="4217988"/>
            <a:ext cx="363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Helvetica" panose="020B0604020202020204" pitchFamily="34" charset="0"/>
              </a:rPr>
              <a:t>A AC</a:t>
            </a:r>
            <a:endParaRPr lang="en-US" altLang="en-US" sz="2800" b="1"/>
          </a:p>
        </p:txBody>
      </p:sp>
      <p:sp>
        <p:nvSpPr>
          <p:cNvPr id="8403" name="Rectangle 678"/>
          <p:cNvSpPr>
            <a:spLocks noChangeAspect="1" noChangeArrowheads="1"/>
          </p:cNvSpPr>
          <p:nvPr/>
        </p:nvSpPr>
        <p:spPr bwMode="auto">
          <a:xfrm>
            <a:off x="4713288" y="6623050"/>
            <a:ext cx="4264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800"/>
              <a:t>Copyright © The McGraw-Hill Companies, Inc. Permission required for reproduction or display.</a:t>
            </a:r>
          </a:p>
        </p:txBody>
      </p:sp>
      <p:sp>
        <p:nvSpPr>
          <p:cNvPr id="8404" name="Line 312"/>
          <p:cNvSpPr>
            <a:spLocks noChangeAspect="1" noChangeShapeType="1"/>
          </p:cNvSpPr>
          <p:nvPr/>
        </p:nvSpPr>
        <p:spPr bwMode="auto">
          <a:xfrm rot="5520000">
            <a:off x="5624513" y="3430588"/>
            <a:ext cx="223837" cy="122237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5" name="Line 312"/>
          <p:cNvSpPr>
            <a:spLocks noChangeAspect="1" noChangeShapeType="1"/>
          </p:cNvSpPr>
          <p:nvPr/>
        </p:nvSpPr>
        <p:spPr bwMode="auto">
          <a:xfrm rot="-9060000">
            <a:off x="6064250" y="3419475"/>
            <a:ext cx="223838" cy="122238"/>
          </a:xfrm>
          <a:prstGeom prst="line">
            <a:avLst/>
          </a:prstGeom>
          <a:noFill/>
          <a:ln w="85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588" name="Rectangle 4"/>
          <p:cNvSpPr>
            <a:spLocks noChangeArrowheads="1"/>
          </p:cNvSpPr>
          <p:nvPr/>
        </p:nvSpPr>
        <p:spPr bwMode="auto">
          <a:xfrm>
            <a:off x="96838" y="6311900"/>
            <a:ext cx="2405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 err="1">
                <a:latin typeface="+mn-lt"/>
                <a:cs typeface="Times New Roman" pitchFamily="18" charset="0"/>
              </a:rPr>
              <a:t>Brooker</a:t>
            </a:r>
            <a:r>
              <a:rPr lang="en-US" sz="1600" b="1" dirty="0">
                <a:latin typeface="+mn-lt"/>
                <a:cs typeface="Times New Roman" pitchFamily="18" charset="0"/>
              </a:rPr>
              <a:t>, Fig 15.3</a:t>
            </a:r>
          </a:p>
        </p:txBody>
      </p:sp>
      <p:sp>
        <p:nvSpPr>
          <p:cNvPr id="8407" name="Text Box 5"/>
          <p:cNvSpPr txBox="1">
            <a:spLocks noChangeArrowheads="1"/>
          </p:cNvSpPr>
          <p:nvPr/>
        </p:nvSpPr>
        <p:spPr bwMode="auto">
          <a:xfrm>
            <a:off x="2882900" y="5921375"/>
            <a:ext cx="6211888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Note that the start codon sets the </a:t>
            </a:r>
            <a:r>
              <a:rPr lang="en-US" altLang="en-US" sz="1600" b="1">
                <a:latin typeface="Arial" panose="020B0604020202020204" pitchFamily="34" charset="0"/>
              </a:rPr>
              <a:t>reading frame</a:t>
            </a:r>
            <a:r>
              <a:rPr lang="en-US" altLang="en-US" sz="1400">
                <a:latin typeface="Arial" panose="020B0604020202020204" pitchFamily="34" charset="0"/>
              </a:rPr>
              <a:t> for all remaining codons</a:t>
            </a:r>
          </a:p>
        </p:txBody>
      </p:sp>
      <p:sp>
        <p:nvSpPr>
          <p:cNvPr id="84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 Reading Frames (ORF)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5588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0" y="6489700"/>
            <a:ext cx="255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Brooker, Table 15.4</a:t>
            </a:r>
          </a:p>
        </p:txBody>
      </p:sp>
      <p:pic>
        <p:nvPicPr>
          <p:cNvPr id="9219" name="Picture 2" descr="bro25332_t15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 b="6387"/>
          <a:stretch>
            <a:fillRect/>
          </a:stretch>
        </p:blipFill>
        <p:spPr bwMode="auto">
          <a:xfrm>
            <a:off x="1258888" y="685800"/>
            <a:ext cx="695801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408988" cy="595313"/>
          </a:xfrm>
        </p:spPr>
        <p:txBody>
          <a:bodyPr/>
          <a:lstStyle/>
          <a:p>
            <a:r>
              <a:rPr lang="en-US" altLang="en-US" sz="2800" smtClean="0"/>
              <a:t>Figuring out the genetic code with synthetic RNAs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"/>
          <p:cNvSpPr txBox="1">
            <a:spLocks noChangeArrowheads="1"/>
          </p:cNvSpPr>
          <p:nvPr/>
        </p:nvSpPr>
        <p:spPr bwMode="auto">
          <a:xfrm>
            <a:off x="1009650" y="690563"/>
            <a:ext cx="304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Brooker, Table 15.1</a:t>
            </a:r>
          </a:p>
        </p:txBody>
      </p:sp>
      <p:pic>
        <p:nvPicPr>
          <p:cNvPr id="10243" name="Picture 2" descr="bro25332_t15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6824" r="13962" b="3761"/>
          <a:stretch>
            <a:fillRect/>
          </a:stretch>
        </p:blipFill>
        <p:spPr bwMode="auto">
          <a:xfrm>
            <a:off x="0" y="1852613"/>
            <a:ext cx="91821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320675" y="17463"/>
            <a:ext cx="4424363" cy="838200"/>
          </a:xfrm>
        </p:spPr>
        <p:txBody>
          <a:bodyPr/>
          <a:lstStyle/>
          <a:p>
            <a:pPr algn="l"/>
            <a:r>
              <a:rPr lang="en-US" altLang="en-US" smtClean="0"/>
              <a:t>The Genetic Code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5880100" y="207963"/>
            <a:ext cx="1770063" cy="857250"/>
            <a:chOff x="7060556" y="243067"/>
            <a:chExt cx="1770927" cy="856526"/>
          </a:xfrm>
        </p:grpSpPr>
        <p:sp>
          <p:nvSpPr>
            <p:cNvPr id="8" name="Cloud Callout 7"/>
            <p:cNvSpPr/>
            <p:nvPr/>
          </p:nvSpPr>
          <p:spPr>
            <a:xfrm>
              <a:off x="7060556" y="243067"/>
              <a:ext cx="1770927" cy="856526"/>
            </a:xfrm>
            <a:prstGeom prst="cloudCallout">
              <a:avLst>
                <a:gd name="adj1" fmla="val 65479"/>
                <a:gd name="adj2" fmla="val -1022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03563" y="428647"/>
              <a:ext cx="1273796" cy="4615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latin typeface="+mn-lt"/>
                </a:rPr>
                <a:t>Yo</a:t>
              </a:r>
              <a:r>
                <a:rPr lang="en-US" sz="1000" b="1" dirty="0">
                  <a:latin typeface="+mn-lt"/>
                </a:rPr>
                <a:t>, they named a Stop codon after me….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2269</Words>
  <Application>Microsoft Office PowerPoint</Application>
  <PresentationFormat>On-screen Show (4:3)</PresentationFormat>
  <Paragraphs>1063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Times New Roman</vt:lpstr>
      <vt:lpstr>Arial</vt:lpstr>
      <vt:lpstr>Calibri</vt:lpstr>
      <vt:lpstr>Helvetica</vt:lpstr>
      <vt:lpstr>Myriad Pro</vt:lpstr>
      <vt:lpstr>Courier New</vt:lpstr>
      <vt:lpstr>Arial Narrow</vt:lpstr>
      <vt:lpstr>Tahoma</vt:lpstr>
      <vt:lpstr>Symbol</vt:lpstr>
      <vt:lpstr>Georgia</vt:lpstr>
      <vt:lpstr>Default Design</vt:lpstr>
      <vt:lpstr>PowerPoint Presentation</vt:lpstr>
      <vt:lpstr>Study Guide/Outline--Translation</vt:lpstr>
      <vt:lpstr>Primary (1o) Structure of Proteins—sequence of amino acids</vt:lpstr>
      <vt:lpstr>Structural levels of amino acid chains</vt:lpstr>
      <vt:lpstr>Each amino acid contains a different side chain (R group)</vt:lpstr>
      <vt:lpstr>Amino Acids, cont.</vt:lpstr>
      <vt:lpstr>Open Reading Frames (ORF)</vt:lpstr>
      <vt:lpstr>Figuring out the genetic code with synthetic RNAs</vt:lpstr>
      <vt:lpstr>The Genetic Code</vt:lpstr>
      <vt:lpstr>Published gene sequences are the non-template strand for ease of translating the sequence into protein</vt:lpstr>
      <vt:lpstr>PowerPoint Presentation</vt:lpstr>
      <vt:lpstr>The Genetic Code is almost universal</vt:lpstr>
      <vt:lpstr>Recognition Between tRNA and mRNA</vt:lpstr>
      <vt:lpstr>tRNA Structure</vt:lpstr>
      <vt:lpstr>Charging of tRNAs with a.a.</vt:lpstr>
      <vt:lpstr>Some codon: anti-codon pairing can tolerate mismatches</vt:lpstr>
      <vt:lpstr>Model for bacterial ribosome structure</vt:lpstr>
      <vt:lpstr>Overview of Translation</vt:lpstr>
      <vt:lpstr>Initiation</vt:lpstr>
      <vt:lpstr>Initiation, cont.</vt:lpstr>
      <vt:lpstr>Termination</vt:lpstr>
      <vt:lpstr>Animation of translation</vt:lpstr>
      <vt:lpstr>PowerPoint Presentation</vt:lpstr>
      <vt:lpstr>PowerPoint Presentation</vt:lpstr>
    </vt:vector>
  </TitlesOfParts>
  <Company>Georgia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echen</dc:creator>
  <cp:lastModifiedBy>Estella B Chen</cp:lastModifiedBy>
  <cp:revision>63</cp:revision>
  <dcterms:created xsi:type="dcterms:W3CDTF">2002-09-17T22:10:15Z</dcterms:created>
  <dcterms:modified xsi:type="dcterms:W3CDTF">2014-11-11T18:04:16Z</dcterms:modified>
</cp:coreProperties>
</file>