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6459200" cy="24688800"/>
  <p:notesSz cx="6858000" cy="9144000"/>
  <p:defaultTextStyle>
    <a:defPPr>
      <a:defRPr lang="en-US"/>
    </a:defPPr>
    <a:lvl1pPr marL="0" algn="l" defTabSz="10972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97280" algn="l" defTabSz="10972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94560" algn="l" defTabSz="10972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91840" algn="l" defTabSz="10972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89120" algn="l" defTabSz="10972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86400" algn="l" defTabSz="10972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83680" algn="l" defTabSz="10972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80960" algn="l" defTabSz="10972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78240" algn="l" defTabSz="10972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76">
          <p15:clr>
            <a:srgbClr val="A4A3A4"/>
          </p15:clr>
        </p15:guide>
        <p15:guide id="2" pos="51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A700"/>
    <a:srgbClr val="119111"/>
    <a:srgbClr val="009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91"/>
    <p:restoredTop sz="94733"/>
  </p:normalViewPr>
  <p:slideViewPr>
    <p:cSldViewPr snapToGrid="0" snapToObjects="1">
      <p:cViewPr>
        <p:scale>
          <a:sx n="71" d="100"/>
          <a:sy n="71" d="100"/>
        </p:scale>
        <p:origin x="928" y="-5928"/>
      </p:cViewPr>
      <p:guideLst>
        <p:guide orient="horz" pos="7776"/>
        <p:guide pos="518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FFDB7-A601-B64B-9ED3-24A622E7DE4B}" type="datetimeFigureOut">
              <a:rPr lang="en-US" smtClean="0"/>
              <a:t>9/25/19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43000"/>
            <a:ext cx="2057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3B52C-028E-D24F-9CC7-42931E3ED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1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3B52C-028E-D24F-9CC7-42931E3EDB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91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4440" y="7669532"/>
            <a:ext cx="13990320" cy="52920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68880" y="13990320"/>
            <a:ext cx="11521440" cy="63093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80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4415-D030-4C4A-B6B3-6994531A3FC4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9949-3284-204B-A704-2A95035237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53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4415-D030-4C4A-B6B3-6994531A3FC4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9949-3284-204B-A704-2A95035237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850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32920" y="988699"/>
            <a:ext cx="3703320" cy="2106549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960" y="988699"/>
            <a:ext cx="10835640" cy="210654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4415-D030-4C4A-B6B3-6994531A3FC4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9949-3284-204B-A704-2A95035237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099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4415-D030-4C4A-B6B3-6994531A3FC4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9949-3284-204B-A704-2A95035237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915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163" y="15864842"/>
            <a:ext cx="13990320" cy="4903470"/>
          </a:xfrm>
        </p:spPr>
        <p:txBody>
          <a:bodyPr anchor="t"/>
          <a:lstStyle>
            <a:lvl1pPr algn="l">
              <a:defRPr sz="9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0163" y="10464169"/>
            <a:ext cx="13990320" cy="5400673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97280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4415-D030-4C4A-B6B3-6994531A3FC4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9949-3284-204B-A704-2A95035237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025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5760722"/>
            <a:ext cx="7269480" cy="16293467"/>
          </a:xfrm>
        </p:spPr>
        <p:txBody>
          <a:bodyPr/>
          <a:lstStyle>
            <a:lvl1pPr>
              <a:defRPr sz="6700"/>
            </a:lvl1pPr>
            <a:lvl2pPr>
              <a:defRPr sz="58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66760" y="5760722"/>
            <a:ext cx="7269480" cy="16293467"/>
          </a:xfrm>
        </p:spPr>
        <p:txBody>
          <a:bodyPr/>
          <a:lstStyle>
            <a:lvl1pPr>
              <a:defRPr sz="6700"/>
            </a:lvl1pPr>
            <a:lvl2pPr>
              <a:defRPr sz="58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4415-D030-4C4A-B6B3-6994531A3FC4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9949-3284-204B-A704-2A95035237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8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5526407"/>
            <a:ext cx="7272338" cy="2303143"/>
          </a:xfrm>
        </p:spPr>
        <p:txBody>
          <a:bodyPr anchor="b"/>
          <a:lstStyle>
            <a:lvl1pPr marL="0" indent="0">
              <a:buNone/>
              <a:defRPr sz="580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00" b="1"/>
            </a:lvl3pPr>
            <a:lvl4pPr marL="3291840" indent="0">
              <a:buNone/>
              <a:defRPr sz="3800" b="1"/>
            </a:lvl4pPr>
            <a:lvl5pPr marL="4389120" indent="0">
              <a:buNone/>
              <a:defRPr sz="3800" b="1"/>
            </a:lvl5pPr>
            <a:lvl6pPr marL="5486400" indent="0">
              <a:buNone/>
              <a:defRPr sz="3800" b="1"/>
            </a:lvl6pPr>
            <a:lvl7pPr marL="6583680" indent="0">
              <a:buNone/>
              <a:defRPr sz="3800" b="1"/>
            </a:lvl7pPr>
            <a:lvl8pPr marL="7680960" indent="0">
              <a:buNone/>
              <a:defRPr sz="3800" b="1"/>
            </a:lvl8pPr>
            <a:lvl9pPr marL="8778240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7829550"/>
            <a:ext cx="7272338" cy="14224637"/>
          </a:xfrm>
        </p:spPr>
        <p:txBody>
          <a:bodyPr/>
          <a:lstStyle>
            <a:lvl1pPr>
              <a:defRPr sz="58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61047" y="5526407"/>
            <a:ext cx="7275195" cy="2303143"/>
          </a:xfrm>
        </p:spPr>
        <p:txBody>
          <a:bodyPr anchor="b"/>
          <a:lstStyle>
            <a:lvl1pPr marL="0" indent="0">
              <a:buNone/>
              <a:defRPr sz="580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00" b="1"/>
            </a:lvl3pPr>
            <a:lvl4pPr marL="3291840" indent="0">
              <a:buNone/>
              <a:defRPr sz="3800" b="1"/>
            </a:lvl4pPr>
            <a:lvl5pPr marL="4389120" indent="0">
              <a:buNone/>
              <a:defRPr sz="3800" b="1"/>
            </a:lvl5pPr>
            <a:lvl6pPr marL="5486400" indent="0">
              <a:buNone/>
              <a:defRPr sz="3800" b="1"/>
            </a:lvl6pPr>
            <a:lvl7pPr marL="6583680" indent="0">
              <a:buNone/>
              <a:defRPr sz="3800" b="1"/>
            </a:lvl7pPr>
            <a:lvl8pPr marL="7680960" indent="0">
              <a:buNone/>
              <a:defRPr sz="3800" b="1"/>
            </a:lvl8pPr>
            <a:lvl9pPr marL="8778240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61047" y="7829550"/>
            <a:ext cx="7275195" cy="14224637"/>
          </a:xfrm>
        </p:spPr>
        <p:txBody>
          <a:bodyPr/>
          <a:lstStyle>
            <a:lvl1pPr>
              <a:defRPr sz="58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4415-D030-4C4A-B6B3-6994531A3FC4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9949-3284-204B-A704-2A95035237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30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4415-D030-4C4A-B6B3-6994531A3FC4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9949-3284-204B-A704-2A95035237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757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4415-D030-4C4A-B6B3-6994531A3FC4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9949-3284-204B-A704-2A95035237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024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2" y="982980"/>
            <a:ext cx="5414963" cy="4183380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5090" y="982982"/>
            <a:ext cx="9201150" cy="21071207"/>
          </a:xfrm>
        </p:spPr>
        <p:txBody>
          <a:bodyPr/>
          <a:lstStyle>
            <a:lvl1pPr>
              <a:defRPr sz="7700"/>
            </a:lvl1pPr>
            <a:lvl2pPr>
              <a:defRPr sz="6700"/>
            </a:lvl2pPr>
            <a:lvl3pPr>
              <a:defRPr sz="58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2" y="5166362"/>
            <a:ext cx="5414963" cy="16887827"/>
          </a:xfrm>
        </p:spPr>
        <p:txBody>
          <a:bodyPr/>
          <a:lstStyle>
            <a:lvl1pPr marL="0" indent="0">
              <a:buNone/>
              <a:defRPr sz="3400"/>
            </a:lvl1pPr>
            <a:lvl2pPr marL="1097280" indent="0">
              <a:buNone/>
              <a:defRPr sz="2900"/>
            </a:lvl2pPr>
            <a:lvl3pPr marL="2194560" indent="0">
              <a:buNone/>
              <a:defRPr sz="2400"/>
            </a:lvl3pPr>
            <a:lvl4pPr marL="3291840" indent="0">
              <a:buNone/>
              <a:defRPr sz="2200"/>
            </a:lvl4pPr>
            <a:lvl5pPr marL="4389120" indent="0">
              <a:buNone/>
              <a:defRPr sz="2200"/>
            </a:lvl5pPr>
            <a:lvl6pPr marL="5486400" indent="0">
              <a:buNone/>
              <a:defRPr sz="2200"/>
            </a:lvl6pPr>
            <a:lvl7pPr marL="6583680" indent="0">
              <a:buNone/>
              <a:defRPr sz="2200"/>
            </a:lvl7pPr>
            <a:lvl8pPr marL="7680960" indent="0">
              <a:buNone/>
              <a:defRPr sz="2200"/>
            </a:lvl8pPr>
            <a:lvl9pPr marL="8778240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4415-D030-4C4A-B6B3-6994531A3FC4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9949-3284-204B-A704-2A95035237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200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6118" y="17282160"/>
            <a:ext cx="9875520" cy="2040257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26118" y="2205990"/>
            <a:ext cx="9875520" cy="14813280"/>
          </a:xfrm>
        </p:spPr>
        <p:txBody>
          <a:bodyPr/>
          <a:lstStyle>
            <a:lvl1pPr marL="0" indent="0">
              <a:buNone/>
              <a:defRPr sz="7700"/>
            </a:lvl1pPr>
            <a:lvl2pPr marL="1097280" indent="0">
              <a:buNone/>
              <a:defRPr sz="6700"/>
            </a:lvl2pPr>
            <a:lvl3pPr marL="2194560" indent="0">
              <a:buNone/>
              <a:defRPr sz="580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26118" y="19322417"/>
            <a:ext cx="9875520" cy="2897503"/>
          </a:xfrm>
        </p:spPr>
        <p:txBody>
          <a:bodyPr/>
          <a:lstStyle>
            <a:lvl1pPr marL="0" indent="0">
              <a:buNone/>
              <a:defRPr sz="3400"/>
            </a:lvl1pPr>
            <a:lvl2pPr marL="1097280" indent="0">
              <a:buNone/>
              <a:defRPr sz="2900"/>
            </a:lvl2pPr>
            <a:lvl3pPr marL="2194560" indent="0">
              <a:buNone/>
              <a:defRPr sz="2400"/>
            </a:lvl3pPr>
            <a:lvl4pPr marL="3291840" indent="0">
              <a:buNone/>
              <a:defRPr sz="2200"/>
            </a:lvl4pPr>
            <a:lvl5pPr marL="4389120" indent="0">
              <a:buNone/>
              <a:defRPr sz="2200"/>
            </a:lvl5pPr>
            <a:lvl6pPr marL="5486400" indent="0">
              <a:buNone/>
              <a:defRPr sz="2200"/>
            </a:lvl6pPr>
            <a:lvl7pPr marL="6583680" indent="0">
              <a:buNone/>
              <a:defRPr sz="2200"/>
            </a:lvl7pPr>
            <a:lvl8pPr marL="7680960" indent="0">
              <a:buNone/>
              <a:defRPr sz="2200"/>
            </a:lvl8pPr>
            <a:lvl9pPr marL="8778240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4415-D030-4C4A-B6B3-6994531A3FC4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9949-3284-204B-A704-2A95035237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216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988697"/>
            <a:ext cx="14813280" cy="4114800"/>
          </a:xfrm>
          <a:prstGeom prst="rect">
            <a:avLst/>
          </a:prstGeom>
        </p:spPr>
        <p:txBody>
          <a:bodyPr vert="horz" lIns="219456" tIns="109728" rIns="219456" bIns="10972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5760722"/>
            <a:ext cx="14813280" cy="16293467"/>
          </a:xfrm>
          <a:prstGeom prst="rect">
            <a:avLst/>
          </a:prstGeom>
        </p:spPr>
        <p:txBody>
          <a:bodyPr vert="horz" lIns="219456" tIns="109728" rIns="219456" bIns="10972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" y="22882862"/>
            <a:ext cx="3840480" cy="1314450"/>
          </a:xfrm>
          <a:prstGeom prst="rect">
            <a:avLst/>
          </a:prstGeom>
        </p:spPr>
        <p:txBody>
          <a:bodyPr vert="horz" lIns="219456" tIns="109728" rIns="219456" bIns="109728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04415-D030-4C4A-B6B3-6994531A3FC4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23560" y="22882862"/>
            <a:ext cx="5212080" cy="1314450"/>
          </a:xfrm>
          <a:prstGeom prst="rect">
            <a:avLst/>
          </a:prstGeom>
        </p:spPr>
        <p:txBody>
          <a:bodyPr vert="horz" lIns="219456" tIns="109728" rIns="219456" bIns="109728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95760" y="22882862"/>
            <a:ext cx="3840480" cy="1314450"/>
          </a:xfrm>
          <a:prstGeom prst="rect">
            <a:avLst/>
          </a:prstGeom>
        </p:spPr>
        <p:txBody>
          <a:bodyPr vert="horz" lIns="219456" tIns="109728" rIns="219456" bIns="109728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59949-3284-204B-A704-2A95035237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1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10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2960" indent="-822960" algn="l" defTabSz="1097280" rtl="0" eaLnBrk="1" latinLnBrk="0" hangingPunct="1">
        <a:spcBef>
          <a:spcPct val="20000"/>
        </a:spcBef>
        <a:buFont typeface="Arial"/>
        <a:buChar char="•"/>
        <a:defRPr sz="7700" kern="1200">
          <a:solidFill>
            <a:schemeClr val="tx1"/>
          </a:solidFill>
          <a:latin typeface="+mn-lt"/>
          <a:ea typeface="+mn-ea"/>
          <a:cs typeface="+mn-cs"/>
        </a:defRPr>
      </a:lvl1pPr>
      <a:lvl2pPr marL="1783080" indent="-685800" algn="l" defTabSz="1097280" rtl="0" eaLnBrk="1" latinLnBrk="0" hangingPunct="1">
        <a:spcBef>
          <a:spcPct val="20000"/>
        </a:spcBef>
        <a:buFont typeface="Arial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1097280" rtl="0" eaLnBrk="1" latinLnBrk="0" hangingPunct="1">
        <a:spcBef>
          <a:spcPct val="20000"/>
        </a:spcBef>
        <a:buFont typeface="Arial"/>
        <a:buChar char="•"/>
        <a:defRPr sz="5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1097280" rtl="0" eaLnBrk="1" latinLnBrk="0" hangingPunct="1">
        <a:spcBef>
          <a:spcPct val="20000"/>
        </a:spcBef>
        <a:buFont typeface="Arial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1097280" rtl="0" eaLnBrk="1" latinLnBrk="0" hangingPunct="1">
        <a:spcBef>
          <a:spcPct val="20000"/>
        </a:spcBef>
        <a:buFont typeface="Arial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109728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109728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109728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109728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10972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10972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10972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10972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10972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10972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10972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10972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Picture 36" descr="ile:Flag map of Italy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475" y="2164314"/>
            <a:ext cx="12444134" cy="1446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2F8BC6-E77D-1940-BC35-21F7C2301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663" y="16548318"/>
            <a:ext cx="8737833" cy="5170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-1408414" y="20151536"/>
            <a:ext cx="19408908" cy="4210384"/>
          </a:xfrm>
          <a:prstGeom prst="rect">
            <a:avLst/>
          </a:prstGeom>
        </p:spPr>
        <p:txBody>
          <a:bodyPr wrap="square" lIns="219456" tIns="109728" rIns="219456" bIns="109728">
            <a:spAutoFit/>
          </a:bodyPr>
          <a:lstStyle/>
          <a:p>
            <a:pPr algn="ctr"/>
            <a:r>
              <a:rPr lang="en-US" sz="14400" dirty="0">
                <a:solidFill>
                  <a:srgbClr val="FF0000"/>
                </a:solidFill>
                <a:latin typeface="Herculanum"/>
                <a:ea typeface="+mj-ea"/>
                <a:cs typeface="Herculanum"/>
              </a:rPr>
              <a:t>Montepulciano </a:t>
            </a:r>
          </a:p>
          <a:p>
            <a:pPr algn="ctr"/>
            <a:r>
              <a:rPr lang="en-US" sz="11500" dirty="0">
                <a:solidFill>
                  <a:srgbClr val="00A700"/>
                </a:solidFill>
                <a:latin typeface="Herculanum"/>
                <a:ea typeface="+mj-ea"/>
                <a:cs typeface="Herculanum"/>
              </a:rPr>
              <a:t>Italy Summer 2020</a:t>
            </a:r>
            <a:endParaRPr lang="en-US" sz="11500" dirty="0">
              <a:solidFill>
                <a:srgbClr val="00A7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408414" y="-248828"/>
            <a:ext cx="19408908" cy="2760756"/>
          </a:xfrm>
          <a:prstGeom prst="rect">
            <a:avLst/>
          </a:prstGeom>
        </p:spPr>
        <p:txBody>
          <a:bodyPr wrap="square" lIns="219456" tIns="109728" rIns="219456" bIns="109728">
            <a:spAutoFit/>
          </a:bodyPr>
          <a:lstStyle/>
          <a:p>
            <a:pPr algn="ctr"/>
            <a:r>
              <a:rPr lang="en-US" sz="16500" dirty="0">
                <a:solidFill>
                  <a:srgbClr val="119111"/>
                </a:solidFill>
                <a:latin typeface="Herculanum"/>
                <a:ea typeface="+mj-ea"/>
                <a:cs typeface="Herculanum"/>
              </a:rPr>
              <a:t>Live</a:t>
            </a:r>
            <a:r>
              <a:rPr lang="en-US" sz="16500" dirty="0">
                <a:solidFill>
                  <a:schemeClr val="bg1"/>
                </a:solidFill>
                <a:latin typeface="Herculanum"/>
                <a:ea typeface="+mj-ea"/>
                <a:cs typeface="Herculanum"/>
              </a:rPr>
              <a:t>   </a:t>
            </a:r>
            <a:r>
              <a:rPr lang="en-US" sz="9600" dirty="0">
                <a:solidFill>
                  <a:schemeClr val="bg1"/>
                </a:solidFill>
                <a:latin typeface="Herculanum"/>
                <a:ea typeface="+mj-ea"/>
                <a:cs typeface="Herculanum"/>
              </a:rPr>
              <a:t>to</a:t>
            </a:r>
            <a:r>
              <a:rPr lang="en-US" sz="16500" dirty="0">
                <a:solidFill>
                  <a:schemeClr val="bg1"/>
                </a:solidFill>
                <a:latin typeface="Herculanum"/>
                <a:ea typeface="+mj-ea"/>
                <a:cs typeface="Herculanum"/>
              </a:rPr>
              <a:t>   </a:t>
            </a:r>
            <a:r>
              <a:rPr lang="en-US" sz="16500" dirty="0">
                <a:solidFill>
                  <a:srgbClr val="FF0000"/>
                </a:solidFill>
                <a:latin typeface="Herculanum"/>
                <a:ea typeface="+mj-ea"/>
                <a:cs typeface="Herculanum"/>
              </a:rPr>
              <a:t>Learn</a:t>
            </a:r>
            <a:r>
              <a:rPr lang="en-US" sz="3600" dirty="0">
                <a:solidFill>
                  <a:srgbClr val="FF0000"/>
                </a:solidFill>
                <a:latin typeface="Herculanum"/>
                <a:ea typeface="+mj-ea"/>
                <a:cs typeface="Herculanum"/>
              </a:rPr>
              <a:t>…</a:t>
            </a:r>
            <a:r>
              <a:rPr lang="en-US" sz="16500" dirty="0">
                <a:solidFill>
                  <a:schemeClr val="bg1"/>
                </a:solidFill>
                <a:latin typeface="Herculanum"/>
                <a:ea typeface="+mj-ea"/>
                <a:cs typeface="Herculanum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8262" y="2411087"/>
            <a:ext cx="3698016" cy="16552224"/>
          </a:xfrm>
          <a:prstGeom prst="rect">
            <a:avLst/>
          </a:prstGeom>
          <a:noFill/>
        </p:spPr>
        <p:txBody>
          <a:bodyPr wrap="square" lIns="54864" tIns="27432" rIns="54864" bIns="27432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rculanum" panose="02000505000000020004" pitchFamily="2" charset="77"/>
              </a:rPr>
              <a:t>Five weeks</a:t>
            </a:r>
          </a:p>
          <a:p>
            <a:pPr algn="r"/>
            <a:r>
              <a:rPr lang="en-US" sz="2200" dirty="0">
                <a:solidFill>
                  <a:schemeClr val="bg1"/>
                </a:solidFill>
              </a:rPr>
              <a:t>in Montepulciano, a beautiful medieval/Renaissance hilltop town overlooking a Tuscan landscape of olive orchards </a:t>
            </a:r>
          </a:p>
          <a:p>
            <a:pPr algn="r"/>
            <a:r>
              <a:rPr lang="en-US" sz="2200" dirty="0">
                <a:solidFill>
                  <a:schemeClr val="bg1"/>
                </a:solidFill>
              </a:rPr>
              <a:t>and grape vineyards.</a:t>
            </a:r>
          </a:p>
          <a:p>
            <a:pPr algn="r"/>
            <a:endParaRPr lang="en-US" sz="2200" dirty="0">
              <a:solidFill>
                <a:schemeClr val="bg1"/>
              </a:solidFill>
            </a:endParaRPr>
          </a:p>
          <a:p>
            <a:pPr algn="r"/>
            <a:r>
              <a:rPr lang="en-US" dirty="0">
                <a:solidFill>
                  <a:schemeClr val="bg1"/>
                </a:solidFill>
                <a:latin typeface="Herculanum" panose="02000505000000020004" pitchFamily="2" charset="77"/>
              </a:rPr>
              <a:t>Five+ Field Adventures</a:t>
            </a:r>
            <a:endParaRPr lang="en-US" sz="2200" dirty="0">
              <a:solidFill>
                <a:schemeClr val="bg1"/>
              </a:solidFill>
            </a:endParaRPr>
          </a:p>
          <a:p>
            <a:pPr marL="342900" indent="-342900" algn="r">
              <a:buFont typeface="Wingdings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Siena</a:t>
            </a:r>
          </a:p>
          <a:p>
            <a:pPr marL="342900" indent="-342900" algn="r">
              <a:buFont typeface="Wingdings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Perugia</a:t>
            </a:r>
          </a:p>
          <a:p>
            <a:pPr marL="342900" indent="-342900" algn="r">
              <a:buFont typeface="Wingdings" charset="2"/>
              <a:buChar char="§"/>
            </a:pPr>
            <a:r>
              <a:rPr lang="en-US" sz="2200" dirty="0" err="1">
                <a:solidFill>
                  <a:schemeClr val="bg1"/>
                </a:solidFill>
              </a:rPr>
              <a:t>Orvieto</a:t>
            </a:r>
            <a:endParaRPr lang="en-US" sz="2200" dirty="0">
              <a:solidFill>
                <a:schemeClr val="bg1"/>
              </a:solidFill>
            </a:endParaRPr>
          </a:p>
          <a:p>
            <a:pPr marL="342900" indent="-342900" algn="r">
              <a:buFont typeface="Wingdings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Lake Trasimeno</a:t>
            </a:r>
          </a:p>
          <a:p>
            <a:pPr marL="342900" indent="-342900" algn="r">
              <a:buFont typeface="Wingdings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Florence (2 trips) </a:t>
            </a:r>
          </a:p>
          <a:p>
            <a:pPr marL="342900" indent="-342900" algn="r">
              <a:buFont typeface="Wingdings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Rome (overnight)</a:t>
            </a:r>
          </a:p>
          <a:p>
            <a:pPr marL="342900" indent="-342900" algn="r">
              <a:buFont typeface="Wingdings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And weekends free to </a:t>
            </a:r>
          </a:p>
          <a:p>
            <a:pPr algn="r"/>
            <a:r>
              <a:rPr lang="en-US" sz="2200" dirty="0">
                <a:solidFill>
                  <a:schemeClr val="bg1"/>
                </a:solidFill>
              </a:rPr>
              <a:t>travel to destinations beyond!</a:t>
            </a:r>
          </a:p>
          <a:p>
            <a:pPr marL="342900" indent="-342900" algn="r">
              <a:buFont typeface="Arial"/>
              <a:buChar char="•"/>
              <a:defRPr/>
            </a:pPr>
            <a:endParaRPr lang="en-US" sz="22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dirty="0">
                <a:solidFill>
                  <a:schemeClr val="bg1"/>
                </a:solidFill>
                <a:latin typeface="Herculanum" panose="02000505000000020004" pitchFamily="2" charset="77"/>
              </a:rPr>
              <a:t>Five Great Reasons</a:t>
            </a:r>
          </a:p>
          <a:p>
            <a:pPr marL="342900" indent="-342900" algn="r">
              <a:buFont typeface="Wingdings" charset="2"/>
              <a:buChar char="§"/>
              <a:defRPr/>
            </a:pPr>
            <a:r>
              <a:rPr lang="en-US" sz="2200" dirty="0">
                <a:solidFill>
                  <a:schemeClr val="bg1"/>
                </a:solidFill>
              </a:rPr>
              <a:t>Immerse yourself in a new culture in the safety of a small town</a:t>
            </a:r>
          </a:p>
          <a:p>
            <a:pPr marL="342900" indent="-342900" algn="r">
              <a:buFont typeface="Wingdings" charset="2"/>
              <a:buChar char="§"/>
              <a:defRPr/>
            </a:pPr>
            <a:r>
              <a:rPr lang="en-US" sz="2200" dirty="0">
                <a:solidFill>
                  <a:schemeClr val="bg1"/>
                </a:solidFill>
              </a:rPr>
              <a:t>Learn through experience while earning 6 credit hours</a:t>
            </a:r>
          </a:p>
          <a:p>
            <a:pPr marL="342900" indent="-342900" algn="r">
              <a:buFont typeface="Wingdings" charset="2"/>
              <a:buChar char="§"/>
              <a:defRPr/>
            </a:pPr>
            <a:r>
              <a:rPr lang="en-US" sz="2200" dirty="0">
                <a:solidFill>
                  <a:schemeClr val="bg1"/>
                </a:solidFill>
              </a:rPr>
              <a:t>Experience masterpieces of art and great historic venues</a:t>
            </a:r>
          </a:p>
          <a:p>
            <a:pPr marL="342900" indent="-342900" algn="r">
              <a:buFont typeface="Wingdings" charset="2"/>
              <a:buChar char="§"/>
              <a:defRPr/>
            </a:pPr>
            <a:r>
              <a:rPr lang="en-US" sz="2200" dirty="0">
                <a:solidFill>
                  <a:schemeClr val="bg1"/>
                </a:solidFill>
              </a:rPr>
              <a:t>Build your resume</a:t>
            </a:r>
          </a:p>
          <a:p>
            <a:pPr marL="342900" indent="-342900" algn="r">
              <a:buFont typeface="Wingdings" charset="2"/>
              <a:buChar char="§"/>
              <a:defRPr/>
            </a:pPr>
            <a:r>
              <a:rPr lang="en-US" sz="2200" dirty="0">
                <a:solidFill>
                  <a:schemeClr val="bg1"/>
                </a:solidFill>
              </a:rPr>
              <a:t>Make new friends </a:t>
            </a:r>
          </a:p>
          <a:p>
            <a:pPr marL="342900" indent="-342900" algn="r">
              <a:buFont typeface="Wingdings" charset="2"/>
              <a:buChar char="§"/>
              <a:defRPr/>
            </a:pPr>
            <a:endParaRPr lang="en-US" sz="2200" dirty="0">
              <a:solidFill>
                <a:schemeClr val="bg1"/>
              </a:solidFill>
            </a:endParaRPr>
          </a:p>
          <a:p>
            <a:pPr algn="r"/>
            <a:r>
              <a:rPr lang="en-US" dirty="0">
                <a:solidFill>
                  <a:schemeClr val="bg1"/>
                </a:solidFill>
                <a:latin typeface="Herculanum" panose="02000505000000020004" pitchFamily="2" charset="77"/>
              </a:rPr>
              <a:t>Five K*</a:t>
            </a:r>
          </a:p>
          <a:p>
            <a:pPr algn="r"/>
            <a:r>
              <a:rPr lang="en-US" sz="2200" dirty="0">
                <a:solidFill>
                  <a:schemeClr val="bg1"/>
                </a:solidFill>
              </a:rPr>
              <a:t>The $5400 program fee includes:</a:t>
            </a:r>
          </a:p>
          <a:p>
            <a:pPr marL="342900" indent="-342900" algn="r">
              <a:buFont typeface="Wingdings" charset="2"/>
              <a:buChar char="§"/>
              <a:tabLst>
                <a:tab pos="240030" algn="l"/>
              </a:tabLst>
              <a:defRPr/>
            </a:pPr>
            <a:r>
              <a:rPr lang="en-US" sz="2200" dirty="0">
                <a:solidFill>
                  <a:schemeClr val="bg1"/>
                </a:solidFill>
              </a:rPr>
              <a:t>All housing</a:t>
            </a:r>
          </a:p>
          <a:p>
            <a:pPr marL="342900" indent="-342900" algn="r">
              <a:buFont typeface="Wingdings" charset="2"/>
              <a:buChar char="§"/>
              <a:tabLst>
                <a:tab pos="240030" algn="l"/>
              </a:tabLst>
              <a:defRPr/>
            </a:pPr>
            <a:r>
              <a:rPr lang="en-US" sz="2200" dirty="0">
                <a:solidFill>
                  <a:schemeClr val="bg1"/>
                </a:solidFill>
              </a:rPr>
              <a:t>Round-trip airfare </a:t>
            </a:r>
          </a:p>
          <a:p>
            <a:pPr marL="342900" indent="-342900" algn="r">
              <a:buFont typeface="Wingdings" charset="2"/>
              <a:buChar char="§"/>
              <a:tabLst>
                <a:tab pos="240030" algn="l"/>
              </a:tabLst>
              <a:defRPr/>
            </a:pPr>
            <a:r>
              <a:rPr lang="en-US" sz="2200" dirty="0">
                <a:solidFill>
                  <a:schemeClr val="bg1"/>
                </a:solidFill>
              </a:rPr>
              <a:t>Three-course dinners four nights a week</a:t>
            </a:r>
          </a:p>
          <a:p>
            <a:pPr marL="342900" indent="-342900" algn="r">
              <a:buFont typeface="Wingdings" charset="2"/>
              <a:buChar char="§"/>
              <a:defRPr/>
            </a:pPr>
            <a:r>
              <a:rPr lang="en-US" sz="2200" dirty="0">
                <a:solidFill>
                  <a:schemeClr val="bg1"/>
                </a:solidFill>
              </a:rPr>
              <a:t>Program related field trips including admissions, museum entry fees, transportation, etc.</a:t>
            </a:r>
          </a:p>
          <a:p>
            <a:pPr marL="342900" indent="-342900">
              <a:buClr>
                <a:srgbClr val="00A700"/>
              </a:buClr>
              <a:buFont typeface="Wingdings" charset="2"/>
              <a:buChar char="§"/>
              <a:defRPr/>
            </a:pPr>
            <a:endParaRPr lang="en-US" sz="22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00A700"/>
              </a:buClr>
              <a:buFont typeface="Wingdings" charset="2"/>
              <a:buChar char="§"/>
              <a:defRPr/>
            </a:pP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02345" y="2321532"/>
            <a:ext cx="3479842" cy="17202658"/>
          </a:xfrm>
          <a:prstGeom prst="rect">
            <a:avLst/>
          </a:prstGeom>
          <a:noFill/>
        </p:spPr>
        <p:txBody>
          <a:bodyPr wrap="square" lIns="54864" tIns="27432" rIns="54864" bIns="27432" rtlCol="0">
            <a:spAutoFit/>
          </a:bodyPr>
          <a:lstStyle/>
          <a:p>
            <a:r>
              <a:rPr lang="mr-IN" sz="3200" dirty="0">
                <a:solidFill>
                  <a:srgbClr val="FFFFFF"/>
                </a:solidFill>
              </a:rPr>
              <a:t>…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Herculanum" charset="0"/>
                <a:ea typeface="Herculanum" charset="0"/>
                <a:cs typeface="Herculanum" charset="0"/>
              </a:rPr>
              <a:t>Art, Science, History, Literature, Geography, theatre, Political Science, and More</a:t>
            </a:r>
            <a:endParaRPr lang="en-US" sz="3200" dirty="0">
              <a:solidFill>
                <a:srgbClr val="FFFFFF"/>
              </a:solidFill>
            </a:endParaRPr>
          </a:p>
          <a:p>
            <a:r>
              <a:rPr lang="en-US" sz="2200" dirty="0">
                <a:solidFill>
                  <a:srgbClr val="FFFFFF"/>
                </a:solidFill>
              </a:rPr>
              <a:t>by taking</a:t>
            </a:r>
          </a:p>
          <a:p>
            <a:endParaRPr lang="en-US" sz="2200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  <a:latin typeface="Herculanum" panose="02000505000000020004" pitchFamily="2" charset="77"/>
              </a:rPr>
              <a:t>Two Courses</a:t>
            </a:r>
          </a:p>
          <a:p>
            <a:r>
              <a:rPr lang="en-US" sz="2200" dirty="0">
                <a:solidFill>
                  <a:srgbClr val="FFFFFF"/>
                </a:solidFill>
              </a:rPr>
              <a:t>in either of the two sessions:</a:t>
            </a:r>
          </a:p>
          <a:p>
            <a:endParaRPr lang="fr-FR" sz="2200" dirty="0">
              <a:solidFill>
                <a:srgbClr val="FFFFFF"/>
              </a:solidFill>
            </a:endParaRPr>
          </a:p>
          <a:p>
            <a:r>
              <a:rPr lang="en-US" altLang="en-US" sz="2200" b="1" dirty="0">
                <a:solidFill>
                  <a:schemeClr val="bg1"/>
                </a:solidFill>
              </a:rPr>
              <a:t>Session 1: May 14 – June 18</a:t>
            </a:r>
          </a:p>
          <a:p>
            <a:pPr marL="342900" indent="-342900">
              <a:lnSpc>
                <a:spcPct val="90000"/>
              </a:lnSpc>
              <a:spcBef>
                <a:spcPts val="360"/>
              </a:spcBef>
              <a:buClr>
                <a:schemeClr val="bg1"/>
              </a:buClr>
              <a:buSzPct val="85000"/>
              <a:buFont typeface="Wingdings" charset="2"/>
              <a:buChar char="§"/>
            </a:pPr>
            <a:endParaRPr lang="en-US" sz="2200" dirty="0">
              <a:solidFill>
                <a:srgbClr val="FFFFFF"/>
              </a:solidFill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Development and Sustainability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Introduction to Sociology in Italy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Playing in the Piazza: Poets, Lovers, and Clowns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Science, Society, and 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 the Environment II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Introduction to International Studies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Sociology of Modern Italy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The Art of Theatre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The Art of Science</a:t>
            </a:r>
          </a:p>
          <a:p>
            <a:pPr marL="342900" indent="-342900">
              <a:lnSpc>
                <a:spcPct val="90000"/>
              </a:lnSpc>
              <a:spcBef>
                <a:spcPts val="360"/>
              </a:spcBef>
              <a:buClr>
                <a:schemeClr val="bg1"/>
              </a:buClr>
              <a:buSzPct val="85000"/>
              <a:buFont typeface="Wingdings" charset="2"/>
              <a:buChar char="§"/>
            </a:pPr>
            <a:endParaRPr lang="en-US" sz="2200" dirty="0">
              <a:solidFill>
                <a:srgbClr val="FF0000"/>
              </a:solidFill>
            </a:endParaRPr>
          </a:p>
          <a:p>
            <a:r>
              <a:rPr lang="en-US" altLang="en-US" sz="2200" b="1" dirty="0">
                <a:solidFill>
                  <a:schemeClr val="bg1"/>
                </a:solidFill>
              </a:rPr>
              <a:t>Session 2: June 25 – July 30</a:t>
            </a:r>
          </a:p>
          <a:p>
            <a:pPr fontAlgn="ctr"/>
            <a:endParaRPr lang="en-US" sz="2200" dirty="0">
              <a:solidFill>
                <a:schemeClr val="bg1"/>
              </a:solidFill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17th Century Italian Painting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Introduction to Sociology 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Principles of Public Speaking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Natural Hazards and Disasters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World Literature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The Arts in Society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Sociology of Food in Italy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Travel Writing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Weather and Climate</a:t>
            </a:r>
          </a:p>
          <a:p>
            <a:pPr fontAlgn="ctr"/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57866" y="12427042"/>
            <a:ext cx="110800" cy="720197"/>
          </a:xfrm>
          <a:prstGeom prst="rect">
            <a:avLst/>
          </a:prstGeom>
          <a:noFill/>
        </p:spPr>
        <p:txBody>
          <a:bodyPr wrap="none" lIns="54864" tIns="27432" rIns="54864" bIns="27432" rtlCol="0">
            <a:spAutoFit/>
          </a:bodyPr>
          <a:lstStyle/>
          <a:p>
            <a:endParaRPr lang="en-US" dirty="0"/>
          </a:p>
        </p:txBody>
      </p:sp>
      <p:pic>
        <p:nvPicPr>
          <p:cNvPr id="31" name="Picture 38" descr="mage result for Pisa postage stamp">
            <a:extLst>
              <a:ext uri="{FF2B5EF4-FFF2-40B4-BE49-F238E27FC236}">
                <a16:creationId xmlns:a16="http://schemas.microsoft.com/office/drawing/2014/main" id="{ACF788E1-6024-A74E-962D-37A06A959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1799">
            <a:off x="9889811" y="2365974"/>
            <a:ext cx="1259574" cy="199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251256" y="23961488"/>
            <a:ext cx="17094592" cy="609398"/>
          </a:xfrm>
          <a:prstGeom prst="rect">
            <a:avLst/>
          </a:prstGeom>
          <a:noFill/>
        </p:spPr>
        <p:txBody>
          <a:bodyPr wrap="square" lIns="54864" tIns="27432" rIns="54864" bIns="27432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For more info and to sign up: http://</a:t>
            </a:r>
            <a:r>
              <a:rPr lang="en-US" sz="3600" dirty="0" err="1">
                <a:solidFill>
                  <a:schemeClr val="bg1"/>
                </a:solidFill>
              </a:rPr>
              <a:t>dga.kennesaw.edu</a:t>
            </a:r>
            <a:r>
              <a:rPr lang="en-US" sz="3600" dirty="0">
                <a:solidFill>
                  <a:schemeClr val="bg1"/>
                </a:solidFill>
              </a:rPr>
              <a:t>/</a:t>
            </a:r>
            <a:r>
              <a:rPr lang="en-US" sz="3600" dirty="0" err="1">
                <a:solidFill>
                  <a:schemeClr val="bg1"/>
                </a:solidFill>
              </a:rPr>
              <a:t>educationabroad</a:t>
            </a:r>
            <a:r>
              <a:rPr lang="en-US" sz="3600" dirty="0">
                <a:solidFill>
                  <a:schemeClr val="bg1"/>
                </a:solidFill>
              </a:rPr>
              <a:t>/</a:t>
            </a:r>
            <a:r>
              <a:rPr lang="en-US" sz="3600" dirty="0" err="1">
                <a:solidFill>
                  <a:schemeClr val="bg1"/>
                </a:solidFill>
              </a:rPr>
              <a:t>index.php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7058" y="18686634"/>
            <a:ext cx="3219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FFFFFF"/>
                </a:solidFill>
              </a:rPr>
              <a:t>*</a:t>
            </a:r>
            <a:r>
              <a:rPr lang="en-US" sz="2000" dirty="0">
                <a:solidFill>
                  <a:schemeClr val="bg1"/>
                </a:solidFill>
              </a:rPr>
              <a:t>Kennesaw State students are eligible for the  $800 Global Learning Scholarship. </a:t>
            </a:r>
            <a:endParaRPr lang="en-US" sz="2000" dirty="0"/>
          </a:p>
        </p:txBody>
      </p:sp>
      <p:pic>
        <p:nvPicPr>
          <p:cNvPr id="32" name="Picture 54" descr="mage result for Roma   stamp">
            <a:extLst>
              <a:ext uri="{FF2B5EF4-FFF2-40B4-BE49-F238E27FC236}">
                <a16:creationId xmlns:a16="http://schemas.microsoft.com/office/drawing/2014/main" id="{5631B078-6990-7443-A921-5EFB5B85D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9625">
            <a:off x="10651303" y="3386828"/>
            <a:ext cx="1786462" cy="107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052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21493</TotalTime>
  <Words>288</Words>
  <Application>Microsoft Macintosh PowerPoint</Application>
  <PresentationFormat>Custom</PresentationFormat>
  <Paragraphs>63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Herculanum</vt:lpstr>
      <vt:lpstr>Wingdings</vt:lpstr>
      <vt:lpstr>Office Theme</vt:lpstr>
      <vt:lpstr>PowerPoint Presentation</vt:lpstr>
    </vt:vector>
  </TitlesOfParts>
  <Company>Kennesaw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ITS</dc:creator>
  <cp:lastModifiedBy>Joseph Dirnberger</cp:lastModifiedBy>
  <cp:revision>124</cp:revision>
  <cp:lastPrinted>2018-09-04T18:44:19Z</cp:lastPrinted>
  <dcterms:created xsi:type="dcterms:W3CDTF">2016-09-28T17:13:04Z</dcterms:created>
  <dcterms:modified xsi:type="dcterms:W3CDTF">2019-09-25T20:47:25Z</dcterms:modified>
</cp:coreProperties>
</file>