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36"/>
  </p:notesMasterIdLst>
  <p:handoutMasterIdLst>
    <p:handoutMasterId r:id="rId37"/>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88"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004" userDrawn="1">
          <p15:clr>
            <a:srgbClr val="A4A3A4"/>
          </p15:clr>
        </p15:guide>
        <p15:guide id="4" orient="horz" pos="168" userDrawn="1">
          <p15:clr>
            <a:srgbClr val="A4A3A4"/>
          </p15:clr>
        </p15:guide>
        <p15:guide id="5" pos="529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68043" autoAdjust="0"/>
  </p:normalViewPr>
  <p:slideViewPr>
    <p:cSldViewPr snapToGrid="0">
      <p:cViewPr varScale="1">
        <p:scale>
          <a:sx n="60" d="100"/>
          <a:sy n="60" d="100"/>
        </p:scale>
        <p:origin x="1944" y="58"/>
      </p:cViewPr>
      <p:guideLst>
        <p:guide orient="horz" pos="2160"/>
        <p:guide pos="2880"/>
        <p:guide pos="5004"/>
        <p:guide orient="horz" pos="168"/>
        <p:guide pos="5292"/>
      </p:guideLst>
    </p:cSldViewPr>
  </p:slideViewPr>
  <p:notesTextViewPr>
    <p:cViewPr>
      <p:scale>
        <a:sx n="3" d="2"/>
        <a:sy n="3" d="2"/>
      </p:scale>
      <p:origin x="0" y="0"/>
    </p:cViewPr>
  </p:notesTextViewPr>
  <p:notesViewPr>
    <p:cSldViewPr snapToGrid="0"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B84C55-34AB-4F04-8C6E-103378987567}" type="datetimeFigureOut">
              <a:rPr lang="en-US" smtClean="0"/>
              <a:t>11/14/2013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082C9A-B1C0-4AB3-B851-094A8352B5DB}" type="slidenum">
              <a:rPr lang="en-US" smtClean="0"/>
              <a:t>‹#›</a:t>
            </a:fld>
            <a:endParaRPr lang="en-US" dirty="0"/>
          </a:p>
        </p:txBody>
      </p:sp>
    </p:spTree>
    <p:extLst>
      <p:ext uri="{BB962C8B-B14F-4D97-AF65-F5344CB8AC3E}">
        <p14:creationId xmlns:p14="http://schemas.microsoft.com/office/powerpoint/2010/main" val="2364160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32DD9-7C6A-4C91-8CF1-0788B8213502}" type="datetimeFigureOut">
              <a:rPr lang="en-US" smtClean="0"/>
              <a:t>11/14/2013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033CE-42BD-48B0-899B-D9D2A3E08DBF}" type="slidenum">
              <a:rPr lang="en-US" smtClean="0"/>
              <a:t>‹#›</a:t>
            </a:fld>
            <a:endParaRPr lang="en-US" dirty="0"/>
          </a:p>
        </p:txBody>
      </p:sp>
    </p:spTree>
    <p:extLst>
      <p:ext uri="{BB962C8B-B14F-4D97-AF65-F5344CB8AC3E}">
        <p14:creationId xmlns:p14="http://schemas.microsoft.com/office/powerpoint/2010/main" val="628559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pongoresume.com/articles/53/value-proposition.cf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pongoresume.com/articles/53/value-proposition.cf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A033CE-42BD-48B0-899B-D9D2A3E08DBF}" type="slidenum">
              <a:rPr lang="en-US" smtClean="0"/>
              <a:t>1</a:t>
            </a:fld>
            <a:endParaRPr lang="en-US" dirty="0"/>
          </a:p>
        </p:txBody>
      </p:sp>
    </p:spTree>
    <p:extLst>
      <p:ext uri="{BB962C8B-B14F-4D97-AF65-F5344CB8AC3E}">
        <p14:creationId xmlns:p14="http://schemas.microsoft.com/office/powerpoint/2010/main" val="732350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11</a:t>
            </a:fld>
            <a:endParaRPr lang="en-US"/>
          </a:p>
        </p:txBody>
      </p:sp>
    </p:spTree>
    <p:extLst>
      <p:ext uri="{BB962C8B-B14F-4D97-AF65-F5344CB8AC3E}">
        <p14:creationId xmlns:p14="http://schemas.microsoft.com/office/powerpoint/2010/main" val="2389509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effectLst/>
                <a:latin typeface="Arial" charset="0"/>
                <a:ea typeface="+mn-ea"/>
                <a:cs typeface="+mn-cs"/>
              </a:rPr>
              <a:t>Summarize Your Unique Value</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A resume should begin with a </a:t>
            </a:r>
            <a:r>
              <a:rPr lang="en-US" sz="1200" b="1" i="0" kern="1200" dirty="0" smtClean="0">
                <a:solidFill>
                  <a:schemeClr val="tx1"/>
                </a:solidFill>
                <a:effectLst/>
                <a:latin typeface="Arial" charset="0"/>
                <a:ea typeface="+mn-ea"/>
                <a:cs typeface="+mn-cs"/>
              </a:rPr>
              <a:t>Summary</a:t>
            </a:r>
            <a:r>
              <a:rPr lang="en-US" sz="1200" b="0" i="0" kern="1200" dirty="0" smtClean="0">
                <a:solidFill>
                  <a:schemeClr val="tx1"/>
                </a:solidFill>
                <a:effectLst/>
                <a:latin typeface="Arial" charset="0"/>
                <a:ea typeface="+mn-ea"/>
                <a:cs typeface="+mn-cs"/>
              </a:rPr>
              <a:t> (or, if you're a student, new grad, or career changer, an </a:t>
            </a:r>
            <a:r>
              <a:rPr lang="en-US" sz="1200" b="1" i="0" kern="1200" dirty="0" smtClean="0">
                <a:solidFill>
                  <a:schemeClr val="tx1"/>
                </a:solidFill>
                <a:effectLst/>
                <a:latin typeface="Arial" charset="0"/>
                <a:ea typeface="+mn-ea"/>
                <a:cs typeface="+mn-cs"/>
              </a:rPr>
              <a:t>Objective</a:t>
            </a:r>
            <a:r>
              <a:rPr lang="en-US" sz="1200" b="0" i="0" kern="1200" dirty="0" smtClean="0">
                <a:solidFill>
                  <a:schemeClr val="tx1"/>
                </a:solidFill>
                <a:effectLst/>
                <a:latin typeface="Arial" charset="0"/>
                <a:ea typeface="+mn-ea"/>
                <a:cs typeface="+mn-cs"/>
              </a:rPr>
              <a:t>). Use this space to tell employers </a:t>
            </a:r>
            <a:r>
              <a:rPr lang="en-US" sz="1200" b="0" i="0" u="sng" kern="1200" dirty="0" smtClean="0">
                <a:solidFill>
                  <a:schemeClr val="tx1"/>
                </a:solidFill>
                <a:effectLst/>
                <a:latin typeface="Arial" charset="0"/>
                <a:ea typeface="+mn-ea"/>
                <a:cs typeface="+mn-cs"/>
                <a:hlinkClick r:id="rId3"/>
              </a:rPr>
              <a:t>who you are</a:t>
            </a:r>
            <a:r>
              <a:rPr lang="en-US" sz="1200" b="0" i="0" kern="1200" dirty="0" smtClean="0">
                <a:solidFill>
                  <a:schemeClr val="tx1"/>
                </a:solidFill>
                <a:effectLst/>
                <a:latin typeface="Arial" charset="0"/>
                <a:ea typeface="+mn-ea"/>
                <a:cs typeface="+mn-cs"/>
              </a:rPr>
              <a:t> and how your skills and qualifications meet their needs.</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Although your real objective may be to get away from your micro-managing boss or shorten your commute, </a:t>
            </a:r>
            <a:r>
              <a:rPr lang="en-US" sz="1200" b="0" i="1" kern="1200" dirty="0" smtClean="0">
                <a:solidFill>
                  <a:schemeClr val="tx1"/>
                </a:solidFill>
                <a:effectLst/>
                <a:latin typeface="Arial" charset="0"/>
                <a:ea typeface="+mn-ea"/>
                <a:cs typeface="+mn-cs"/>
              </a:rPr>
              <a:t>don't say that on your resume!</a:t>
            </a:r>
            <a:r>
              <a:rPr lang="en-US" sz="1200" b="0" i="0" kern="1200" dirty="0" smtClean="0">
                <a:solidFill>
                  <a:schemeClr val="tx1"/>
                </a:solidFill>
                <a:effectLst/>
                <a:latin typeface="Arial" charset="0"/>
                <a:ea typeface="+mn-ea"/>
                <a:cs typeface="+mn-cs"/>
              </a:rPr>
              <a:t> Your Summary or Objective is where you explain how and why you are uniquely qualified to contribute to the company.</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1" i="1" kern="1200" dirty="0" smtClean="0">
                <a:solidFill>
                  <a:schemeClr val="tx1"/>
                </a:solidFill>
                <a:effectLst/>
                <a:latin typeface="Arial" charset="0"/>
                <a:ea typeface="+mn-ea"/>
                <a:cs typeface="+mn-cs"/>
              </a:rPr>
              <a:t>Bonus:</a:t>
            </a:r>
            <a:r>
              <a:rPr lang="en-US" sz="1200" b="0" i="1" kern="1200" dirty="0" smtClean="0">
                <a:solidFill>
                  <a:schemeClr val="tx1"/>
                </a:solidFill>
                <a:effectLst/>
                <a:latin typeface="Arial" charset="0"/>
                <a:ea typeface="+mn-ea"/>
                <a:cs typeface="+mn-cs"/>
              </a:rPr>
              <a:t> Once you've crafted a solid message that summarizes your value, you can use it as the basis for your response to every hiring manager's favorite line: "Tell me about yourself."</a:t>
            </a:r>
            <a:r>
              <a:rPr lang="en-US" sz="1200" b="0" i="0" kern="1200" dirty="0" smtClean="0">
                <a:solidFill>
                  <a:schemeClr val="tx1"/>
                </a:solidFill>
                <a:effectLst/>
                <a:latin typeface="Arial" charset="0"/>
                <a:ea typeface="+mn-ea"/>
                <a:cs typeface="+mn-cs"/>
              </a:rPr>
              <a:t> </a:t>
            </a:r>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12</a:t>
            </a:fld>
            <a:endParaRPr lang="en-US"/>
          </a:p>
        </p:txBody>
      </p:sp>
    </p:spTree>
    <p:extLst>
      <p:ext uri="{BB962C8B-B14F-4D97-AF65-F5344CB8AC3E}">
        <p14:creationId xmlns:p14="http://schemas.microsoft.com/office/powerpoint/2010/main" val="1282745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effectLst/>
                <a:latin typeface="Arial" charset="0"/>
                <a:ea typeface="+mn-ea"/>
                <a:cs typeface="+mn-cs"/>
              </a:rPr>
              <a:t>Summarize Your Unique Value</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A resume should begin with a </a:t>
            </a:r>
            <a:r>
              <a:rPr lang="en-US" sz="1200" b="1" i="0" kern="1200" dirty="0" smtClean="0">
                <a:solidFill>
                  <a:schemeClr val="tx1"/>
                </a:solidFill>
                <a:effectLst/>
                <a:latin typeface="Arial" charset="0"/>
                <a:ea typeface="+mn-ea"/>
                <a:cs typeface="+mn-cs"/>
              </a:rPr>
              <a:t>Summary</a:t>
            </a:r>
            <a:r>
              <a:rPr lang="en-US" sz="1200" b="0" i="0" kern="1200" dirty="0" smtClean="0">
                <a:solidFill>
                  <a:schemeClr val="tx1"/>
                </a:solidFill>
                <a:effectLst/>
                <a:latin typeface="Arial" charset="0"/>
                <a:ea typeface="+mn-ea"/>
                <a:cs typeface="+mn-cs"/>
              </a:rPr>
              <a:t> (or, if you're a student, new grad, or career changer, an </a:t>
            </a:r>
            <a:r>
              <a:rPr lang="en-US" sz="1200" b="1" i="0" kern="1200" dirty="0" smtClean="0">
                <a:solidFill>
                  <a:schemeClr val="tx1"/>
                </a:solidFill>
                <a:effectLst/>
                <a:latin typeface="Arial" charset="0"/>
                <a:ea typeface="+mn-ea"/>
                <a:cs typeface="+mn-cs"/>
              </a:rPr>
              <a:t>Objective</a:t>
            </a:r>
            <a:r>
              <a:rPr lang="en-US" sz="1200" b="0" i="0" kern="1200" dirty="0" smtClean="0">
                <a:solidFill>
                  <a:schemeClr val="tx1"/>
                </a:solidFill>
                <a:effectLst/>
                <a:latin typeface="Arial" charset="0"/>
                <a:ea typeface="+mn-ea"/>
                <a:cs typeface="+mn-cs"/>
              </a:rPr>
              <a:t>). Use this space to tell employers </a:t>
            </a:r>
            <a:r>
              <a:rPr lang="en-US" sz="1200" b="0" i="0" u="sng" kern="1200" dirty="0" smtClean="0">
                <a:solidFill>
                  <a:schemeClr val="tx1"/>
                </a:solidFill>
                <a:effectLst/>
                <a:latin typeface="Arial" charset="0"/>
                <a:ea typeface="+mn-ea"/>
                <a:cs typeface="+mn-cs"/>
                <a:hlinkClick r:id="rId3"/>
              </a:rPr>
              <a:t>who you are</a:t>
            </a:r>
            <a:r>
              <a:rPr lang="en-US" sz="1200" b="0" i="0" kern="1200" dirty="0" smtClean="0">
                <a:solidFill>
                  <a:schemeClr val="tx1"/>
                </a:solidFill>
                <a:effectLst/>
                <a:latin typeface="Arial" charset="0"/>
                <a:ea typeface="+mn-ea"/>
                <a:cs typeface="+mn-cs"/>
              </a:rPr>
              <a:t> and how your skills and qualifications meet their needs.</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Although your real objective may be to get away from your micro-managing boss or shorten your commute, </a:t>
            </a:r>
            <a:r>
              <a:rPr lang="en-US" sz="1200" b="0" i="1" kern="1200" dirty="0" smtClean="0">
                <a:solidFill>
                  <a:schemeClr val="tx1"/>
                </a:solidFill>
                <a:effectLst/>
                <a:latin typeface="Arial" charset="0"/>
                <a:ea typeface="+mn-ea"/>
                <a:cs typeface="+mn-cs"/>
              </a:rPr>
              <a:t>don't say that on your resume!</a:t>
            </a:r>
            <a:r>
              <a:rPr lang="en-US" sz="1200" b="0" i="0" kern="1200" dirty="0" smtClean="0">
                <a:solidFill>
                  <a:schemeClr val="tx1"/>
                </a:solidFill>
                <a:effectLst/>
                <a:latin typeface="Arial" charset="0"/>
                <a:ea typeface="+mn-ea"/>
                <a:cs typeface="+mn-cs"/>
              </a:rPr>
              <a:t> Your Summary or Objective is where you explain how and why you are uniquely qualified to contribute to the company.</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1" i="1" kern="1200" dirty="0" smtClean="0">
                <a:solidFill>
                  <a:schemeClr val="tx1"/>
                </a:solidFill>
                <a:effectLst/>
                <a:latin typeface="Arial" charset="0"/>
                <a:ea typeface="+mn-ea"/>
                <a:cs typeface="+mn-cs"/>
              </a:rPr>
              <a:t>Bonus:</a:t>
            </a:r>
            <a:r>
              <a:rPr lang="en-US" sz="1200" b="0" i="1" kern="1200" dirty="0" smtClean="0">
                <a:solidFill>
                  <a:schemeClr val="tx1"/>
                </a:solidFill>
                <a:effectLst/>
                <a:latin typeface="Arial" charset="0"/>
                <a:ea typeface="+mn-ea"/>
                <a:cs typeface="+mn-cs"/>
              </a:rPr>
              <a:t> Once you've crafted a solid message that summarizes your value, you can use it as the basis for your response to every hiring manager's favorite line: "Tell me about yourself."</a:t>
            </a:r>
            <a:r>
              <a:rPr lang="en-US" sz="1200" b="0" i="0" kern="1200" dirty="0" smtClean="0">
                <a:solidFill>
                  <a:schemeClr val="tx1"/>
                </a:solidFill>
                <a:effectLst/>
                <a:latin typeface="Arial" charset="0"/>
                <a:ea typeface="+mn-ea"/>
                <a:cs typeface="+mn-cs"/>
              </a:rPr>
              <a:t> </a:t>
            </a:r>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13</a:t>
            </a:fld>
            <a:endParaRPr lang="en-US"/>
          </a:p>
        </p:txBody>
      </p:sp>
    </p:spTree>
    <p:extLst>
      <p:ext uri="{BB962C8B-B14F-4D97-AF65-F5344CB8AC3E}">
        <p14:creationId xmlns:p14="http://schemas.microsoft.com/office/powerpoint/2010/main" val="4041249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effectLst/>
                <a:latin typeface="Arial" charset="0"/>
                <a:ea typeface="+mn-ea"/>
                <a:cs typeface="+mn-cs"/>
              </a:rPr>
              <a:t>Key in on Keywords</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Here's an awful truth: Resumes, in many cases, are not even read. Rather, they're scanned (either by a machine or by someone who is not the hiring manager). What they're scanning for is keywords or phrases that match their hiring criteria.</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1" kern="1200" dirty="0" smtClean="0">
                <a:solidFill>
                  <a:schemeClr val="tx1"/>
                </a:solidFill>
                <a:effectLst/>
                <a:latin typeface="Arial" charset="0"/>
                <a:ea typeface="+mn-ea"/>
                <a:cs typeface="+mn-cs"/>
              </a:rPr>
              <a:t>Not sure what keywords to put in your resume?</a:t>
            </a:r>
            <a:r>
              <a:rPr lang="en-US" sz="1200" b="0" i="0" kern="1200" dirty="0" smtClean="0">
                <a:solidFill>
                  <a:schemeClr val="tx1"/>
                </a:solidFill>
                <a:effectLst/>
                <a:latin typeface="Arial" charset="0"/>
                <a:ea typeface="+mn-ea"/>
                <a:cs typeface="+mn-cs"/>
              </a:rPr>
              <a:t> Read the job description for a position that interests you, as well as descriptions for similar jobs. Then read your target companies' web sites. Certain words and phrases will come up again and again – those are keywords. Work them into your resume to make it easy for the scanner to spot what's important.</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t>
            </a:r>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14</a:t>
            </a:fld>
            <a:endParaRPr lang="en-US"/>
          </a:p>
        </p:txBody>
      </p:sp>
    </p:spTree>
    <p:extLst>
      <p:ext uri="{BB962C8B-B14F-4D97-AF65-F5344CB8AC3E}">
        <p14:creationId xmlns:p14="http://schemas.microsoft.com/office/powerpoint/2010/main" val="2610187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i="0" kern="1200" dirty="0" smtClean="0">
                <a:solidFill>
                  <a:schemeClr val="tx1"/>
                </a:solidFill>
                <a:effectLst/>
                <a:latin typeface="Arial" charset="0"/>
                <a:ea typeface="+mn-ea"/>
                <a:cs typeface="+mn-cs"/>
              </a:rPr>
              <a:t>Communicate with Confidence</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Tell the potential employer what you've accomplished in your current and previous roles to show how you made a difference. This is not the time to be humble or modest, or to assume the employer will read between the lines.</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For instance, if your resume just states the facts, without context (e.g., "Sold 50,000 widgets between January and June"), the reader won't know if that's better, worse, or the same as what the company had achieved in the past. But a confident statement like "Boosted widget sales 35% in the first six months" or "Increased widget sales from 40K to 50K within six months" is bound to jump off the page.</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t>
            </a:r>
          </a:p>
          <a:p>
            <a:r>
              <a:rPr lang="en-US" sz="1200" b="1" i="0" kern="1200" dirty="0" smtClean="0">
                <a:solidFill>
                  <a:schemeClr val="tx1"/>
                </a:solidFill>
                <a:effectLst/>
                <a:latin typeface="Arial" charset="0"/>
                <a:ea typeface="+mn-ea"/>
                <a:cs typeface="+mn-cs"/>
              </a:rPr>
              <a:t>Watch Your Language</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Don't start your sentences with </a:t>
            </a:r>
            <a:r>
              <a:rPr lang="en-US" sz="1200" b="1" i="0" kern="1200" dirty="0" smtClean="0">
                <a:solidFill>
                  <a:schemeClr val="tx1"/>
                </a:solidFill>
                <a:effectLst/>
                <a:latin typeface="Arial" charset="0"/>
                <a:ea typeface="+mn-ea"/>
                <a:cs typeface="+mn-cs"/>
              </a:rPr>
              <a:t>I</a:t>
            </a:r>
            <a:r>
              <a:rPr lang="en-US" sz="1200" b="0" i="0" kern="1200" dirty="0" smtClean="0">
                <a:solidFill>
                  <a:schemeClr val="tx1"/>
                </a:solidFill>
                <a:effectLst/>
                <a:latin typeface="Arial" charset="0"/>
                <a:ea typeface="+mn-ea"/>
                <a:cs typeface="+mn-cs"/>
              </a:rPr>
              <a:t> or </a:t>
            </a:r>
            <a:r>
              <a:rPr lang="en-US" sz="1200" b="1" i="0" kern="1200" dirty="0" smtClean="0">
                <a:solidFill>
                  <a:schemeClr val="tx1"/>
                </a:solidFill>
                <a:effectLst/>
                <a:latin typeface="Arial" charset="0"/>
                <a:ea typeface="+mn-ea"/>
                <a:cs typeface="+mn-cs"/>
              </a:rPr>
              <a:t>We</a:t>
            </a:r>
            <a:r>
              <a:rPr lang="en-US" sz="1200" b="0" i="0" kern="1200" dirty="0" smtClean="0">
                <a:solidFill>
                  <a:schemeClr val="tx1"/>
                </a:solidFill>
                <a:effectLst/>
                <a:latin typeface="Arial" charset="0"/>
                <a:ea typeface="+mn-ea"/>
                <a:cs typeface="+mn-cs"/>
              </a:rPr>
              <a:t> or </a:t>
            </a:r>
            <a:r>
              <a:rPr lang="en-US" sz="1200" b="1" i="0" kern="1200" dirty="0" smtClean="0">
                <a:solidFill>
                  <a:schemeClr val="tx1"/>
                </a:solidFill>
                <a:effectLst/>
                <a:latin typeface="Arial" charset="0"/>
                <a:ea typeface="+mn-ea"/>
                <a:cs typeface="+mn-cs"/>
              </a:rPr>
              <a:t>Our</a:t>
            </a:r>
            <a:r>
              <a:rPr lang="en-US" sz="1200" b="0" i="0" kern="1200" dirty="0" smtClean="0">
                <a:solidFill>
                  <a:schemeClr val="tx1"/>
                </a:solidFill>
                <a:effectLst/>
                <a:latin typeface="Arial" charset="0"/>
                <a:ea typeface="+mn-ea"/>
                <a:cs typeface="+mn-cs"/>
              </a:rPr>
              <a:t>.</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In fact, </a:t>
            </a:r>
            <a:r>
              <a:rPr lang="en-US" sz="1200" b="1" i="0" kern="1200" dirty="0" smtClean="0">
                <a:solidFill>
                  <a:schemeClr val="tx1"/>
                </a:solidFill>
                <a:effectLst/>
                <a:latin typeface="Arial" charset="0"/>
                <a:ea typeface="+mn-ea"/>
                <a:cs typeface="+mn-cs"/>
              </a:rPr>
              <a:t>don't even use full sentences</a:t>
            </a:r>
            <a:r>
              <a:rPr lang="en-US" sz="1200" b="0" i="0" kern="1200" dirty="0" smtClean="0">
                <a:solidFill>
                  <a:schemeClr val="tx1"/>
                </a:solidFill>
                <a:effectLst/>
                <a:latin typeface="Arial" charset="0"/>
                <a:ea typeface="+mn-ea"/>
                <a:cs typeface="+mn-cs"/>
              </a:rPr>
              <a:t>. Bulleted statements that begin with strong action verbs typically have the most impact.</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Here are two ways to say the same thing. The first is a bad example; the second is much better:</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1" i="0" kern="1200" dirty="0" smtClean="0">
                <a:solidFill>
                  <a:schemeClr val="tx1"/>
                </a:solidFill>
                <a:effectLst/>
                <a:latin typeface="Arial" charset="0"/>
                <a:ea typeface="+mn-ea"/>
                <a:cs typeface="+mn-cs"/>
              </a:rPr>
              <a:t>Too Chatty and Long</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1" kern="1200" dirty="0" smtClean="0">
                <a:solidFill>
                  <a:schemeClr val="tx1"/>
                </a:solidFill>
                <a:effectLst/>
                <a:latin typeface="Arial" charset="0"/>
                <a:ea typeface="+mn-ea"/>
                <a:cs typeface="+mn-cs"/>
              </a:rPr>
              <a:t>I was assigned to lead a safety project team that was supposed to reduce our accident rates. Our efforts were successful, because my boss told me the company's workers' compensation costs were improving. My coworkers were happy, and we got more work done.</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1" i="0" kern="1200" dirty="0" smtClean="0">
                <a:solidFill>
                  <a:schemeClr val="tx1"/>
                </a:solidFill>
                <a:effectLst/>
                <a:latin typeface="Arial" charset="0"/>
                <a:ea typeface="+mn-ea"/>
                <a:cs typeface="+mn-cs"/>
              </a:rPr>
              <a:t>Concise and Businesslike</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1" kern="1200" dirty="0" smtClean="0">
                <a:solidFill>
                  <a:schemeClr val="tx1"/>
                </a:solidFill>
                <a:effectLst/>
                <a:latin typeface="Arial" charset="0"/>
                <a:ea typeface="+mn-ea"/>
                <a:cs typeface="+mn-cs"/>
              </a:rPr>
              <a:t>Spearheaded team safety project that eliminated accident hazards, reduced workers' compensation costs, improved employee morale, and increased productivity.</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That kind of statement is even better if you can quantify the improvements (e.g., "…reduced workers' compensation costs by 27%").</a:t>
            </a:r>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15</a:t>
            </a:fld>
            <a:endParaRPr lang="en-US"/>
          </a:p>
        </p:txBody>
      </p:sp>
    </p:spTree>
    <p:extLst>
      <p:ext uri="{BB962C8B-B14F-4D97-AF65-F5344CB8AC3E}">
        <p14:creationId xmlns:p14="http://schemas.microsoft.com/office/powerpoint/2010/main" val="1163238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i="0" kern="1200" dirty="0" smtClean="0">
                <a:solidFill>
                  <a:schemeClr val="tx1"/>
                </a:solidFill>
                <a:effectLst/>
                <a:latin typeface="Arial" charset="0"/>
                <a:ea typeface="+mn-ea"/>
                <a:cs typeface="+mn-cs"/>
              </a:rPr>
              <a:t>Keep it Concise</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The old rule about resumes never exceeding one page is not necessarily true anymore. If you can fit it all comfortably on one page, that's ideal. But after you've been in the working world for awhile, your resume will probably need a second page. A third page (or more) is almost never a good thing.</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The new "rule" is that two pages is fine, as long as everything on the resume is relevant to the job you're seeking, and recent enough to add value. Leave out jobs from more than about 10 or 15 years ago, unless they still have direct relevance to your current career path.</a:t>
            </a:r>
          </a:p>
          <a:p>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16</a:t>
            </a:fld>
            <a:endParaRPr lang="en-US"/>
          </a:p>
        </p:txBody>
      </p:sp>
    </p:spTree>
    <p:extLst>
      <p:ext uri="{BB962C8B-B14F-4D97-AF65-F5344CB8AC3E}">
        <p14:creationId xmlns:p14="http://schemas.microsoft.com/office/powerpoint/2010/main" val="3940655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Use</a:t>
            </a:r>
            <a:r>
              <a:rPr lang="en-US" baseline="0" dirty="0" smtClean="0"/>
              <a:t> a readable font</a:t>
            </a:r>
          </a:p>
          <a:p>
            <a:pPr>
              <a:buFont typeface="Arial" pitchFamily="34" charset="0"/>
              <a:buChar char="•"/>
            </a:pPr>
            <a:r>
              <a:rPr lang="en-US" baseline="0" dirty="0" smtClean="0"/>
              <a:t>Don’t use “hot pink” resume paper</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17</a:t>
            </a:fld>
            <a:endParaRPr lang="en-US"/>
          </a:p>
        </p:txBody>
      </p:sp>
    </p:spTree>
    <p:extLst>
      <p:ext uri="{BB962C8B-B14F-4D97-AF65-F5344CB8AC3E}">
        <p14:creationId xmlns:p14="http://schemas.microsoft.com/office/powerpoint/2010/main" val="2284903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A033CE-42BD-48B0-899B-D9D2A3E08DBF}" type="slidenum">
              <a:rPr lang="en-US" smtClean="0"/>
              <a:t>19</a:t>
            </a:fld>
            <a:endParaRPr lang="en-US" dirty="0"/>
          </a:p>
        </p:txBody>
      </p:sp>
    </p:spTree>
    <p:extLst>
      <p:ext uri="{BB962C8B-B14F-4D97-AF65-F5344CB8AC3E}">
        <p14:creationId xmlns:p14="http://schemas.microsoft.com/office/powerpoint/2010/main" val="4275705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p>
          <a:p>
            <a:pPr lvl="1"/>
            <a:r>
              <a:rPr lang="en-US" dirty="0" smtClean="0"/>
              <a:t>Resume</a:t>
            </a:r>
          </a:p>
          <a:p>
            <a:pPr lvl="1"/>
            <a:r>
              <a:rPr lang="en-US" dirty="0" smtClean="0"/>
              <a:t>Reading job descriptions</a:t>
            </a:r>
          </a:p>
          <a:p>
            <a:pPr lvl="1"/>
            <a:r>
              <a:rPr lang="en-US" dirty="0" smtClean="0"/>
              <a:t>Talking to recruiters</a:t>
            </a:r>
          </a:p>
          <a:p>
            <a:pPr lvl="2"/>
            <a:r>
              <a:rPr lang="en-US" dirty="0" smtClean="0"/>
              <a:t>They want to either qualify you or weed you out</a:t>
            </a:r>
          </a:p>
          <a:p>
            <a:pPr lvl="2"/>
            <a:r>
              <a:rPr lang="en-US" dirty="0" smtClean="0"/>
              <a:t>Salary questions, what are you looking for</a:t>
            </a:r>
          </a:p>
          <a:p>
            <a:pPr lvl="2"/>
            <a:r>
              <a:rPr lang="en-US" dirty="0" smtClean="0"/>
              <a:t>Do your homework on the company before you talk to them</a:t>
            </a:r>
          </a:p>
          <a:p>
            <a:r>
              <a:rPr lang="en-US" dirty="0" smtClean="0"/>
              <a:t>During</a:t>
            </a:r>
          </a:p>
          <a:p>
            <a:pPr lvl="1"/>
            <a:r>
              <a:rPr lang="en-US" dirty="0" smtClean="0"/>
              <a:t>Why are you here?</a:t>
            </a:r>
          </a:p>
          <a:p>
            <a:pPr lvl="1"/>
            <a:r>
              <a:rPr lang="en-US" dirty="0" smtClean="0"/>
              <a:t>What to expect</a:t>
            </a:r>
          </a:p>
          <a:p>
            <a:pPr lvl="2"/>
            <a:r>
              <a:rPr lang="en-US" dirty="0" smtClean="0"/>
              <a:t>White board sessions</a:t>
            </a:r>
          </a:p>
          <a:p>
            <a:pPr lvl="2"/>
            <a:r>
              <a:rPr lang="en-US" dirty="0" smtClean="0"/>
              <a:t>Situational questions</a:t>
            </a:r>
          </a:p>
          <a:p>
            <a:pPr lvl="2"/>
            <a:r>
              <a:rPr lang="en-US" dirty="0" smtClean="0"/>
              <a:t>Questions about your resume</a:t>
            </a:r>
          </a:p>
          <a:p>
            <a:pPr lvl="2"/>
            <a:r>
              <a:rPr lang="en-US" dirty="0" smtClean="0"/>
              <a:t>Why do they ask these questions?</a:t>
            </a:r>
          </a:p>
          <a:p>
            <a:pPr lvl="1"/>
            <a:r>
              <a:rPr lang="en-US" dirty="0" smtClean="0"/>
              <a:t>Questions to ask</a:t>
            </a:r>
          </a:p>
          <a:p>
            <a:r>
              <a:rPr lang="en-US" dirty="0" smtClean="0"/>
              <a:t>After</a:t>
            </a:r>
          </a:p>
          <a:p>
            <a:pPr lvl="1"/>
            <a:r>
              <a:rPr lang="en-US" dirty="0" smtClean="0"/>
              <a:t>Thank you</a:t>
            </a:r>
          </a:p>
          <a:p>
            <a:pPr lvl="1"/>
            <a:r>
              <a:rPr lang="en-US" dirty="0" smtClean="0"/>
              <a:t>What do you want in a job</a:t>
            </a:r>
          </a:p>
          <a:p>
            <a:pPr lvl="1"/>
            <a:r>
              <a:rPr lang="en-US" dirty="0" smtClean="0"/>
              <a:t>Accepting / declining</a:t>
            </a:r>
          </a:p>
          <a:p>
            <a:pPr lvl="2"/>
            <a:r>
              <a:rPr lang="en-US" dirty="0" smtClean="0"/>
              <a:t>Verbally is best.  If accept, follow up in writing</a:t>
            </a:r>
          </a:p>
          <a:p>
            <a:pPr lvl="1"/>
            <a:r>
              <a:rPr lang="en-US" dirty="0" smtClean="0"/>
              <a:t>What if you don’t get the job?</a:t>
            </a:r>
          </a:p>
          <a:p>
            <a:pPr lvl="2"/>
            <a:r>
              <a:rPr lang="en-US" dirty="0" smtClean="0"/>
              <a:t>Try again</a:t>
            </a:r>
          </a:p>
          <a:p>
            <a:pPr lvl="2"/>
            <a:r>
              <a:rPr lang="en-US" dirty="0" smtClean="0"/>
              <a:t>Don’t expect feedback</a:t>
            </a:r>
          </a:p>
          <a:p>
            <a:pPr lvl="2"/>
            <a:r>
              <a:rPr lang="en-US" dirty="0" smtClean="0"/>
              <a:t>There is often a silver lining</a:t>
            </a:r>
          </a:p>
          <a:p>
            <a:pPr lvl="3"/>
            <a:r>
              <a:rPr lang="en-US" dirty="0" smtClean="0"/>
              <a:t>Keyboard clicking example</a:t>
            </a:r>
          </a:p>
          <a:p>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20</a:t>
            </a:fld>
            <a:endParaRPr lang="en-US"/>
          </a:p>
        </p:txBody>
      </p:sp>
    </p:spTree>
    <p:extLst>
      <p:ext uri="{BB962C8B-B14F-4D97-AF65-F5344CB8AC3E}">
        <p14:creationId xmlns:p14="http://schemas.microsoft.com/office/powerpoint/2010/main" val="2484783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p>
          <a:p>
            <a:pPr lvl="1"/>
            <a:r>
              <a:rPr lang="en-US" dirty="0" smtClean="0"/>
              <a:t>Resume</a:t>
            </a:r>
          </a:p>
          <a:p>
            <a:pPr lvl="1"/>
            <a:r>
              <a:rPr lang="en-US" dirty="0" smtClean="0"/>
              <a:t>Reading job descriptions</a:t>
            </a:r>
          </a:p>
          <a:p>
            <a:pPr lvl="1"/>
            <a:r>
              <a:rPr lang="en-US" dirty="0" smtClean="0"/>
              <a:t>Talking to recruiters</a:t>
            </a:r>
          </a:p>
          <a:p>
            <a:pPr lvl="2"/>
            <a:r>
              <a:rPr lang="en-US" dirty="0" smtClean="0"/>
              <a:t>They want to either qualify you or weed you out</a:t>
            </a:r>
          </a:p>
          <a:p>
            <a:pPr lvl="2"/>
            <a:r>
              <a:rPr lang="en-US" dirty="0" smtClean="0"/>
              <a:t>Salary questions, what are you looking for</a:t>
            </a:r>
          </a:p>
          <a:p>
            <a:pPr lvl="2"/>
            <a:r>
              <a:rPr lang="en-US" dirty="0" smtClean="0"/>
              <a:t>Do your homework on the company before you talk to them</a:t>
            </a:r>
          </a:p>
          <a:p>
            <a:r>
              <a:rPr lang="en-US" dirty="0" smtClean="0"/>
              <a:t>During</a:t>
            </a:r>
          </a:p>
          <a:p>
            <a:pPr lvl="1"/>
            <a:r>
              <a:rPr lang="en-US" dirty="0" smtClean="0"/>
              <a:t>Why are you here?</a:t>
            </a:r>
          </a:p>
          <a:p>
            <a:pPr lvl="1"/>
            <a:r>
              <a:rPr lang="en-US" dirty="0" smtClean="0"/>
              <a:t>What to expect</a:t>
            </a:r>
          </a:p>
          <a:p>
            <a:pPr lvl="2"/>
            <a:r>
              <a:rPr lang="en-US" dirty="0" smtClean="0"/>
              <a:t>White board sessions</a:t>
            </a:r>
          </a:p>
          <a:p>
            <a:pPr lvl="2"/>
            <a:r>
              <a:rPr lang="en-US" dirty="0" smtClean="0"/>
              <a:t>Situational questions</a:t>
            </a:r>
          </a:p>
          <a:p>
            <a:pPr lvl="2"/>
            <a:r>
              <a:rPr lang="en-US" dirty="0" smtClean="0"/>
              <a:t>Questions about your resume</a:t>
            </a:r>
          </a:p>
          <a:p>
            <a:pPr lvl="2"/>
            <a:r>
              <a:rPr lang="en-US" dirty="0" smtClean="0"/>
              <a:t>Why do they ask these questions?</a:t>
            </a:r>
          </a:p>
          <a:p>
            <a:pPr lvl="1"/>
            <a:r>
              <a:rPr lang="en-US" dirty="0" smtClean="0"/>
              <a:t>Questions to ask</a:t>
            </a:r>
          </a:p>
          <a:p>
            <a:r>
              <a:rPr lang="en-US" dirty="0" smtClean="0"/>
              <a:t>After</a:t>
            </a:r>
          </a:p>
          <a:p>
            <a:pPr lvl="1"/>
            <a:r>
              <a:rPr lang="en-US" dirty="0" smtClean="0"/>
              <a:t>Thank you</a:t>
            </a:r>
          </a:p>
          <a:p>
            <a:pPr lvl="1"/>
            <a:r>
              <a:rPr lang="en-US" dirty="0" smtClean="0"/>
              <a:t>What do you want in a job</a:t>
            </a:r>
          </a:p>
          <a:p>
            <a:pPr lvl="1"/>
            <a:r>
              <a:rPr lang="en-US" dirty="0" smtClean="0"/>
              <a:t>Accepting / declining</a:t>
            </a:r>
          </a:p>
          <a:p>
            <a:pPr lvl="2"/>
            <a:r>
              <a:rPr lang="en-US" dirty="0" smtClean="0"/>
              <a:t>Verbally is best.  If accept, follow up in writing</a:t>
            </a:r>
          </a:p>
          <a:p>
            <a:pPr lvl="1"/>
            <a:r>
              <a:rPr lang="en-US" dirty="0" smtClean="0"/>
              <a:t>What if you don’t get the job?</a:t>
            </a:r>
          </a:p>
          <a:p>
            <a:pPr lvl="2"/>
            <a:r>
              <a:rPr lang="en-US" dirty="0" smtClean="0"/>
              <a:t>Try again</a:t>
            </a:r>
          </a:p>
          <a:p>
            <a:pPr lvl="2"/>
            <a:r>
              <a:rPr lang="en-US" dirty="0" smtClean="0"/>
              <a:t>Don’t expect feedback</a:t>
            </a:r>
          </a:p>
          <a:p>
            <a:pPr lvl="2"/>
            <a:r>
              <a:rPr lang="en-US" dirty="0" smtClean="0"/>
              <a:t>There is often a silver lining</a:t>
            </a:r>
          </a:p>
          <a:p>
            <a:pPr lvl="3"/>
            <a:r>
              <a:rPr lang="en-US" dirty="0" smtClean="0"/>
              <a:t>Keyboard clicking example</a:t>
            </a:r>
          </a:p>
          <a:p>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26</a:t>
            </a:fld>
            <a:endParaRPr lang="en-US"/>
          </a:p>
        </p:txBody>
      </p:sp>
    </p:spTree>
    <p:extLst>
      <p:ext uri="{BB962C8B-B14F-4D97-AF65-F5344CB8AC3E}">
        <p14:creationId xmlns:p14="http://schemas.microsoft.com/office/powerpoint/2010/main" val="3740646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p>
          <a:p>
            <a:pPr lvl="1"/>
            <a:r>
              <a:rPr lang="en-US" dirty="0" smtClean="0"/>
              <a:t>Resume</a:t>
            </a:r>
          </a:p>
          <a:p>
            <a:pPr lvl="1"/>
            <a:r>
              <a:rPr lang="en-US" dirty="0" smtClean="0"/>
              <a:t>Reading job descriptions</a:t>
            </a:r>
          </a:p>
          <a:p>
            <a:pPr lvl="1"/>
            <a:r>
              <a:rPr lang="en-US" dirty="0" smtClean="0"/>
              <a:t>Talking to recruiters</a:t>
            </a:r>
          </a:p>
          <a:p>
            <a:pPr lvl="2"/>
            <a:r>
              <a:rPr lang="en-US" dirty="0" smtClean="0"/>
              <a:t>They want to either qualify you or weed you out</a:t>
            </a:r>
          </a:p>
          <a:p>
            <a:pPr lvl="2"/>
            <a:r>
              <a:rPr lang="en-US" dirty="0" smtClean="0"/>
              <a:t>Salary questions, what are you looking for</a:t>
            </a:r>
          </a:p>
          <a:p>
            <a:pPr lvl="2"/>
            <a:r>
              <a:rPr lang="en-US" dirty="0" smtClean="0"/>
              <a:t>Do your homework on the company before you talk to them</a:t>
            </a:r>
          </a:p>
          <a:p>
            <a:r>
              <a:rPr lang="en-US" dirty="0" smtClean="0"/>
              <a:t>During</a:t>
            </a:r>
          </a:p>
          <a:p>
            <a:pPr lvl="1"/>
            <a:r>
              <a:rPr lang="en-US" dirty="0" smtClean="0"/>
              <a:t>Why are you here?</a:t>
            </a:r>
          </a:p>
          <a:p>
            <a:pPr lvl="1"/>
            <a:r>
              <a:rPr lang="en-US" dirty="0" smtClean="0"/>
              <a:t>What to expect</a:t>
            </a:r>
          </a:p>
          <a:p>
            <a:pPr lvl="2"/>
            <a:r>
              <a:rPr lang="en-US" dirty="0" smtClean="0"/>
              <a:t>White board sessions</a:t>
            </a:r>
          </a:p>
          <a:p>
            <a:pPr lvl="2"/>
            <a:r>
              <a:rPr lang="en-US" dirty="0" smtClean="0"/>
              <a:t>Situational questions</a:t>
            </a:r>
          </a:p>
          <a:p>
            <a:pPr lvl="2"/>
            <a:r>
              <a:rPr lang="en-US" dirty="0" smtClean="0"/>
              <a:t>Questions about your resume</a:t>
            </a:r>
          </a:p>
          <a:p>
            <a:pPr lvl="2"/>
            <a:r>
              <a:rPr lang="en-US" dirty="0" smtClean="0"/>
              <a:t>Why do they ask these questions?</a:t>
            </a:r>
          </a:p>
          <a:p>
            <a:pPr lvl="1"/>
            <a:r>
              <a:rPr lang="en-US" dirty="0" smtClean="0"/>
              <a:t>Questions to ask</a:t>
            </a:r>
          </a:p>
          <a:p>
            <a:r>
              <a:rPr lang="en-US" dirty="0" smtClean="0"/>
              <a:t>After</a:t>
            </a:r>
          </a:p>
          <a:p>
            <a:pPr lvl="1"/>
            <a:r>
              <a:rPr lang="en-US" dirty="0" smtClean="0"/>
              <a:t>Thank you</a:t>
            </a:r>
          </a:p>
          <a:p>
            <a:pPr lvl="1"/>
            <a:r>
              <a:rPr lang="en-US" dirty="0" smtClean="0"/>
              <a:t>What do you want in a job</a:t>
            </a:r>
          </a:p>
          <a:p>
            <a:pPr lvl="1"/>
            <a:r>
              <a:rPr lang="en-US" dirty="0" smtClean="0"/>
              <a:t>Accepting / declining</a:t>
            </a:r>
          </a:p>
          <a:p>
            <a:pPr lvl="2"/>
            <a:r>
              <a:rPr lang="en-US" dirty="0" smtClean="0"/>
              <a:t>Verbally is best.  If accept, follow up in writing</a:t>
            </a:r>
          </a:p>
          <a:p>
            <a:pPr lvl="1"/>
            <a:r>
              <a:rPr lang="en-US" dirty="0" smtClean="0"/>
              <a:t>What if you don’t get the job?</a:t>
            </a:r>
          </a:p>
          <a:p>
            <a:pPr lvl="2"/>
            <a:r>
              <a:rPr lang="en-US" dirty="0" smtClean="0"/>
              <a:t>Try again</a:t>
            </a:r>
          </a:p>
          <a:p>
            <a:pPr lvl="2"/>
            <a:r>
              <a:rPr lang="en-US" dirty="0" smtClean="0"/>
              <a:t>Don’t expect feedback</a:t>
            </a:r>
          </a:p>
          <a:p>
            <a:pPr lvl="2"/>
            <a:r>
              <a:rPr lang="en-US" dirty="0" smtClean="0"/>
              <a:t>There is often a silver lining</a:t>
            </a:r>
          </a:p>
          <a:p>
            <a:pPr lvl="3"/>
            <a:r>
              <a:rPr lang="en-US" dirty="0" smtClean="0"/>
              <a:t>Keyboard clicking example</a:t>
            </a:r>
          </a:p>
          <a:p>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2</a:t>
            </a:fld>
            <a:endParaRPr lang="en-US"/>
          </a:p>
        </p:txBody>
      </p:sp>
    </p:spTree>
    <p:extLst>
      <p:ext uri="{BB962C8B-B14F-4D97-AF65-F5344CB8AC3E}">
        <p14:creationId xmlns:p14="http://schemas.microsoft.com/office/powerpoint/2010/main" val="42143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p>
          <a:p>
            <a:pPr lvl="1"/>
            <a:r>
              <a:rPr lang="en-US" dirty="0" smtClean="0"/>
              <a:t>Resume</a:t>
            </a:r>
          </a:p>
          <a:p>
            <a:pPr lvl="1"/>
            <a:r>
              <a:rPr lang="en-US" dirty="0" smtClean="0"/>
              <a:t>Reading job descriptions</a:t>
            </a:r>
          </a:p>
          <a:p>
            <a:pPr lvl="1"/>
            <a:r>
              <a:rPr lang="en-US" dirty="0" smtClean="0"/>
              <a:t>Talking to recruiters</a:t>
            </a:r>
          </a:p>
          <a:p>
            <a:pPr lvl="2"/>
            <a:r>
              <a:rPr lang="en-US" dirty="0" smtClean="0"/>
              <a:t>They want to either qualify you or weed you out</a:t>
            </a:r>
          </a:p>
          <a:p>
            <a:pPr lvl="2"/>
            <a:r>
              <a:rPr lang="en-US" dirty="0" smtClean="0"/>
              <a:t>Salary questions, what are you looking for</a:t>
            </a:r>
          </a:p>
          <a:p>
            <a:pPr lvl="2"/>
            <a:r>
              <a:rPr lang="en-US" dirty="0" smtClean="0"/>
              <a:t>Do your homework on the company before you talk to them</a:t>
            </a:r>
          </a:p>
          <a:p>
            <a:r>
              <a:rPr lang="en-US" dirty="0" smtClean="0"/>
              <a:t>During</a:t>
            </a:r>
          </a:p>
          <a:p>
            <a:pPr lvl="1"/>
            <a:r>
              <a:rPr lang="en-US" dirty="0" smtClean="0"/>
              <a:t>Why are you here?</a:t>
            </a:r>
          </a:p>
          <a:p>
            <a:pPr lvl="1"/>
            <a:r>
              <a:rPr lang="en-US" dirty="0" smtClean="0"/>
              <a:t>What to expect</a:t>
            </a:r>
          </a:p>
          <a:p>
            <a:pPr lvl="2"/>
            <a:r>
              <a:rPr lang="en-US" dirty="0" smtClean="0"/>
              <a:t>White board sessions</a:t>
            </a:r>
          </a:p>
          <a:p>
            <a:pPr lvl="2"/>
            <a:r>
              <a:rPr lang="en-US" dirty="0" smtClean="0"/>
              <a:t>Situational questions</a:t>
            </a:r>
          </a:p>
          <a:p>
            <a:pPr lvl="2"/>
            <a:r>
              <a:rPr lang="en-US" dirty="0" smtClean="0"/>
              <a:t>Questions about your resume</a:t>
            </a:r>
          </a:p>
          <a:p>
            <a:pPr lvl="2"/>
            <a:r>
              <a:rPr lang="en-US" dirty="0" smtClean="0"/>
              <a:t>Why do they ask these questions?</a:t>
            </a:r>
          </a:p>
          <a:p>
            <a:pPr lvl="1"/>
            <a:r>
              <a:rPr lang="en-US" dirty="0" smtClean="0"/>
              <a:t>Questions to ask</a:t>
            </a:r>
          </a:p>
          <a:p>
            <a:r>
              <a:rPr lang="en-US" dirty="0" smtClean="0"/>
              <a:t>After</a:t>
            </a:r>
          </a:p>
          <a:p>
            <a:pPr lvl="1"/>
            <a:r>
              <a:rPr lang="en-US" dirty="0" smtClean="0"/>
              <a:t>Thank you</a:t>
            </a:r>
          </a:p>
          <a:p>
            <a:pPr lvl="1"/>
            <a:r>
              <a:rPr lang="en-US" dirty="0" smtClean="0"/>
              <a:t>What do you want in a job</a:t>
            </a:r>
          </a:p>
          <a:p>
            <a:pPr lvl="1"/>
            <a:r>
              <a:rPr lang="en-US" dirty="0" smtClean="0"/>
              <a:t>Accepting / declining</a:t>
            </a:r>
          </a:p>
          <a:p>
            <a:pPr lvl="2"/>
            <a:r>
              <a:rPr lang="en-US" dirty="0" smtClean="0"/>
              <a:t>Verbally is best.  If accept, follow up in writing</a:t>
            </a:r>
          </a:p>
          <a:p>
            <a:pPr lvl="1"/>
            <a:r>
              <a:rPr lang="en-US" dirty="0" smtClean="0"/>
              <a:t>What if you don’t get the job?</a:t>
            </a:r>
          </a:p>
          <a:p>
            <a:pPr lvl="2"/>
            <a:r>
              <a:rPr lang="en-US" dirty="0" smtClean="0"/>
              <a:t>Try again</a:t>
            </a:r>
          </a:p>
          <a:p>
            <a:pPr lvl="2"/>
            <a:r>
              <a:rPr lang="en-US" dirty="0" smtClean="0"/>
              <a:t>Don’t expect feedback</a:t>
            </a:r>
          </a:p>
          <a:p>
            <a:pPr lvl="2"/>
            <a:r>
              <a:rPr lang="en-US" dirty="0" smtClean="0"/>
              <a:t>There is often a silver lining</a:t>
            </a:r>
          </a:p>
          <a:p>
            <a:pPr lvl="3"/>
            <a:r>
              <a:rPr lang="en-US" dirty="0" smtClean="0"/>
              <a:t>Keyboard clicking example</a:t>
            </a:r>
          </a:p>
          <a:p>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3</a:t>
            </a:fld>
            <a:endParaRPr lang="en-US"/>
          </a:p>
        </p:txBody>
      </p:sp>
    </p:spTree>
    <p:extLst>
      <p:ext uri="{BB962C8B-B14F-4D97-AF65-F5344CB8AC3E}">
        <p14:creationId xmlns:p14="http://schemas.microsoft.com/office/powerpoint/2010/main" val="1313543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4</a:t>
            </a:fld>
            <a:endParaRPr lang="en-US"/>
          </a:p>
        </p:txBody>
      </p:sp>
    </p:spTree>
    <p:extLst>
      <p:ext uri="{BB962C8B-B14F-4D97-AF65-F5344CB8AC3E}">
        <p14:creationId xmlns:p14="http://schemas.microsoft.com/office/powerpoint/2010/main" val="256716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400" dirty="0" smtClean="0"/>
              <a:t>Review multiple jobs from the same company for various roles, and you're likely to find that each of those job descriptions has some similar wording.  Typically</a:t>
            </a:r>
            <a:r>
              <a:rPr lang="en-US" sz="1400" baseline="0" dirty="0" smtClean="0"/>
              <a:t> this is </a:t>
            </a:r>
            <a:r>
              <a:rPr lang="en-US" sz="1400" dirty="0" smtClean="0"/>
              <a:t>fluff.</a:t>
            </a:r>
            <a:endParaRPr lang="en-US" dirty="0" smtClean="0"/>
          </a:p>
          <a:p>
            <a:endParaRPr lang="en-US" b="0" dirty="0" smtClean="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6</a:t>
            </a:fld>
            <a:endParaRPr lang="en-US"/>
          </a:p>
        </p:txBody>
      </p:sp>
    </p:spTree>
    <p:extLst>
      <p:ext uri="{BB962C8B-B14F-4D97-AF65-F5344CB8AC3E}">
        <p14:creationId xmlns:p14="http://schemas.microsoft.com/office/powerpoint/2010/main" val="2141477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sz="1400" dirty="0" smtClean="0"/>
              <a:t>Responsibilities are important points to consider, however, they should not be the determining factor when deciding to apply for a particular position.</a:t>
            </a:r>
          </a:p>
          <a:p>
            <a:pPr lvl="0">
              <a:buFont typeface="Arial" pitchFamily="34" charset="0"/>
              <a:buChar char="•"/>
            </a:pPr>
            <a:r>
              <a:rPr lang="en-US" sz="1400" baseline="0" dirty="0" smtClean="0"/>
              <a:t>Useful in tailoring your resume for a given position</a:t>
            </a:r>
          </a:p>
          <a:p>
            <a:pPr lvl="0"/>
            <a:endParaRPr lang="en-US" sz="1400" baseline="0" dirty="0" smtClean="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7</a:t>
            </a:fld>
            <a:endParaRPr lang="en-US"/>
          </a:p>
        </p:txBody>
      </p:sp>
    </p:spTree>
    <p:extLst>
      <p:ext uri="{BB962C8B-B14F-4D97-AF65-F5344CB8AC3E}">
        <p14:creationId xmlns:p14="http://schemas.microsoft.com/office/powerpoint/2010/main" val="3135012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sz="1400" dirty="0" smtClean="0"/>
              <a:t>It's not unusual</a:t>
            </a:r>
            <a:r>
              <a:rPr lang="en-US" sz="1400" baseline="0" dirty="0" smtClean="0"/>
              <a:t> </a:t>
            </a:r>
            <a:r>
              <a:rPr lang="en-US" sz="1400" dirty="0" smtClean="0"/>
              <a:t>for a hiring manager not write a detailed description of a position,</a:t>
            </a:r>
            <a:r>
              <a:rPr lang="en-US" sz="1400" baseline="0" dirty="0" smtClean="0"/>
              <a:t> but </a:t>
            </a:r>
            <a:r>
              <a:rPr lang="en-US" sz="1400" dirty="0" smtClean="0"/>
              <a:t>they will list</a:t>
            </a:r>
            <a:r>
              <a:rPr lang="en-US" sz="1400" baseline="0" dirty="0" smtClean="0"/>
              <a:t> </a:t>
            </a:r>
            <a:r>
              <a:rPr lang="en-US" sz="1400" dirty="0" smtClean="0"/>
              <a:t>the requirements</a:t>
            </a:r>
            <a:r>
              <a:rPr lang="en-US" sz="1400" baseline="0" dirty="0" smtClean="0"/>
              <a:t> </a:t>
            </a:r>
            <a:r>
              <a:rPr lang="en-US" sz="1400" dirty="0" smtClean="0"/>
              <a:t>that they want to see from candidates</a:t>
            </a:r>
          </a:p>
          <a:p>
            <a:pPr lvl="0">
              <a:buFont typeface="Arial" pitchFamily="34" charset="0"/>
              <a:buChar char="•"/>
            </a:pPr>
            <a:r>
              <a:rPr lang="en-US" sz="1400" dirty="0" smtClean="0"/>
              <a:t>Order</a:t>
            </a:r>
            <a:r>
              <a:rPr lang="en-US" sz="1400" baseline="0" dirty="0" smtClean="0"/>
              <a:t> can be important, and particularly useful in tailoring your resume for a given position</a:t>
            </a:r>
          </a:p>
          <a:p>
            <a:pPr lvl="0">
              <a:buFont typeface="Arial" pitchFamily="34" charset="0"/>
              <a:buChar char="•"/>
            </a:pPr>
            <a:endParaRPr lang="en-US" sz="1400" dirty="0" smtClean="0"/>
          </a:p>
          <a:p>
            <a:pPr lvl="0"/>
            <a:endParaRPr lang="en-US" dirty="0" smtClean="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8</a:t>
            </a:fld>
            <a:endParaRPr lang="en-US"/>
          </a:p>
        </p:txBody>
      </p:sp>
    </p:spTree>
    <p:extLst>
      <p:ext uri="{BB962C8B-B14F-4D97-AF65-F5344CB8AC3E}">
        <p14:creationId xmlns:p14="http://schemas.microsoft.com/office/powerpoint/2010/main" val="741193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sz="1400" dirty="0" smtClean="0"/>
              <a:t>The first few items listed are likely the most important</a:t>
            </a:r>
          </a:p>
          <a:p>
            <a:pPr lvl="0">
              <a:buFont typeface="Arial" pitchFamily="34" charset="0"/>
              <a:buChar char="•"/>
            </a:pPr>
            <a:r>
              <a:rPr lang="en-US" sz="1400" baseline="0" dirty="0" smtClean="0"/>
              <a:t>Useful in tailoring your resume for a given position</a:t>
            </a:r>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9</a:t>
            </a:fld>
            <a:endParaRPr lang="en-US"/>
          </a:p>
        </p:txBody>
      </p:sp>
    </p:spTree>
    <p:extLst>
      <p:ext uri="{BB962C8B-B14F-4D97-AF65-F5344CB8AC3E}">
        <p14:creationId xmlns:p14="http://schemas.microsoft.com/office/powerpoint/2010/main" val="430445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53F6A5-6BBB-454A-90AB-03E395AAF7F9}" type="slidenum">
              <a:rPr lang="en-US" smtClean="0"/>
              <a:pPr>
                <a:defRPr/>
              </a:pPr>
              <a:t>10</a:t>
            </a:fld>
            <a:endParaRPr lang="en-US"/>
          </a:p>
        </p:txBody>
      </p:sp>
    </p:spTree>
    <p:extLst>
      <p:ext uri="{BB962C8B-B14F-4D97-AF65-F5344CB8AC3E}">
        <p14:creationId xmlns:p14="http://schemas.microsoft.com/office/powerpoint/2010/main" val="2130588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8A57DA2E-A198-42B8-A77A-6063A9DC8646}" type="datetime1">
              <a:rPr lang="en-US" smtClean="0"/>
              <a:t>11/14/2013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1500">
                <a:solidFill>
                  <a:schemeClr val="tx1"/>
                </a:solidFill>
                <a:effectLst/>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smtClean="0"/>
              <a:t>Click to edit Master subtitle style</a:t>
            </a:r>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tx2">
                      <a:lumMod val="90000"/>
                    </a:schemeClr>
                  </a:solidFill>
                  <a:prstDash val="solid"/>
                </a:ln>
                <a:solidFill>
                  <a:schemeClr val="tx2"/>
                </a:solidFill>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
        <p:nvSpPr>
          <p:cNvPr id="12" name="Freeform 11"/>
          <p:cNvSpPr>
            <a:spLocks/>
          </p:cNvSpPr>
          <p:nvPr userDrawn="1"/>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2">
              <a:lumMod val="75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68580" tIns="34290" rIns="68580" bIns="34290" anchor="t" compatLnSpc="1"/>
          <a:lstStyle/>
          <a:p>
            <a:endParaRPr kumimoji="0" lang="en-US" sz="1350" dirty="0"/>
          </a:p>
        </p:txBody>
      </p:sp>
      <p:sp>
        <p:nvSpPr>
          <p:cNvPr id="13" name="Freeform 12"/>
          <p:cNvSpPr>
            <a:spLocks/>
          </p:cNvSpPr>
          <p:nvPr userDrawn="1"/>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2">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68580" tIns="34290" rIns="68580" bIns="34290" anchor="t" compatLnSpc="1"/>
          <a:lstStyle/>
          <a:p>
            <a:endParaRPr kumimoji="0" lang="en-US" sz="1350" dirty="0"/>
          </a:p>
        </p:txBody>
      </p:sp>
    </p:spTree>
    <p:extLst>
      <p:ext uri="{BB962C8B-B14F-4D97-AF65-F5344CB8AC3E}">
        <p14:creationId xmlns:p14="http://schemas.microsoft.com/office/powerpoint/2010/main" val="300717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0B467C-85F7-469C-B16D-CF41F04F5F22}" type="datetime1">
              <a:rPr lang="en-US" smtClean="0"/>
              <a:t>11/14/2013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14918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E79436-BD82-44D9-9B6F-6D45FC4FB282}" type="datetime1">
              <a:rPr lang="en-US" smtClean="0"/>
              <a:t>11/14/2013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6629400" y="274640"/>
            <a:ext cx="2057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05077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955B0D3-E9C4-4790-9AFC-472238E9D978}" type="datetime1">
              <a:rPr lang="en-US" smtClean="0"/>
              <a:t>11/14/2013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042230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9EFB39F-05CF-4198-9763-0EA4BE92E0D0}" type="datetime1">
              <a:rPr lang="en-US" smtClean="0"/>
              <a:t>11/14/2013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1500">
                <a:solidFill>
                  <a:schemeClr val="tx1"/>
                </a:solidFill>
                <a:effectLst/>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685800" y="3583839"/>
            <a:ext cx="6629400" cy="1826363"/>
          </a:xfrm>
        </p:spPr>
        <p:txBody>
          <a:bodyPr tIns="0" bIns="0" anchor="t"/>
          <a:lstStyle>
            <a:lvl1pPr algn="l">
              <a:buNone/>
              <a:defRPr sz="3150" b="1" cap="none" baseline="0">
                <a:ln w="5000" cmpd="sng">
                  <a:solidFill>
                    <a:schemeClr val="tx2">
                      <a:lumMod val="90000"/>
                    </a:schemeClr>
                  </a:solidFill>
                  <a:prstDash val="solid"/>
                </a:ln>
                <a:solidFill>
                  <a:schemeClr val="tx2"/>
                </a:soli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10860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F2491D0-1B86-4F30-8D90-913BBBB0A4F2}" type="datetime1">
              <a:rPr lang="en-US" smtClean="0"/>
              <a:t>11/14/2013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4267200" y="1600202"/>
            <a:ext cx="3657600" cy="4525963"/>
          </a:xfrm>
        </p:spPr>
        <p:txBody>
          <a:bodyPr/>
          <a:lstStyle>
            <a:lvl1pPr>
              <a:defRPr sz="1950"/>
            </a:lvl1pPr>
            <a:lvl2pPr>
              <a:defRPr sz="1650"/>
            </a:lvl2pPr>
            <a:lvl3pPr>
              <a:defRPr sz="1500"/>
            </a:lvl3pPr>
            <a:lvl4pPr>
              <a:defRPr sz="1350"/>
            </a:lvl4pPr>
            <a:lvl5pPr>
              <a:defRPr sz="135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457200" y="1600202"/>
            <a:ext cx="3657600" cy="4525963"/>
          </a:xfrm>
        </p:spPr>
        <p:txBody>
          <a:bodyPr/>
          <a:lstStyle>
            <a:lvl1pPr>
              <a:defRPr sz="1950"/>
            </a:lvl1pPr>
            <a:lvl2pPr>
              <a:defRPr sz="1650"/>
            </a:lvl2pPr>
            <a:lvl3pPr>
              <a:defRPr sz="1500"/>
            </a:lvl3pPr>
            <a:lvl4pPr>
              <a:defRPr sz="1350"/>
            </a:lvl4pPr>
            <a:lvl5pPr>
              <a:defRPr sz="135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2741587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28FD5D4-22BE-49CA-89DE-DEB7778B4EA0}" type="datetime1">
              <a:rPr lang="en-US" smtClean="0"/>
              <a:t>11/14/2013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6" name="Content Placeholder 5"/>
          <p:cNvSpPr>
            <a:spLocks noGrp="1"/>
          </p:cNvSpPr>
          <p:nvPr>
            <p:ph sz="quarter" idx="4"/>
          </p:nvPr>
        </p:nvSpPr>
        <p:spPr>
          <a:xfrm>
            <a:off x="4645026" y="1516912"/>
            <a:ext cx="4041775" cy="3941763"/>
          </a:xfrm>
        </p:spPr>
        <p:txBody>
          <a:bodyPr/>
          <a:lstStyle>
            <a:lvl1pPr>
              <a:defRPr sz="1800"/>
            </a:lvl1pPr>
            <a:lvl2pPr>
              <a:defRPr sz="1500"/>
            </a:lvl2pPr>
            <a:lvl3pPr>
              <a:defRPr sz="1350"/>
            </a:lvl3pPr>
            <a:lvl4pPr>
              <a:defRPr sz="1200"/>
            </a:lvl4pPr>
            <a:lvl5pPr>
              <a:defRPr sz="1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4645026" y="5486400"/>
            <a:ext cx="4041775" cy="838200"/>
          </a:xfrm>
        </p:spPr>
        <p:txBody>
          <a:bodyPr anchor="t"/>
          <a:lstStyle>
            <a:lvl1pPr marL="0" indent="0">
              <a:buNone/>
              <a:defRPr sz="1800" b="1">
                <a:solidFill>
                  <a:schemeClr val="accent1"/>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1800"/>
            </a:lvl1pPr>
            <a:lvl2pPr>
              <a:defRPr sz="1500"/>
            </a:lvl2pPr>
            <a:lvl3pPr>
              <a:defRPr sz="1350"/>
            </a:lvl3pPr>
            <a:lvl4pPr>
              <a:defRPr sz="1200"/>
            </a:lvl4pPr>
            <a:lvl5pPr>
              <a:defRPr sz="1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1800" b="1">
                <a:solidFill>
                  <a:schemeClr val="accent1"/>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7924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98A942CB-856E-4E4B-8C89-197AEAE66A5F}" type="datetime1">
              <a:rPr lang="en-US" smtClean="0"/>
              <a:t>11/14/2013</a:t>
            </a:fld>
            <a:endParaRPr lang="en-US" dirty="0"/>
          </a:p>
        </p:txBody>
      </p:sp>
      <p:sp>
        <p:nvSpPr>
          <p:cNvPr id="8" name="Slide Number Placeholder 7"/>
          <p:cNvSpPr>
            <a:spLocks noGrp="1"/>
          </p:cNvSpPr>
          <p:nvPr>
            <p:ph type="sldNum" sz="quarter" idx="11"/>
          </p:nvPr>
        </p:nvSpPr>
        <p:spPr/>
        <p:txBody>
          <a:bodyPr/>
          <a:lstStyle/>
          <a:p>
            <a:fld id="{401CF334-2D5C-4859-84A6-CA7E6E43FAEB}"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
        <p:nvSpPr>
          <p:cNvPr id="2" name="Title 1"/>
          <p:cNvSpPr>
            <a:spLocks noGrp="1"/>
          </p:cNvSpPr>
          <p:nvPr>
            <p:ph type="title"/>
          </p:nvPr>
        </p:nvSpPr>
        <p:spPr>
          <a:xfrm>
            <a:off x="457200" y="274320"/>
            <a:ext cx="7470648" cy="1143000"/>
          </a:xfrm>
        </p:spPr>
        <p:txBody>
          <a:bodyPr anchor="ctr"/>
          <a:lstStyle>
            <a:lvl1pPr algn="l">
              <a:defRPr sz="3450"/>
            </a:lvl1pPr>
          </a:lstStyle>
          <a:p>
            <a:r>
              <a:rPr kumimoji="0" lang="en-US" smtClean="0"/>
              <a:t>Click to edit Master title style</a:t>
            </a:r>
            <a:endParaRPr kumimoji="0" lang="en-US"/>
          </a:p>
        </p:txBody>
      </p:sp>
    </p:spTree>
    <p:extLst>
      <p:ext uri="{BB962C8B-B14F-4D97-AF65-F5344CB8AC3E}">
        <p14:creationId xmlns:p14="http://schemas.microsoft.com/office/powerpoint/2010/main" val="165416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5A565-20AE-4CD1-A4DD-E062216372E9}" type="datetime1">
              <a:rPr lang="en-US" smtClean="0"/>
              <a:t>11/14/2013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1350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1981200"/>
            <a:ext cx="7086600" cy="3810000"/>
          </a:xfrm>
        </p:spPr>
        <p:txBody>
          <a:bodyPr/>
          <a:lstStyle>
            <a:lvl1pPr>
              <a:defRPr sz="2100"/>
            </a:lvl1pPr>
            <a:lvl2pPr>
              <a:defRPr sz="1800"/>
            </a:lvl2pPr>
            <a:lvl3pPr>
              <a:defRPr sz="1650"/>
            </a:lvl3pPr>
            <a:lvl4pPr>
              <a:defRPr sz="1500"/>
            </a:lvl4pPr>
            <a:lvl5pPr>
              <a:defRPr sz="1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669077-B497-459B-927D-21898BE78E1B}" type="datetime1">
              <a:rPr lang="en-US" smtClean="0"/>
              <a:t>11/14/2013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6"/>
            <a:ext cx="762000" cy="365125"/>
          </a:xfrm>
        </p:spPr>
        <p:txBody>
          <a:bodyPr/>
          <a:lstStyle/>
          <a:p>
            <a:fld id="{401CF334-2D5C-4859-84A6-CA7E6E43FAEB}" type="slidenum">
              <a:rPr lang="en-US" smtClean="0"/>
              <a:t>‹#›</a:t>
            </a:fld>
            <a:endParaRPr lang="en-US" dirty="0"/>
          </a:p>
        </p:txBody>
      </p:sp>
      <p:sp>
        <p:nvSpPr>
          <p:cNvPr id="3" name="Text Placeholder 2"/>
          <p:cNvSpPr>
            <a:spLocks noGrp="1"/>
          </p:cNvSpPr>
          <p:nvPr>
            <p:ph type="body" idx="2"/>
          </p:nvPr>
        </p:nvSpPr>
        <p:spPr>
          <a:xfrm>
            <a:off x="457200" y="214424"/>
            <a:ext cx="7086601" cy="914400"/>
          </a:xfrm>
        </p:spPr>
        <p:txBody>
          <a:bodyPr lIns="45720" tIns="0" rIns="45720" bIns="0" anchor="b"/>
          <a:lstStyle>
            <a:lvl1pPr marL="0" indent="0" algn="l">
              <a:buNone/>
              <a:defRPr sz="1050"/>
            </a:lvl1pPr>
            <a:lvl2pPr>
              <a:buNone/>
              <a:defRPr sz="900"/>
            </a:lvl2pPr>
            <a:lvl3pPr>
              <a:buNone/>
              <a:defRPr sz="750"/>
            </a:lvl3pPr>
            <a:lvl4pPr>
              <a:buNone/>
              <a:defRPr sz="675"/>
            </a:lvl4pPr>
            <a:lvl5pPr>
              <a:buNone/>
              <a:defRPr sz="675"/>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457200" y="1185528"/>
            <a:ext cx="7086600" cy="730250"/>
          </a:xfrm>
        </p:spPr>
        <p:txBody>
          <a:bodyPr tIns="0" bIns="0" anchor="t"/>
          <a:lstStyle>
            <a:lvl1pPr algn="l">
              <a:buNone/>
              <a:defRPr sz="1350" b="1">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7488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2400"/>
            </a:lvl1pPr>
          </a:lstStyle>
          <a:p>
            <a:r>
              <a:rPr kumimoji="0" lang="en-US" smtClean="0"/>
              <a:t>Click icon to add picture</a:t>
            </a:r>
            <a:endParaRPr kumimoji="0" lang="en-US" dirty="0"/>
          </a:p>
        </p:txBody>
      </p:sp>
      <p:sp>
        <p:nvSpPr>
          <p:cNvPr id="5" name="Date Placeholder 4"/>
          <p:cNvSpPr>
            <a:spLocks noGrp="1"/>
          </p:cNvSpPr>
          <p:nvPr>
            <p:ph type="dt" sz="half" idx="10"/>
          </p:nvPr>
        </p:nvSpPr>
        <p:spPr>
          <a:xfrm>
            <a:off x="457200" y="6422066"/>
            <a:ext cx="2133600" cy="365125"/>
          </a:xfrm>
        </p:spPr>
        <p:txBody>
          <a:bodyPr/>
          <a:lstStyle/>
          <a:p>
            <a:fld id="{E5371151-446F-4595-B3D3-21EF3A6E9BFE}" type="datetime1">
              <a:rPr lang="en-US" smtClean="0"/>
              <a:t>11/14/2013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Text Placeholder 3"/>
          <p:cNvSpPr>
            <a:spLocks noGrp="1"/>
          </p:cNvSpPr>
          <p:nvPr>
            <p:ph type="body" sz="half" idx="2"/>
          </p:nvPr>
        </p:nvSpPr>
        <p:spPr>
          <a:xfrm>
            <a:off x="5556735" y="2998765"/>
            <a:ext cx="3053866" cy="2663482"/>
          </a:xfrm>
        </p:spPr>
        <p:txBody>
          <a:bodyPr lIns="45720" rIns="45720"/>
          <a:lstStyle>
            <a:lvl1pPr marL="0" indent="0">
              <a:buFontTx/>
              <a:buNone/>
              <a:defRPr sz="900"/>
            </a:lvl1pPr>
            <a:lvl2pPr>
              <a:buFontTx/>
              <a:buNone/>
              <a:defRPr sz="900"/>
            </a:lvl2pPr>
            <a:lvl3pPr>
              <a:buFontTx/>
              <a:buNone/>
              <a:defRPr sz="750"/>
            </a:lvl3pPr>
            <a:lvl4pPr>
              <a:buFontTx/>
              <a:buNone/>
              <a:defRPr sz="675"/>
            </a:lvl4pPr>
            <a:lvl5pPr>
              <a:buFontTx/>
              <a:buNone/>
              <a:defRPr sz="675"/>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5556732" y="1705709"/>
            <a:ext cx="3053868" cy="1253808"/>
          </a:xfrm>
        </p:spPr>
        <p:txBody>
          <a:bodyPr anchor="b"/>
          <a:lstStyle>
            <a:lvl1pPr algn="l">
              <a:buNone/>
              <a:defRPr sz="1650" b="1">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16311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Ref idx="1003">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2">
              <a:lumMod val="75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68580" tIns="34290" rIns="68580" bIns="34290" anchor="t" compatLnSpc="1"/>
          <a:lstStyle/>
          <a:p>
            <a:endParaRPr kumimoji="0" lang="en-US" sz="1350" dirty="0"/>
          </a:p>
        </p:txBody>
      </p:sp>
      <p:sp>
        <p:nvSpPr>
          <p:cNvPr id="10" name="Date Placeholder 9"/>
          <p:cNvSpPr>
            <a:spLocks noGrp="1"/>
          </p:cNvSpPr>
          <p:nvPr userDrawn="1">
            <p:ph type="dt" sz="half" idx="2"/>
          </p:nvPr>
        </p:nvSpPr>
        <p:spPr bwMode="invGray">
          <a:xfrm>
            <a:off x="457200" y="6422066"/>
            <a:ext cx="2133600" cy="365125"/>
          </a:xfrm>
          <a:prstGeom prst="rect">
            <a:avLst/>
          </a:prstGeom>
        </p:spPr>
        <p:txBody>
          <a:bodyPr vert="horz" bIns="0" anchor="b"/>
          <a:lstStyle>
            <a:lvl1pPr algn="l" eaLnBrk="1" latinLnBrk="0" hangingPunct="1">
              <a:defRPr kumimoji="0" sz="750">
                <a:solidFill>
                  <a:schemeClr val="tx2"/>
                </a:solidFill>
              </a:defRPr>
            </a:lvl1pPr>
          </a:lstStyle>
          <a:p>
            <a:fld id="{671E04DB-BE65-47F8-B877-7DBE6DFA71B8}" type="datetime1">
              <a:rPr lang="en-US" smtClean="0"/>
              <a:t>11/14/2013</a:t>
            </a:fld>
            <a:endParaRPr lang="en-US" dirty="0"/>
          </a:p>
        </p:txBody>
      </p:sp>
      <p:sp>
        <p:nvSpPr>
          <p:cNvPr id="22" name="Footer Placeholder 21"/>
          <p:cNvSpPr>
            <a:spLocks noGrp="1"/>
          </p:cNvSpPr>
          <p:nvPr userDrawn="1">
            <p:ph type="ftr" sz="quarter" idx="3"/>
          </p:nvPr>
        </p:nvSpPr>
        <p:spPr bwMode="invGray">
          <a:xfrm>
            <a:off x="3124200" y="6422066"/>
            <a:ext cx="2895600" cy="365125"/>
          </a:xfrm>
          <a:prstGeom prst="rect">
            <a:avLst/>
          </a:prstGeom>
        </p:spPr>
        <p:txBody>
          <a:bodyPr vert="horz" lIns="0" rIns="0" bIns="0" anchor="b"/>
          <a:lstStyle>
            <a:lvl1pPr algn="ctr" eaLnBrk="1" latinLnBrk="0" hangingPunct="1">
              <a:defRPr kumimoji="0" sz="750">
                <a:solidFill>
                  <a:schemeClr val="tx2"/>
                </a:solidFill>
              </a:defRPr>
            </a:lvl1pPr>
          </a:lstStyle>
          <a:p>
            <a:endParaRPr lang="en-US" dirty="0"/>
          </a:p>
        </p:txBody>
      </p:sp>
      <p:sp>
        <p:nvSpPr>
          <p:cNvPr id="18" name="Slide Number Placeholder 17"/>
          <p:cNvSpPr>
            <a:spLocks noGrp="1"/>
          </p:cNvSpPr>
          <p:nvPr userDrawn="1">
            <p:ph type="sldNum" sz="quarter" idx="4"/>
          </p:nvPr>
        </p:nvSpPr>
        <p:spPr bwMode="invGray">
          <a:xfrm>
            <a:off x="8153400" y="6422066"/>
            <a:ext cx="762000" cy="365125"/>
          </a:xfrm>
          <a:prstGeom prst="rect">
            <a:avLst/>
          </a:prstGeom>
        </p:spPr>
        <p:txBody>
          <a:bodyPr vert="horz" lIns="0" tIns="0" rIns="0" bIns="0" anchor="b"/>
          <a:lstStyle>
            <a:lvl1pPr algn="r" eaLnBrk="1" latinLnBrk="0" hangingPunct="1">
              <a:defRPr kumimoji="0" sz="750">
                <a:solidFill>
                  <a:schemeClr val="tx2"/>
                </a:solidFill>
              </a:defRPr>
            </a:lvl1pPr>
          </a:lstStyle>
          <a:p>
            <a:fld id="{401CF334-2D5C-4859-84A6-CA7E6E43FAEB}" type="slidenum">
              <a:rPr lang="en-US" smtClean="0"/>
              <a:pPr/>
              <a:t>‹#›</a:t>
            </a:fld>
            <a:endParaRPr lang="en-US" dirty="0"/>
          </a:p>
        </p:txBody>
      </p:sp>
      <p:sp>
        <p:nvSpPr>
          <p:cNvPr id="30" name="Text Placeholder 29"/>
          <p:cNvSpPr>
            <a:spLocks noGrp="1"/>
          </p:cNvSpPr>
          <p:nvPr userDrawn="1">
            <p:ph type="body" idx="1"/>
          </p:nvPr>
        </p:nvSpPr>
        <p:spPr>
          <a:xfrm>
            <a:off x="457200" y="1600202"/>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9" name="Title Placeholder 8"/>
          <p:cNvSpPr>
            <a:spLocks noGrp="1"/>
          </p:cNvSpPr>
          <p:nvPr userDrawn="1">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2">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68580" tIns="34290" rIns="68580" bIns="34290" anchor="t" compatLnSpc="1"/>
          <a:lstStyle/>
          <a:p>
            <a:endParaRPr kumimoji="0" lang="en-US" sz="1350" dirty="0"/>
          </a:p>
        </p:txBody>
      </p:sp>
    </p:spTree>
    <p:extLst>
      <p:ext uri="{BB962C8B-B14F-4D97-AF65-F5344CB8AC3E}">
        <p14:creationId xmlns:p14="http://schemas.microsoft.com/office/powerpoint/2010/main" val="3440511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3450" kern="1200">
          <a:solidFill>
            <a:schemeClr val="tx1"/>
          </a:solidFill>
          <a:latin typeface="+mj-lt"/>
          <a:ea typeface="+mj-ea"/>
          <a:cs typeface="+mj-cs"/>
        </a:defRPr>
      </a:lvl1pPr>
    </p:titleStyle>
    <p:bodyStyle>
      <a:lvl1pPr marL="315468" indent="-288036" algn="l" rtl="0" eaLnBrk="1" latinLnBrk="0" hangingPunct="1">
        <a:spcBef>
          <a:spcPct val="20000"/>
        </a:spcBef>
        <a:buClr>
          <a:schemeClr val="accent1"/>
        </a:buClr>
        <a:buSzPct val="80000"/>
        <a:buFont typeface="Wingdings 2"/>
        <a:buChar char=""/>
        <a:defRPr kumimoji="0" sz="2250" kern="1200">
          <a:solidFill>
            <a:schemeClr val="tx1"/>
          </a:solidFill>
          <a:latin typeface="+mn-lt"/>
          <a:ea typeface="+mn-ea"/>
          <a:cs typeface="+mn-cs"/>
        </a:defRPr>
      </a:lvl1pPr>
      <a:lvl2pPr marL="541782" indent="-205740" algn="l" rtl="0" eaLnBrk="1" latinLnBrk="0" hangingPunct="1">
        <a:spcBef>
          <a:spcPct val="20000"/>
        </a:spcBef>
        <a:buClr>
          <a:schemeClr val="accent1"/>
        </a:buClr>
        <a:buSzPct val="90000"/>
        <a:buFont typeface="Wingdings 2"/>
        <a:buChar char=""/>
        <a:defRPr kumimoji="0" sz="1950" kern="1200">
          <a:solidFill>
            <a:schemeClr val="tx1"/>
          </a:solidFill>
          <a:latin typeface="+mn-lt"/>
          <a:ea typeface="+mn-ea"/>
          <a:cs typeface="+mn-cs"/>
        </a:defRPr>
      </a:lvl2pPr>
      <a:lvl3pPr marL="754380" indent="-192024" algn="l" rtl="0" eaLnBrk="1" latinLnBrk="0" hangingPunct="1">
        <a:spcBef>
          <a:spcPct val="20000"/>
        </a:spcBef>
        <a:buClr>
          <a:schemeClr val="accent2"/>
        </a:buClr>
        <a:buSzPct val="85000"/>
        <a:buFont typeface="Arial"/>
        <a:buChar char="○"/>
        <a:defRPr kumimoji="0" sz="1800" kern="1200">
          <a:solidFill>
            <a:schemeClr val="tx1"/>
          </a:solidFill>
          <a:latin typeface="+mn-lt"/>
          <a:ea typeface="+mn-ea"/>
          <a:cs typeface="+mn-cs"/>
        </a:defRPr>
      </a:lvl3pPr>
      <a:lvl4pPr marL="960120" indent="-178308" algn="l" rtl="0" eaLnBrk="1" latinLnBrk="0" hangingPunct="1">
        <a:spcBef>
          <a:spcPct val="20000"/>
        </a:spcBef>
        <a:buClr>
          <a:schemeClr val="accent3"/>
        </a:buClr>
        <a:buSzPct val="90000"/>
        <a:buFont typeface="Wingdings 2"/>
        <a:buChar char=""/>
        <a:defRPr kumimoji="0" sz="1500" kern="1200">
          <a:solidFill>
            <a:schemeClr val="tx1"/>
          </a:solidFill>
          <a:latin typeface="+mn-lt"/>
          <a:ea typeface="+mn-ea"/>
          <a:cs typeface="+mn-cs"/>
        </a:defRPr>
      </a:lvl4pPr>
      <a:lvl5pPr marL="1117854" indent="-137160" algn="l" rtl="0" eaLnBrk="1" latinLnBrk="0" hangingPunct="1">
        <a:spcBef>
          <a:spcPct val="20000"/>
        </a:spcBef>
        <a:buClr>
          <a:schemeClr val="accent4"/>
        </a:buClr>
        <a:buSzPct val="100000"/>
        <a:buFont typeface="Arial"/>
        <a:buChar char="-"/>
        <a:defRPr kumimoji="0" sz="1500" kern="1200">
          <a:solidFill>
            <a:schemeClr val="tx1"/>
          </a:solidFill>
          <a:latin typeface="+mn-lt"/>
          <a:ea typeface="+mn-ea"/>
          <a:cs typeface="+mn-cs"/>
        </a:defRPr>
      </a:lvl5pPr>
      <a:lvl6pPr marL="1275588" indent="-137160" algn="l" rtl="0" eaLnBrk="1" latinLnBrk="0" hangingPunct="1">
        <a:spcBef>
          <a:spcPct val="20000"/>
        </a:spcBef>
        <a:buClr>
          <a:schemeClr val="accent5"/>
        </a:buClr>
        <a:buFont typeface="Arial"/>
        <a:buChar char="-"/>
        <a:defRPr kumimoji="0" sz="1500" kern="1200" baseline="0">
          <a:solidFill>
            <a:schemeClr val="tx1"/>
          </a:solidFill>
          <a:latin typeface="+mn-lt"/>
          <a:ea typeface="+mn-ea"/>
          <a:cs typeface="+mn-cs"/>
        </a:defRPr>
      </a:lvl6pPr>
      <a:lvl7pPr marL="1440180" indent="-137160" algn="l" rtl="0" eaLnBrk="1" latinLnBrk="0" hangingPunct="1">
        <a:spcBef>
          <a:spcPct val="20000"/>
        </a:spcBef>
        <a:buClr>
          <a:schemeClr val="accent6"/>
        </a:buClr>
        <a:buSzPct val="100000"/>
        <a:buFont typeface="Arial"/>
        <a:buChar char="•"/>
        <a:defRPr kumimoji="0" sz="1350" kern="1200" baseline="0">
          <a:solidFill>
            <a:schemeClr val="tx1"/>
          </a:solidFill>
          <a:latin typeface="+mn-lt"/>
          <a:ea typeface="+mn-ea"/>
          <a:cs typeface="+mn-cs"/>
        </a:defRPr>
      </a:lvl7pPr>
      <a:lvl8pPr marL="1604772" indent="-137160" algn="l" rtl="0" eaLnBrk="1" latinLnBrk="0" hangingPunct="1">
        <a:spcBef>
          <a:spcPct val="20000"/>
        </a:spcBef>
        <a:buClr>
          <a:schemeClr val="accent6"/>
        </a:buClr>
        <a:buFont typeface="Arial"/>
        <a:buChar char="▪"/>
        <a:defRPr kumimoji="0" sz="1200" kern="1200">
          <a:solidFill>
            <a:schemeClr val="tx1"/>
          </a:solidFill>
          <a:latin typeface="+mn-lt"/>
          <a:ea typeface="+mn-ea"/>
          <a:cs typeface="+mn-cs"/>
        </a:defRPr>
      </a:lvl8pPr>
      <a:lvl9pPr marL="1748790" indent="-137160" algn="l" rtl="0" eaLnBrk="1" latinLnBrk="0" hangingPunct="1">
        <a:spcBef>
          <a:spcPct val="20000"/>
        </a:spcBef>
        <a:buClr>
          <a:schemeClr val="accent6"/>
        </a:buClr>
        <a:buFont typeface="Arial"/>
        <a:buChar char="•"/>
        <a:defRPr kumimoji="0" sz="12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nytimes.com/2013/11/10/business/they-loved-your-gpa-then-they-saw-your-tweets.html?pagewanted=1&amp;_r=1&amp;smid=fb-nytimes" TargetMode="External"/><Relationship Id="rId5" Type="http://schemas.openxmlformats.org/officeDocument/2006/relationships/image" Target="../media/image1.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amazon.com/Seconds-Youre-Hired-Robin-Ryan/dp/0143112902" TargetMode="External"/><Relationship Id="rId2" Type="http://schemas.openxmlformats.org/officeDocument/2006/relationships/hyperlink" Target="http://www.amazon.com/The-First-90-Days-Strategies/dp/1591391105" TargetMode="External"/><Relationship Id="rId1" Type="http://schemas.openxmlformats.org/officeDocument/2006/relationships/slideLayout" Target="../slideLayouts/slideLayout2.xml"/><Relationship Id="rId5" Type="http://schemas.openxmlformats.org/officeDocument/2006/relationships/hyperlink" Target="http://www.pongoresume.com/articleTopics/27/resumes.cfm" TargetMode="External"/><Relationship Id="rId4" Type="http://schemas.openxmlformats.org/officeDocument/2006/relationships/hyperlink" Target="http://www.pongoresume.com/articleTopics/29/interviews.cfm"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468" y="2221659"/>
            <a:ext cx="8286982" cy="2301240"/>
          </a:xfrm>
        </p:spPr>
        <p:txBody>
          <a:bodyPr>
            <a:noAutofit/>
          </a:bodyPr>
          <a:lstStyle/>
          <a:p>
            <a:r>
              <a:rPr lang="en-US" sz="4000" dirty="0"/>
              <a:t>What happens </a:t>
            </a:r>
            <a:r>
              <a:rPr lang="en-US" sz="4000" dirty="0" smtClean="0"/>
              <a:t>after graduation?</a:t>
            </a:r>
            <a:br>
              <a:rPr lang="en-US" sz="4000" dirty="0" smtClean="0"/>
            </a:br>
            <a:r>
              <a:rPr lang="en-US" sz="3600" dirty="0"/>
              <a:t/>
            </a:r>
            <a:br>
              <a:rPr lang="en-US" sz="3600" dirty="0"/>
            </a:br>
            <a:r>
              <a:rPr lang="en-US" sz="3600" dirty="0"/>
              <a:t>(or, how do I get a job?)</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3861256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Resumes</a:t>
            </a:r>
            <a:endParaRPr lang="en-US" dirty="0"/>
          </a:p>
        </p:txBody>
      </p:sp>
      <p:pic>
        <p:nvPicPr>
          <p:cNvPr id="4"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83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Summarize your unique value</a:t>
            </a:r>
          </a:p>
          <a:p>
            <a:r>
              <a:rPr lang="en-US" sz="3200" dirty="0" smtClean="0"/>
              <a:t>Communicate with confidence</a:t>
            </a:r>
          </a:p>
          <a:p>
            <a:r>
              <a:rPr lang="en-US" sz="3200" dirty="0" smtClean="0"/>
              <a:t>Key in on keywords</a:t>
            </a:r>
          </a:p>
          <a:p>
            <a:r>
              <a:rPr lang="en-US" sz="3200" dirty="0" smtClean="0"/>
              <a:t>Keep it concise</a:t>
            </a:r>
            <a:endParaRPr lang="en-US" sz="3200" dirty="0"/>
          </a:p>
        </p:txBody>
      </p:sp>
      <p:sp>
        <p:nvSpPr>
          <p:cNvPr id="3" name="Title 2"/>
          <p:cNvSpPr>
            <a:spLocks noGrp="1"/>
          </p:cNvSpPr>
          <p:nvPr>
            <p:ph type="title"/>
          </p:nvPr>
        </p:nvSpPr>
        <p:spPr/>
        <p:txBody>
          <a:bodyPr/>
          <a:lstStyle/>
          <a:p>
            <a:r>
              <a:rPr lang="en-US" dirty="0" smtClean="0"/>
              <a:t>What do you put on a good resume</a:t>
            </a:r>
            <a:endParaRPr lang="en-US" dirty="0"/>
          </a:p>
        </p:txBody>
      </p:sp>
      <p:pic>
        <p:nvPicPr>
          <p:cNvPr id="4"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619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Resume – Objective / Summary</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209549" y="5645576"/>
            <a:ext cx="8782051" cy="1037225"/>
          </a:xfrm>
          <a:prstGeom prst="rect">
            <a:avLst/>
          </a:prstGeom>
          <a:noFill/>
          <a:ln w="9525">
            <a:noFill/>
            <a:miter lim="800000"/>
            <a:headEnd/>
            <a:tailEnd/>
          </a:ln>
        </p:spPr>
      </p:pic>
      <p:pic>
        <p:nvPicPr>
          <p:cNvPr id="7" name="Picture 2" descr="http://t2.gstatic.com/images?q=tbn:ANd9GcRxym7C6JogpKB4iyhRltO6NvUWavHU6cCU7rtdXoNAiLClIraz8i42vijZ3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
          <p:cNvSpPr>
            <a:spLocks noGrp="1"/>
          </p:cNvSpPr>
          <p:nvPr>
            <p:ph idx="1"/>
          </p:nvPr>
        </p:nvSpPr>
        <p:spPr>
          <a:xfrm>
            <a:off x="209549" y="1600203"/>
            <a:ext cx="8782051" cy="3733797"/>
          </a:xfrm>
          <a:ln>
            <a:solidFill>
              <a:schemeClr val="accent3"/>
            </a:solidFill>
          </a:ln>
        </p:spPr>
        <p:txBody>
          <a:bodyPr>
            <a:normAutofit/>
          </a:bodyPr>
          <a:lstStyle/>
          <a:p>
            <a:pPr marL="27432" indent="0" algn="ctr" hangingPunct="0">
              <a:buNone/>
            </a:pPr>
            <a:r>
              <a:rPr lang="en-US" sz="2800" dirty="0"/>
              <a:t>Accomplished senior technology executive with over 20 years of experience in the design, development and operations of commercial software products.  Directed technology growth in companies of all sizes from early stage to Fortune 50.</a:t>
            </a:r>
          </a:p>
          <a:p>
            <a:pPr marL="27432" indent="0" algn="ctr" hangingPunct="0">
              <a:buNone/>
            </a:pPr>
            <a:r>
              <a:rPr lang="en-US" sz="2800" dirty="0"/>
              <a:t> </a:t>
            </a:r>
          </a:p>
          <a:p>
            <a:pPr marL="27432" indent="0" algn="ctr" hangingPunct="0">
              <a:buNone/>
            </a:pPr>
            <a:r>
              <a:rPr lang="en-US" sz="2800" dirty="0"/>
              <a:t>Expertise in technology development, infrastructure planning, strategic planning, </a:t>
            </a:r>
            <a:r>
              <a:rPr lang="en-US" sz="2800" dirty="0" smtClean="0"/>
              <a:t>…</a:t>
            </a:r>
            <a:endParaRPr lang="en-US" sz="2800" dirty="0"/>
          </a:p>
          <a:p>
            <a:pPr marL="27432" indent="0" algn="ctr">
              <a:buNone/>
            </a:pPr>
            <a:endParaRPr lang="en-US" sz="2600" dirty="0">
              <a:solidFill>
                <a:srgbClr val="FFFF00"/>
              </a:solidFill>
            </a:endParaRPr>
          </a:p>
        </p:txBody>
      </p:sp>
    </p:spTree>
    <p:extLst>
      <p:ext uri="{BB962C8B-B14F-4D97-AF65-F5344CB8AC3E}">
        <p14:creationId xmlns:p14="http://schemas.microsoft.com/office/powerpoint/2010/main" val="4122187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Resume – Objective / Summary</a:t>
            </a:r>
            <a:endParaRPr lang="en-US" dirty="0"/>
          </a:p>
        </p:txBody>
      </p:sp>
      <p:pic>
        <p:nvPicPr>
          <p:cNvPr id="7"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
          <p:cNvSpPr>
            <a:spLocks noGrp="1"/>
          </p:cNvSpPr>
          <p:nvPr>
            <p:ph idx="1"/>
          </p:nvPr>
        </p:nvSpPr>
        <p:spPr>
          <a:xfrm>
            <a:off x="209549" y="1600203"/>
            <a:ext cx="8782051" cy="3733797"/>
          </a:xfrm>
          <a:ln>
            <a:solidFill>
              <a:schemeClr val="accent3"/>
            </a:solidFill>
          </a:ln>
        </p:spPr>
        <p:txBody>
          <a:bodyPr>
            <a:normAutofit/>
          </a:bodyPr>
          <a:lstStyle/>
          <a:p>
            <a:pPr marL="27432" indent="0" algn="ctr" hangingPunct="0">
              <a:buNone/>
            </a:pPr>
            <a:r>
              <a:rPr lang="en-US" sz="2800" dirty="0" smtClean="0"/>
              <a:t>What not to do…</a:t>
            </a:r>
          </a:p>
          <a:p>
            <a:pPr marL="27432" indent="0" algn="ctr" hangingPunct="0">
              <a:buNone/>
            </a:pPr>
            <a:endParaRPr lang="en-US" sz="2800" dirty="0"/>
          </a:p>
          <a:p>
            <a:pPr marL="27432" indent="0" algn="ctr" hangingPunct="0">
              <a:buNone/>
            </a:pPr>
            <a:endParaRPr lang="en-US" sz="2800" dirty="0"/>
          </a:p>
          <a:p>
            <a:pPr marL="27432" indent="0" algn="ctr">
              <a:buNone/>
            </a:pPr>
            <a:r>
              <a:rPr lang="en-US" sz="3600" b="1" dirty="0"/>
              <a:t>I am acquiring exceptional work generalship to assist me in the work force so that I can be a major benefit</a:t>
            </a:r>
          </a:p>
          <a:p>
            <a:pPr marL="27432" indent="0" algn="ctr">
              <a:buNone/>
            </a:pPr>
            <a:endParaRPr lang="en-US" sz="2600" dirty="0">
              <a:solidFill>
                <a:srgbClr val="FFFF00"/>
              </a:solidFill>
            </a:endParaRPr>
          </a:p>
        </p:txBody>
      </p:sp>
    </p:spTree>
    <p:extLst>
      <p:ext uri="{BB962C8B-B14F-4D97-AF65-F5344CB8AC3E}">
        <p14:creationId xmlns:p14="http://schemas.microsoft.com/office/powerpoint/2010/main" val="700526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t>Resume – Skills</a:t>
            </a:r>
            <a:endParaRPr lang="en-US" dirty="0"/>
          </a:p>
        </p:txBody>
      </p:sp>
      <p:pic>
        <p:nvPicPr>
          <p:cNvPr id="2051" name="Picture 3"/>
          <p:cNvPicPr>
            <a:picLocks noChangeAspect="1" noChangeArrowheads="1"/>
          </p:cNvPicPr>
          <p:nvPr/>
        </p:nvPicPr>
        <p:blipFill>
          <a:blip r:embed="rId4" cstate="print"/>
          <a:srcRect/>
          <a:stretch>
            <a:fillRect/>
          </a:stretch>
        </p:blipFill>
        <p:spPr bwMode="auto">
          <a:xfrm>
            <a:off x="2509837" y="3605212"/>
            <a:ext cx="6410325" cy="1352550"/>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228600" y="5334000"/>
            <a:ext cx="7058025" cy="1288934"/>
          </a:xfrm>
          <a:prstGeom prst="rect">
            <a:avLst/>
          </a:prstGeom>
          <a:noFill/>
          <a:ln w="9525">
            <a:noFill/>
            <a:miter lim="800000"/>
            <a:headEnd/>
            <a:tailEnd/>
          </a:ln>
        </p:spPr>
      </p:pic>
      <p:pic>
        <p:nvPicPr>
          <p:cNvPr id="2053" name="Picture 5"/>
          <p:cNvPicPr>
            <a:picLocks noChangeAspect="1" noChangeArrowheads="1"/>
          </p:cNvPicPr>
          <p:nvPr/>
        </p:nvPicPr>
        <p:blipFill>
          <a:blip r:embed="rId6" cstate="print"/>
          <a:srcRect/>
          <a:stretch>
            <a:fillRect/>
          </a:stretch>
        </p:blipFill>
        <p:spPr bwMode="auto">
          <a:xfrm>
            <a:off x="228600" y="1752600"/>
            <a:ext cx="7524750" cy="1476375"/>
          </a:xfrm>
          <a:prstGeom prst="rect">
            <a:avLst/>
          </a:prstGeom>
          <a:noFill/>
          <a:ln w="9525">
            <a:noFill/>
            <a:miter lim="800000"/>
            <a:headEnd/>
            <a:tailEnd/>
          </a:ln>
        </p:spPr>
      </p:pic>
      <p:pic>
        <p:nvPicPr>
          <p:cNvPr id="2055" name="Picture 7" descr="http://www.google.com/url?source=imglanding&amp;ct=img&amp;q=http://farm4.static.flickr.com/3101/2683679174_ea553f4c46.jpg&amp;sa=X&amp;ei=1JSVUL73O5C49gSny4BY&amp;ved=0CAkQ8wc&amp;usg=AFQjCNH_qlrIsYCh2qFLuBU7qhdKVRmNJw"/>
          <p:cNvPicPr>
            <a:picLocks noChangeAspect="1" noChangeArrowheads="1"/>
          </p:cNvPicPr>
          <p:nvPr/>
        </p:nvPicPr>
        <p:blipFill>
          <a:blip r:embed="rId7" cstate="print"/>
          <a:srcRect/>
          <a:stretch>
            <a:fillRect/>
          </a:stretch>
        </p:blipFill>
        <p:spPr bwMode="auto">
          <a:xfrm>
            <a:off x="4904231" y="85766"/>
            <a:ext cx="4087369" cy="2286000"/>
          </a:xfrm>
          <a:prstGeom prst="rect">
            <a:avLst/>
          </a:prstGeom>
          <a:noFill/>
        </p:spPr>
      </p:pic>
    </p:spTree>
    <p:extLst>
      <p:ext uri="{BB962C8B-B14F-4D97-AF65-F5344CB8AC3E}">
        <p14:creationId xmlns:p14="http://schemas.microsoft.com/office/powerpoint/2010/main" val="1224173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Resume – Work Experience / Projects</a:t>
            </a:r>
            <a:endParaRPr 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457200" y="2212181"/>
            <a:ext cx="7258050" cy="828675"/>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447675" y="3328987"/>
            <a:ext cx="6457950" cy="1028700"/>
          </a:xfrm>
          <a:prstGeom prst="rect">
            <a:avLst/>
          </a:prstGeom>
          <a:noFill/>
          <a:ln w="9525">
            <a:noFill/>
            <a:miter lim="800000"/>
            <a:headEnd/>
            <a:tailEnd/>
          </a:ln>
        </p:spPr>
      </p:pic>
      <p:pic>
        <p:nvPicPr>
          <p:cNvPr id="3077" name="Picture 5"/>
          <p:cNvPicPr>
            <a:picLocks noChangeAspect="1" noChangeArrowheads="1"/>
          </p:cNvPicPr>
          <p:nvPr/>
        </p:nvPicPr>
        <p:blipFill>
          <a:blip r:embed="rId5" cstate="print"/>
          <a:srcRect/>
          <a:stretch>
            <a:fillRect/>
          </a:stretch>
        </p:blipFill>
        <p:spPr bwMode="auto">
          <a:xfrm>
            <a:off x="457200" y="4800600"/>
            <a:ext cx="7924800" cy="1724025"/>
          </a:xfrm>
          <a:prstGeom prst="rect">
            <a:avLst/>
          </a:prstGeom>
          <a:noFill/>
          <a:ln w="9525">
            <a:noFill/>
            <a:miter lim="800000"/>
            <a:headEnd/>
            <a:tailEnd/>
          </a:ln>
        </p:spPr>
      </p:pic>
      <p:pic>
        <p:nvPicPr>
          <p:cNvPr id="3078" name="Picture 6"/>
          <p:cNvPicPr>
            <a:picLocks noChangeAspect="1" noChangeArrowheads="1"/>
          </p:cNvPicPr>
          <p:nvPr/>
        </p:nvPicPr>
        <p:blipFill>
          <a:blip r:embed="rId6" cstate="print"/>
          <a:srcRect/>
          <a:stretch>
            <a:fillRect/>
          </a:stretch>
        </p:blipFill>
        <p:spPr bwMode="auto">
          <a:xfrm>
            <a:off x="533400" y="1143000"/>
            <a:ext cx="6943725" cy="781050"/>
          </a:xfrm>
          <a:prstGeom prst="rect">
            <a:avLst/>
          </a:prstGeom>
          <a:noFill/>
          <a:ln w="9525">
            <a:noFill/>
            <a:miter lim="800000"/>
            <a:headEnd/>
            <a:tailEnd/>
          </a:ln>
        </p:spPr>
      </p:pic>
      <p:pic>
        <p:nvPicPr>
          <p:cNvPr id="7" name="Picture 2" descr="http://t2.gstatic.com/images?q=tbn:ANd9GcRxym7C6JogpKB4iyhRltO6NvUWavHU6cCU7rtdXoNAiLClIraz8i42vijZ3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003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Education</a:t>
            </a:r>
          </a:p>
          <a:p>
            <a:pPr lvl="1"/>
            <a:r>
              <a:rPr lang="en-US" sz="2400" dirty="0" smtClean="0"/>
              <a:t>Don’t put anything about high school </a:t>
            </a:r>
          </a:p>
          <a:p>
            <a:pPr lvl="2"/>
            <a:r>
              <a:rPr lang="en-US" sz="2400" dirty="0" smtClean="0"/>
              <a:t>It doesn’t matter anymore</a:t>
            </a:r>
          </a:p>
          <a:p>
            <a:r>
              <a:rPr lang="en-US" sz="2800" dirty="0" smtClean="0"/>
              <a:t>References</a:t>
            </a:r>
          </a:p>
          <a:p>
            <a:pPr lvl="1"/>
            <a:r>
              <a:rPr lang="en-US" sz="2400" dirty="0" smtClean="0"/>
              <a:t>Don’t put “References available on request”</a:t>
            </a:r>
          </a:p>
          <a:p>
            <a:pPr lvl="2"/>
            <a:r>
              <a:rPr lang="en-US" sz="2400" dirty="0" smtClean="0"/>
              <a:t>We know you will give them to us if we ask</a:t>
            </a:r>
          </a:p>
          <a:p>
            <a:endParaRPr lang="en-US" dirty="0" smtClean="0"/>
          </a:p>
        </p:txBody>
      </p:sp>
      <p:sp>
        <p:nvSpPr>
          <p:cNvPr id="3" name="Title 2"/>
          <p:cNvSpPr>
            <a:spLocks noGrp="1"/>
          </p:cNvSpPr>
          <p:nvPr>
            <p:ph type="title"/>
          </p:nvPr>
        </p:nvSpPr>
        <p:spPr/>
        <p:txBody>
          <a:bodyPr/>
          <a:lstStyle/>
          <a:p>
            <a:r>
              <a:rPr lang="en-US" dirty="0" smtClean="0"/>
              <a:t>Resume - Keep it Concise</a:t>
            </a:r>
            <a:endParaRPr lang="en-US" dirty="0"/>
          </a:p>
        </p:txBody>
      </p:sp>
      <p:pic>
        <p:nvPicPr>
          <p:cNvPr id="17410" name="Picture 2" descr="https://encrypted-tbn0.gstatic.com/images?q=tbn:ANd9GcQ9rgM2TWLvR_Bgcf9oHuwTcQU4oXY0fcrsKyGxHAgwDwx_z04uKys4kQ"/>
          <p:cNvPicPr>
            <a:picLocks noChangeAspect="1" noChangeArrowheads="1"/>
          </p:cNvPicPr>
          <p:nvPr/>
        </p:nvPicPr>
        <p:blipFill>
          <a:blip r:embed="rId3" cstate="print"/>
          <a:srcRect/>
          <a:stretch>
            <a:fillRect/>
          </a:stretch>
        </p:blipFill>
        <p:spPr bwMode="auto">
          <a:xfrm>
            <a:off x="0" y="4495800"/>
            <a:ext cx="3721453" cy="2362200"/>
          </a:xfrm>
          <a:prstGeom prst="rect">
            <a:avLst/>
          </a:prstGeom>
          <a:noFill/>
        </p:spPr>
      </p:pic>
      <p:pic>
        <p:nvPicPr>
          <p:cNvPr id="6" name="Picture 2" descr="http://t2.gstatic.com/images?q=tbn:ANd9GcRxym7C6JogpKB4iyhRltO6NvUWavHU6cCU7rtdXoNAiLClIraz8i42vijZ3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pic>
        <p:nvPicPr>
          <p:cNvPr id="17412" name="Picture 4" descr="https://encrypted-tbn2.gstatic.com/images?q=tbn:ANd9GcS3iEqjQUggV90r81g9jllQ12J8yOATmYsbESJDGnPhR7exuE7tNn-ig1U"/>
          <p:cNvPicPr>
            <a:picLocks noChangeAspect="1" noChangeArrowheads="1"/>
          </p:cNvPicPr>
          <p:nvPr/>
        </p:nvPicPr>
        <p:blipFill>
          <a:blip r:embed="rId5" cstate="print"/>
          <a:srcRect/>
          <a:stretch>
            <a:fillRect/>
          </a:stretch>
        </p:blipFill>
        <p:spPr bwMode="auto">
          <a:xfrm>
            <a:off x="5905500" y="0"/>
            <a:ext cx="3238500" cy="3238500"/>
          </a:xfrm>
          <a:prstGeom prst="rect">
            <a:avLst/>
          </a:prstGeom>
          <a:noFill/>
        </p:spPr>
      </p:pic>
    </p:spTree>
    <p:extLst>
      <p:ext uri="{BB962C8B-B14F-4D97-AF65-F5344CB8AC3E}">
        <p14:creationId xmlns:p14="http://schemas.microsoft.com/office/powerpoint/2010/main" val="155829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rmAutofit/>
          </a:bodyPr>
          <a:lstStyle/>
          <a:p>
            <a:r>
              <a:rPr lang="en-US" b="1" i="1" dirty="0" smtClean="0"/>
              <a:t>BAD</a:t>
            </a:r>
          </a:p>
          <a:p>
            <a:pPr marL="1338263" lvl="4" indent="0">
              <a:buNone/>
            </a:pPr>
            <a:r>
              <a:rPr lang="en-US" sz="4000" b="1" i="1" dirty="0" smtClean="0">
                <a:latin typeface="Blackadder ITC" pitchFamily="82" charset="0"/>
              </a:rPr>
              <a:t>Joe Smith</a:t>
            </a:r>
          </a:p>
          <a:p>
            <a:pPr marL="1338263" lvl="4" indent="0">
              <a:buNone/>
            </a:pPr>
            <a:r>
              <a:rPr lang="en-US" sz="4000" b="1" i="1" dirty="0" smtClean="0">
                <a:latin typeface="Blackadder ITC" pitchFamily="82" charset="0"/>
              </a:rPr>
              <a:t>123 Main Street </a:t>
            </a:r>
          </a:p>
          <a:p>
            <a:pPr marL="1338263" lvl="4" indent="0">
              <a:buNone/>
            </a:pPr>
            <a:r>
              <a:rPr lang="en-US" sz="4000" b="1" i="1" dirty="0" smtClean="0">
                <a:latin typeface="Blackadder ITC" pitchFamily="82" charset="0"/>
              </a:rPr>
              <a:t>Duluth, GA 30097</a:t>
            </a:r>
            <a:endParaRPr lang="en-US" sz="4000" dirty="0">
              <a:latin typeface="Blackadder ITC" pitchFamily="82" charset="0"/>
            </a:endParaRPr>
          </a:p>
          <a:p>
            <a:r>
              <a:rPr lang="en-US" b="1" i="1" dirty="0" smtClean="0"/>
              <a:t>GOOD</a:t>
            </a:r>
            <a:endParaRPr lang="en-US" b="1" dirty="0"/>
          </a:p>
          <a:p>
            <a:pPr marL="1338263" lvl="4" indent="0">
              <a:buNone/>
            </a:pPr>
            <a:r>
              <a:rPr lang="en-US" sz="4000" dirty="0" smtClean="0">
                <a:latin typeface="Arial" pitchFamily="34" charset="0"/>
                <a:cs typeface="Arial" pitchFamily="34" charset="0"/>
              </a:rPr>
              <a:t>Joe Smith</a:t>
            </a:r>
          </a:p>
          <a:p>
            <a:pPr marL="1338263" lvl="4" indent="0">
              <a:buNone/>
            </a:pPr>
            <a:r>
              <a:rPr lang="en-US" sz="4000" dirty="0" smtClean="0">
                <a:latin typeface="Arial" pitchFamily="34" charset="0"/>
                <a:cs typeface="Arial" pitchFamily="34" charset="0"/>
              </a:rPr>
              <a:t>123 Main Street</a:t>
            </a:r>
          </a:p>
          <a:p>
            <a:pPr marL="1338263" lvl="4" indent="0">
              <a:buNone/>
            </a:pPr>
            <a:r>
              <a:rPr lang="en-US" sz="4000" dirty="0" smtClean="0">
                <a:latin typeface="Arial" pitchFamily="34" charset="0"/>
                <a:cs typeface="Arial" pitchFamily="34" charset="0"/>
              </a:rPr>
              <a:t>Duluth, GA 30097</a:t>
            </a:r>
          </a:p>
        </p:txBody>
      </p:sp>
      <p:sp>
        <p:nvSpPr>
          <p:cNvPr id="3" name="Title 2"/>
          <p:cNvSpPr>
            <a:spLocks noGrp="1"/>
          </p:cNvSpPr>
          <p:nvPr>
            <p:ph type="title"/>
          </p:nvPr>
        </p:nvSpPr>
        <p:spPr/>
        <p:txBody>
          <a:bodyPr/>
          <a:lstStyle/>
          <a:p>
            <a:r>
              <a:rPr lang="en-US" dirty="0" smtClean="0"/>
              <a:t>Resumes – Don’t Get Cute</a:t>
            </a:r>
            <a:br>
              <a:rPr lang="en-US" dirty="0" smtClean="0"/>
            </a:br>
            <a:endParaRPr lang="en-US" dirty="0"/>
          </a:p>
        </p:txBody>
      </p:sp>
      <p:pic>
        <p:nvPicPr>
          <p:cNvPr id="4"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6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rmAutofit/>
          </a:bodyPr>
          <a:lstStyle/>
          <a:p>
            <a:r>
              <a:rPr lang="en-US" sz="3200" b="1" i="1" dirty="0" smtClean="0"/>
              <a:t>BAD</a:t>
            </a:r>
            <a:endParaRPr lang="en-US" sz="3200" dirty="0"/>
          </a:p>
          <a:p>
            <a:pPr lvl="1"/>
            <a:r>
              <a:rPr lang="en-US" sz="2800" dirty="0" smtClean="0"/>
              <a:t>ilikesbeer@email.com</a:t>
            </a:r>
            <a:endParaRPr lang="en-US" sz="2800" dirty="0"/>
          </a:p>
          <a:p>
            <a:pPr lvl="1"/>
            <a:r>
              <a:rPr lang="en-US" sz="2800" dirty="0"/>
              <a:t>harleydude@email.com</a:t>
            </a:r>
          </a:p>
          <a:p>
            <a:pPr lvl="1"/>
            <a:r>
              <a:rPr lang="en-US" sz="2800" dirty="0"/>
              <a:t>crazyforcats@email.com</a:t>
            </a:r>
          </a:p>
          <a:p>
            <a:r>
              <a:rPr lang="en-US" sz="3200" b="1" i="1" dirty="0" smtClean="0"/>
              <a:t>GOOD</a:t>
            </a:r>
            <a:endParaRPr lang="en-US" sz="3200" b="1" dirty="0"/>
          </a:p>
          <a:p>
            <a:pPr lvl="1"/>
            <a:r>
              <a:rPr lang="en-US" sz="2800" dirty="0" smtClean="0"/>
              <a:t>stevecover@email.com</a:t>
            </a:r>
            <a:endParaRPr lang="en-US" sz="2800" dirty="0"/>
          </a:p>
          <a:p>
            <a:pPr lvl="1"/>
            <a:r>
              <a:rPr lang="en-US" sz="2800" dirty="0" smtClean="0"/>
              <a:t>s.cover@email.com</a:t>
            </a:r>
            <a:endParaRPr lang="en-US" sz="2800" dirty="0"/>
          </a:p>
          <a:p>
            <a:pPr lvl="1"/>
            <a:r>
              <a:rPr lang="en-US" sz="2800" dirty="0"/>
              <a:t>s</a:t>
            </a:r>
            <a:r>
              <a:rPr lang="en-US" sz="2800" dirty="0" smtClean="0"/>
              <a:t>teve_cover@email.com</a:t>
            </a:r>
            <a:endParaRPr lang="en-US" sz="2800" dirty="0"/>
          </a:p>
          <a:p>
            <a:endParaRPr lang="en-US" dirty="0"/>
          </a:p>
        </p:txBody>
      </p:sp>
      <p:sp>
        <p:nvSpPr>
          <p:cNvPr id="3" name="Title 2"/>
          <p:cNvSpPr>
            <a:spLocks noGrp="1"/>
          </p:cNvSpPr>
          <p:nvPr>
            <p:ph type="title"/>
          </p:nvPr>
        </p:nvSpPr>
        <p:spPr/>
        <p:txBody>
          <a:bodyPr/>
          <a:lstStyle/>
          <a:p>
            <a:r>
              <a:rPr lang="en-US" dirty="0" smtClean="0"/>
              <a:t>Resume – Email Address</a:t>
            </a:r>
            <a:br>
              <a:rPr lang="en-US" dirty="0" smtClean="0"/>
            </a:br>
            <a:endParaRPr lang="en-US" dirty="0"/>
          </a:p>
        </p:txBody>
      </p:sp>
      <p:pic>
        <p:nvPicPr>
          <p:cNvPr id="4" name="Picture 2" descr="http://t2.gstatic.com/images?q=tbn:ANd9GcRxym7C6JogpKB4iyhRltO6NvUWavHU6cCU7rtdXoNAiLClIraz8i42vijZ3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07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762000"/>
          </a:xfrm>
        </p:spPr>
        <p:txBody>
          <a:bodyPr/>
          <a:lstStyle/>
          <a:p>
            <a:r>
              <a:rPr lang="en-US" dirty="0" smtClean="0">
                <a:solidFill>
                  <a:srgbClr val="FFFF00"/>
                </a:solidFill>
              </a:rPr>
              <a:t>Clean up your internet presences</a:t>
            </a:r>
            <a:endParaRPr lang="en-US" dirty="0">
              <a:solidFill>
                <a:srgbClr val="FFFF00"/>
              </a:solidFill>
            </a:endParaRPr>
          </a:p>
        </p:txBody>
      </p:sp>
      <p:sp>
        <p:nvSpPr>
          <p:cNvPr id="3" name="Title 2"/>
          <p:cNvSpPr>
            <a:spLocks noGrp="1"/>
          </p:cNvSpPr>
          <p:nvPr>
            <p:ph type="title"/>
          </p:nvPr>
        </p:nvSpPr>
        <p:spPr/>
        <p:txBody>
          <a:bodyPr/>
          <a:lstStyle/>
          <a:p>
            <a:pPr algn="ctr"/>
            <a:r>
              <a:rPr lang="en-US" dirty="0" smtClean="0"/>
              <a:t>Linked In, Facebook &amp; Twitter </a:t>
            </a:r>
            <a:br>
              <a:rPr lang="en-US" dirty="0" smtClean="0"/>
            </a:br>
            <a:r>
              <a:rPr lang="en-US" dirty="0" smtClean="0"/>
              <a:t>– Oh My</a:t>
            </a:r>
            <a:endParaRPr lang="en-US" dirty="0"/>
          </a:p>
        </p:txBody>
      </p:sp>
      <p:pic>
        <p:nvPicPr>
          <p:cNvPr id="4098" name="Picture 2" descr="http://www.google.com/url?source=imglanding&amp;ct=img&amp;q=http://cdn.ebaumsworld.com/mediaFiles/picture/681853/80996136.jpg&amp;sa=X&amp;ei=QpKVUKOWHI668wSa7YCICA&amp;ved=0CAkQ8wc&amp;usg=AFQjCNFmSXqOyCqpBqr2uEdmPKDPuELXMQ"/>
          <p:cNvPicPr>
            <a:picLocks noChangeAspect="1" noChangeArrowheads="1"/>
          </p:cNvPicPr>
          <p:nvPr/>
        </p:nvPicPr>
        <p:blipFill>
          <a:blip r:embed="rId3" cstate="print"/>
          <a:srcRect/>
          <a:stretch>
            <a:fillRect/>
          </a:stretch>
        </p:blipFill>
        <p:spPr bwMode="auto">
          <a:xfrm>
            <a:off x="4876800" y="2362200"/>
            <a:ext cx="3810000" cy="2857501"/>
          </a:xfrm>
          <a:prstGeom prst="rect">
            <a:avLst/>
          </a:prstGeom>
          <a:noFill/>
        </p:spPr>
      </p:pic>
      <p:pic>
        <p:nvPicPr>
          <p:cNvPr id="4100" name="Picture 4" descr="http://www.google.com/url?source=imglanding&amp;ct=img&amp;q=http://www.wickedfunnypictures.com/pictures/641fratparty.jpg&amp;sa=X&amp;ei=-5KVUOL4II2K9QTIrYD4Bw&amp;ved=0CAkQ8wc&amp;usg=AFQjCNFuF3mZLsvb0C2zoIPZj57ef6rJeQ"/>
          <p:cNvPicPr>
            <a:picLocks noChangeAspect="1" noChangeArrowheads="1"/>
          </p:cNvPicPr>
          <p:nvPr/>
        </p:nvPicPr>
        <p:blipFill>
          <a:blip r:embed="rId4" cstate="print"/>
          <a:srcRect/>
          <a:stretch>
            <a:fillRect/>
          </a:stretch>
        </p:blipFill>
        <p:spPr bwMode="auto">
          <a:xfrm>
            <a:off x="914400" y="2314575"/>
            <a:ext cx="3390900" cy="4238625"/>
          </a:xfrm>
          <a:prstGeom prst="rect">
            <a:avLst/>
          </a:prstGeom>
          <a:noFill/>
        </p:spPr>
      </p:pic>
      <p:pic>
        <p:nvPicPr>
          <p:cNvPr id="6" name="Picture 2" descr="http://t2.gstatic.com/images?q=tbn:ANd9GcRxym7C6JogpKB4iyhRltO6NvUWavHU6cCU7rtdXoNAiLClIraz8i42vijZ3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33900" y="5657671"/>
            <a:ext cx="4572000" cy="1200329"/>
          </a:xfrm>
          <a:prstGeom prst="rect">
            <a:avLst/>
          </a:prstGeom>
        </p:spPr>
        <p:txBody>
          <a:bodyPr>
            <a:spAutoFit/>
          </a:bodyPr>
          <a:lstStyle/>
          <a:p>
            <a:r>
              <a:rPr lang="en-US" dirty="0">
                <a:hlinkClick r:id="rId6"/>
              </a:rPr>
              <a:t>http://www.nytimes.com/2013/11/10/business/they-loved-your-gpa-then-they-saw-your-tweets.html?pagewanted=1&amp;_r=1&amp;smid=fb-nytimes</a:t>
            </a:r>
            <a:endParaRPr lang="en-US" dirty="0">
              <a:solidFill>
                <a:srgbClr val="FF0000"/>
              </a:solidFill>
            </a:endParaRPr>
          </a:p>
        </p:txBody>
      </p:sp>
    </p:spTree>
    <p:extLst>
      <p:ext uri="{BB962C8B-B14F-4D97-AF65-F5344CB8AC3E}">
        <p14:creationId xmlns:p14="http://schemas.microsoft.com/office/powerpoint/2010/main" val="1617152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76589"/>
            <a:ext cx="2971800" cy="26236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http://1.bp.blogspot.com/_mmBw3uzPnJI/Rukt4jzvoYI/AAAAAAAAIag/2cvGfx1Bgfs/s400/funny_road_signs_03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2057400"/>
            <a:ext cx="3048000" cy="390144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www.dmv.org/images/artimg/Road-Sign-Practice-Test-79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3429000"/>
            <a:ext cx="32766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11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http://1.bp.blogspot.com/_mmBw3uzPnJI/Rukt4jzvoYI/AAAAAAAAIag/2cvGfx1Bgfs/s400/funny_road_signs_0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533400"/>
            <a:ext cx="4495800" cy="5754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46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They </a:t>
            </a:r>
            <a:r>
              <a:rPr lang="en-US" sz="2800" dirty="0"/>
              <a:t>want to either qualify you or weed you out</a:t>
            </a:r>
          </a:p>
          <a:p>
            <a:r>
              <a:rPr lang="en-US" sz="2800" dirty="0"/>
              <a:t>Salary questions, what are you looking for</a:t>
            </a:r>
          </a:p>
          <a:p>
            <a:r>
              <a:rPr lang="en-US" sz="2800" dirty="0"/>
              <a:t>Do your homework on the company before you talk to them</a:t>
            </a:r>
          </a:p>
        </p:txBody>
      </p:sp>
      <p:sp>
        <p:nvSpPr>
          <p:cNvPr id="3" name="Title 2"/>
          <p:cNvSpPr>
            <a:spLocks noGrp="1"/>
          </p:cNvSpPr>
          <p:nvPr>
            <p:ph type="title"/>
          </p:nvPr>
        </p:nvSpPr>
        <p:spPr/>
        <p:txBody>
          <a:bodyPr/>
          <a:lstStyle/>
          <a:p>
            <a:r>
              <a:rPr lang="en-US" dirty="0" smtClean="0"/>
              <a:t>Recruiters – Friend or Foe?</a:t>
            </a:r>
            <a:endParaRPr lang="en-US" dirty="0"/>
          </a:p>
        </p:txBody>
      </p:sp>
      <p:pic>
        <p:nvPicPr>
          <p:cNvPr id="4" name="Picture 10" descr="http://1.bp.blogspot.com/_mmBw3uzPnJI/Rukt4jzvoYI/AAAAAAAAIag/2cvGfx1Bgfs/s400/funny_road_signs_0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152400"/>
            <a:ext cx="914400" cy="117043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venturebeat.files.wordpress.com/2012/10/chris2.jpg?w=558&amp;h=9999&amp;cro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900" y="3863183"/>
            <a:ext cx="3581400" cy="2843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548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2"/>
            <a:ext cx="8286750" cy="4525963"/>
          </a:xfrm>
        </p:spPr>
        <p:txBody>
          <a:bodyPr>
            <a:noAutofit/>
          </a:bodyPr>
          <a:lstStyle/>
          <a:p>
            <a:r>
              <a:rPr lang="en-US" sz="2800" dirty="0" smtClean="0"/>
              <a:t>What </a:t>
            </a:r>
            <a:r>
              <a:rPr lang="en-US" sz="2800" dirty="0"/>
              <a:t>made this position or company interesting?</a:t>
            </a:r>
          </a:p>
          <a:p>
            <a:r>
              <a:rPr lang="en-US" sz="2800" dirty="0"/>
              <a:t>What do you want to get out of the experience?</a:t>
            </a:r>
          </a:p>
          <a:p>
            <a:r>
              <a:rPr lang="en-US" sz="2800" dirty="0"/>
              <a:t>Learn about the company from the way the interviewers talk about it?  </a:t>
            </a:r>
          </a:p>
          <a:p>
            <a:pPr lvl="1"/>
            <a:r>
              <a:rPr lang="en-US" sz="2400" dirty="0"/>
              <a:t>Are they personally invested?</a:t>
            </a:r>
          </a:p>
          <a:p>
            <a:pPr lvl="1"/>
            <a:r>
              <a:rPr lang="en-US" sz="2400" dirty="0"/>
              <a:t>Do they seem excited?</a:t>
            </a:r>
          </a:p>
          <a:p>
            <a:pPr lvl="1"/>
            <a:r>
              <a:rPr lang="en-US" sz="2400" dirty="0"/>
              <a:t>Does it sound like </a:t>
            </a:r>
            <a:endParaRPr lang="en-US" sz="2400" dirty="0" smtClean="0"/>
          </a:p>
          <a:p>
            <a:pPr lvl="2"/>
            <a:r>
              <a:rPr lang="en-US" sz="2400" dirty="0" smtClean="0"/>
              <a:t>“</a:t>
            </a:r>
            <a:r>
              <a:rPr lang="en-US" sz="2400" dirty="0"/>
              <a:t>Just a job</a:t>
            </a:r>
            <a:r>
              <a:rPr lang="en-US" sz="2400" dirty="0" smtClean="0"/>
              <a:t>”</a:t>
            </a:r>
          </a:p>
          <a:p>
            <a:pPr lvl="2"/>
            <a:r>
              <a:rPr lang="en-US" sz="2400" dirty="0" smtClean="0"/>
              <a:t>“It </a:t>
            </a:r>
            <a:r>
              <a:rPr lang="en-US" sz="2400" dirty="0"/>
              <a:t>pays the bills</a:t>
            </a:r>
            <a:r>
              <a:rPr lang="en-US" sz="2400" dirty="0" smtClean="0"/>
              <a:t>”?</a:t>
            </a:r>
            <a:endParaRPr lang="en-US" sz="2400" dirty="0"/>
          </a:p>
        </p:txBody>
      </p:sp>
      <p:sp>
        <p:nvSpPr>
          <p:cNvPr id="3" name="Title 2"/>
          <p:cNvSpPr>
            <a:spLocks noGrp="1"/>
          </p:cNvSpPr>
          <p:nvPr>
            <p:ph type="title"/>
          </p:nvPr>
        </p:nvSpPr>
        <p:spPr/>
        <p:txBody>
          <a:bodyPr/>
          <a:lstStyle/>
          <a:p>
            <a:r>
              <a:rPr lang="en-US" dirty="0" smtClean="0"/>
              <a:t>Why are you interviewing there?</a:t>
            </a:r>
            <a:endParaRPr lang="en-US" dirty="0"/>
          </a:p>
        </p:txBody>
      </p:sp>
      <p:pic>
        <p:nvPicPr>
          <p:cNvPr id="4" name="Picture 10" descr="http://1.bp.blogspot.com/_mmBw3uzPnJI/Rukt4jzvoYI/AAAAAAAAIag/2cvGfx1Bgfs/s400/funny_road_signs_0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152400"/>
            <a:ext cx="914400" cy="1170432"/>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http://www.cartoonstock.com/newscartoons/cartoonists/esm/lowres/esmn78l.jpg"/>
          <p:cNvPicPr>
            <a:picLocks noChangeAspect="1" noChangeArrowheads="1"/>
          </p:cNvPicPr>
          <p:nvPr/>
        </p:nvPicPr>
        <p:blipFill rotWithShape="1">
          <a:blip r:embed="rId3">
            <a:extLst>
              <a:ext uri="{28A0092B-C50C-407E-A947-70E740481C1C}">
                <a14:useLocalDpi xmlns:a14="http://schemas.microsoft.com/office/drawing/2010/main" val="0"/>
              </a:ext>
            </a:extLst>
          </a:blip>
          <a:srcRect t="28057"/>
          <a:stretch/>
        </p:blipFill>
        <p:spPr bwMode="auto">
          <a:xfrm>
            <a:off x="5181600" y="3857257"/>
            <a:ext cx="3810000" cy="2720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595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2"/>
            <a:ext cx="8534400" cy="4525963"/>
          </a:xfrm>
        </p:spPr>
        <p:txBody>
          <a:bodyPr>
            <a:normAutofit/>
          </a:bodyPr>
          <a:lstStyle/>
          <a:p>
            <a:r>
              <a:rPr lang="en-US" sz="2800" dirty="0" smtClean="0"/>
              <a:t>Problem </a:t>
            </a:r>
            <a:r>
              <a:rPr lang="en-US" sz="2800" dirty="0"/>
              <a:t>solving at a whiteboard</a:t>
            </a:r>
          </a:p>
          <a:p>
            <a:pPr lvl="1"/>
            <a:r>
              <a:rPr lang="en-US" sz="2400" dirty="0"/>
              <a:t>Example:  </a:t>
            </a:r>
            <a:r>
              <a:rPr lang="en-US" sz="2400" dirty="0" smtClean="0"/>
              <a:t>Tic-Tac-Toe</a:t>
            </a:r>
            <a:endParaRPr lang="en-US" sz="2400" dirty="0"/>
          </a:p>
          <a:p>
            <a:r>
              <a:rPr lang="en-US" sz="2800" dirty="0"/>
              <a:t>Situational questions</a:t>
            </a:r>
          </a:p>
          <a:p>
            <a:pPr lvl="1"/>
            <a:r>
              <a:rPr lang="en-US" sz="2400" dirty="0"/>
              <a:t>Tell me about one of the most exciting breakthroughs you recently achieved on a project or assignment</a:t>
            </a:r>
          </a:p>
          <a:p>
            <a:r>
              <a:rPr lang="en-US" sz="2800" dirty="0"/>
              <a:t>Questions from your resume</a:t>
            </a:r>
          </a:p>
          <a:p>
            <a:pPr lvl="1"/>
            <a:r>
              <a:rPr lang="en-US" sz="2400" dirty="0"/>
              <a:t>You need good answers here, these are the easy ones</a:t>
            </a:r>
          </a:p>
          <a:p>
            <a:r>
              <a:rPr lang="en-US" sz="2800" dirty="0"/>
              <a:t>Why do they ask these questions</a:t>
            </a:r>
            <a:r>
              <a:rPr lang="en-US" sz="2800" dirty="0" smtClean="0"/>
              <a:t>?</a:t>
            </a:r>
            <a:endParaRPr lang="en-US" sz="2800" dirty="0"/>
          </a:p>
        </p:txBody>
      </p:sp>
      <p:sp>
        <p:nvSpPr>
          <p:cNvPr id="3" name="Title 2"/>
          <p:cNvSpPr>
            <a:spLocks noGrp="1"/>
          </p:cNvSpPr>
          <p:nvPr>
            <p:ph type="title"/>
          </p:nvPr>
        </p:nvSpPr>
        <p:spPr/>
        <p:txBody>
          <a:bodyPr/>
          <a:lstStyle/>
          <a:p>
            <a:r>
              <a:rPr lang="en-US" dirty="0" smtClean="0"/>
              <a:t>What should you expect in an interview</a:t>
            </a:r>
            <a:endParaRPr lang="en-US" dirty="0"/>
          </a:p>
        </p:txBody>
      </p:sp>
      <p:pic>
        <p:nvPicPr>
          <p:cNvPr id="4" name="Picture 10" descr="http://1.bp.blogspot.com/_mmBw3uzPnJI/Rukt4jzvoYI/AAAAAAAAIag/2cvGfx1Bgfs/s400/funny_road_signs_0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152400"/>
            <a:ext cx="914400" cy="1170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17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Do </a:t>
            </a:r>
            <a:r>
              <a:rPr lang="en-US" sz="2800" dirty="0"/>
              <a:t>your </a:t>
            </a:r>
            <a:r>
              <a:rPr lang="en-US" sz="2800" dirty="0" smtClean="0"/>
              <a:t>homework</a:t>
            </a:r>
          </a:p>
          <a:p>
            <a:r>
              <a:rPr lang="en-US" sz="2800" dirty="0" smtClean="0"/>
              <a:t>Dress appropriately</a:t>
            </a:r>
            <a:endParaRPr lang="en-US" sz="2800" dirty="0"/>
          </a:p>
          <a:p>
            <a:r>
              <a:rPr lang="en-US" sz="2800" dirty="0"/>
              <a:t>Ask good questions</a:t>
            </a:r>
          </a:p>
          <a:p>
            <a:pPr lvl="1"/>
            <a:r>
              <a:rPr lang="en-US" sz="2400" dirty="0"/>
              <a:t>About the company</a:t>
            </a:r>
          </a:p>
          <a:p>
            <a:pPr lvl="1"/>
            <a:r>
              <a:rPr lang="en-US" sz="2400" dirty="0"/>
              <a:t>To understand the problem you are given</a:t>
            </a:r>
          </a:p>
          <a:p>
            <a:endParaRPr lang="en-US" dirty="0"/>
          </a:p>
        </p:txBody>
      </p:sp>
      <p:sp>
        <p:nvSpPr>
          <p:cNvPr id="3" name="Title 2"/>
          <p:cNvSpPr>
            <a:spLocks noGrp="1"/>
          </p:cNvSpPr>
          <p:nvPr>
            <p:ph type="title"/>
          </p:nvPr>
        </p:nvSpPr>
        <p:spPr/>
        <p:txBody>
          <a:bodyPr/>
          <a:lstStyle/>
          <a:p>
            <a:r>
              <a:rPr lang="en-US" dirty="0" smtClean="0"/>
              <a:t>How do you impress an interviewer</a:t>
            </a:r>
            <a:endParaRPr lang="en-US" dirty="0"/>
          </a:p>
        </p:txBody>
      </p:sp>
      <p:pic>
        <p:nvPicPr>
          <p:cNvPr id="4" name="Picture 10" descr="http://1.bp.blogspot.com/_mmBw3uzPnJI/Rukt4jzvoYI/AAAAAAAAIag/2cvGfx1Bgfs/s400/funny_road_signs_0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152400"/>
            <a:ext cx="914400" cy="11704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google.com/url?source=imglanding&amp;ct=img&amp;q=http://dilbert.com/dyn/str_strip/000000000/00000000/0000000/000000/10000/2000/400/12488/12488.strip.zoom.gif&amp;sa=X&amp;ei=HpaVULbWCJS88wTptYCYCA&amp;ved=0CAkQ8wc4kwI&amp;usg=AFQjCNHCfqgfcI1GXHC0YRUcBMzDbMkwhw"/>
          <p:cNvPicPr>
            <a:picLocks noChangeAspect="1" noChangeArrowheads="1"/>
          </p:cNvPicPr>
          <p:nvPr/>
        </p:nvPicPr>
        <p:blipFill>
          <a:blip r:embed="rId3" cstate="print"/>
          <a:srcRect/>
          <a:stretch>
            <a:fillRect/>
          </a:stretch>
        </p:blipFill>
        <p:spPr bwMode="auto">
          <a:xfrm>
            <a:off x="457200" y="4255770"/>
            <a:ext cx="8229600" cy="2468880"/>
          </a:xfrm>
          <a:prstGeom prst="rect">
            <a:avLst/>
          </a:prstGeom>
          <a:noFill/>
          <a:ln w="9525">
            <a:noFill/>
            <a:miter lim="800000"/>
            <a:headEnd/>
            <a:tailEnd/>
          </a:ln>
        </p:spPr>
      </p:pic>
    </p:spTree>
    <p:extLst>
      <p:ext uri="{BB962C8B-B14F-4D97-AF65-F5344CB8AC3E}">
        <p14:creationId xmlns:p14="http://schemas.microsoft.com/office/powerpoint/2010/main" val="3900405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2"/>
            <a:ext cx="8382000" cy="4525963"/>
          </a:xfrm>
        </p:spPr>
        <p:txBody>
          <a:bodyPr>
            <a:noAutofit/>
          </a:bodyPr>
          <a:lstStyle/>
          <a:p>
            <a:r>
              <a:rPr lang="en-US" sz="2800" dirty="0" smtClean="0"/>
              <a:t>Why is the position open?</a:t>
            </a:r>
          </a:p>
          <a:p>
            <a:r>
              <a:rPr lang="en-US" sz="2800" dirty="0" smtClean="0"/>
              <a:t>What do you feel are the key skills required to succeed in this job?</a:t>
            </a:r>
          </a:p>
          <a:p>
            <a:r>
              <a:rPr lang="en-US" sz="2800" dirty="0" smtClean="0"/>
              <a:t>What are the three biggest challenges I would face in the first six months?</a:t>
            </a:r>
          </a:p>
          <a:p>
            <a:r>
              <a:rPr lang="en-US" sz="2800" dirty="0" smtClean="0"/>
              <a:t>What has to happen in the first six months to convince you that you hired the right person?</a:t>
            </a:r>
          </a:p>
          <a:p>
            <a:r>
              <a:rPr lang="en-US" sz="2800" dirty="0" smtClean="0"/>
              <a:t>How does this position relate to the achievement of your goals or the department’s goals?</a:t>
            </a:r>
            <a:endParaRPr lang="en-US" sz="2800" dirty="0"/>
          </a:p>
        </p:txBody>
      </p:sp>
      <p:sp>
        <p:nvSpPr>
          <p:cNvPr id="3" name="Title 2"/>
          <p:cNvSpPr>
            <a:spLocks noGrp="1"/>
          </p:cNvSpPr>
          <p:nvPr>
            <p:ph type="title"/>
          </p:nvPr>
        </p:nvSpPr>
        <p:spPr/>
        <p:txBody>
          <a:bodyPr/>
          <a:lstStyle/>
          <a:p>
            <a:r>
              <a:rPr lang="en-US" dirty="0" smtClean="0"/>
              <a:t>Good questions to ask</a:t>
            </a:r>
            <a:endParaRPr lang="en-US" dirty="0"/>
          </a:p>
        </p:txBody>
      </p:sp>
      <p:pic>
        <p:nvPicPr>
          <p:cNvPr id="4" name="Picture 10" descr="http://1.bp.blogspot.com/_mmBw3uzPnJI/Rukt4jzvoYI/AAAAAAAAIag/2cvGfx1Bgfs/s400/funny_road_signs_0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152400"/>
            <a:ext cx="914400" cy="1170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004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dmv.org/images/artimg/Road-Sign-Practice-Test-79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609600"/>
            <a:ext cx="58674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270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2"/>
            <a:ext cx="8267700" cy="4972048"/>
          </a:xfrm>
        </p:spPr>
        <p:txBody>
          <a:bodyPr>
            <a:normAutofit lnSpcReduction="10000"/>
          </a:bodyPr>
          <a:lstStyle/>
          <a:p>
            <a:r>
              <a:rPr lang="en-US" sz="3200" dirty="0"/>
              <a:t>Now the waiting begins</a:t>
            </a:r>
          </a:p>
          <a:p>
            <a:r>
              <a:rPr lang="en-US" sz="3200" dirty="0"/>
              <a:t>When will you hear back?</a:t>
            </a:r>
          </a:p>
          <a:p>
            <a:r>
              <a:rPr lang="en-US" sz="3200" dirty="0"/>
              <a:t>What can you do?</a:t>
            </a:r>
          </a:p>
          <a:p>
            <a:pPr lvl="1"/>
            <a:r>
              <a:rPr lang="en-US" sz="2800" dirty="0"/>
              <a:t>Send a thank you note that opens the door to further conversation</a:t>
            </a:r>
          </a:p>
          <a:p>
            <a:pPr lvl="2"/>
            <a:r>
              <a:rPr lang="en-US" sz="2800" dirty="0"/>
              <a:t>But don’t always expect a response</a:t>
            </a:r>
          </a:p>
          <a:p>
            <a:pPr lvl="1"/>
            <a:r>
              <a:rPr lang="en-US" sz="2800" dirty="0"/>
              <a:t>Keep looking and keep interviewing</a:t>
            </a:r>
          </a:p>
          <a:p>
            <a:r>
              <a:rPr lang="en-US" sz="3200" dirty="0"/>
              <a:t>Figure out what you want in a job</a:t>
            </a:r>
          </a:p>
          <a:p>
            <a:pPr lvl="1"/>
            <a:r>
              <a:rPr lang="en-US" sz="2800" dirty="0"/>
              <a:t>Really needs to be started at the beginning of the process</a:t>
            </a:r>
          </a:p>
          <a:p>
            <a:endParaRPr lang="en-US" dirty="0"/>
          </a:p>
        </p:txBody>
      </p:sp>
      <p:sp>
        <p:nvSpPr>
          <p:cNvPr id="3" name="Title 2"/>
          <p:cNvSpPr>
            <a:spLocks noGrp="1"/>
          </p:cNvSpPr>
          <p:nvPr>
            <p:ph type="title"/>
          </p:nvPr>
        </p:nvSpPr>
        <p:spPr/>
        <p:txBody>
          <a:bodyPr/>
          <a:lstStyle/>
          <a:p>
            <a:r>
              <a:rPr lang="en-US" dirty="0" smtClean="0"/>
              <a:t>After the interview</a:t>
            </a:r>
            <a:endParaRPr lang="en-US" dirty="0"/>
          </a:p>
        </p:txBody>
      </p:sp>
      <p:pic>
        <p:nvPicPr>
          <p:cNvPr id="4" name="Picture 2" descr="http://www.dmv.org/images/artimg/Road-Sign-Practice-Test-79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1524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767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1475"/>
            <a:ext cx="8229600" cy="4911725"/>
          </a:xfrm>
        </p:spPr>
        <p:txBody>
          <a:bodyPr/>
          <a:lstStyle/>
          <a:p>
            <a:r>
              <a:rPr lang="en-US" sz="2800" dirty="0" smtClean="0"/>
              <a:t>What </a:t>
            </a:r>
            <a:r>
              <a:rPr lang="en-US" sz="2800" dirty="0"/>
              <a:t>% of awake time in a year do you spend at work?</a:t>
            </a:r>
          </a:p>
          <a:p>
            <a:r>
              <a:rPr lang="en-US" sz="2800" dirty="0"/>
              <a:t>How do you avoid just having a job but have a career?</a:t>
            </a:r>
          </a:p>
          <a:p>
            <a:r>
              <a:rPr lang="en-US" sz="2800" dirty="0"/>
              <a:t>Environment, Culture, Day-to-day work, people</a:t>
            </a:r>
          </a:p>
          <a:p>
            <a:r>
              <a:rPr lang="en-US" sz="2800" dirty="0"/>
              <a:t>Location / Commute</a:t>
            </a:r>
          </a:p>
          <a:p>
            <a:r>
              <a:rPr lang="en-US" sz="2800" dirty="0"/>
              <a:t>Work life balance</a:t>
            </a:r>
          </a:p>
          <a:p>
            <a:pPr lvl="1"/>
            <a:r>
              <a:rPr lang="en-US" sz="2400" dirty="0"/>
              <a:t>How do this?</a:t>
            </a:r>
          </a:p>
          <a:p>
            <a:r>
              <a:rPr lang="en-US" sz="2800" dirty="0"/>
              <a:t>Pay &amp; Benefits</a:t>
            </a:r>
          </a:p>
          <a:p>
            <a:endParaRPr lang="en-US" dirty="0"/>
          </a:p>
        </p:txBody>
      </p:sp>
      <p:sp>
        <p:nvSpPr>
          <p:cNvPr id="3" name="Title 2"/>
          <p:cNvSpPr>
            <a:spLocks noGrp="1"/>
          </p:cNvSpPr>
          <p:nvPr>
            <p:ph type="title"/>
          </p:nvPr>
        </p:nvSpPr>
        <p:spPr>
          <a:xfrm>
            <a:off x="457200" y="457200"/>
            <a:ext cx="8229600" cy="1219199"/>
          </a:xfrm>
        </p:spPr>
        <p:txBody>
          <a:bodyPr>
            <a:normAutofit fontScale="90000"/>
          </a:bodyPr>
          <a:lstStyle/>
          <a:p>
            <a:r>
              <a:rPr lang="en-US" dirty="0"/>
              <a:t>When the dust settles, what should </a:t>
            </a:r>
            <a:r>
              <a:rPr lang="en-US" dirty="0" smtClean="0"/>
              <a:t/>
            </a:r>
            <a:br>
              <a:rPr lang="en-US" dirty="0" smtClean="0"/>
            </a:br>
            <a:r>
              <a:rPr lang="en-US" dirty="0" smtClean="0"/>
              <a:t>you </a:t>
            </a:r>
            <a:r>
              <a:rPr lang="en-US" dirty="0"/>
              <a:t>care about?</a:t>
            </a:r>
            <a:br>
              <a:rPr lang="en-US" dirty="0"/>
            </a:br>
            <a:endParaRPr lang="en-US" dirty="0"/>
          </a:p>
        </p:txBody>
      </p:sp>
      <p:pic>
        <p:nvPicPr>
          <p:cNvPr id="4" name="Picture 2" descr="http://www.dmv.org/images/artimg/Road-Sign-Practice-Test-79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1524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7795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5791200" cy="4911725"/>
          </a:xfrm>
        </p:spPr>
        <p:txBody>
          <a:bodyPr/>
          <a:lstStyle/>
          <a:p>
            <a:r>
              <a:rPr lang="en-US" sz="2800" dirty="0"/>
              <a:t>Accepting or declining</a:t>
            </a:r>
          </a:p>
          <a:p>
            <a:r>
              <a:rPr lang="en-US" sz="2800" dirty="0"/>
              <a:t>Once again, what do you want in a job?</a:t>
            </a:r>
          </a:p>
          <a:p>
            <a:endParaRPr lang="en-US" sz="2800" dirty="0"/>
          </a:p>
          <a:p>
            <a:r>
              <a:rPr lang="en-US" sz="2800" dirty="0"/>
              <a:t>What ever you choose, communicate it first verbally.  Then follow up with email</a:t>
            </a:r>
          </a:p>
          <a:p>
            <a:endParaRPr lang="en-US" dirty="0"/>
          </a:p>
        </p:txBody>
      </p:sp>
      <p:sp>
        <p:nvSpPr>
          <p:cNvPr id="3" name="Title 2"/>
          <p:cNvSpPr>
            <a:spLocks noGrp="1"/>
          </p:cNvSpPr>
          <p:nvPr>
            <p:ph type="title"/>
          </p:nvPr>
        </p:nvSpPr>
        <p:spPr/>
        <p:txBody>
          <a:bodyPr/>
          <a:lstStyle/>
          <a:p>
            <a:r>
              <a:rPr lang="en-US" dirty="0" smtClean="0"/>
              <a:t>Offer!!!!</a:t>
            </a:r>
            <a:endParaRPr lang="en-US" dirty="0"/>
          </a:p>
        </p:txBody>
      </p:sp>
      <p:pic>
        <p:nvPicPr>
          <p:cNvPr id="1026" name="Picture 2" descr="http://2.bp.blogspot.com/-8hu9a37zxkI/UFfAVSnw8XI/AAAAAAAABPE/FrEJTaMhkd0/s1600/stewie+victor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81000"/>
            <a:ext cx="26670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39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76589"/>
            <a:ext cx="6477000" cy="571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47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The world did not end</a:t>
            </a:r>
          </a:p>
          <a:p>
            <a:r>
              <a:rPr lang="en-US" sz="2800" dirty="0"/>
              <a:t>This might be for the best</a:t>
            </a:r>
          </a:p>
          <a:p>
            <a:r>
              <a:rPr lang="en-US" sz="2800" dirty="0"/>
              <a:t>Keep trying</a:t>
            </a:r>
          </a:p>
          <a:p>
            <a:r>
              <a:rPr lang="en-US" sz="2800" dirty="0"/>
              <a:t>Don’t expect feedback</a:t>
            </a:r>
          </a:p>
          <a:p>
            <a:endParaRPr lang="en-US" dirty="0"/>
          </a:p>
        </p:txBody>
      </p:sp>
      <p:sp>
        <p:nvSpPr>
          <p:cNvPr id="3" name="Title 2"/>
          <p:cNvSpPr>
            <a:spLocks noGrp="1"/>
          </p:cNvSpPr>
          <p:nvPr>
            <p:ph type="title"/>
          </p:nvPr>
        </p:nvSpPr>
        <p:spPr/>
        <p:txBody>
          <a:bodyPr/>
          <a:lstStyle/>
          <a:p>
            <a:r>
              <a:rPr lang="en-US" dirty="0" smtClean="0"/>
              <a:t>Not now…</a:t>
            </a:r>
            <a:endParaRPr lang="en-US" dirty="0"/>
          </a:p>
        </p:txBody>
      </p:sp>
      <p:pic>
        <p:nvPicPr>
          <p:cNvPr id="5" name="Picture 12" descr="http://funny-pics.co/wp-content/uploads/funny-road-sign1-445x2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4476" y="422761"/>
            <a:ext cx="3705225" cy="248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5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486400"/>
          </a:xfrm>
        </p:spPr>
        <p:txBody>
          <a:bodyPr>
            <a:normAutofit/>
          </a:bodyPr>
          <a:lstStyle/>
          <a:p>
            <a:r>
              <a:rPr lang="en-US" sz="2400" dirty="0" smtClean="0"/>
              <a:t>Web resources</a:t>
            </a:r>
          </a:p>
          <a:p>
            <a:pPr lvl="1"/>
            <a:r>
              <a:rPr lang="en-US" sz="2000" dirty="0" smtClean="0"/>
              <a:t>LinkedIn</a:t>
            </a:r>
            <a:endParaRPr lang="en-US" sz="2000" dirty="0"/>
          </a:p>
          <a:p>
            <a:pPr lvl="1"/>
            <a:r>
              <a:rPr lang="en-US" sz="2000" dirty="0" smtClean="0"/>
              <a:t>Glassdoor.com</a:t>
            </a:r>
            <a:endParaRPr lang="en-US" sz="2000" dirty="0"/>
          </a:p>
          <a:p>
            <a:r>
              <a:rPr lang="en-US" sz="2400" dirty="0" smtClean="0"/>
              <a:t>Books</a:t>
            </a:r>
          </a:p>
          <a:p>
            <a:pPr lvl="1"/>
            <a:r>
              <a:rPr lang="en-US" sz="2000" dirty="0" smtClean="0"/>
              <a:t>First </a:t>
            </a:r>
            <a:r>
              <a:rPr lang="en-US" sz="2000" dirty="0"/>
              <a:t>90 </a:t>
            </a:r>
            <a:r>
              <a:rPr lang="en-US" sz="2000" dirty="0" smtClean="0"/>
              <a:t>days</a:t>
            </a:r>
          </a:p>
          <a:p>
            <a:pPr lvl="2"/>
            <a:r>
              <a:rPr lang="en-US" sz="2000" dirty="0">
                <a:solidFill>
                  <a:srgbClr val="FFFF00"/>
                </a:solidFill>
                <a:hlinkClick r:id="rId2"/>
              </a:rPr>
              <a:t>http://</a:t>
            </a:r>
            <a:r>
              <a:rPr lang="en-US" sz="2000" dirty="0" smtClean="0">
                <a:solidFill>
                  <a:srgbClr val="FFFF00"/>
                </a:solidFill>
                <a:hlinkClick r:id="rId2"/>
              </a:rPr>
              <a:t>www.amazon.com/The-First-90-Days-Strategies/dp/1591391105</a:t>
            </a:r>
            <a:endParaRPr lang="en-US" sz="2000" dirty="0" smtClean="0">
              <a:solidFill>
                <a:srgbClr val="FFFF00"/>
              </a:solidFill>
            </a:endParaRPr>
          </a:p>
          <a:p>
            <a:pPr lvl="1"/>
            <a:r>
              <a:rPr lang="en-US" sz="2000" dirty="0" smtClean="0"/>
              <a:t>60 Seconds &amp; You’re Hired!</a:t>
            </a:r>
          </a:p>
          <a:p>
            <a:pPr lvl="2"/>
            <a:r>
              <a:rPr lang="en-US" sz="2000" dirty="0">
                <a:hlinkClick r:id="rId3"/>
              </a:rPr>
              <a:t>http://www.amazon.com/Seconds-Youre-Hired-Robin-Ryan/dp/0143112902</a:t>
            </a:r>
            <a:endParaRPr lang="en-US" sz="2000" dirty="0"/>
          </a:p>
          <a:p>
            <a:r>
              <a:rPr lang="en-US" sz="2400" dirty="0" smtClean="0"/>
              <a:t>Interviewing and resumes</a:t>
            </a:r>
            <a:endParaRPr lang="en-US" sz="2400" dirty="0" smtClean="0">
              <a:hlinkClick r:id=""/>
            </a:endParaRPr>
          </a:p>
          <a:p>
            <a:pPr lvl="1"/>
            <a:r>
              <a:rPr lang="en-US" sz="2000" dirty="0" smtClean="0">
                <a:hlinkClick r:id=""/>
              </a:rPr>
              <a:t>http</a:t>
            </a:r>
            <a:r>
              <a:rPr lang="en-US" sz="2000" dirty="0">
                <a:hlinkClick r:id="rId4"/>
              </a:rPr>
              <a:t>://www.pongoresume.com/articleTopics/29/interviews.cfm</a:t>
            </a:r>
            <a:endParaRPr lang="en-US" sz="2000" dirty="0"/>
          </a:p>
          <a:p>
            <a:pPr lvl="1"/>
            <a:r>
              <a:rPr lang="en-US" sz="2000" dirty="0">
                <a:hlinkClick r:id="rId5"/>
              </a:rPr>
              <a:t>http://www.pongoresume.com/articleTopics/27/resumes.cfm</a:t>
            </a:r>
            <a:endParaRPr lang="en-US" sz="2000" dirty="0"/>
          </a:p>
          <a:p>
            <a:endParaRPr lang="en-US" dirty="0"/>
          </a:p>
        </p:txBody>
      </p:sp>
      <p:sp>
        <p:nvSpPr>
          <p:cNvPr id="3" name="Title 2"/>
          <p:cNvSpPr>
            <a:spLocks noGrp="1"/>
          </p:cNvSpPr>
          <p:nvPr>
            <p:ph type="title"/>
          </p:nvPr>
        </p:nvSpPr>
        <p:spPr/>
        <p:txBody>
          <a:bodyPr/>
          <a:lstStyle/>
          <a:p>
            <a:r>
              <a:rPr lang="en-US" dirty="0" smtClean="0"/>
              <a:t>Good resources</a:t>
            </a:r>
            <a:endParaRPr lang="en-US" dirty="0"/>
          </a:p>
        </p:txBody>
      </p:sp>
    </p:spTree>
    <p:extLst>
      <p:ext uri="{BB962C8B-B14F-4D97-AF65-F5344CB8AC3E}">
        <p14:creationId xmlns:p14="http://schemas.microsoft.com/office/powerpoint/2010/main" val="46765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030" name="Picture 6" descr="http://t1.gstatic.com/images?q=tbn:ANd9GcQxk-GrWDRW1V_7L-nJ246MvCOyzc_FjweoC0k2vwsvhZcZ9_sI5WEiOOo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364523"/>
            <a:ext cx="6238352" cy="349347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telegraph.co.uk/multimedia/archive/01290/zombie_1290011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1050" y="457200"/>
            <a:ext cx="4381500" cy="274320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Funny s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57200"/>
            <a:ext cx="4286250" cy="3219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226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5079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Job Description Dissection</a:t>
            </a:r>
            <a:endParaRPr lang="en-US" sz="4000" dirty="0"/>
          </a:p>
        </p:txBody>
      </p:sp>
      <p:pic>
        <p:nvPicPr>
          <p:cNvPr id="4"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38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dirty="0" smtClean="0"/>
              <a:t>Typical Parts of a Description</a:t>
            </a:r>
          </a:p>
          <a:p>
            <a:pPr lvl="1"/>
            <a:r>
              <a:rPr lang="en-US" sz="3600" dirty="0" smtClean="0"/>
              <a:t>About this Job</a:t>
            </a:r>
          </a:p>
          <a:p>
            <a:pPr lvl="1"/>
            <a:r>
              <a:rPr lang="en-US" sz="3600" dirty="0" smtClean="0"/>
              <a:t>Responsibilities / Job Duties</a:t>
            </a:r>
          </a:p>
          <a:p>
            <a:pPr lvl="1"/>
            <a:r>
              <a:rPr lang="en-US" sz="3600" dirty="0" smtClean="0"/>
              <a:t>Requirements</a:t>
            </a:r>
          </a:p>
          <a:p>
            <a:pPr lvl="1"/>
            <a:r>
              <a:rPr lang="en-US" sz="3600" dirty="0" smtClean="0"/>
              <a:t>Nice to Haves / Desired</a:t>
            </a:r>
            <a:endParaRPr lang="en-US" sz="3600" dirty="0"/>
          </a:p>
        </p:txBody>
      </p:sp>
      <p:sp>
        <p:nvSpPr>
          <p:cNvPr id="3" name="Title 2"/>
          <p:cNvSpPr>
            <a:spLocks noGrp="1"/>
          </p:cNvSpPr>
          <p:nvPr>
            <p:ph type="title"/>
          </p:nvPr>
        </p:nvSpPr>
        <p:spPr/>
        <p:txBody>
          <a:bodyPr/>
          <a:lstStyle/>
          <a:p>
            <a:r>
              <a:rPr lang="en-US" dirty="0" smtClean="0"/>
              <a:t>Job Description Dissection</a:t>
            </a:r>
            <a:endParaRPr lang="en-US" dirty="0"/>
          </a:p>
        </p:txBody>
      </p:sp>
      <p:pic>
        <p:nvPicPr>
          <p:cNvPr id="4" name="Picture 2" descr="http://t2.gstatic.com/images?q=tbn:ANd9GcRxym7C6JogpKB4iyhRltO6NvUWavHU6cCU7rtdXoNAiLClIraz8i42vijZ3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72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1004"/>
            <a:ext cx="8534400" cy="5297446"/>
          </a:xfrm>
        </p:spPr>
        <p:txBody>
          <a:bodyPr>
            <a:noAutofit/>
          </a:bodyPr>
          <a:lstStyle/>
          <a:p>
            <a:r>
              <a:rPr lang="en-US" sz="2800" dirty="0" smtClean="0"/>
              <a:t>Twitter - Software Engineer</a:t>
            </a:r>
          </a:p>
          <a:p>
            <a:pPr lvl="1"/>
            <a:r>
              <a:rPr lang="en-US" sz="2400" dirty="0"/>
              <a:t>Twitter’s products influence everything from pop culture to politics, delight our users and change lives. We have over 150M active users and over 600M logged-out monthly users -- a significant portion of the global population. </a:t>
            </a:r>
            <a:endParaRPr lang="en-US" sz="2400" dirty="0" smtClean="0"/>
          </a:p>
          <a:p>
            <a:r>
              <a:rPr lang="en-US" sz="3100" dirty="0" smtClean="0"/>
              <a:t>Facebook- </a:t>
            </a:r>
            <a:r>
              <a:rPr lang="en-US" sz="3100" dirty="0"/>
              <a:t>Software Engineer</a:t>
            </a:r>
          </a:p>
          <a:p>
            <a:pPr lvl="1"/>
            <a:r>
              <a:rPr lang="en-US" sz="2400" dirty="0" smtClean="0"/>
              <a:t>Want </a:t>
            </a:r>
            <a:r>
              <a:rPr lang="en-US" sz="2400" dirty="0"/>
              <a:t>to create products that more than 1 billion people around the world use? Want to build new features and improve existing products like Photos, Video, Places, </a:t>
            </a:r>
            <a:r>
              <a:rPr lang="en-US" sz="2400" dirty="0" err="1"/>
              <a:t>NewsFeed</a:t>
            </a:r>
            <a:r>
              <a:rPr lang="en-US" sz="2400" dirty="0"/>
              <a:t>, Search, Mobile and Messaging? Want to solve unique, large scale, highly complex technical problems? </a:t>
            </a:r>
            <a:endParaRPr lang="en-US" sz="2400" dirty="0" smtClean="0"/>
          </a:p>
          <a:p>
            <a:r>
              <a:rPr lang="en-US" sz="2700" dirty="0" smtClean="0">
                <a:solidFill>
                  <a:srgbClr val="FFFF00"/>
                </a:solidFill>
              </a:rPr>
              <a:t>Look past the fluff</a:t>
            </a:r>
            <a:endParaRPr lang="en-US" sz="2700" dirty="0">
              <a:solidFill>
                <a:srgbClr val="FFFF00"/>
              </a:solidFill>
            </a:endParaRPr>
          </a:p>
        </p:txBody>
      </p:sp>
      <p:sp>
        <p:nvSpPr>
          <p:cNvPr id="3" name="Title 2"/>
          <p:cNvSpPr>
            <a:spLocks noGrp="1"/>
          </p:cNvSpPr>
          <p:nvPr>
            <p:ph type="title"/>
          </p:nvPr>
        </p:nvSpPr>
        <p:spPr/>
        <p:txBody>
          <a:bodyPr/>
          <a:lstStyle/>
          <a:p>
            <a:r>
              <a:rPr lang="en-US" dirty="0" smtClean="0"/>
              <a:t>About This Job </a:t>
            </a:r>
            <a:endParaRPr lang="en-US" dirty="0"/>
          </a:p>
        </p:txBody>
      </p:sp>
      <p:pic>
        <p:nvPicPr>
          <p:cNvPr id="4"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96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Google </a:t>
            </a:r>
            <a:r>
              <a:rPr lang="en-US" sz="2800" dirty="0" smtClean="0">
                <a:sym typeface="Wingdings" pitchFamily="2" charset="2"/>
              </a:rPr>
              <a:t>– Android User Experience Researcher</a:t>
            </a:r>
          </a:p>
          <a:p>
            <a:pPr lvl="1"/>
            <a:r>
              <a:rPr lang="en-US" sz="2400" dirty="0" smtClean="0"/>
              <a:t>Participate in strategic research planning</a:t>
            </a:r>
          </a:p>
          <a:p>
            <a:pPr lvl="1"/>
            <a:r>
              <a:rPr lang="en-US" sz="2400" dirty="0" smtClean="0"/>
              <a:t>Design and conduct early stage design and product definition activities, including …</a:t>
            </a:r>
          </a:p>
          <a:p>
            <a:pPr lvl="1"/>
            <a:r>
              <a:rPr lang="en-US" sz="2400" dirty="0" smtClean="0"/>
              <a:t>Communicate effectively research insights.</a:t>
            </a:r>
          </a:p>
          <a:p>
            <a:pPr lvl="1">
              <a:buNone/>
            </a:pPr>
            <a:endParaRPr lang="en-US" sz="2400" dirty="0" smtClean="0"/>
          </a:p>
          <a:p>
            <a:pPr lvl="1"/>
            <a:endParaRPr lang="en-US" sz="2400" dirty="0" smtClean="0"/>
          </a:p>
          <a:p>
            <a:pPr lvl="1"/>
            <a:endParaRPr lang="en-US" sz="2400" dirty="0" smtClean="0"/>
          </a:p>
          <a:p>
            <a:pPr lvl="1"/>
            <a:endParaRPr lang="en-US" sz="2400" dirty="0" smtClean="0"/>
          </a:p>
          <a:p>
            <a:r>
              <a:rPr lang="en-US" sz="2800" dirty="0" smtClean="0">
                <a:solidFill>
                  <a:srgbClr val="FFFF00"/>
                </a:solidFill>
              </a:rPr>
              <a:t>Not always the determining factor in applying</a:t>
            </a:r>
          </a:p>
          <a:p>
            <a:endParaRPr lang="en-US" dirty="0"/>
          </a:p>
        </p:txBody>
      </p:sp>
      <p:sp>
        <p:nvSpPr>
          <p:cNvPr id="3" name="Title 2"/>
          <p:cNvSpPr>
            <a:spLocks noGrp="1"/>
          </p:cNvSpPr>
          <p:nvPr>
            <p:ph type="title"/>
          </p:nvPr>
        </p:nvSpPr>
        <p:spPr/>
        <p:txBody>
          <a:bodyPr/>
          <a:lstStyle/>
          <a:p>
            <a:pPr lvl="1"/>
            <a:r>
              <a:rPr lang="en-US" sz="3450" kern="1200" dirty="0">
                <a:solidFill>
                  <a:schemeClr val="tx1"/>
                </a:solidFill>
                <a:latin typeface="+mj-lt"/>
                <a:ea typeface="+mj-ea"/>
                <a:cs typeface="+mj-cs"/>
              </a:rPr>
              <a:t>Responsibilities / Job Duties</a:t>
            </a:r>
            <a:r>
              <a:rPr lang="en-US" dirty="0" smtClean="0"/>
              <a:t/>
            </a:r>
            <a:br>
              <a:rPr lang="en-US" dirty="0" smtClean="0"/>
            </a:br>
            <a:endParaRPr lang="en-US" dirty="0"/>
          </a:p>
        </p:txBody>
      </p:sp>
      <p:pic>
        <p:nvPicPr>
          <p:cNvPr id="4"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26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2"/>
            <a:ext cx="8229600" cy="4991098"/>
          </a:xfrm>
        </p:spPr>
        <p:txBody>
          <a:bodyPr>
            <a:normAutofit/>
          </a:bodyPr>
          <a:lstStyle/>
          <a:p>
            <a:r>
              <a:rPr lang="en-US" sz="3200" dirty="0" smtClean="0"/>
              <a:t>Rainmaker – Associate Software Engineer</a:t>
            </a:r>
          </a:p>
          <a:p>
            <a:pPr lvl="1"/>
            <a:r>
              <a:rPr lang="en-US" sz="2800" dirty="0" smtClean="0"/>
              <a:t>A Bachelor’s Degree in Computer Science or a quantitative discipline</a:t>
            </a:r>
            <a:endParaRPr lang="en-US" sz="4000" dirty="0" smtClean="0"/>
          </a:p>
          <a:p>
            <a:pPr lvl="1"/>
            <a:r>
              <a:rPr lang="en-US" sz="2800" dirty="0" smtClean="0"/>
              <a:t>0-2 years’ experience in software development</a:t>
            </a:r>
          </a:p>
          <a:p>
            <a:pPr lvl="1"/>
            <a:r>
              <a:rPr lang="en-US" sz="2800" dirty="0" smtClean="0"/>
              <a:t>Experience programming in C++, C#, or </a:t>
            </a:r>
            <a:r>
              <a:rPr lang="en-US" sz="2800" dirty="0" err="1" smtClean="0"/>
              <a:t>.Net</a:t>
            </a:r>
            <a:endParaRPr lang="en-US" sz="4000" dirty="0" smtClean="0"/>
          </a:p>
          <a:p>
            <a:pPr lvl="1"/>
            <a:r>
              <a:rPr lang="en-US" sz="2800" dirty="0" smtClean="0"/>
              <a:t>Experience with MS-SQL  and tools</a:t>
            </a:r>
            <a:endParaRPr lang="en-US" sz="4000" dirty="0" smtClean="0"/>
          </a:p>
          <a:p>
            <a:pPr lvl="1"/>
            <a:r>
              <a:rPr lang="en-US" sz="2800" dirty="0" smtClean="0"/>
              <a:t>Demonstrated ability to solve problems</a:t>
            </a:r>
            <a:endParaRPr lang="en-US" sz="4000" dirty="0" smtClean="0"/>
          </a:p>
          <a:p>
            <a:pPr lvl="1"/>
            <a:endParaRPr lang="en-US" dirty="0" smtClean="0"/>
          </a:p>
          <a:p>
            <a:r>
              <a:rPr lang="en-US" sz="2800" dirty="0" smtClean="0">
                <a:solidFill>
                  <a:srgbClr val="FFFF00"/>
                </a:solidFill>
              </a:rPr>
              <a:t>Typically lists what a hiring manager wants to see</a:t>
            </a:r>
          </a:p>
        </p:txBody>
      </p:sp>
      <p:sp>
        <p:nvSpPr>
          <p:cNvPr id="3" name="Title 2"/>
          <p:cNvSpPr>
            <a:spLocks noGrp="1"/>
          </p:cNvSpPr>
          <p:nvPr>
            <p:ph type="title"/>
          </p:nvPr>
        </p:nvSpPr>
        <p:spPr/>
        <p:txBody>
          <a:bodyPr/>
          <a:lstStyle/>
          <a:p>
            <a:r>
              <a:rPr lang="en-US" dirty="0" smtClean="0"/>
              <a:t>Requirements</a:t>
            </a:r>
            <a:endParaRPr lang="en-US" dirty="0"/>
          </a:p>
        </p:txBody>
      </p:sp>
      <p:pic>
        <p:nvPicPr>
          <p:cNvPr id="4"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73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2"/>
            <a:ext cx="8305800" cy="4525963"/>
          </a:xfrm>
        </p:spPr>
        <p:txBody>
          <a:bodyPr>
            <a:normAutofit fontScale="92500"/>
          </a:bodyPr>
          <a:lstStyle/>
          <a:p>
            <a:r>
              <a:rPr lang="en-US" sz="3200" dirty="0" smtClean="0"/>
              <a:t>Amazon – Software Dev Engineer in Test</a:t>
            </a:r>
          </a:p>
          <a:p>
            <a:pPr lvl="1"/>
            <a:r>
              <a:rPr lang="en-US" sz="2800" dirty="0" smtClean="0"/>
              <a:t>Experience developing and testing for Cloud Services</a:t>
            </a:r>
          </a:p>
          <a:p>
            <a:pPr lvl="1"/>
            <a:r>
              <a:rPr lang="en-US" sz="2800" dirty="0" smtClean="0"/>
              <a:t>Experience working with distributed worldwide teams</a:t>
            </a:r>
          </a:p>
          <a:p>
            <a:pPr lvl="1"/>
            <a:r>
              <a:rPr lang="en-US" sz="2800" dirty="0" smtClean="0"/>
              <a:t>Shows creativity and initiative to improve test coverage and effectiveness</a:t>
            </a:r>
          </a:p>
          <a:p>
            <a:pPr lvl="1"/>
            <a:r>
              <a:rPr lang="en-US" sz="2800" dirty="0" smtClean="0"/>
              <a:t>Strong written and verbal communication skills</a:t>
            </a:r>
          </a:p>
          <a:p>
            <a:pPr lvl="1"/>
            <a:endParaRPr lang="en-US" dirty="0" smtClean="0"/>
          </a:p>
          <a:p>
            <a:pPr lvl="1"/>
            <a:endParaRPr lang="en-US" dirty="0" smtClean="0"/>
          </a:p>
          <a:p>
            <a:pPr lvl="1"/>
            <a:endParaRPr lang="en-US" dirty="0" smtClean="0"/>
          </a:p>
          <a:p>
            <a:r>
              <a:rPr lang="en-US" sz="2600" dirty="0" smtClean="0">
                <a:solidFill>
                  <a:srgbClr val="FFFF00"/>
                </a:solidFill>
              </a:rPr>
              <a:t>Order can be important</a:t>
            </a:r>
            <a:endParaRPr lang="en-US" sz="2600" dirty="0">
              <a:solidFill>
                <a:srgbClr val="FFFF00"/>
              </a:solidFill>
            </a:endParaRPr>
          </a:p>
        </p:txBody>
      </p:sp>
      <p:sp>
        <p:nvSpPr>
          <p:cNvPr id="3" name="Title 2"/>
          <p:cNvSpPr>
            <a:spLocks noGrp="1"/>
          </p:cNvSpPr>
          <p:nvPr>
            <p:ph type="title"/>
          </p:nvPr>
        </p:nvSpPr>
        <p:spPr/>
        <p:txBody>
          <a:bodyPr/>
          <a:lstStyle/>
          <a:p>
            <a:r>
              <a:rPr lang="en-US" dirty="0" smtClean="0"/>
              <a:t>Nice to Haves</a:t>
            </a:r>
            <a:endParaRPr lang="en-US" dirty="0"/>
          </a:p>
        </p:txBody>
      </p:sp>
      <p:pic>
        <p:nvPicPr>
          <p:cNvPr id="4" name="Picture 2" descr="http://t2.gstatic.com/images?q=tbn:ANd9GcRxym7C6JogpKB4iyhRltO6NvUWavHU6cCU7rtdXoNAiLClIraz8i42vijZ3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219200" cy="10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2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eturn on investment of the recruiting process presentat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extLst>
    <a:ext uri="{05A4C25C-085E-4340-85A3-A5531E510DB2}">
      <thm15:themeFamily xmlns:thm15="http://schemas.microsoft.com/office/thememl/2012/main" name="Return on investment of the recruiting process presentation" id="{D12A29A8-7F1C-4FA6-AA15-4EA8221E45B5}" vid="{E876C2F9-FA89-45B4-A16A-1449D5D52281}"/>
    </a:ext>
  </a:extLst>
</a:theme>
</file>

<file path=ppt/theme/theme2.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756AA02-1025-42B3-947D-D7D298381D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Recruiting process return on investment presentation</Template>
  <TotalTime>0</TotalTime>
  <Words>1534</Words>
  <Application>Microsoft Office PowerPoint</Application>
  <PresentationFormat>On-screen Show (4:3)</PresentationFormat>
  <Paragraphs>294</Paragraphs>
  <Slides>33</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Blackadder ITC</vt:lpstr>
      <vt:lpstr>Calibri</vt:lpstr>
      <vt:lpstr>Wingdings</vt:lpstr>
      <vt:lpstr>Wingdings 2</vt:lpstr>
      <vt:lpstr>Return on investment of the recruiting process presentation</vt:lpstr>
      <vt:lpstr>What happens after graduation?  (or, how do I get a job?)  </vt:lpstr>
      <vt:lpstr>PowerPoint Presentation</vt:lpstr>
      <vt:lpstr>PowerPoint Presentation</vt:lpstr>
      <vt:lpstr>Job Description Dissection</vt:lpstr>
      <vt:lpstr>Job Description Dissection</vt:lpstr>
      <vt:lpstr>About This Job </vt:lpstr>
      <vt:lpstr>Responsibilities / Job Duties </vt:lpstr>
      <vt:lpstr>Requirements</vt:lpstr>
      <vt:lpstr>Nice to Haves</vt:lpstr>
      <vt:lpstr>Resumes</vt:lpstr>
      <vt:lpstr>What do you put on a good resume</vt:lpstr>
      <vt:lpstr>Resume – Objective / Summary</vt:lpstr>
      <vt:lpstr>Resume – Objective / Summary</vt:lpstr>
      <vt:lpstr>Resume – Skills</vt:lpstr>
      <vt:lpstr>Resume – Work Experience / Projects</vt:lpstr>
      <vt:lpstr>Resume - Keep it Concise</vt:lpstr>
      <vt:lpstr>Resumes – Don’t Get Cute </vt:lpstr>
      <vt:lpstr>Resume – Email Address </vt:lpstr>
      <vt:lpstr>Linked In, Facebook &amp; Twitter  – Oh My</vt:lpstr>
      <vt:lpstr>PowerPoint Presentation</vt:lpstr>
      <vt:lpstr>Recruiters – Friend or Foe?</vt:lpstr>
      <vt:lpstr>Why are you interviewing there?</vt:lpstr>
      <vt:lpstr>What should you expect in an interview</vt:lpstr>
      <vt:lpstr>How do you impress an interviewer</vt:lpstr>
      <vt:lpstr>Good questions to ask</vt:lpstr>
      <vt:lpstr>PowerPoint Presentation</vt:lpstr>
      <vt:lpstr>After the interview</vt:lpstr>
      <vt:lpstr>When the dust settles, what should  you care about? </vt:lpstr>
      <vt:lpstr>Offer!!!!</vt:lpstr>
      <vt:lpstr>Not now…</vt:lpstr>
      <vt:lpstr>Good resources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2013-11-11T19:16:57Z</dcterms:created>
  <dcterms:modified xsi:type="dcterms:W3CDTF">2013-11-14T16:46:03Z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TC034605479991</vt:lpwstr>
  </property>
</Properties>
</file>