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18"/>
  </p:notesMasterIdLst>
  <p:sldIdLst>
    <p:sldId id="256" r:id="rId2"/>
    <p:sldId id="268" r:id="rId3"/>
    <p:sldId id="270" r:id="rId4"/>
    <p:sldId id="271" r:id="rId5"/>
    <p:sldId id="269" r:id="rId6"/>
    <p:sldId id="272" r:id="rId7"/>
    <p:sldId id="273" r:id="rId8"/>
    <p:sldId id="274" r:id="rId9"/>
    <p:sldId id="275" r:id="rId10"/>
    <p:sldId id="309" r:id="rId11"/>
    <p:sldId id="276" r:id="rId12"/>
    <p:sldId id="311" r:id="rId13"/>
    <p:sldId id="312" r:id="rId14"/>
    <p:sldId id="313" r:id="rId15"/>
    <p:sldId id="314" r:id="rId16"/>
    <p:sldId id="315"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02CE"/>
    <a:srgbClr val="2C05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9592" autoAdjust="0"/>
  </p:normalViewPr>
  <p:slideViewPr>
    <p:cSldViewPr snapToGrid="0" snapToObjects="1">
      <p:cViewPr varScale="1">
        <p:scale>
          <a:sx n="100" d="100"/>
          <a:sy n="100" d="100"/>
        </p:scale>
        <p:origin x="129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52765523-2DF7-C24A-B8F9-65DF2FDDF58F}" type="datetimeFigureOut">
              <a:rPr lang="en-US" smtClean="0"/>
              <a:t>5/27/22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F52C056-4745-D94F-AA20-EC07D0C831A1}" type="slidenum">
              <a:rPr lang="en-US" smtClean="0"/>
              <a:t>‹#›</a:t>
            </a:fld>
            <a:endParaRPr lang="en-US"/>
          </a:p>
        </p:txBody>
      </p:sp>
    </p:spTree>
    <p:extLst>
      <p:ext uri="{BB962C8B-B14F-4D97-AF65-F5344CB8AC3E}">
        <p14:creationId xmlns:p14="http://schemas.microsoft.com/office/powerpoint/2010/main" val="3720118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Ethical hackers play devils advocate!</a:t>
            </a:r>
          </a:p>
          <a:p>
            <a:endParaRPr lang="en-US" dirty="0"/>
          </a:p>
          <a:p>
            <a:r>
              <a:rPr lang="en-US" dirty="0"/>
              <a:t>An ethical hacker (also known as a white-hat hacker) is the ultimate security professional. Ethical hackers know how to find and exploit vulnerabilities and weaknesses in various systems—just like a malicious hacker (or a black hat hacker). In fact, they both use the same skills; however, an ethical hacker uses those skills in a legitimate, lawful manner to try to find vulnerabilities and fix them before the bad guys can get there and try to break in.</a:t>
            </a:r>
          </a:p>
          <a:p>
            <a:endParaRPr lang="en-US" dirty="0"/>
          </a:p>
          <a:p>
            <a:r>
              <a:rPr lang="en-US" dirty="0"/>
              <a:t>An ethical hacker’s role is like that of a penetration tester, but it involves broader duties. They break into systems legally and ethically. This is the primary difference between ethical hackers and real hackers—the legality.</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2009-2019 - </a:t>
            </a:r>
            <a:r>
              <a:rPr lang="en-US" sz="1200" b="0" i="0" kern="1200" dirty="0" err="1">
                <a:solidFill>
                  <a:schemeClr val="tx1"/>
                </a:solidFill>
                <a:effectLst/>
                <a:latin typeface="+mn-lt"/>
                <a:ea typeface="+mn-ea"/>
                <a:cs typeface="+mn-cs"/>
              </a:rPr>
              <a:t>Simplilearn</a:t>
            </a:r>
            <a:r>
              <a:rPr lang="en-US" sz="1200" b="0" i="0" kern="1200" dirty="0">
                <a:solidFill>
                  <a:schemeClr val="tx1"/>
                </a:solidFill>
                <a:effectLst/>
                <a:latin typeface="+mn-lt"/>
                <a:ea typeface="+mn-ea"/>
                <a:cs typeface="+mn-cs"/>
              </a:rPr>
              <a:t> Solutions.</a:t>
            </a:r>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3</a:t>
            </a:fld>
            <a:endParaRPr lang="en-US"/>
          </a:p>
        </p:txBody>
      </p:sp>
    </p:spTree>
    <p:extLst>
      <p:ext uri="{BB962C8B-B14F-4D97-AF65-F5344CB8AC3E}">
        <p14:creationId xmlns:p14="http://schemas.microsoft.com/office/powerpoint/2010/main" val="3963647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Computer Fraud and Abuse Act (CFAA): </a:t>
            </a:r>
            <a:r>
              <a:rPr lang="en-US" sz="1200" kern="1200" dirty="0">
                <a:solidFill>
                  <a:schemeClr val="tx1"/>
                </a:solidFill>
                <a:effectLst/>
                <a:latin typeface="+mn-lt"/>
                <a:ea typeface="+mn-ea"/>
                <a:cs typeface="+mn-cs"/>
              </a:rPr>
              <a:t>CFAA was originally designed to protect computer systems operated by the U.S. government and some financial institutions, but expanded in scope after several amendments. Following the 2001 terrorist attacks, the Patriot Act amended the Computer Fraud and Abuse Act to allow search and seizure of records from an ISP. In addition to prosecuting illegal intruders, the Computer Fraud and Abuse Act has been cited by private corporations seeking to safeguard trade secrets and other proprietary information. </a:t>
            </a:r>
          </a:p>
          <a:p>
            <a:r>
              <a:rPr lang="en-US" sz="1200" kern="1200" dirty="0">
                <a:solidFill>
                  <a:schemeClr val="tx1"/>
                </a:solidFill>
                <a:effectLst/>
                <a:latin typeface="+mn-lt"/>
                <a:ea typeface="+mn-ea"/>
                <a:cs typeface="+mn-cs"/>
              </a:rPr>
              <a:t>There are seven types of criminal activity enumerated in the CFAA: obtaining national security information, compromising confidentiality, trespassing in a government computer, accessing to defraud and obtain value, damaging a computer or information, trafficking in passwords, and threatening to damage a computer. Attempts to commit these crimes are also criminally punishable.</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Computer Network Protection Act of 1989</a:t>
            </a:r>
            <a:r>
              <a:rPr lang="en-US" sz="1200" kern="1200" dirty="0">
                <a:solidFill>
                  <a:schemeClr val="tx1"/>
                </a:solidFill>
                <a:effectLst/>
                <a:latin typeface="+mn-lt"/>
                <a:ea typeface="+mn-ea"/>
                <a:cs typeface="+mn-cs"/>
              </a:rPr>
              <a:t> - Amends the Communications Act of 1934 to impose fines and prison terms upon persons who, without authorization, knowingly: (1) access or damage any computer data or impair or damage the operations of any interstate computer network; and (2) cause losses of more than $10,000 in a one-year period.</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Georgia Computer Systems Protection Act was </a:t>
            </a:r>
            <a:r>
              <a:rPr lang="en-US" sz="1200" kern="1200" dirty="0">
                <a:solidFill>
                  <a:schemeClr val="tx1"/>
                </a:solidFill>
                <a:effectLst/>
                <a:latin typeface="+mn-lt"/>
                <a:ea typeface="+mn-ea"/>
                <a:cs typeface="+mn-cs"/>
              </a:rPr>
              <a:t>enacted by the 1991 Georgia General Assembly and signed into law by the Governor effective July 1, 1991 which repealed and replaced an act having the same name enacted by the 1981 Georgia General Assembly and signed into law by the Governor effective July 1, 1981. This act establishes certain acts involving computer fraud or abuse as crimes punishable by defined fines or imprisonment or both.</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Some of the ethical hacking related activities are illegal. For example, cracking password in a computer that you do not own or do not have permission to do so. However, some activities may be legal. For example, sniffing of wireless network traffics and port scanning.</a:t>
            </a:r>
          </a:p>
          <a:p>
            <a:endParaRPr lang="en-US" dirty="0"/>
          </a:p>
        </p:txBody>
      </p:sp>
      <p:sp>
        <p:nvSpPr>
          <p:cNvPr id="4" name="Slide Number Placeholder 3"/>
          <p:cNvSpPr>
            <a:spLocks noGrp="1"/>
          </p:cNvSpPr>
          <p:nvPr>
            <p:ph type="sldNum" sz="quarter" idx="10"/>
          </p:nvPr>
        </p:nvSpPr>
        <p:spPr/>
        <p:txBody>
          <a:bodyPr/>
          <a:lstStyle/>
          <a:p>
            <a:fld id="{1F52C056-4745-D94F-AA20-EC07D0C831A1}" type="slidenum">
              <a:rPr lang="en-US" smtClean="0"/>
              <a:t>13</a:t>
            </a:fld>
            <a:endParaRPr lang="en-US"/>
          </a:p>
        </p:txBody>
      </p:sp>
    </p:spTree>
    <p:extLst>
      <p:ext uri="{BB962C8B-B14F-4D97-AF65-F5344CB8AC3E}">
        <p14:creationId xmlns:p14="http://schemas.microsoft.com/office/powerpoint/2010/main" val="2414065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a:solidFill>
                  <a:schemeClr val="tx1"/>
                </a:solidFill>
                <a:latin typeface="+mn-lt"/>
                <a:ea typeface="+mn-ea"/>
                <a:cs typeface="+mn-cs"/>
              </a:rPr>
              <a:t>For hacking to be deemed ethical, the hacker must obey the following rules:</a:t>
            </a:r>
          </a:p>
          <a:p>
            <a:pPr marL="171450" indent="-171450">
              <a:buFont typeface="Arial" panose="020B0604020202020204" pitchFamily="34" charset="0"/>
              <a:buChar char="•"/>
            </a:pPr>
            <a:r>
              <a:rPr lang="en-US" sz="1200" u="none" kern="1200" baseline="0" dirty="0">
                <a:solidFill>
                  <a:schemeClr val="tx1"/>
                </a:solidFill>
                <a:latin typeface="+mn-lt"/>
                <a:ea typeface="+mn-ea"/>
                <a:cs typeface="+mn-cs"/>
              </a:rPr>
              <a:t>Expressed (often written) permission to probe the network and attempt to identify potential security risks.</a:t>
            </a:r>
          </a:p>
          <a:p>
            <a:pPr marL="171450" indent="-171450">
              <a:buFont typeface="Arial" panose="020B0604020202020204" pitchFamily="34" charset="0"/>
              <a:buChar char="•"/>
            </a:pPr>
            <a:r>
              <a:rPr lang="en-US" sz="1200" u="none" kern="1200" baseline="0" dirty="0">
                <a:solidFill>
                  <a:schemeClr val="tx1"/>
                </a:solidFill>
                <a:latin typeface="+mn-lt"/>
                <a:ea typeface="+mn-ea"/>
                <a:cs typeface="+mn-cs"/>
              </a:rPr>
              <a:t>You respect the individual's or company's privacy.</a:t>
            </a:r>
          </a:p>
          <a:p>
            <a:pPr marL="171450" indent="-171450">
              <a:buFont typeface="Arial" panose="020B0604020202020204" pitchFamily="34" charset="0"/>
              <a:buChar char="•"/>
            </a:pPr>
            <a:r>
              <a:rPr lang="en-US" sz="1200" u="none" kern="1200" baseline="0" dirty="0">
                <a:solidFill>
                  <a:schemeClr val="tx1"/>
                </a:solidFill>
                <a:latin typeface="+mn-lt"/>
                <a:ea typeface="+mn-ea"/>
                <a:cs typeface="+mn-cs"/>
              </a:rPr>
              <a:t>You close out your work, not leaving anything open for you or someone else to exploit later.</a:t>
            </a:r>
          </a:p>
          <a:p>
            <a:pPr marL="171450" indent="-171450">
              <a:buFont typeface="Arial" panose="020B0604020202020204" pitchFamily="34" charset="0"/>
              <a:buChar char="•"/>
            </a:pPr>
            <a:r>
              <a:rPr lang="en-US" sz="1200" u="none" kern="1200" baseline="0" dirty="0">
                <a:solidFill>
                  <a:schemeClr val="tx1"/>
                </a:solidFill>
                <a:latin typeface="+mn-lt"/>
                <a:ea typeface="+mn-ea"/>
                <a:cs typeface="+mn-cs"/>
              </a:rPr>
              <a:t>You let the software developer or hardware manufacturer know of any security vulnerabilities you locate in their software or hardware, if not already known by the company.</a:t>
            </a:r>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4</a:t>
            </a:fld>
            <a:endParaRPr lang="en-US"/>
          </a:p>
        </p:txBody>
      </p:sp>
    </p:spTree>
    <p:extLst>
      <p:ext uri="{BB962C8B-B14F-4D97-AF65-F5344CB8AC3E}">
        <p14:creationId xmlns:p14="http://schemas.microsoft.com/office/powerpoint/2010/main" val="1577380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2019 EC-Council</a:t>
            </a:r>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5</a:t>
            </a:fld>
            <a:endParaRPr lang="en-US"/>
          </a:p>
        </p:txBody>
      </p:sp>
    </p:spTree>
    <p:extLst>
      <p:ext uri="{BB962C8B-B14F-4D97-AF65-F5344CB8AC3E}">
        <p14:creationId xmlns:p14="http://schemas.microsoft.com/office/powerpoint/2010/main" val="3350857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3 basic models utilized by an Ethical Hacker in order to attack resources and network. These are White Box, Black box and Gray Box.</a:t>
            </a:r>
          </a:p>
          <a:p>
            <a:r>
              <a:rPr lang="en-US" dirty="0"/>
              <a:t>White Box Penetration Testing refers to the professional (‘ethical hacker’) having full access, knowledge, permission and disclosure of their clients network(s) and computer system(s). Version information and legacy systems will also likely be disclosed.</a:t>
            </a:r>
          </a:p>
          <a:p>
            <a:r>
              <a:rPr lang="en-US" dirty="0"/>
              <a:t>Black Box Penetration Testing would typically start from a ground-zero level and the </a:t>
            </a:r>
            <a:r>
              <a:rPr lang="en-US" dirty="0" err="1"/>
              <a:t>pentester</a:t>
            </a:r>
            <a:r>
              <a:rPr lang="en-US" dirty="0"/>
              <a:t> would be expected to navigate their way into their clients network.</a:t>
            </a:r>
          </a:p>
          <a:p>
            <a:r>
              <a:rPr lang="en-US" dirty="0"/>
              <a:t>Grey Box Penetration Testing has no specific definition, suffice to say that it is in-between white and black hat hacking methodologies (and ethics when the term is placed outside permission-based penetration testing).</a:t>
            </a:r>
          </a:p>
        </p:txBody>
      </p:sp>
      <p:sp>
        <p:nvSpPr>
          <p:cNvPr id="4" name="Slide Number Placeholder 3"/>
          <p:cNvSpPr>
            <a:spLocks noGrp="1"/>
          </p:cNvSpPr>
          <p:nvPr>
            <p:ph type="sldNum" sz="quarter" idx="5"/>
          </p:nvPr>
        </p:nvSpPr>
        <p:spPr/>
        <p:txBody>
          <a:bodyPr/>
          <a:lstStyle/>
          <a:p>
            <a:fld id="{1F52C056-4745-D94F-AA20-EC07D0C831A1}" type="slidenum">
              <a:rPr lang="en-US" smtClean="0"/>
              <a:t>6</a:t>
            </a:fld>
            <a:endParaRPr lang="en-US"/>
          </a:p>
        </p:txBody>
      </p:sp>
    </p:spTree>
    <p:extLst>
      <p:ext uri="{BB962C8B-B14F-4D97-AF65-F5344CB8AC3E}">
        <p14:creationId xmlns:p14="http://schemas.microsoft.com/office/powerpoint/2010/main" val="2205638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a:solidFill>
                  <a:schemeClr val="tx1"/>
                </a:solidFill>
                <a:latin typeface="+mn-lt"/>
                <a:ea typeface="+mn-ea"/>
                <a:cs typeface="+mn-cs"/>
              </a:rPr>
              <a:t>Conduct penetration testing without owner’s permission</a:t>
            </a:r>
          </a:p>
          <a:p>
            <a:pPr marL="171450" indent="-171450">
              <a:buFont typeface="Arial" panose="020B0604020202020204" pitchFamily="34" charset="0"/>
              <a:buChar char="•"/>
            </a:pPr>
            <a:r>
              <a:rPr lang="en-US" sz="1200" u="none" kern="1200" baseline="0" dirty="0">
                <a:solidFill>
                  <a:schemeClr val="tx1"/>
                </a:solidFill>
                <a:latin typeface="+mn-lt"/>
                <a:ea typeface="+mn-ea"/>
                <a:cs typeface="+mn-cs"/>
              </a:rPr>
              <a:t>You must take owner’s written permission and have it checked by an attorney before performing activities</a:t>
            </a:r>
          </a:p>
          <a:p>
            <a:pPr marL="0" indent="0">
              <a:buFont typeface="Arial" panose="020B0604020202020204" pitchFamily="34" charset="0"/>
              <a:buNone/>
            </a:pPr>
            <a:r>
              <a:rPr lang="en-US" sz="1200" u="none" kern="1200" baseline="0" dirty="0">
                <a:solidFill>
                  <a:schemeClr val="tx1"/>
                </a:solidFill>
                <a:latin typeface="+mn-lt"/>
                <a:ea typeface="+mn-ea"/>
                <a:cs typeface="+mn-cs"/>
              </a:rPr>
              <a:t>Applying tools on computers that might be illegal to possess </a:t>
            </a:r>
          </a:p>
          <a:p>
            <a:pPr marL="171450" indent="-171450">
              <a:buFont typeface="Arial" panose="020B0604020202020204" pitchFamily="34" charset="0"/>
              <a:buChar char="•"/>
            </a:pPr>
            <a:r>
              <a:rPr lang="en-US" sz="1200" u="none" kern="1200" baseline="0" dirty="0">
                <a:solidFill>
                  <a:schemeClr val="tx1"/>
                </a:solidFill>
                <a:latin typeface="+mn-lt"/>
                <a:ea typeface="+mn-ea"/>
                <a:cs typeface="+mn-cs"/>
              </a:rPr>
              <a:t>Contact local law enforcement agencies before installing hacking tools.</a:t>
            </a:r>
          </a:p>
          <a:p>
            <a:pPr marL="171450" indent="-171450">
              <a:buFont typeface="Arial" panose="020B0604020202020204" pitchFamily="34" charset="0"/>
              <a:buChar char="•"/>
            </a:pPr>
            <a:r>
              <a:rPr lang="en-US" sz="1200" u="none" kern="1200" baseline="0" dirty="0">
                <a:solidFill>
                  <a:schemeClr val="tx1"/>
                </a:solidFill>
                <a:latin typeface="+mn-lt"/>
                <a:ea typeface="+mn-ea"/>
                <a:cs typeface="+mn-cs"/>
              </a:rPr>
              <a:t>Governments are getting more serious about punishment for cybercrimes</a:t>
            </a:r>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7</a:t>
            </a:fld>
            <a:endParaRPr lang="en-US"/>
          </a:p>
        </p:txBody>
      </p:sp>
    </p:spTree>
    <p:extLst>
      <p:ext uri="{BB962C8B-B14F-4D97-AF65-F5344CB8AC3E}">
        <p14:creationId xmlns:p14="http://schemas.microsoft.com/office/powerpoint/2010/main" val="276738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8</a:t>
            </a:fld>
            <a:endParaRPr lang="en-US"/>
          </a:p>
        </p:txBody>
      </p:sp>
    </p:spTree>
    <p:extLst>
      <p:ext uri="{BB962C8B-B14F-4D97-AF65-F5344CB8AC3E}">
        <p14:creationId xmlns:p14="http://schemas.microsoft.com/office/powerpoint/2010/main" val="1084155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9</a:t>
            </a:fld>
            <a:endParaRPr lang="en-US"/>
          </a:p>
        </p:txBody>
      </p:sp>
    </p:spTree>
    <p:extLst>
      <p:ext uri="{BB962C8B-B14F-4D97-AF65-F5344CB8AC3E}">
        <p14:creationId xmlns:p14="http://schemas.microsoft.com/office/powerpoint/2010/main" val="1976796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D7B6B80-2CF0-484E-B676-6B893D125C2B}"/>
              </a:ext>
            </a:extLst>
          </p:cNvPr>
          <p:cNvSpPr>
            <a:spLocks noGrp="1" noChangeArrowheads="1"/>
          </p:cNvSpPr>
          <p:nvPr>
            <p:ph type="hdr" sz="quarter"/>
          </p:nvPr>
        </p:nvSpPr>
        <p:spPr>
          <a:ln/>
        </p:spPr>
        <p:txBody>
          <a:bodyPr/>
          <a:lstStyle/>
          <a:p>
            <a:r>
              <a:rPr lang="en-US" altLang="en-US"/>
              <a:t>Intro to Programming</a:t>
            </a:r>
          </a:p>
        </p:txBody>
      </p:sp>
      <p:sp>
        <p:nvSpPr>
          <p:cNvPr id="5" name="Rectangle 6">
            <a:extLst>
              <a:ext uri="{FF2B5EF4-FFF2-40B4-BE49-F238E27FC236}">
                <a16:creationId xmlns:a16="http://schemas.microsoft.com/office/drawing/2014/main" id="{A1C39766-26B5-4FEA-A687-41789C4FD049}"/>
              </a:ext>
            </a:extLst>
          </p:cNvPr>
          <p:cNvSpPr>
            <a:spLocks noGrp="1" noChangeArrowheads="1"/>
          </p:cNvSpPr>
          <p:nvPr>
            <p:ph type="ftr" sz="quarter" idx="4"/>
          </p:nvPr>
        </p:nvSpPr>
        <p:spPr>
          <a:ln/>
        </p:spPr>
        <p:txBody>
          <a:bodyPr/>
          <a:lstStyle/>
          <a:p>
            <a:r>
              <a:rPr lang="en-US" altLang="en-US"/>
              <a:t>Introduction to Programming</a:t>
            </a:r>
          </a:p>
          <a:p>
            <a:r>
              <a:rPr lang="en-US" altLang="en-US"/>
              <a:t>© Copyright 1999-2001 GTRC</a:t>
            </a:r>
          </a:p>
        </p:txBody>
      </p:sp>
      <p:sp>
        <p:nvSpPr>
          <p:cNvPr id="6" name="Rectangle 7">
            <a:extLst>
              <a:ext uri="{FF2B5EF4-FFF2-40B4-BE49-F238E27FC236}">
                <a16:creationId xmlns:a16="http://schemas.microsoft.com/office/drawing/2014/main" id="{FCA18DDB-B1C2-4B20-8B21-F460F2BEF811}"/>
              </a:ext>
            </a:extLst>
          </p:cNvPr>
          <p:cNvSpPr>
            <a:spLocks noGrp="1" noChangeArrowheads="1"/>
          </p:cNvSpPr>
          <p:nvPr>
            <p:ph type="sldNum" sz="quarter" idx="5"/>
          </p:nvPr>
        </p:nvSpPr>
        <p:spPr>
          <a:ln/>
        </p:spPr>
        <p:txBody>
          <a:bodyPr/>
          <a:lstStyle/>
          <a:p>
            <a:fld id="{D7862FFF-C56E-4F2A-A79A-18EF905549FA}" type="slidenum">
              <a:rPr lang="en-US" altLang="en-US"/>
              <a:pPr/>
              <a:t>10</a:t>
            </a:fld>
            <a:endParaRPr lang="en-US" altLang="en-US"/>
          </a:p>
        </p:txBody>
      </p:sp>
      <p:sp>
        <p:nvSpPr>
          <p:cNvPr id="111618" name="Rectangle 2">
            <a:extLst>
              <a:ext uri="{FF2B5EF4-FFF2-40B4-BE49-F238E27FC236}">
                <a16:creationId xmlns:a16="http://schemas.microsoft.com/office/drawing/2014/main" id="{FEEF3931-FBDD-407D-9737-39D8B2CB4066}"/>
              </a:ext>
            </a:extLst>
          </p:cNvPr>
          <p:cNvSpPr>
            <a:spLocks noGrp="1" noRot="1" noChangeAspect="1" noChangeArrowheads="1" noTextEdit="1"/>
          </p:cNvSpPr>
          <p:nvPr>
            <p:ph type="sldImg"/>
          </p:nvPr>
        </p:nvSpPr>
        <p:spPr/>
      </p:sp>
      <p:sp>
        <p:nvSpPr>
          <p:cNvPr id="111619" name="Rectangle 3">
            <a:extLst>
              <a:ext uri="{FF2B5EF4-FFF2-40B4-BE49-F238E27FC236}">
                <a16:creationId xmlns:a16="http://schemas.microsoft.com/office/drawing/2014/main" id="{E3F632FA-FAC0-4D97-B9D9-66A91BBFA26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Certified Ethical Hacker</a:t>
            </a:r>
            <a:r>
              <a:rPr lang="en-US" sz="1200" kern="1200" dirty="0">
                <a:solidFill>
                  <a:schemeClr val="tx1"/>
                </a:solidFill>
                <a:effectLst/>
                <a:latin typeface="+mn-lt"/>
                <a:ea typeface="+mn-ea"/>
                <a:cs typeface="+mn-cs"/>
              </a:rPr>
              <a:t> certifies individuals in the specific network security discipline of Ethical Hacking from a vendor-neutral perspective.</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CCNA</a:t>
            </a:r>
            <a:r>
              <a:rPr lang="en-US" sz="1200" kern="1200" dirty="0">
                <a:solidFill>
                  <a:schemeClr val="tx1"/>
                </a:solidFill>
                <a:effectLst/>
                <a:latin typeface="+mn-lt"/>
                <a:ea typeface="+mn-ea"/>
                <a:cs typeface="+mn-cs"/>
              </a:rPr>
              <a:t> skills include installation, troubleshooting and monitoring of network devices to maintain the integrity, confidentiality, and availability of data and devices.</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COMPTIA Security+</a:t>
            </a:r>
            <a:r>
              <a:rPr lang="en-US" sz="1200" kern="1200" dirty="0">
                <a:solidFill>
                  <a:schemeClr val="tx1"/>
                </a:solidFill>
                <a:effectLst/>
                <a:latin typeface="+mn-lt"/>
                <a:ea typeface="+mn-ea"/>
                <a:cs typeface="+mn-cs"/>
              </a:rPr>
              <a:t> is a certification dealing with </a:t>
            </a:r>
            <a:r>
              <a:rPr lang="en-US" sz="1200" u="none" strike="noStrike" kern="1200" dirty="0">
                <a:solidFill>
                  <a:schemeClr val="tx1"/>
                </a:solidFill>
                <a:effectLst/>
                <a:latin typeface="+mn-lt"/>
                <a:ea typeface="+mn-ea"/>
                <a:cs typeface="+mn-cs"/>
              </a:rPr>
              <a:t>cryptography</a:t>
            </a:r>
            <a:r>
              <a:rPr lang="en-US" sz="1200" kern="1200" dirty="0">
                <a:solidFill>
                  <a:schemeClr val="tx1"/>
                </a:solidFill>
                <a:effectLst/>
                <a:latin typeface="+mn-lt"/>
                <a:ea typeface="+mn-ea"/>
                <a:cs typeface="+mn-cs"/>
              </a:rPr>
              <a:t> and </a:t>
            </a:r>
            <a:r>
              <a:rPr lang="en-US" sz="1200" u="none" strike="noStrike" kern="1200" dirty="0">
                <a:solidFill>
                  <a:schemeClr val="tx1"/>
                </a:solidFill>
                <a:effectLst/>
                <a:latin typeface="+mn-lt"/>
                <a:ea typeface="+mn-ea"/>
                <a:cs typeface="+mn-cs"/>
              </a:rPr>
              <a:t>access control</a:t>
            </a:r>
            <a:r>
              <a:rPr lang="en-US" sz="1200" kern="1200" dirty="0">
                <a:solidFill>
                  <a:schemeClr val="tx1"/>
                </a:solidFill>
                <a:effectLst/>
                <a:latin typeface="+mn-lt"/>
                <a:ea typeface="+mn-ea"/>
                <a:cs typeface="+mn-cs"/>
              </a:rPr>
              <a:t>, as well as business-related topics such as </a:t>
            </a:r>
            <a:r>
              <a:rPr lang="en-US" sz="1200" u="none" strike="noStrike" kern="1200" dirty="0">
                <a:solidFill>
                  <a:schemeClr val="tx1"/>
                </a:solidFill>
                <a:effectLst/>
                <a:latin typeface="+mn-lt"/>
                <a:ea typeface="+mn-ea"/>
                <a:cs typeface="+mn-cs"/>
              </a:rPr>
              <a:t>disaster recovery</a:t>
            </a:r>
            <a:r>
              <a:rPr lang="en-US" sz="1200" kern="1200" dirty="0">
                <a:solidFill>
                  <a:schemeClr val="tx1"/>
                </a:solidFill>
                <a:effectLst/>
                <a:latin typeface="+mn-lt"/>
                <a:ea typeface="+mn-ea"/>
                <a:cs typeface="+mn-cs"/>
              </a:rPr>
              <a:t> and </a:t>
            </a:r>
            <a:r>
              <a:rPr lang="en-US" sz="1200" u="none" strike="noStrike" kern="1200" dirty="0">
                <a:solidFill>
                  <a:schemeClr val="tx1"/>
                </a:solidFill>
                <a:effectLst/>
                <a:latin typeface="+mn-lt"/>
                <a:ea typeface="+mn-ea"/>
                <a:cs typeface="+mn-cs"/>
              </a:rPr>
              <a:t>risk management</a:t>
            </a:r>
            <a:r>
              <a:rPr lang="en-US"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b="1" kern="1200" dirty="0">
                <a:solidFill>
                  <a:schemeClr val="tx1"/>
                </a:solidFill>
                <a:effectLst/>
                <a:latin typeface="+mn-lt"/>
                <a:ea typeface="+mn-ea"/>
                <a:cs typeface="+mn-cs"/>
              </a:rPr>
              <a:t>CISSP</a:t>
            </a:r>
            <a:r>
              <a:rPr lang="en-US" sz="1200" kern="1200" dirty="0">
                <a:solidFill>
                  <a:schemeClr val="tx1"/>
                </a:solidFill>
                <a:effectLst/>
                <a:latin typeface="+mn-lt"/>
                <a:ea typeface="+mn-ea"/>
                <a:cs typeface="+mn-cs"/>
              </a:rPr>
              <a:t> curriculum is divided into eight domains: Security and Risk Management, Asset Security, Security Engineering, Communications and Network Security, Identity and Access Management, Security Assessment and Testing, Security Operations, Software Development Security</a:t>
            </a:r>
            <a:endParaRPr lang="en-US" dirty="0"/>
          </a:p>
        </p:txBody>
      </p:sp>
      <p:sp>
        <p:nvSpPr>
          <p:cNvPr id="4" name="Slide Number Placeholder 3"/>
          <p:cNvSpPr>
            <a:spLocks noGrp="1"/>
          </p:cNvSpPr>
          <p:nvPr>
            <p:ph type="sldNum" sz="quarter" idx="10"/>
          </p:nvPr>
        </p:nvSpPr>
        <p:spPr/>
        <p:txBody>
          <a:bodyPr/>
          <a:lstStyle/>
          <a:p>
            <a:fld id="{1F52C056-4745-D94F-AA20-EC07D0C831A1}" type="slidenum">
              <a:rPr lang="en-US" smtClean="0"/>
              <a:t>11</a:t>
            </a:fld>
            <a:endParaRPr lang="en-US"/>
          </a:p>
        </p:txBody>
      </p:sp>
    </p:spTree>
    <p:extLst>
      <p:ext uri="{BB962C8B-B14F-4D97-AF65-F5344CB8AC3E}">
        <p14:creationId xmlns:p14="http://schemas.microsoft.com/office/powerpoint/2010/main" val="1053032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5/27/22</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9785C6-EBAF-49D5-AD4D-BABF4DFAAD59}" type="datetime1">
              <a:rPr lang="en-US" smtClean="0"/>
              <a:pPr/>
              <a:t>5/27/22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5/27/22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9A7B8-0EC4-44C9-AFEF-25E144F11C06}" type="datetime1">
              <a:rPr lang="en-US" smtClean="0"/>
              <a:pPr/>
              <a:t>5/27/22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5/27/22</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5/27/22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5/27/22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70D3E6-EF16-4488-94A4-211508FE4682}" type="datetime1">
              <a:rPr lang="en-US" smtClean="0"/>
              <a:pPr/>
              <a:t>5/27/22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5/27/22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5/27/22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5/27/22</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5/27/22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a:t>Module 1</a:t>
            </a:r>
          </a:p>
        </p:txBody>
      </p:sp>
      <p:sp>
        <p:nvSpPr>
          <p:cNvPr id="3" name="Title 2"/>
          <p:cNvSpPr>
            <a:spLocks noGrp="1"/>
          </p:cNvSpPr>
          <p:nvPr>
            <p:ph type="ctrTitle"/>
          </p:nvPr>
        </p:nvSpPr>
        <p:spPr/>
        <p:txBody>
          <a:bodyPr/>
          <a:lstStyle/>
          <a:p>
            <a:r>
              <a:rPr lang="en-US" sz="2800" b="1" dirty="0"/>
              <a:t>Ethical Hacking</a:t>
            </a:r>
            <a:endParaRPr lang="en-US" sz="2800" dirty="0"/>
          </a:p>
        </p:txBody>
      </p:sp>
    </p:spTree>
    <p:extLst>
      <p:ext uri="{BB962C8B-B14F-4D97-AF65-F5344CB8AC3E}">
        <p14:creationId xmlns:p14="http://schemas.microsoft.com/office/powerpoint/2010/main" val="429937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3561CBEB-B1A6-4170-825A-789765F14375}"/>
              </a:ext>
            </a:extLst>
          </p:cNvPr>
          <p:cNvSpPr>
            <a:spLocks noGrp="1" noChangeArrowheads="1"/>
          </p:cNvSpPr>
          <p:nvPr>
            <p:ph type="title"/>
          </p:nvPr>
        </p:nvSpPr>
        <p:spPr/>
        <p:txBody>
          <a:bodyPr>
            <a:normAutofit fontScale="90000"/>
          </a:bodyPr>
          <a:lstStyle/>
          <a:p>
            <a:r>
              <a:rPr lang="en-US" altLang="en-US"/>
              <a:t>Programming Language Chauvinism</a:t>
            </a:r>
          </a:p>
        </p:txBody>
      </p:sp>
      <p:sp>
        <p:nvSpPr>
          <p:cNvPr id="110595" name="Rectangle 3">
            <a:extLst>
              <a:ext uri="{FF2B5EF4-FFF2-40B4-BE49-F238E27FC236}">
                <a16:creationId xmlns:a16="http://schemas.microsoft.com/office/drawing/2014/main" id="{CE9DF54A-7E5C-43B8-A336-F35B114113C8}"/>
              </a:ext>
            </a:extLst>
          </p:cNvPr>
          <p:cNvSpPr>
            <a:spLocks noGrp="1" noChangeArrowheads="1"/>
          </p:cNvSpPr>
          <p:nvPr>
            <p:ph type="body" idx="4294967295"/>
          </p:nvPr>
        </p:nvSpPr>
        <p:spPr>
          <a:xfrm>
            <a:off x="304800" y="1671509"/>
            <a:ext cx="8458200" cy="4787900"/>
          </a:xfrm>
          <a:noFill/>
          <a:ln/>
        </p:spPr>
        <p:txBody>
          <a:bodyPr/>
          <a:lstStyle/>
          <a:p>
            <a:r>
              <a:rPr lang="en-US" altLang="en-US" dirty="0"/>
              <a:t>The selection of a programming language is not a religious experience</a:t>
            </a:r>
          </a:p>
          <a:p>
            <a:pPr marL="114300" indent="0">
              <a:buNone/>
            </a:pPr>
            <a:endParaRPr lang="en-US" altLang="en-US" dirty="0"/>
          </a:p>
          <a:p>
            <a:r>
              <a:rPr lang="en-US" altLang="en-US" dirty="0"/>
              <a:t>Just like cars, laundry detergents, or woodworking tools:</a:t>
            </a:r>
          </a:p>
          <a:p>
            <a:pPr lvl="1"/>
            <a:r>
              <a:rPr lang="en-US" altLang="en-US" dirty="0"/>
              <a:t>There is more than one good choice of programming language</a:t>
            </a:r>
          </a:p>
          <a:p>
            <a:pPr lvl="1"/>
            <a:r>
              <a:rPr lang="en-US" altLang="en-US" dirty="0"/>
              <a:t>Some do certain jobs better than others</a:t>
            </a:r>
          </a:p>
          <a:p>
            <a:pPr lvl="1"/>
            <a:r>
              <a:rPr lang="en-US" altLang="en-US" dirty="0"/>
              <a:t>Sometimes you use what you’ve got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97BFA-1C62-433C-8377-7114B636D879}"/>
              </a:ext>
            </a:extLst>
          </p:cNvPr>
          <p:cNvSpPr>
            <a:spLocks noGrp="1"/>
          </p:cNvSpPr>
          <p:nvPr>
            <p:ph type="title"/>
          </p:nvPr>
        </p:nvSpPr>
        <p:spPr/>
        <p:txBody>
          <a:bodyPr/>
          <a:lstStyle/>
          <a:p>
            <a:r>
              <a:rPr lang="en-US" dirty="0"/>
              <a:t>certifications</a:t>
            </a:r>
          </a:p>
        </p:txBody>
      </p:sp>
      <p:sp>
        <p:nvSpPr>
          <p:cNvPr id="3" name="Content Placeholder 2">
            <a:extLst>
              <a:ext uri="{FF2B5EF4-FFF2-40B4-BE49-F238E27FC236}">
                <a16:creationId xmlns:a16="http://schemas.microsoft.com/office/drawing/2014/main" id="{8865CEC1-5632-45FD-B588-B9D3033B32BB}"/>
              </a:ext>
            </a:extLst>
          </p:cNvPr>
          <p:cNvSpPr>
            <a:spLocks noGrp="1"/>
          </p:cNvSpPr>
          <p:nvPr>
            <p:ph idx="1"/>
          </p:nvPr>
        </p:nvSpPr>
        <p:spPr/>
        <p:txBody>
          <a:bodyPr>
            <a:normAutofit/>
          </a:bodyPr>
          <a:lstStyle/>
          <a:p>
            <a:r>
              <a:rPr lang="en-US" dirty="0"/>
              <a:t>EC Council: </a:t>
            </a:r>
            <a:r>
              <a:rPr lang="en-US" b="1" dirty="0"/>
              <a:t>Certified Ethical Hacker</a:t>
            </a:r>
          </a:p>
          <a:p>
            <a:pPr lvl="1"/>
            <a:r>
              <a:rPr lang="en-US" dirty="0"/>
              <a:t>Network security</a:t>
            </a:r>
          </a:p>
          <a:p>
            <a:r>
              <a:rPr lang="en-US" dirty="0"/>
              <a:t>CISCO Systems: </a:t>
            </a:r>
            <a:r>
              <a:rPr lang="en-US" b="1" dirty="0"/>
              <a:t>CCNA</a:t>
            </a:r>
          </a:p>
          <a:p>
            <a:pPr lvl="1"/>
            <a:r>
              <a:rPr lang="en-US" dirty="0"/>
              <a:t>Installation, troubleshooting and monitoring</a:t>
            </a:r>
          </a:p>
          <a:p>
            <a:pPr lvl="1"/>
            <a:r>
              <a:rPr lang="en-US" dirty="0"/>
              <a:t>Maintain integrity, confidentiality, and availability</a:t>
            </a:r>
          </a:p>
          <a:p>
            <a:r>
              <a:rPr lang="en-US" b="1" dirty="0"/>
              <a:t>COMPTIA Security+</a:t>
            </a:r>
          </a:p>
          <a:p>
            <a:pPr lvl="1"/>
            <a:r>
              <a:rPr lang="en-US" dirty="0"/>
              <a:t>Cryptography and access control</a:t>
            </a:r>
          </a:p>
          <a:p>
            <a:pPr lvl="1"/>
            <a:r>
              <a:rPr lang="en-US" dirty="0"/>
              <a:t>Disaster recovery and risk management.</a:t>
            </a:r>
            <a:endParaRPr lang="en-US" b="1" dirty="0"/>
          </a:p>
          <a:p>
            <a:endParaRPr lang="en-US" dirty="0"/>
          </a:p>
        </p:txBody>
      </p:sp>
    </p:spTree>
    <p:extLst>
      <p:ext uri="{BB962C8B-B14F-4D97-AF65-F5344CB8AC3E}">
        <p14:creationId xmlns:p14="http://schemas.microsoft.com/office/powerpoint/2010/main" val="1285896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certifications</a:t>
            </a:r>
          </a:p>
        </p:txBody>
      </p:sp>
      <p:sp>
        <p:nvSpPr>
          <p:cNvPr id="3" name="Content Placeholder 2"/>
          <p:cNvSpPr>
            <a:spLocks noGrp="1"/>
          </p:cNvSpPr>
          <p:nvPr>
            <p:ph idx="1"/>
          </p:nvPr>
        </p:nvSpPr>
        <p:spPr/>
        <p:txBody>
          <a:bodyPr/>
          <a:lstStyle/>
          <a:p>
            <a:r>
              <a:rPr lang="en-US" b="1" dirty="0"/>
              <a:t>CISSP</a:t>
            </a:r>
          </a:p>
          <a:p>
            <a:pPr lvl="1"/>
            <a:r>
              <a:rPr lang="en-US" dirty="0"/>
              <a:t>Security and Risk Management</a:t>
            </a:r>
          </a:p>
          <a:p>
            <a:pPr lvl="1"/>
            <a:r>
              <a:rPr lang="en-US" dirty="0"/>
              <a:t>Asset Security</a:t>
            </a:r>
          </a:p>
          <a:p>
            <a:pPr lvl="1"/>
            <a:r>
              <a:rPr lang="en-US" dirty="0"/>
              <a:t>Security Engineering</a:t>
            </a:r>
          </a:p>
          <a:p>
            <a:pPr lvl="1"/>
            <a:r>
              <a:rPr lang="en-US" dirty="0"/>
              <a:t>Communications and Network Security</a:t>
            </a:r>
          </a:p>
          <a:p>
            <a:pPr lvl="1"/>
            <a:r>
              <a:rPr lang="en-US" dirty="0"/>
              <a:t>Identity and Access Management</a:t>
            </a:r>
          </a:p>
          <a:p>
            <a:pPr lvl="1"/>
            <a:r>
              <a:rPr lang="en-US" dirty="0"/>
              <a:t>Security Assessment and Testing</a:t>
            </a:r>
          </a:p>
          <a:p>
            <a:pPr lvl="1"/>
            <a:r>
              <a:rPr lang="en-US" dirty="0"/>
              <a:t>Security Operations</a:t>
            </a:r>
          </a:p>
          <a:p>
            <a:pPr lvl="1"/>
            <a:r>
              <a:rPr lang="en-US" dirty="0"/>
              <a:t>Software Development Security</a:t>
            </a:r>
          </a:p>
          <a:p>
            <a:pPr marL="114300" indent="0">
              <a:buNone/>
            </a:pPr>
            <a:endParaRPr lang="en-US" dirty="0"/>
          </a:p>
        </p:txBody>
      </p:sp>
    </p:spTree>
    <p:extLst>
      <p:ext uri="{BB962C8B-B14F-4D97-AF65-F5344CB8AC3E}">
        <p14:creationId xmlns:p14="http://schemas.microsoft.com/office/powerpoint/2010/main" val="1069883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Laws to address security breaches</a:t>
            </a:r>
          </a:p>
        </p:txBody>
      </p:sp>
      <p:sp>
        <p:nvSpPr>
          <p:cNvPr id="3" name="Content Placeholder 2"/>
          <p:cNvSpPr>
            <a:spLocks noGrp="1"/>
          </p:cNvSpPr>
          <p:nvPr>
            <p:ph idx="1"/>
          </p:nvPr>
        </p:nvSpPr>
        <p:spPr/>
        <p:txBody>
          <a:bodyPr>
            <a:normAutofit/>
          </a:bodyPr>
          <a:lstStyle/>
          <a:p>
            <a:r>
              <a:rPr lang="en-US" sz="2800" b="1" dirty="0"/>
              <a:t>Computer Fraud and Abuse Act (CFAA)</a:t>
            </a:r>
            <a:r>
              <a:rPr lang="en-US" sz="2800" dirty="0"/>
              <a:t> </a:t>
            </a:r>
          </a:p>
          <a:p>
            <a:r>
              <a:rPr lang="en-US" sz="2800" b="1" dirty="0"/>
              <a:t>Computer Network Protection Act of 1989</a:t>
            </a:r>
            <a:endParaRPr lang="en-US" sz="2800" dirty="0"/>
          </a:p>
          <a:p>
            <a:r>
              <a:rPr lang="en-US" sz="2800" b="1" dirty="0"/>
              <a:t>Georgia Computer Systems Protection Act</a:t>
            </a:r>
            <a:endParaRPr lang="en-US" sz="2800" dirty="0"/>
          </a:p>
          <a:p>
            <a:endParaRPr lang="en-US" dirty="0"/>
          </a:p>
        </p:txBody>
      </p:sp>
    </p:spTree>
    <p:extLst>
      <p:ext uri="{BB962C8B-B14F-4D97-AF65-F5344CB8AC3E}">
        <p14:creationId xmlns:p14="http://schemas.microsoft.com/office/powerpoint/2010/main" val="1156897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05817-BD0E-444D-88F5-FC19BFFA2A9B}"/>
              </a:ext>
            </a:extLst>
          </p:cNvPr>
          <p:cNvSpPr>
            <a:spLocks noGrp="1"/>
          </p:cNvSpPr>
          <p:nvPr>
            <p:ph type="title"/>
          </p:nvPr>
        </p:nvSpPr>
        <p:spPr/>
        <p:txBody>
          <a:bodyPr/>
          <a:lstStyle/>
          <a:p>
            <a:r>
              <a:rPr lang="en-US" dirty="0"/>
              <a:t>Something to consider…</a:t>
            </a:r>
          </a:p>
        </p:txBody>
      </p:sp>
      <p:sp>
        <p:nvSpPr>
          <p:cNvPr id="3" name="Content Placeholder 2">
            <a:extLst>
              <a:ext uri="{FF2B5EF4-FFF2-40B4-BE49-F238E27FC236}">
                <a16:creationId xmlns:a16="http://schemas.microsoft.com/office/drawing/2014/main" id="{B3E1165E-64A8-42E7-AA11-85065521C03E}"/>
              </a:ext>
            </a:extLst>
          </p:cNvPr>
          <p:cNvSpPr>
            <a:spLocks noGrp="1"/>
          </p:cNvSpPr>
          <p:nvPr>
            <p:ph idx="1"/>
          </p:nvPr>
        </p:nvSpPr>
        <p:spPr/>
        <p:txBody>
          <a:bodyPr/>
          <a:lstStyle/>
          <a:p>
            <a:r>
              <a:rPr lang="en-US" dirty="0"/>
              <a:t>In IT we are concerned with “security”</a:t>
            </a:r>
          </a:p>
          <a:p>
            <a:pPr lvl="1"/>
            <a:r>
              <a:rPr lang="en-US" dirty="0"/>
              <a:t>What does this mean?</a:t>
            </a:r>
          </a:p>
          <a:p>
            <a:endParaRPr lang="en-US" dirty="0"/>
          </a:p>
        </p:txBody>
      </p:sp>
    </p:spTree>
    <p:extLst>
      <p:ext uri="{BB962C8B-B14F-4D97-AF65-F5344CB8AC3E}">
        <p14:creationId xmlns:p14="http://schemas.microsoft.com/office/powerpoint/2010/main" val="3335308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14451-DE89-45DA-88B7-03E3E367EA86}"/>
              </a:ext>
            </a:extLst>
          </p:cNvPr>
          <p:cNvSpPr>
            <a:spLocks noGrp="1"/>
          </p:cNvSpPr>
          <p:nvPr>
            <p:ph type="title"/>
          </p:nvPr>
        </p:nvSpPr>
        <p:spPr/>
        <p:txBody>
          <a:bodyPr/>
          <a:lstStyle/>
          <a:p>
            <a:endParaRPr lang="en-US"/>
          </a:p>
        </p:txBody>
      </p:sp>
      <p:pic>
        <p:nvPicPr>
          <p:cNvPr id="14" name="Content Placeholder 13" descr="A close up of a piece of paper&#10;&#10;Description automatically generated">
            <a:extLst>
              <a:ext uri="{FF2B5EF4-FFF2-40B4-BE49-F238E27FC236}">
                <a16:creationId xmlns:a16="http://schemas.microsoft.com/office/drawing/2014/main" id="{C63E5296-CFD1-490F-ACA0-9D8229BDA3C6}"/>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2663782" y="1683783"/>
            <a:ext cx="3816436" cy="5020494"/>
          </a:xfrm>
        </p:spPr>
      </p:pic>
    </p:spTree>
    <p:extLst>
      <p:ext uri="{BB962C8B-B14F-4D97-AF65-F5344CB8AC3E}">
        <p14:creationId xmlns:p14="http://schemas.microsoft.com/office/powerpoint/2010/main" val="827684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A bunch of wires&#10;&#10;Description automatically generated with low confidence">
            <a:extLst>
              <a:ext uri="{FF2B5EF4-FFF2-40B4-BE49-F238E27FC236}">
                <a16:creationId xmlns:a16="http://schemas.microsoft.com/office/drawing/2014/main" id="{AE10C87D-CB4C-405C-9A64-593BAE403B19}"/>
              </a:ext>
            </a:extLst>
          </p:cNvPr>
          <p:cNvPicPr>
            <a:picLocks noGrp="1" noChangeAspect="1"/>
          </p:cNvPicPr>
          <p:nvPr>
            <p:ph idx="4294967295"/>
          </p:nvPr>
        </p:nvPicPr>
        <p:blipFill>
          <a:blip r:embed="rId2" cstate="email">
            <a:extLst>
              <a:ext uri="{28A0092B-C50C-407E-A947-70E740481C1C}">
                <a14:useLocalDpi xmlns:a14="http://schemas.microsoft.com/office/drawing/2010/main" val="0"/>
              </a:ext>
            </a:extLst>
          </a:blip>
          <a:stretch>
            <a:fillRect/>
          </a:stretch>
        </p:blipFill>
        <p:spPr>
          <a:xfrm>
            <a:off x="2792412" y="465138"/>
            <a:ext cx="3559175" cy="5927725"/>
          </a:xfrm>
        </p:spPr>
      </p:pic>
    </p:spTree>
    <p:extLst>
      <p:ext uri="{BB962C8B-B14F-4D97-AF65-F5344CB8AC3E}">
        <p14:creationId xmlns:p14="http://schemas.microsoft.com/office/powerpoint/2010/main" val="2477696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normAutofit/>
          </a:bodyPr>
          <a:lstStyle/>
          <a:p>
            <a:r>
              <a:rPr lang="en-US" sz="3600" dirty="0">
                <a:cs typeface="Arial" panose="020B0604020202020204" pitchFamily="34" charset="0"/>
              </a:rPr>
              <a:t>What is ethical hacking?</a:t>
            </a:r>
          </a:p>
          <a:p>
            <a:r>
              <a:rPr lang="en-US" sz="3600" dirty="0">
                <a:cs typeface="Arial" panose="020B0604020202020204" pitchFamily="34" charset="0"/>
              </a:rPr>
              <a:t>Types of ethical hacking</a:t>
            </a:r>
          </a:p>
          <a:p>
            <a:r>
              <a:rPr lang="en-US" sz="3600" dirty="0">
                <a:cs typeface="Arial" panose="020B0604020202020204" pitchFamily="34" charset="0"/>
              </a:rPr>
              <a:t>What can Ethical hackers do?</a:t>
            </a:r>
          </a:p>
          <a:p>
            <a:r>
              <a:rPr lang="en-US" sz="3600" dirty="0">
                <a:cs typeface="Arial" panose="020B0604020202020204" pitchFamily="34" charset="0"/>
              </a:rPr>
              <a:t>Tools for Ethical hacking</a:t>
            </a:r>
          </a:p>
          <a:p>
            <a:r>
              <a:rPr lang="en-US" sz="3600" dirty="0">
                <a:cs typeface="Arial" panose="020B0604020202020204" pitchFamily="34" charset="0"/>
              </a:rPr>
              <a:t>Certification</a:t>
            </a:r>
          </a:p>
          <a:p>
            <a:r>
              <a:rPr lang="en-US" sz="3600" dirty="0">
                <a:cs typeface="Arial" panose="020B0604020202020204" pitchFamily="34" charset="0"/>
              </a:rPr>
              <a:t>Example of laws</a:t>
            </a:r>
          </a:p>
        </p:txBody>
      </p:sp>
    </p:spTree>
    <p:extLst>
      <p:ext uri="{BB962C8B-B14F-4D97-AF65-F5344CB8AC3E}">
        <p14:creationId xmlns:p14="http://schemas.microsoft.com/office/powerpoint/2010/main" val="2369137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6EDEA-BFD8-47F4-9AC7-DDD374BEC173}"/>
              </a:ext>
            </a:extLst>
          </p:cNvPr>
          <p:cNvSpPr>
            <a:spLocks noGrp="1"/>
          </p:cNvSpPr>
          <p:nvPr>
            <p:ph type="title"/>
          </p:nvPr>
        </p:nvSpPr>
        <p:spPr/>
        <p:txBody>
          <a:bodyPr/>
          <a:lstStyle/>
          <a:p>
            <a:r>
              <a:rPr lang="en-US" dirty="0"/>
              <a:t>What is ethical hacking</a:t>
            </a:r>
          </a:p>
        </p:txBody>
      </p:sp>
      <p:sp>
        <p:nvSpPr>
          <p:cNvPr id="3" name="Content Placeholder 2">
            <a:extLst>
              <a:ext uri="{FF2B5EF4-FFF2-40B4-BE49-F238E27FC236}">
                <a16:creationId xmlns:a16="http://schemas.microsoft.com/office/drawing/2014/main" id="{61ADA1EA-CA98-47CA-8829-9480A0936650}"/>
              </a:ext>
            </a:extLst>
          </p:cNvPr>
          <p:cNvSpPr>
            <a:spLocks noGrp="1"/>
          </p:cNvSpPr>
          <p:nvPr>
            <p:ph idx="1"/>
          </p:nvPr>
        </p:nvSpPr>
        <p:spPr/>
        <p:txBody>
          <a:bodyPr>
            <a:normAutofit/>
          </a:bodyPr>
          <a:lstStyle/>
          <a:p>
            <a:r>
              <a:rPr lang="en-US" sz="2800" dirty="0"/>
              <a:t>An ethical hacker is like a malicious hacker </a:t>
            </a:r>
          </a:p>
          <a:p>
            <a:pPr lvl="1"/>
            <a:r>
              <a:rPr lang="en-US" sz="2400" dirty="0"/>
              <a:t>They know how to:</a:t>
            </a:r>
          </a:p>
          <a:p>
            <a:pPr lvl="2"/>
            <a:r>
              <a:rPr lang="en-US" sz="2200" dirty="0"/>
              <a:t>Find vulnerabilities</a:t>
            </a:r>
          </a:p>
          <a:p>
            <a:pPr lvl="2"/>
            <a:r>
              <a:rPr lang="en-US" sz="2200" dirty="0"/>
              <a:t>Exploit existing weaknesses</a:t>
            </a:r>
          </a:p>
          <a:p>
            <a:pPr lvl="2"/>
            <a:r>
              <a:rPr lang="en-US" sz="2200" dirty="0"/>
              <a:t>Use commonly available tools</a:t>
            </a:r>
          </a:p>
          <a:p>
            <a:pPr marL="114300" indent="0">
              <a:buNone/>
            </a:pPr>
            <a:endParaRPr lang="en-US" sz="2800" dirty="0"/>
          </a:p>
          <a:p>
            <a:r>
              <a:rPr lang="en-US" sz="2800" dirty="0"/>
              <a:t>The primary difference between ethical hackers and real hackers—is the legality!</a:t>
            </a:r>
          </a:p>
        </p:txBody>
      </p:sp>
    </p:spTree>
    <p:extLst>
      <p:ext uri="{BB962C8B-B14F-4D97-AF65-F5344CB8AC3E}">
        <p14:creationId xmlns:p14="http://schemas.microsoft.com/office/powerpoint/2010/main" val="3257078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93D6D-8DAF-4FBB-AD52-F6CFD74507CE}"/>
              </a:ext>
            </a:extLst>
          </p:cNvPr>
          <p:cNvSpPr>
            <a:spLocks noGrp="1"/>
          </p:cNvSpPr>
          <p:nvPr>
            <p:ph type="title"/>
          </p:nvPr>
        </p:nvSpPr>
        <p:spPr/>
        <p:txBody>
          <a:bodyPr/>
          <a:lstStyle/>
          <a:p>
            <a:r>
              <a:rPr lang="en-US" dirty="0"/>
              <a:t>What is ethical hacking</a:t>
            </a:r>
          </a:p>
        </p:txBody>
      </p:sp>
      <p:sp>
        <p:nvSpPr>
          <p:cNvPr id="3" name="Content Placeholder 2">
            <a:extLst>
              <a:ext uri="{FF2B5EF4-FFF2-40B4-BE49-F238E27FC236}">
                <a16:creationId xmlns:a16="http://schemas.microsoft.com/office/drawing/2014/main" id="{DC4A32C1-3C96-4AFC-8A89-B8269968A4AC}"/>
              </a:ext>
            </a:extLst>
          </p:cNvPr>
          <p:cNvSpPr>
            <a:spLocks noGrp="1"/>
          </p:cNvSpPr>
          <p:nvPr>
            <p:ph idx="1"/>
          </p:nvPr>
        </p:nvSpPr>
        <p:spPr/>
        <p:txBody>
          <a:bodyPr/>
          <a:lstStyle/>
          <a:p>
            <a:r>
              <a:rPr lang="en-US" sz="2800" dirty="0">
                <a:solidFill>
                  <a:schemeClr val="tx1"/>
                </a:solidFill>
              </a:rPr>
              <a:t>The hacker must obey the following rules:</a:t>
            </a:r>
          </a:p>
          <a:p>
            <a:pPr lvl="1"/>
            <a:r>
              <a:rPr lang="en-US" sz="2400" dirty="0">
                <a:solidFill>
                  <a:schemeClr val="tx1"/>
                </a:solidFill>
              </a:rPr>
              <a:t>Expressed (often written) permission</a:t>
            </a:r>
          </a:p>
          <a:p>
            <a:pPr lvl="1"/>
            <a:r>
              <a:rPr lang="en-US" sz="2400" dirty="0">
                <a:solidFill>
                  <a:schemeClr val="tx1"/>
                </a:solidFill>
              </a:rPr>
              <a:t>Respect privacy.</a:t>
            </a:r>
          </a:p>
          <a:p>
            <a:pPr lvl="1"/>
            <a:r>
              <a:rPr lang="en-US" sz="2400" dirty="0">
                <a:solidFill>
                  <a:schemeClr val="tx1"/>
                </a:solidFill>
              </a:rPr>
              <a:t>Clean up after yourself</a:t>
            </a:r>
          </a:p>
          <a:p>
            <a:pPr lvl="1"/>
            <a:r>
              <a:rPr lang="en-US" sz="2400" dirty="0">
                <a:solidFill>
                  <a:schemeClr val="tx1"/>
                </a:solidFill>
              </a:rPr>
              <a:t>Communicate any security vulnerabilities ONLY to the developer</a:t>
            </a:r>
            <a:endParaRPr lang="en-US" sz="2400" dirty="0"/>
          </a:p>
          <a:p>
            <a:endParaRPr lang="en-US" dirty="0"/>
          </a:p>
        </p:txBody>
      </p:sp>
    </p:spTree>
    <p:extLst>
      <p:ext uri="{BB962C8B-B14F-4D97-AF65-F5344CB8AC3E}">
        <p14:creationId xmlns:p14="http://schemas.microsoft.com/office/powerpoint/2010/main" val="4058246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9B13C-EDC3-4702-948B-824C14121CDD}"/>
              </a:ext>
            </a:extLst>
          </p:cNvPr>
          <p:cNvSpPr>
            <a:spLocks noGrp="1"/>
          </p:cNvSpPr>
          <p:nvPr>
            <p:ph type="title"/>
          </p:nvPr>
        </p:nvSpPr>
        <p:spPr/>
        <p:txBody>
          <a:bodyPr/>
          <a:lstStyle/>
          <a:p>
            <a:r>
              <a:rPr lang="en-US" dirty="0"/>
              <a:t>What is ethical hacking</a:t>
            </a:r>
          </a:p>
        </p:txBody>
      </p:sp>
      <p:sp>
        <p:nvSpPr>
          <p:cNvPr id="3" name="Content Placeholder 2">
            <a:extLst>
              <a:ext uri="{FF2B5EF4-FFF2-40B4-BE49-F238E27FC236}">
                <a16:creationId xmlns:a16="http://schemas.microsoft.com/office/drawing/2014/main" id="{DDD570F9-29E8-4E2C-BDFE-9ED9B6FFC02C}"/>
              </a:ext>
            </a:extLst>
          </p:cNvPr>
          <p:cNvSpPr>
            <a:spLocks noGrp="1"/>
          </p:cNvSpPr>
          <p:nvPr>
            <p:ph idx="1"/>
          </p:nvPr>
        </p:nvSpPr>
        <p:spPr/>
        <p:txBody>
          <a:bodyPr/>
          <a:lstStyle/>
          <a:p>
            <a:r>
              <a:rPr lang="en-US" dirty="0"/>
              <a:t>An Ethical Hacker Answers the Following Questions:</a:t>
            </a:r>
          </a:p>
          <a:p>
            <a:pPr lvl="1">
              <a:lnSpc>
                <a:spcPct val="150000"/>
              </a:lnSpc>
            </a:pPr>
            <a:r>
              <a:rPr lang="en-US" dirty="0"/>
              <a:t>What kind of vulnerabilities does an attacker see?</a:t>
            </a:r>
          </a:p>
          <a:p>
            <a:pPr lvl="1"/>
            <a:r>
              <a:rPr lang="en-US" dirty="0"/>
              <a:t>What information or system would a hacker most want to access?</a:t>
            </a:r>
          </a:p>
          <a:p>
            <a:pPr lvl="1">
              <a:lnSpc>
                <a:spcPct val="150000"/>
              </a:lnSpc>
            </a:pPr>
            <a:r>
              <a:rPr lang="en-US" dirty="0"/>
              <a:t>What can an attacker do with the information?</a:t>
            </a:r>
          </a:p>
          <a:p>
            <a:pPr lvl="1">
              <a:lnSpc>
                <a:spcPct val="150000"/>
              </a:lnSpc>
            </a:pPr>
            <a:r>
              <a:rPr lang="en-US" dirty="0"/>
              <a:t>How many people notice the attempted hack?</a:t>
            </a:r>
          </a:p>
          <a:p>
            <a:pPr lvl="1">
              <a:lnSpc>
                <a:spcPct val="150000"/>
              </a:lnSpc>
            </a:pPr>
            <a:r>
              <a:rPr lang="en-US" dirty="0"/>
              <a:t>What is the best way to fix the vulnerability?</a:t>
            </a:r>
          </a:p>
        </p:txBody>
      </p:sp>
    </p:spTree>
    <p:extLst>
      <p:ext uri="{BB962C8B-B14F-4D97-AF65-F5344CB8AC3E}">
        <p14:creationId xmlns:p14="http://schemas.microsoft.com/office/powerpoint/2010/main" val="1493919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5EAF-F6FA-4961-A36E-E6419F4720E5}"/>
              </a:ext>
            </a:extLst>
          </p:cNvPr>
          <p:cNvSpPr>
            <a:spLocks noGrp="1"/>
          </p:cNvSpPr>
          <p:nvPr>
            <p:ph type="title"/>
          </p:nvPr>
        </p:nvSpPr>
        <p:spPr/>
        <p:txBody>
          <a:bodyPr/>
          <a:lstStyle/>
          <a:p>
            <a:r>
              <a:rPr lang="en-US" dirty="0"/>
              <a:t>Types of ethical hacking</a:t>
            </a:r>
          </a:p>
        </p:txBody>
      </p:sp>
      <p:sp>
        <p:nvSpPr>
          <p:cNvPr id="3" name="Content Placeholder 2">
            <a:extLst>
              <a:ext uri="{FF2B5EF4-FFF2-40B4-BE49-F238E27FC236}">
                <a16:creationId xmlns:a16="http://schemas.microsoft.com/office/drawing/2014/main" id="{B2CEF046-7042-4EDB-B8DE-02C4C0D8DCEE}"/>
              </a:ext>
            </a:extLst>
          </p:cNvPr>
          <p:cNvSpPr>
            <a:spLocks noGrp="1"/>
          </p:cNvSpPr>
          <p:nvPr>
            <p:ph idx="1"/>
          </p:nvPr>
        </p:nvSpPr>
        <p:spPr/>
        <p:txBody>
          <a:bodyPr>
            <a:normAutofit/>
          </a:bodyPr>
          <a:lstStyle/>
          <a:p>
            <a:r>
              <a:rPr lang="en-US" dirty="0"/>
              <a:t>3 basic models:</a:t>
            </a:r>
          </a:p>
          <a:p>
            <a:pPr lvl="1"/>
            <a:r>
              <a:rPr lang="en-US" dirty="0"/>
              <a:t>White Box</a:t>
            </a:r>
          </a:p>
          <a:p>
            <a:pPr lvl="1"/>
            <a:r>
              <a:rPr lang="en-US" dirty="0"/>
              <a:t>Black Box</a:t>
            </a:r>
          </a:p>
          <a:p>
            <a:pPr lvl="1"/>
            <a:r>
              <a:rPr lang="en-US" dirty="0"/>
              <a:t>Gray Box.</a:t>
            </a:r>
          </a:p>
          <a:p>
            <a:r>
              <a:rPr lang="en-US" b="1" dirty="0"/>
              <a:t>White Box Penetration Testing</a:t>
            </a:r>
            <a:r>
              <a:rPr lang="en-US" dirty="0"/>
              <a:t>- having full access, knowledge, permission and disclosure of network(s) and computer system(s). </a:t>
            </a:r>
          </a:p>
          <a:p>
            <a:r>
              <a:rPr lang="en-US" b="1" dirty="0"/>
              <a:t>Black Box Penetration Testing</a:t>
            </a:r>
            <a:r>
              <a:rPr lang="en-US" dirty="0"/>
              <a:t>-  having no starting knowledge</a:t>
            </a:r>
          </a:p>
          <a:p>
            <a:r>
              <a:rPr lang="en-US" b="1" dirty="0"/>
              <a:t>Grey Box Penetration Testing</a:t>
            </a:r>
            <a:r>
              <a:rPr lang="en-US" dirty="0"/>
              <a:t>- No specific definition, between white and black box</a:t>
            </a:r>
          </a:p>
        </p:txBody>
      </p:sp>
    </p:spTree>
    <p:extLst>
      <p:ext uri="{BB962C8B-B14F-4D97-AF65-F5344CB8AC3E}">
        <p14:creationId xmlns:p14="http://schemas.microsoft.com/office/powerpoint/2010/main" val="4211284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A32E1-6DA8-4A73-BA6B-2AFFF73EFF8E}"/>
              </a:ext>
            </a:extLst>
          </p:cNvPr>
          <p:cNvSpPr>
            <a:spLocks noGrp="1"/>
          </p:cNvSpPr>
          <p:nvPr>
            <p:ph type="title"/>
          </p:nvPr>
        </p:nvSpPr>
        <p:spPr/>
        <p:txBody>
          <a:bodyPr>
            <a:normAutofit fontScale="90000"/>
          </a:bodyPr>
          <a:lstStyle/>
          <a:p>
            <a:r>
              <a:rPr lang="en-US" dirty="0"/>
              <a:t>What an ethical hacker can/cannot do</a:t>
            </a:r>
          </a:p>
        </p:txBody>
      </p:sp>
      <p:sp>
        <p:nvSpPr>
          <p:cNvPr id="3" name="Content Placeholder 2">
            <a:extLst>
              <a:ext uri="{FF2B5EF4-FFF2-40B4-BE49-F238E27FC236}">
                <a16:creationId xmlns:a16="http://schemas.microsoft.com/office/drawing/2014/main" id="{C0A743BB-16E4-4444-A645-DFFD1FF81798}"/>
              </a:ext>
            </a:extLst>
          </p:cNvPr>
          <p:cNvSpPr>
            <a:spLocks noGrp="1"/>
          </p:cNvSpPr>
          <p:nvPr>
            <p:ph idx="1"/>
          </p:nvPr>
        </p:nvSpPr>
        <p:spPr/>
        <p:txBody>
          <a:bodyPr>
            <a:normAutofit/>
          </a:bodyPr>
          <a:lstStyle/>
          <a:p>
            <a:pPr>
              <a:lnSpc>
                <a:spcPct val="200000"/>
              </a:lnSpc>
            </a:pPr>
            <a:r>
              <a:rPr lang="en-US" sz="2800" dirty="0"/>
              <a:t>Conduct testing without (explicit) permission</a:t>
            </a:r>
          </a:p>
          <a:p>
            <a:pPr>
              <a:lnSpc>
                <a:spcPct val="200000"/>
              </a:lnSpc>
            </a:pPr>
            <a:r>
              <a:rPr lang="en-US" sz="2800" dirty="0"/>
              <a:t>Use illegal tools</a:t>
            </a:r>
          </a:p>
          <a:p>
            <a:pPr>
              <a:lnSpc>
                <a:spcPct val="200000"/>
              </a:lnSpc>
            </a:pPr>
            <a:r>
              <a:rPr lang="en-US" sz="2800" dirty="0"/>
              <a:t>Make vulnerabilities public (</a:t>
            </a:r>
            <a:r>
              <a:rPr lang="en-US" sz="2800" u="sng" dirty="0"/>
              <a:t>arguable</a:t>
            </a:r>
            <a:r>
              <a:rPr lang="en-US" sz="2800" dirty="0"/>
              <a:t>)</a:t>
            </a:r>
          </a:p>
        </p:txBody>
      </p:sp>
    </p:spTree>
    <p:extLst>
      <p:ext uri="{BB962C8B-B14F-4D97-AF65-F5344CB8AC3E}">
        <p14:creationId xmlns:p14="http://schemas.microsoft.com/office/powerpoint/2010/main" val="3628576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3FAF4-569E-455D-B450-C2B4B094C296}"/>
              </a:ext>
            </a:extLst>
          </p:cNvPr>
          <p:cNvSpPr>
            <a:spLocks noGrp="1"/>
          </p:cNvSpPr>
          <p:nvPr>
            <p:ph type="title"/>
          </p:nvPr>
        </p:nvSpPr>
        <p:spPr/>
        <p:txBody>
          <a:bodyPr/>
          <a:lstStyle/>
          <a:p>
            <a:r>
              <a:rPr lang="en-US" dirty="0"/>
              <a:t>tools</a:t>
            </a:r>
          </a:p>
        </p:txBody>
      </p:sp>
      <p:sp>
        <p:nvSpPr>
          <p:cNvPr id="3" name="Content Placeholder 2">
            <a:extLst>
              <a:ext uri="{FF2B5EF4-FFF2-40B4-BE49-F238E27FC236}">
                <a16:creationId xmlns:a16="http://schemas.microsoft.com/office/drawing/2014/main" id="{A1850439-D67F-468B-99A3-5C065F627A35}"/>
              </a:ext>
            </a:extLst>
          </p:cNvPr>
          <p:cNvSpPr>
            <a:spLocks noGrp="1"/>
          </p:cNvSpPr>
          <p:nvPr>
            <p:ph idx="1"/>
          </p:nvPr>
        </p:nvSpPr>
        <p:spPr/>
        <p:txBody>
          <a:bodyPr/>
          <a:lstStyle/>
          <a:p>
            <a:pPr>
              <a:lnSpc>
                <a:spcPct val="150000"/>
              </a:lnSpc>
            </a:pPr>
            <a:r>
              <a:rPr lang="en-US" sz="2800" b="1" dirty="0"/>
              <a:t>Nmap</a:t>
            </a:r>
            <a:r>
              <a:rPr lang="en-US" sz="2800" dirty="0"/>
              <a:t>- Network scanner</a:t>
            </a:r>
          </a:p>
          <a:p>
            <a:pPr>
              <a:lnSpc>
                <a:spcPct val="150000"/>
              </a:lnSpc>
            </a:pPr>
            <a:r>
              <a:rPr lang="en-US" sz="2800" b="1" dirty="0"/>
              <a:t>Wireshark</a:t>
            </a:r>
            <a:r>
              <a:rPr lang="en-US" sz="2800" dirty="0"/>
              <a:t>- Traffic monitor</a:t>
            </a:r>
          </a:p>
          <a:p>
            <a:pPr>
              <a:lnSpc>
                <a:spcPct val="150000"/>
              </a:lnSpc>
            </a:pPr>
            <a:r>
              <a:rPr lang="en-US" sz="2800" b="1" dirty="0"/>
              <a:t>John the Ripper</a:t>
            </a:r>
            <a:r>
              <a:rPr lang="en-US" sz="2800" dirty="0"/>
              <a:t>- Password cracker</a:t>
            </a:r>
          </a:p>
          <a:p>
            <a:r>
              <a:rPr lang="en-US" sz="2800" b="1" dirty="0"/>
              <a:t>Kali Linux</a:t>
            </a:r>
            <a:r>
              <a:rPr lang="en-US" sz="2800" dirty="0"/>
              <a:t>- Not a tool, but a collection of open source tools</a:t>
            </a:r>
          </a:p>
          <a:p>
            <a:pPr marL="114300" indent="0">
              <a:buNone/>
            </a:pPr>
            <a:endParaRPr lang="en-US" dirty="0"/>
          </a:p>
        </p:txBody>
      </p:sp>
    </p:spTree>
    <p:extLst>
      <p:ext uri="{BB962C8B-B14F-4D97-AF65-F5344CB8AC3E}">
        <p14:creationId xmlns:p14="http://schemas.microsoft.com/office/powerpoint/2010/main" val="3387048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E3E6B-2C60-486F-9292-0FE8B682C192}"/>
              </a:ext>
            </a:extLst>
          </p:cNvPr>
          <p:cNvSpPr>
            <a:spLocks noGrp="1"/>
          </p:cNvSpPr>
          <p:nvPr>
            <p:ph type="title"/>
          </p:nvPr>
        </p:nvSpPr>
        <p:spPr/>
        <p:txBody>
          <a:bodyPr/>
          <a:lstStyle/>
          <a:p>
            <a:r>
              <a:rPr lang="en-US" dirty="0"/>
              <a:t>Skills to know</a:t>
            </a:r>
          </a:p>
        </p:txBody>
      </p:sp>
      <p:sp>
        <p:nvSpPr>
          <p:cNvPr id="3" name="Content Placeholder 2">
            <a:extLst>
              <a:ext uri="{FF2B5EF4-FFF2-40B4-BE49-F238E27FC236}">
                <a16:creationId xmlns:a16="http://schemas.microsoft.com/office/drawing/2014/main" id="{A14F6C95-4D72-41C2-BEFF-B4AE271528BB}"/>
              </a:ext>
            </a:extLst>
          </p:cNvPr>
          <p:cNvSpPr>
            <a:spLocks noGrp="1"/>
          </p:cNvSpPr>
          <p:nvPr>
            <p:ph idx="1"/>
          </p:nvPr>
        </p:nvSpPr>
        <p:spPr/>
        <p:txBody>
          <a:bodyPr>
            <a:normAutofit/>
          </a:bodyPr>
          <a:lstStyle/>
          <a:p>
            <a:r>
              <a:rPr lang="en-US" sz="2800" b="1" dirty="0"/>
              <a:t>C</a:t>
            </a:r>
            <a:r>
              <a:rPr lang="en-US" sz="2800" dirty="0"/>
              <a:t>- low/mid level Programming language</a:t>
            </a:r>
          </a:p>
          <a:p>
            <a:r>
              <a:rPr lang="en-US" sz="2800" b="1" dirty="0"/>
              <a:t>PERL</a:t>
            </a:r>
            <a:r>
              <a:rPr lang="en-US" sz="2800" dirty="0"/>
              <a:t>- High level programming language</a:t>
            </a:r>
          </a:p>
          <a:p>
            <a:r>
              <a:rPr lang="en-US" sz="2800" b="1" dirty="0"/>
              <a:t>Python</a:t>
            </a:r>
            <a:r>
              <a:rPr lang="en-US" sz="2800" dirty="0"/>
              <a:t>- High level programming language</a:t>
            </a:r>
          </a:p>
          <a:p>
            <a:r>
              <a:rPr lang="en-US" sz="2800" b="1" dirty="0"/>
              <a:t>Unix/Linux Shell</a:t>
            </a:r>
            <a:r>
              <a:rPr lang="en-US" sz="2800" dirty="0"/>
              <a:t> (BASH, SH, KSH)- Scripting languages</a:t>
            </a:r>
          </a:p>
          <a:p>
            <a:r>
              <a:rPr lang="en-US" sz="2800" b="1" dirty="0"/>
              <a:t>Windows PowerShell</a:t>
            </a:r>
            <a:r>
              <a:rPr lang="en-US" sz="2800" dirty="0"/>
              <a:t>- Scripting languages</a:t>
            </a:r>
          </a:p>
          <a:p>
            <a:r>
              <a:rPr lang="en-US" sz="2800" dirty="0"/>
              <a:t>Commands for processing files, probing networks, etc. </a:t>
            </a:r>
          </a:p>
          <a:p>
            <a:endParaRPr lang="en-US" dirty="0"/>
          </a:p>
          <a:p>
            <a:endParaRPr lang="en-US" dirty="0"/>
          </a:p>
        </p:txBody>
      </p:sp>
    </p:spTree>
    <p:extLst>
      <p:ext uri="{BB962C8B-B14F-4D97-AF65-F5344CB8AC3E}">
        <p14:creationId xmlns:p14="http://schemas.microsoft.com/office/powerpoint/2010/main" val="14213713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419</TotalTime>
  <Words>1368</Words>
  <Application>Microsoft Macintosh PowerPoint</Application>
  <PresentationFormat>On-screen Show (4:3)</PresentationFormat>
  <Paragraphs>134</Paragraphs>
  <Slides>16</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Book Antiqua</vt:lpstr>
      <vt:lpstr>Calibri</vt:lpstr>
      <vt:lpstr>Century Gothic</vt:lpstr>
      <vt:lpstr>Apothecary</vt:lpstr>
      <vt:lpstr>Ethical Hacking</vt:lpstr>
      <vt:lpstr>Overview</vt:lpstr>
      <vt:lpstr>What is ethical hacking</vt:lpstr>
      <vt:lpstr>What is ethical hacking</vt:lpstr>
      <vt:lpstr>What is ethical hacking</vt:lpstr>
      <vt:lpstr>Types of ethical hacking</vt:lpstr>
      <vt:lpstr>What an ethical hacker can/cannot do</vt:lpstr>
      <vt:lpstr>tools</vt:lpstr>
      <vt:lpstr>Skills to know</vt:lpstr>
      <vt:lpstr>Programming Language Chauvinism</vt:lpstr>
      <vt:lpstr>certifications</vt:lpstr>
      <vt:lpstr>certifications</vt:lpstr>
      <vt:lpstr>Laws to address security breaches</vt:lpstr>
      <vt:lpstr>Something to consider…</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Health Information Technology</dc:title>
  <dc:creator>William Forsyth</dc:creator>
  <cp:lastModifiedBy>William Forsyth</cp:lastModifiedBy>
  <cp:revision>111</cp:revision>
  <dcterms:created xsi:type="dcterms:W3CDTF">2017-08-14T20:25:28Z</dcterms:created>
  <dcterms:modified xsi:type="dcterms:W3CDTF">2022-05-27T16:12:15Z</dcterms:modified>
</cp:coreProperties>
</file>