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41"/>
  </p:notesMasterIdLst>
  <p:sldIdLst>
    <p:sldId id="483" r:id="rId2"/>
    <p:sldId id="484" r:id="rId3"/>
    <p:sldId id="485" r:id="rId4"/>
    <p:sldId id="476" r:id="rId5"/>
    <p:sldId id="477" r:id="rId6"/>
    <p:sldId id="478" r:id="rId7"/>
    <p:sldId id="479" r:id="rId8"/>
    <p:sldId id="269" r:id="rId9"/>
    <p:sldId id="270" r:id="rId10"/>
    <p:sldId id="271" r:id="rId11"/>
    <p:sldId id="272" r:id="rId12"/>
    <p:sldId id="273" r:id="rId13"/>
    <p:sldId id="274" r:id="rId14"/>
    <p:sldId id="311" r:id="rId15"/>
    <p:sldId id="482" r:id="rId16"/>
    <p:sldId id="275" r:id="rId17"/>
    <p:sldId id="276" r:id="rId18"/>
    <p:sldId id="278" r:id="rId19"/>
    <p:sldId id="281" r:id="rId20"/>
    <p:sldId id="283" r:id="rId21"/>
    <p:sldId id="284" r:id="rId22"/>
    <p:sldId id="288" r:id="rId23"/>
    <p:sldId id="289" r:id="rId24"/>
    <p:sldId id="285" r:id="rId25"/>
    <p:sldId id="292" r:id="rId26"/>
    <p:sldId id="298" r:id="rId27"/>
    <p:sldId id="299" r:id="rId28"/>
    <p:sldId id="300" r:id="rId29"/>
    <p:sldId id="301" r:id="rId30"/>
    <p:sldId id="302" r:id="rId31"/>
    <p:sldId id="480" r:id="rId32"/>
    <p:sldId id="481" r:id="rId33"/>
    <p:sldId id="486" r:id="rId34"/>
    <p:sldId id="303" r:id="rId35"/>
    <p:sldId id="304" r:id="rId36"/>
    <p:sldId id="305" r:id="rId37"/>
    <p:sldId id="308" r:id="rId38"/>
    <p:sldId id="309" r:id="rId39"/>
    <p:sldId id="310"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CE"/>
    <a:srgbClr val="2C05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05"/>
    <p:restoredTop sz="73337" autoAdjust="0"/>
  </p:normalViewPr>
  <p:slideViewPr>
    <p:cSldViewPr snapToGrid="0" snapToObjects="1">
      <p:cViewPr varScale="1">
        <p:scale>
          <a:sx n="61" d="100"/>
          <a:sy n="61" d="100"/>
        </p:scale>
        <p:origin x="1541" y="4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D2986-4C27-4B4B-B646-09181503AAA2}" type="doc">
      <dgm:prSet loTypeId="urn:microsoft.com/office/officeart/2005/8/layout/default#2" loCatId="" qsTypeId="urn:microsoft.com/office/officeart/2005/8/quickstyle/simple4" qsCatId="simple" csTypeId="urn:microsoft.com/office/officeart/2005/8/colors/accent1_2" csCatId="accent1"/>
      <dgm:spPr/>
      <dgm:t>
        <a:bodyPr/>
        <a:lstStyle/>
        <a:p>
          <a:endParaRPr lang="en-US"/>
        </a:p>
      </dgm:t>
    </dgm:pt>
    <dgm:pt modelId="{E416C62B-A10E-F44A-9823-3F627DA88B37}">
      <dgm:prSet/>
      <dgm:spPr/>
      <dgm:t>
        <a:bodyPr/>
        <a:lstStyle/>
        <a:p>
          <a:pPr rtl="0"/>
          <a:r>
            <a:rPr lang="en-US"/>
            <a:t>Lack of physical security controls</a:t>
          </a:r>
        </a:p>
      </dgm:t>
    </dgm:pt>
    <dgm:pt modelId="{19DD7016-E8C7-4A43-B674-944B447D368F}" type="parTrans" cxnId="{4EB74CF0-3D8F-C049-AC59-4B9F15F575AC}">
      <dgm:prSet/>
      <dgm:spPr/>
      <dgm:t>
        <a:bodyPr/>
        <a:lstStyle/>
        <a:p>
          <a:endParaRPr lang="en-US"/>
        </a:p>
      </dgm:t>
    </dgm:pt>
    <dgm:pt modelId="{0DF28023-E715-A34A-973A-D291518509F4}" type="sibTrans" cxnId="{4EB74CF0-3D8F-C049-AC59-4B9F15F575AC}">
      <dgm:prSet/>
      <dgm:spPr/>
      <dgm:t>
        <a:bodyPr/>
        <a:lstStyle/>
        <a:p>
          <a:endParaRPr lang="en-US"/>
        </a:p>
      </dgm:t>
    </dgm:pt>
    <dgm:pt modelId="{BBCF6DD4-E985-1844-BA96-F1A777669E91}">
      <dgm:prSet/>
      <dgm:spPr/>
      <dgm:t>
        <a:bodyPr/>
        <a:lstStyle/>
        <a:p>
          <a:pPr rtl="0"/>
          <a:r>
            <a:rPr lang="en-US"/>
            <a:t>Use of untrusted networks</a:t>
          </a:r>
        </a:p>
      </dgm:t>
    </dgm:pt>
    <dgm:pt modelId="{73BCBCE7-7364-AD44-A680-FEC406CBE1F0}" type="parTrans" cxnId="{F383E5B5-5C14-4044-AE64-0CAA68928EEB}">
      <dgm:prSet/>
      <dgm:spPr/>
      <dgm:t>
        <a:bodyPr/>
        <a:lstStyle/>
        <a:p>
          <a:endParaRPr lang="en-US"/>
        </a:p>
      </dgm:t>
    </dgm:pt>
    <dgm:pt modelId="{29F5C89C-50B0-3B44-94CA-A66958543BAF}" type="sibTrans" cxnId="{F383E5B5-5C14-4044-AE64-0CAA68928EEB}">
      <dgm:prSet/>
      <dgm:spPr/>
      <dgm:t>
        <a:bodyPr/>
        <a:lstStyle/>
        <a:p>
          <a:endParaRPr lang="en-US"/>
        </a:p>
      </dgm:t>
    </dgm:pt>
    <dgm:pt modelId="{7B50D1A0-4B2D-2043-A153-817DED9AD348}">
      <dgm:prSet/>
      <dgm:spPr/>
      <dgm:t>
        <a:bodyPr/>
        <a:lstStyle/>
        <a:p>
          <a:pPr rtl="0"/>
          <a:r>
            <a:rPr lang="en-US"/>
            <a:t>Use of untrusted mobile devices</a:t>
          </a:r>
        </a:p>
      </dgm:t>
    </dgm:pt>
    <dgm:pt modelId="{49A50830-30BF-D14D-BBBB-1D16342F420F}" type="parTrans" cxnId="{FC5E0D11-DDFB-FD49-917C-93CB473685C6}">
      <dgm:prSet/>
      <dgm:spPr/>
      <dgm:t>
        <a:bodyPr/>
        <a:lstStyle/>
        <a:p>
          <a:endParaRPr lang="en-US"/>
        </a:p>
      </dgm:t>
    </dgm:pt>
    <dgm:pt modelId="{956C77AC-4895-4E41-91BB-B58323EBA277}" type="sibTrans" cxnId="{FC5E0D11-DDFB-FD49-917C-93CB473685C6}">
      <dgm:prSet/>
      <dgm:spPr/>
      <dgm:t>
        <a:bodyPr/>
        <a:lstStyle/>
        <a:p>
          <a:endParaRPr lang="en-US"/>
        </a:p>
      </dgm:t>
    </dgm:pt>
    <dgm:pt modelId="{2FEA4469-8143-214D-B077-B6880B1942BF}">
      <dgm:prSet/>
      <dgm:spPr/>
      <dgm:t>
        <a:bodyPr/>
        <a:lstStyle/>
        <a:p>
          <a:pPr rtl="0"/>
          <a:r>
            <a:rPr lang="en-US"/>
            <a:t>Use of applications created by unknown parties</a:t>
          </a:r>
        </a:p>
      </dgm:t>
    </dgm:pt>
    <dgm:pt modelId="{5206581D-FCF6-C448-B9B3-0D793EB26E6E}" type="parTrans" cxnId="{C0CED939-C680-2547-884C-E27C0C5AF040}">
      <dgm:prSet/>
      <dgm:spPr/>
      <dgm:t>
        <a:bodyPr/>
        <a:lstStyle/>
        <a:p>
          <a:endParaRPr lang="en-US"/>
        </a:p>
      </dgm:t>
    </dgm:pt>
    <dgm:pt modelId="{3F88839C-67F7-1342-9C79-357FB3A711CE}" type="sibTrans" cxnId="{C0CED939-C680-2547-884C-E27C0C5AF040}">
      <dgm:prSet/>
      <dgm:spPr/>
      <dgm:t>
        <a:bodyPr/>
        <a:lstStyle/>
        <a:p>
          <a:endParaRPr lang="en-US"/>
        </a:p>
      </dgm:t>
    </dgm:pt>
    <dgm:pt modelId="{F7A53886-D9F3-954B-A6BE-97BDEDEE9F72}">
      <dgm:prSet/>
      <dgm:spPr/>
      <dgm:t>
        <a:bodyPr/>
        <a:lstStyle/>
        <a:p>
          <a:pPr rtl="0"/>
          <a:r>
            <a:rPr lang="en-US"/>
            <a:t>Interaction with other systems</a:t>
          </a:r>
        </a:p>
      </dgm:t>
    </dgm:pt>
    <dgm:pt modelId="{E0644399-1BAA-9A49-8A1F-75F4937B75CC}" type="parTrans" cxnId="{013DD74B-3807-504D-9F3F-8845F123D788}">
      <dgm:prSet/>
      <dgm:spPr/>
      <dgm:t>
        <a:bodyPr/>
        <a:lstStyle/>
        <a:p>
          <a:endParaRPr lang="en-US"/>
        </a:p>
      </dgm:t>
    </dgm:pt>
    <dgm:pt modelId="{D6915259-F00E-8F41-87F3-A659A4E8C502}" type="sibTrans" cxnId="{013DD74B-3807-504D-9F3F-8845F123D788}">
      <dgm:prSet/>
      <dgm:spPr/>
      <dgm:t>
        <a:bodyPr/>
        <a:lstStyle/>
        <a:p>
          <a:endParaRPr lang="en-US"/>
        </a:p>
      </dgm:t>
    </dgm:pt>
    <dgm:pt modelId="{6D444C77-1E26-B742-B046-CCB317D7428D}">
      <dgm:prSet/>
      <dgm:spPr/>
      <dgm:t>
        <a:bodyPr/>
        <a:lstStyle/>
        <a:p>
          <a:pPr rtl="0"/>
          <a:r>
            <a:rPr lang="en-US"/>
            <a:t>Use of untrusted content</a:t>
          </a:r>
        </a:p>
      </dgm:t>
    </dgm:pt>
    <dgm:pt modelId="{91E58E2B-CF27-934F-A77F-5ED666E7EE41}" type="parTrans" cxnId="{13487329-C7B0-214F-8980-9A2DE9F9B005}">
      <dgm:prSet/>
      <dgm:spPr/>
      <dgm:t>
        <a:bodyPr/>
        <a:lstStyle/>
        <a:p>
          <a:endParaRPr lang="en-US"/>
        </a:p>
      </dgm:t>
    </dgm:pt>
    <dgm:pt modelId="{545C1E76-D462-7545-96C4-0AB7A3611C1D}" type="sibTrans" cxnId="{13487329-C7B0-214F-8980-9A2DE9F9B005}">
      <dgm:prSet/>
      <dgm:spPr/>
      <dgm:t>
        <a:bodyPr/>
        <a:lstStyle/>
        <a:p>
          <a:endParaRPr lang="en-US"/>
        </a:p>
      </dgm:t>
    </dgm:pt>
    <dgm:pt modelId="{E3D6487E-5632-AF4A-92D9-864A0DA78016}">
      <dgm:prSet/>
      <dgm:spPr/>
      <dgm:t>
        <a:bodyPr/>
        <a:lstStyle/>
        <a:p>
          <a:pPr rtl="0"/>
          <a:r>
            <a:rPr lang="en-US"/>
            <a:t>Use of location services</a:t>
          </a:r>
        </a:p>
      </dgm:t>
    </dgm:pt>
    <dgm:pt modelId="{D99D34F8-991C-8B47-9E33-6A0BB438FA45}" type="parTrans" cxnId="{5BDF6ECA-A916-744B-A124-D6A26708A767}">
      <dgm:prSet/>
      <dgm:spPr/>
      <dgm:t>
        <a:bodyPr/>
        <a:lstStyle/>
        <a:p>
          <a:endParaRPr lang="en-US"/>
        </a:p>
      </dgm:t>
    </dgm:pt>
    <dgm:pt modelId="{E4E75CF0-A598-1847-83E4-3C82323D747A}" type="sibTrans" cxnId="{5BDF6ECA-A916-744B-A124-D6A26708A767}">
      <dgm:prSet/>
      <dgm:spPr/>
      <dgm:t>
        <a:bodyPr/>
        <a:lstStyle/>
        <a:p>
          <a:endParaRPr lang="en-US"/>
        </a:p>
      </dgm:t>
    </dgm:pt>
    <dgm:pt modelId="{11C42BE7-5647-7C4E-A7F9-0B7022F4AA78}" type="pres">
      <dgm:prSet presAssocID="{D41D2986-4C27-4B4B-B646-09181503AAA2}" presName="diagram" presStyleCnt="0">
        <dgm:presLayoutVars>
          <dgm:dir/>
          <dgm:resizeHandles val="exact"/>
        </dgm:presLayoutVars>
      </dgm:prSet>
      <dgm:spPr/>
    </dgm:pt>
    <dgm:pt modelId="{DF0E4AD6-9EF5-1D40-970B-5680E4F96460}" type="pres">
      <dgm:prSet presAssocID="{E416C62B-A10E-F44A-9823-3F627DA88B37}" presName="node" presStyleLbl="node1" presStyleIdx="0" presStyleCnt="7">
        <dgm:presLayoutVars>
          <dgm:bulletEnabled val="1"/>
        </dgm:presLayoutVars>
      </dgm:prSet>
      <dgm:spPr/>
    </dgm:pt>
    <dgm:pt modelId="{9DDB4813-1CA3-6645-A7FD-27CA00C152F3}" type="pres">
      <dgm:prSet presAssocID="{0DF28023-E715-A34A-973A-D291518509F4}" presName="sibTrans" presStyleCnt="0"/>
      <dgm:spPr/>
    </dgm:pt>
    <dgm:pt modelId="{5E1FA59D-9E56-774A-8BC5-DB98EA30AACE}" type="pres">
      <dgm:prSet presAssocID="{BBCF6DD4-E985-1844-BA96-F1A777669E91}" presName="node" presStyleLbl="node1" presStyleIdx="1" presStyleCnt="7">
        <dgm:presLayoutVars>
          <dgm:bulletEnabled val="1"/>
        </dgm:presLayoutVars>
      </dgm:prSet>
      <dgm:spPr/>
    </dgm:pt>
    <dgm:pt modelId="{FD568715-CA21-0346-A03E-8B4286237731}" type="pres">
      <dgm:prSet presAssocID="{29F5C89C-50B0-3B44-94CA-A66958543BAF}" presName="sibTrans" presStyleCnt="0"/>
      <dgm:spPr/>
    </dgm:pt>
    <dgm:pt modelId="{8B12485A-5660-C246-B66B-EDFC959A0656}" type="pres">
      <dgm:prSet presAssocID="{7B50D1A0-4B2D-2043-A153-817DED9AD348}" presName="node" presStyleLbl="node1" presStyleIdx="2" presStyleCnt="7">
        <dgm:presLayoutVars>
          <dgm:bulletEnabled val="1"/>
        </dgm:presLayoutVars>
      </dgm:prSet>
      <dgm:spPr/>
    </dgm:pt>
    <dgm:pt modelId="{76758335-E210-5C49-BDD2-B39B53FE4CB5}" type="pres">
      <dgm:prSet presAssocID="{956C77AC-4895-4E41-91BB-B58323EBA277}" presName="sibTrans" presStyleCnt="0"/>
      <dgm:spPr/>
    </dgm:pt>
    <dgm:pt modelId="{98BCA6E1-40BA-7747-A522-083169953C68}" type="pres">
      <dgm:prSet presAssocID="{2FEA4469-8143-214D-B077-B6880B1942BF}" presName="node" presStyleLbl="node1" presStyleIdx="3" presStyleCnt="7">
        <dgm:presLayoutVars>
          <dgm:bulletEnabled val="1"/>
        </dgm:presLayoutVars>
      </dgm:prSet>
      <dgm:spPr/>
    </dgm:pt>
    <dgm:pt modelId="{3F144DA9-139C-1748-A048-4B4F665BDC16}" type="pres">
      <dgm:prSet presAssocID="{3F88839C-67F7-1342-9C79-357FB3A711CE}" presName="sibTrans" presStyleCnt="0"/>
      <dgm:spPr/>
    </dgm:pt>
    <dgm:pt modelId="{F7A86820-5042-3F4A-8103-0E5D94AD6E05}" type="pres">
      <dgm:prSet presAssocID="{F7A53886-D9F3-954B-A6BE-97BDEDEE9F72}" presName="node" presStyleLbl="node1" presStyleIdx="4" presStyleCnt="7">
        <dgm:presLayoutVars>
          <dgm:bulletEnabled val="1"/>
        </dgm:presLayoutVars>
      </dgm:prSet>
      <dgm:spPr/>
    </dgm:pt>
    <dgm:pt modelId="{69037F19-B8B4-BA40-8A7C-BF09CCA14AB7}" type="pres">
      <dgm:prSet presAssocID="{D6915259-F00E-8F41-87F3-A659A4E8C502}" presName="sibTrans" presStyleCnt="0"/>
      <dgm:spPr/>
    </dgm:pt>
    <dgm:pt modelId="{2693A44C-9A18-0D48-BF90-0B0F57B72C47}" type="pres">
      <dgm:prSet presAssocID="{6D444C77-1E26-B742-B046-CCB317D7428D}" presName="node" presStyleLbl="node1" presStyleIdx="5" presStyleCnt="7">
        <dgm:presLayoutVars>
          <dgm:bulletEnabled val="1"/>
        </dgm:presLayoutVars>
      </dgm:prSet>
      <dgm:spPr/>
    </dgm:pt>
    <dgm:pt modelId="{3F83C774-793A-884C-965D-F4F101B634D3}" type="pres">
      <dgm:prSet presAssocID="{545C1E76-D462-7545-96C4-0AB7A3611C1D}" presName="sibTrans" presStyleCnt="0"/>
      <dgm:spPr/>
    </dgm:pt>
    <dgm:pt modelId="{8B13CF0E-D155-D24A-BAF5-AAE5D2DB0D85}" type="pres">
      <dgm:prSet presAssocID="{E3D6487E-5632-AF4A-92D9-864A0DA78016}" presName="node" presStyleLbl="node1" presStyleIdx="6" presStyleCnt="7">
        <dgm:presLayoutVars>
          <dgm:bulletEnabled val="1"/>
        </dgm:presLayoutVars>
      </dgm:prSet>
      <dgm:spPr/>
    </dgm:pt>
  </dgm:ptLst>
  <dgm:cxnLst>
    <dgm:cxn modelId="{E8548006-CA7C-49F2-BBE1-724FAD1F04A2}" type="presOf" srcId="{E416C62B-A10E-F44A-9823-3F627DA88B37}" destId="{DF0E4AD6-9EF5-1D40-970B-5680E4F96460}" srcOrd="0" destOrd="0" presId="urn:microsoft.com/office/officeart/2005/8/layout/default#2"/>
    <dgm:cxn modelId="{FC5E0D11-DDFB-FD49-917C-93CB473685C6}" srcId="{D41D2986-4C27-4B4B-B646-09181503AAA2}" destId="{7B50D1A0-4B2D-2043-A153-817DED9AD348}" srcOrd="2" destOrd="0" parTransId="{49A50830-30BF-D14D-BBBB-1D16342F420F}" sibTransId="{956C77AC-4895-4E41-91BB-B58323EBA277}"/>
    <dgm:cxn modelId="{13487329-C7B0-214F-8980-9A2DE9F9B005}" srcId="{D41D2986-4C27-4B4B-B646-09181503AAA2}" destId="{6D444C77-1E26-B742-B046-CCB317D7428D}" srcOrd="5" destOrd="0" parTransId="{91E58E2B-CF27-934F-A77F-5ED666E7EE41}" sibTransId="{545C1E76-D462-7545-96C4-0AB7A3611C1D}"/>
    <dgm:cxn modelId="{C0CED939-C680-2547-884C-E27C0C5AF040}" srcId="{D41D2986-4C27-4B4B-B646-09181503AAA2}" destId="{2FEA4469-8143-214D-B077-B6880B1942BF}" srcOrd="3" destOrd="0" parTransId="{5206581D-FCF6-C448-B9B3-0D793EB26E6E}" sibTransId="{3F88839C-67F7-1342-9C79-357FB3A711CE}"/>
    <dgm:cxn modelId="{013DD74B-3807-504D-9F3F-8845F123D788}" srcId="{D41D2986-4C27-4B4B-B646-09181503AAA2}" destId="{F7A53886-D9F3-954B-A6BE-97BDEDEE9F72}" srcOrd="4" destOrd="0" parTransId="{E0644399-1BAA-9A49-8A1F-75F4937B75CC}" sibTransId="{D6915259-F00E-8F41-87F3-A659A4E8C502}"/>
    <dgm:cxn modelId="{46C7CD6C-C44B-4637-9159-CE0747BE6003}" type="presOf" srcId="{7B50D1A0-4B2D-2043-A153-817DED9AD348}" destId="{8B12485A-5660-C246-B66B-EDFC959A0656}" srcOrd="0" destOrd="0" presId="urn:microsoft.com/office/officeart/2005/8/layout/default#2"/>
    <dgm:cxn modelId="{D697BD8F-650B-4E20-BEC1-07EC128A3695}" type="presOf" srcId="{F7A53886-D9F3-954B-A6BE-97BDEDEE9F72}" destId="{F7A86820-5042-3F4A-8103-0E5D94AD6E05}" srcOrd="0" destOrd="0" presId="urn:microsoft.com/office/officeart/2005/8/layout/default#2"/>
    <dgm:cxn modelId="{3D99C4AE-A3B8-4103-9D1C-EF7C369C3F1C}" type="presOf" srcId="{6D444C77-1E26-B742-B046-CCB317D7428D}" destId="{2693A44C-9A18-0D48-BF90-0B0F57B72C47}" srcOrd="0" destOrd="0" presId="urn:microsoft.com/office/officeart/2005/8/layout/default#2"/>
    <dgm:cxn modelId="{01EAC7B1-F846-4CC2-A8C5-9582B348EEF4}" type="presOf" srcId="{D41D2986-4C27-4B4B-B646-09181503AAA2}" destId="{11C42BE7-5647-7C4E-A7F9-0B7022F4AA78}" srcOrd="0" destOrd="0" presId="urn:microsoft.com/office/officeart/2005/8/layout/default#2"/>
    <dgm:cxn modelId="{F383E5B5-5C14-4044-AE64-0CAA68928EEB}" srcId="{D41D2986-4C27-4B4B-B646-09181503AAA2}" destId="{BBCF6DD4-E985-1844-BA96-F1A777669E91}" srcOrd="1" destOrd="0" parTransId="{73BCBCE7-7364-AD44-A680-FEC406CBE1F0}" sibTransId="{29F5C89C-50B0-3B44-94CA-A66958543BAF}"/>
    <dgm:cxn modelId="{5BDF6ECA-A916-744B-A124-D6A26708A767}" srcId="{D41D2986-4C27-4B4B-B646-09181503AAA2}" destId="{E3D6487E-5632-AF4A-92D9-864A0DA78016}" srcOrd="6" destOrd="0" parTransId="{D99D34F8-991C-8B47-9E33-6A0BB438FA45}" sibTransId="{E4E75CF0-A598-1847-83E4-3C82323D747A}"/>
    <dgm:cxn modelId="{B964EBCB-172D-4DAC-A46C-F57B6AA113D0}" type="presOf" srcId="{2FEA4469-8143-214D-B077-B6880B1942BF}" destId="{98BCA6E1-40BA-7747-A522-083169953C68}" srcOrd="0" destOrd="0" presId="urn:microsoft.com/office/officeart/2005/8/layout/default#2"/>
    <dgm:cxn modelId="{BD62F0E0-0D38-49B3-97B1-E937218FD26C}" type="presOf" srcId="{E3D6487E-5632-AF4A-92D9-864A0DA78016}" destId="{8B13CF0E-D155-D24A-BAF5-AAE5D2DB0D85}" srcOrd="0" destOrd="0" presId="urn:microsoft.com/office/officeart/2005/8/layout/default#2"/>
    <dgm:cxn modelId="{4EB74CF0-3D8F-C049-AC59-4B9F15F575AC}" srcId="{D41D2986-4C27-4B4B-B646-09181503AAA2}" destId="{E416C62B-A10E-F44A-9823-3F627DA88B37}" srcOrd="0" destOrd="0" parTransId="{19DD7016-E8C7-4A43-B674-944B447D368F}" sibTransId="{0DF28023-E715-A34A-973A-D291518509F4}"/>
    <dgm:cxn modelId="{D26D5DF1-5B89-4E2D-BFE8-149E83408FFC}" type="presOf" srcId="{BBCF6DD4-E985-1844-BA96-F1A777669E91}" destId="{5E1FA59D-9E56-774A-8BC5-DB98EA30AACE}" srcOrd="0" destOrd="0" presId="urn:microsoft.com/office/officeart/2005/8/layout/default#2"/>
    <dgm:cxn modelId="{F60454B2-9F88-43DF-8178-550CBDCEF1D1}" type="presParOf" srcId="{11C42BE7-5647-7C4E-A7F9-0B7022F4AA78}" destId="{DF0E4AD6-9EF5-1D40-970B-5680E4F96460}" srcOrd="0" destOrd="0" presId="urn:microsoft.com/office/officeart/2005/8/layout/default#2"/>
    <dgm:cxn modelId="{C1E7A6FE-FA01-42A9-9AC9-196EE1CDDD90}" type="presParOf" srcId="{11C42BE7-5647-7C4E-A7F9-0B7022F4AA78}" destId="{9DDB4813-1CA3-6645-A7FD-27CA00C152F3}" srcOrd="1" destOrd="0" presId="urn:microsoft.com/office/officeart/2005/8/layout/default#2"/>
    <dgm:cxn modelId="{E23CD25C-A40B-4491-8BCF-FE61A62E0869}" type="presParOf" srcId="{11C42BE7-5647-7C4E-A7F9-0B7022F4AA78}" destId="{5E1FA59D-9E56-774A-8BC5-DB98EA30AACE}" srcOrd="2" destOrd="0" presId="urn:microsoft.com/office/officeart/2005/8/layout/default#2"/>
    <dgm:cxn modelId="{73EFB61E-245E-490E-8AFA-7A424146F510}" type="presParOf" srcId="{11C42BE7-5647-7C4E-A7F9-0B7022F4AA78}" destId="{FD568715-CA21-0346-A03E-8B4286237731}" srcOrd="3" destOrd="0" presId="urn:microsoft.com/office/officeart/2005/8/layout/default#2"/>
    <dgm:cxn modelId="{4526E8BB-8B21-4A56-B5A5-F911AEEA1E06}" type="presParOf" srcId="{11C42BE7-5647-7C4E-A7F9-0B7022F4AA78}" destId="{8B12485A-5660-C246-B66B-EDFC959A0656}" srcOrd="4" destOrd="0" presId="urn:microsoft.com/office/officeart/2005/8/layout/default#2"/>
    <dgm:cxn modelId="{2C529F50-5F95-419E-932B-58EE00E29220}" type="presParOf" srcId="{11C42BE7-5647-7C4E-A7F9-0B7022F4AA78}" destId="{76758335-E210-5C49-BDD2-B39B53FE4CB5}" srcOrd="5" destOrd="0" presId="urn:microsoft.com/office/officeart/2005/8/layout/default#2"/>
    <dgm:cxn modelId="{478E8C33-8A6E-4745-8D93-742F47608B67}" type="presParOf" srcId="{11C42BE7-5647-7C4E-A7F9-0B7022F4AA78}" destId="{98BCA6E1-40BA-7747-A522-083169953C68}" srcOrd="6" destOrd="0" presId="urn:microsoft.com/office/officeart/2005/8/layout/default#2"/>
    <dgm:cxn modelId="{30EE8A9F-01F0-4EA0-9A99-4AD64DC39347}" type="presParOf" srcId="{11C42BE7-5647-7C4E-A7F9-0B7022F4AA78}" destId="{3F144DA9-139C-1748-A048-4B4F665BDC16}" srcOrd="7" destOrd="0" presId="urn:microsoft.com/office/officeart/2005/8/layout/default#2"/>
    <dgm:cxn modelId="{23ED02A4-039D-45E0-B4EC-37DF28E55E8D}" type="presParOf" srcId="{11C42BE7-5647-7C4E-A7F9-0B7022F4AA78}" destId="{F7A86820-5042-3F4A-8103-0E5D94AD6E05}" srcOrd="8" destOrd="0" presId="urn:microsoft.com/office/officeart/2005/8/layout/default#2"/>
    <dgm:cxn modelId="{FC56FBC6-0CAF-41F0-B567-8593187A9660}" type="presParOf" srcId="{11C42BE7-5647-7C4E-A7F9-0B7022F4AA78}" destId="{69037F19-B8B4-BA40-8A7C-BF09CCA14AB7}" srcOrd="9" destOrd="0" presId="urn:microsoft.com/office/officeart/2005/8/layout/default#2"/>
    <dgm:cxn modelId="{22C8CA6E-C0A4-49C0-97BC-F10D383AC64B}" type="presParOf" srcId="{11C42BE7-5647-7C4E-A7F9-0B7022F4AA78}" destId="{2693A44C-9A18-0D48-BF90-0B0F57B72C47}" srcOrd="10" destOrd="0" presId="urn:microsoft.com/office/officeart/2005/8/layout/default#2"/>
    <dgm:cxn modelId="{77830501-5323-4E90-B8F6-130BD5613B83}" type="presParOf" srcId="{11C42BE7-5647-7C4E-A7F9-0B7022F4AA78}" destId="{3F83C774-793A-884C-965D-F4F101B634D3}" srcOrd="11" destOrd="0" presId="urn:microsoft.com/office/officeart/2005/8/layout/default#2"/>
    <dgm:cxn modelId="{8DFEF955-3053-41FE-82CF-74AA7DEA071F}" type="presParOf" srcId="{11C42BE7-5647-7C4E-A7F9-0B7022F4AA78}" destId="{8B13CF0E-D155-D24A-BAF5-AAE5D2DB0D85}" srcOrd="12"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0E4AD6-9EF5-1D40-970B-5680E4F96460}">
      <dsp:nvSpPr>
        <dsp:cNvPr id="0" name=""/>
        <dsp:cNvSpPr/>
      </dsp:nvSpPr>
      <dsp:spPr>
        <a:xfrm>
          <a:off x="188059" y="260"/>
          <a:ext cx="1811275" cy="108676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Lack of physical security controls</a:t>
          </a:r>
        </a:p>
      </dsp:txBody>
      <dsp:txXfrm>
        <a:off x="188059" y="260"/>
        <a:ext cx="1811275" cy="1086765"/>
      </dsp:txXfrm>
    </dsp:sp>
    <dsp:sp modelId="{5E1FA59D-9E56-774A-8BC5-DB98EA30AACE}">
      <dsp:nvSpPr>
        <dsp:cNvPr id="0" name=""/>
        <dsp:cNvSpPr/>
      </dsp:nvSpPr>
      <dsp:spPr>
        <a:xfrm>
          <a:off x="2180462" y="260"/>
          <a:ext cx="1811275" cy="108676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Use of untrusted networks</a:t>
          </a:r>
        </a:p>
      </dsp:txBody>
      <dsp:txXfrm>
        <a:off x="2180462" y="260"/>
        <a:ext cx="1811275" cy="1086765"/>
      </dsp:txXfrm>
    </dsp:sp>
    <dsp:sp modelId="{8B12485A-5660-C246-B66B-EDFC959A0656}">
      <dsp:nvSpPr>
        <dsp:cNvPr id="0" name=""/>
        <dsp:cNvSpPr/>
      </dsp:nvSpPr>
      <dsp:spPr>
        <a:xfrm>
          <a:off x="4172865" y="260"/>
          <a:ext cx="1811275" cy="108676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Use of untrusted mobile devices</a:t>
          </a:r>
        </a:p>
      </dsp:txBody>
      <dsp:txXfrm>
        <a:off x="4172865" y="260"/>
        <a:ext cx="1811275" cy="1086765"/>
      </dsp:txXfrm>
    </dsp:sp>
    <dsp:sp modelId="{98BCA6E1-40BA-7747-A522-083169953C68}">
      <dsp:nvSpPr>
        <dsp:cNvPr id="0" name=""/>
        <dsp:cNvSpPr/>
      </dsp:nvSpPr>
      <dsp:spPr>
        <a:xfrm>
          <a:off x="188059" y="1268153"/>
          <a:ext cx="1811275" cy="108676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Use of applications created by unknown parties</a:t>
          </a:r>
        </a:p>
      </dsp:txBody>
      <dsp:txXfrm>
        <a:off x="188059" y="1268153"/>
        <a:ext cx="1811275" cy="1086765"/>
      </dsp:txXfrm>
    </dsp:sp>
    <dsp:sp modelId="{F7A86820-5042-3F4A-8103-0E5D94AD6E05}">
      <dsp:nvSpPr>
        <dsp:cNvPr id="0" name=""/>
        <dsp:cNvSpPr/>
      </dsp:nvSpPr>
      <dsp:spPr>
        <a:xfrm>
          <a:off x="2180462" y="1268153"/>
          <a:ext cx="1811275" cy="108676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Interaction with other systems</a:t>
          </a:r>
        </a:p>
      </dsp:txBody>
      <dsp:txXfrm>
        <a:off x="2180462" y="1268153"/>
        <a:ext cx="1811275" cy="1086765"/>
      </dsp:txXfrm>
    </dsp:sp>
    <dsp:sp modelId="{2693A44C-9A18-0D48-BF90-0B0F57B72C47}">
      <dsp:nvSpPr>
        <dsp:cNvPr id="0" name=""/>
        <dsp:cNvSpPr/>
      </dsp:nvSpPr>
      <dsp:spPr>
        <a:xfrm>
          <a:off x="4172865" y="1268153"/>
          <a:ext cx="1811275" cy="108676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Use of untrusted content</a:t>
          </a:r>
        </a:p>
      </dsp:txBody>
      <dsp:txXfrm>
        <a:off x="4172865" y="1268153"/>
        <a:ext cx="1811275" cy="1086765"/>
      </dsp:txXfrm>
    </dsp:sp>
    <dsp:sp modelId="{8B13CF0E-D155-D24A-BAF5-AAE5D2DB0D85}">
      <dsp:nvSpPr>
        <dsp:cNvPr id="0" name=""/>
        <dsp:cNvSpPr/>
      </dsp:nvSpPr>
      <dsp:spPr>
        <a:xfrm>
          <a:off x="2180462" y="2536046"/>
          <a:ext cx="1811275" cy="1086765"/>
        </a:xfrm>
        <a:prstGeom prst="rect">
          <a:avLst/>
        </a:prstGeom>
        <a:gradFill rotWithShape="0">
          <a:gsLst>
            <a:gs pos="0">
              <a:schemeClr val="accent1">
                <a:hueOff val="0"/>
                <a:satOff val="0"/>
                <a:lumOff val="0"/>
                <a:alphaOff val="0"/>
                <a:tint val="73000"/>
                <a:shade val="100000"/>
                <a:satMod val="150000"/>
              </a:schemeClr>
            </a:gs>
            <a:gs pos="25000">
              <a:schemeClr val="accent1">
                <a:hueOff val="0"/>
                <a:satOff val="0"/>
                <a:lumOff val="0"/>
                <a:alphaOff val="0"/>
                <a:tint val="96000"/>
                <a:shade val="80000"/>
                <a:satMod val="105000"/>
              </a:schemeClr>
            </a:gs>
            <a:gs pos="38000">
              <a:schemeClr val="accent1">
                <a:hueOff val="0"/>
                <a:satOff val="0"/>
                <a:lumOff val="0"/>
                <a:alphaOff val="0"/>
                <a:tint val="96000"/>
                <a:shade val="59000"/>
                <a:satMod val="120000"/>
              </a:schemeClr>
            </a:gs>
            <a:gs pos="55000">
              <a:schemeClr val="accent1">
                <a:hueOff val="0"/>
                <a:satOff val="0"/>
                <a:lumOff val="0"/>
                <a:alphaOff val="0"/>
                <a:tint val="100000"/>
                <a:shade val="57000"/>
                <a:satMod val="120000"/>
              </a:schemeClr>
            </a:gs>
            <a:gs pos="80000">
              <a:schemeClr val="accent1">
                <a:hueOff val="0"/>
                <a:satOff val="0"/>
                <a:lumOff val="0"/>
                <a:alphaOff val="0"/>
                <a:tint val="100000"/>
                <a:shade val="56000"/>
                <a:satMod val="145000"/>
              </a:schemeClr>
            </a:gs>
            <a:gs pos="88000">
              <a:schemeClr val="accent1">
                <a:hueOff val="0"/>
                <a:satOff val="0"/>
                <a:lumOff val="0"/>
                <a:alphaOff val="0"/>
                <a:tint val="100000"/>
                <a:shade val="63000"/>
                <a:satMod val="160000"/>
              </a:schemeClr>
            </a:gs>
            <a:gs pos="100000">
              <a:schemeClr val="accent1">
                <a:hueOff val="0"/>
                <a:satOff val="0"/>
                <a:lumOff val="0"/>
                <a:alphaOff val="0"/>
                <a:tint val="99000"/>
                <a:shade val="100000"/>
                <a:satMod val="155000"/>
              </a:schemeClr>
            </a:gs>
          </a:gsLst>
          <a:lin ang="5400000" scaled="0"/>
        </a:gradFill>
        <a:ln>
          <a:noFill/>
        </a:ln>
        <a:effectLst/>
        <a:scene3d>
          <a:camera prst="orthographicFront">
            <a:rot lat="0" lon="0" rev="0"/>
          </a:camera>
          <a:lightRig rig="glow" dir="tl">
            <a:rot lat="0" lon="0" rev="1800000"/>
          </a:lightRig>
        </a:scene3d>
        <a:sp3d contourW="10160" prstMaterial="dkEdge">
          <a:bevelT w="0" h="0" prst="angle"/>
          <a:contourClr>
            <a:schemeClr val="accent1">
              <a:hueOff val="0"/>
              <a:satOff val="0"/>
              <a:lumOff val="0"/>
              <a:alphaOff val="0"/>
              <a:shade val="30000"/>
              <a:satMod val="15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Use of location services</a:t>
          </a:r>
        </a:p>
      </dsp:txBody>
      <dsp:txXfrm>
        <a:off x="2180462" y="2536046"/>
        <a:ext cx="1811275" cy="1086765"/>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2765523-2DF7-C24A-B8F9-65DF2FDDF58F}" type="datetimeFigureOut">
              <a:rPr lang="en-US" smtClean="0"/>
              <a:t>5/24/2022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1F52C056-4745-D94F-AA20-EC07D0C831A1}" type="slidenum">
              <a:rPr lang="en-US" smtClean="0"/>
              <a:t>‹#›</a:t>
            </a:fld>
            <a:endParaRPr lang="en-US"/>
          </a:p>
        </p:txBody>
      </p:sp>
    </p:spTree>
    <p:extLst>
      <p:ext uri="{BB962C8B-B14F-4D97-AF65-F5344CB8AC3E}">
        <p14:creationId xmlns:p14="http://schemas.microsoft.com/office/powerpoint/2010/main" val="3720118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52C056-4745-D94F-AA20-EC07D0C831A1}" type="slidenum">
              <a:rPr lang="en-US" smtClean="0"/>
              <a:t>2</a:t>
            </a:fld>
            <a:endParaRPr lang="en-US"/>
          </a:p>
        </p:txBody>
      </p:sp>
    </p:spTree>
    <p:extLst>
      <p:ext uri="{BB962C8B-B14F-4D97-AF65-F5344CB8AC3E}">
        <p14:creationId xmlns:p14="http://schemas.microsoft.com/office/powerpoint/2010/main" val="142243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altLang="en-US" dirty="0"/>
              <a:t>Wireless networks, and the wireless devices that use them, introduce a host of security</a:t>
            </a:r>
          </a:p>
          <a:p>
            <a:r>
              <a:rPr lang="en-US" altLang="en-US" dirty="0"/>
              <a:t>problems over and above those found in wired networks. Some of the key factors</a:t>
            </a:r>
          </a:p>
          <a:p>
            <a:r>
              <a:rPr lang="en-US" altLang="en-US" dirty="0"/>
              <a:t>contributing to the higher security risk of wireless networks compared to wired</a:t>
            </a:r>
          </a:p>
          <a:p>
            <a:r>
              <a:rPr lang="en-US" altLang="en-US" dirty="0"/>
              <a:t>networks include the following [MA10]:</a:t>
            </a:r>
          </a:p>
          <a:p>
            <a:endParaRPr lang="en-US" altLang="en-US" dirty="0"/>
          </a:p>
          <a:p>
            <a:r>
              <a:rPr lang="en-US" altLang="en-US" dirty="0"/>
              <a:t>• Channel:  Wireless networking typically involves broadcast communications,</a:t>
            </a:r>
          </a:p>
          <a:p>
            <a:r>
              <a:rPr lang="en-US" altLang="en-US" dirty="0"/>
              <a:t>which is far more susceptible to eavesdropping and jamming than wired networks.</a:t>
            </a:r>
          </a:p>
          <a:p>
            <a:r>
              <a:rPr lang="en-US" altLang="en-US" dirty="0"/>
              <a:t>Wireless networks are also more vulnerable to active attacks that</a:t>
            </a:r>
          </a:p>
          <a:p>
            <a:r>
              <a:rPr lang="en-US" altLang="en-US" dirty="0"/>
              <a:t>exploit vulnerabilities in communications protocols.</a:t>
            </a:r>
          </a:p>
          <a:p>
            <a:endParaRPr lang="en-US" altLang="en-US" dirty="0"/>
          </a:p>
          <a:p>
            <a:r>
              <a:rPr lang="en-US" altLang="en-US" dirty="0"/>
              <a:t>• Mobility:  Wireless devices are, in principal and usually in practice, far more</a:t>
            </a:r>
          </a:p>
          <a:p>
            <a:r>
              <a:rPr lang="en-US" altLang="en-US" dirty="0"/>
              <a:t>portable and mobile than wired devices. This mobility results in a number of</a:t>
            </a:r>
          </a:p>
          <a:p>
            <a:r>
              <a:rPr lang="en-US" altLang="en-US" dirty="0"/>
              <a:t>risks, described subsequently.</a:t>
            </a:r>
          </a:p>
          <a:p>
            <a:endParaRPr lang="en-US" altLang="en-US" dirty="0"/>
          </a:p>
          <a:p>
            <a:r>
              <a:rPr lang="en-US" altLang="en-US" dirty="0"/>
              <a:t>• Resources:  Some wireless devices, such as smartphones and tablets, have</a:t>
            </a:r>
          </a:p>
          <a:p>
            <a:r>
              <a:rPr lang="en-US" altLang="en-US" dirty="0"/>
              <a:t>sophisticated operating systems but limited memory and processing resources</a:t>
            </a:r>
          </a:p>
          <a:p>
            <a:r>
              <a:rPr lang="en-US" altLang="en-US" dirty="0"/>
              <a:t>with which to counter threats, including denial of service and malware.</a:t>
            </a:r>
          </a:p>
          <a:p>
            <a:endParaRPr lang="en-US" altLang="en-US" dirty="0"/>
          </a:p>
          <a:p>
            <a:r>
              <a:rPr lang="en-US" altLang="en-US" dirty="0"/>
              <a:t>• Accessibility: Some wireless devices, such as sensors and robots, may be left</a:t>
            </a:r>
          </a:p>
          <a:p>
            <a:r>
              <a:rPr lang="en-US" altLang="en-US" dirty="0"/>
              <a:t>unattended in remote and/or hostile locations. This greatly increases their vulnerability</a:t>
            </a:r>
          </a:p>
          <a:p>
            <a:r>
              <a:rPr lang="en-US" altLang="en-US" dirty="0"/>
              <a:t>to physical attacks.</a:t>
            </a:r>
          </a:p>
        </p:txBody>
      </p:sp>
      <p:sp>
        <p:nvSpPr>
          <p:cNvPr id="419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690A505-73FC-4DDE-A2FA-F0CE942D5D23}" type="slidenum">
              <a:rPr lang="en-AU" altLang="en-US" smtClean="0"/>
              <a:pPr/>
              <a:t>17</a:t>
            </a:fld>
            <a:endParaRPr lang="en-AU" altLang="en-US"/>
          </a:p>
        </p:txBody>
      </p:sp>
    </p:spTree>
    <p:extLst>
      <p:ext uri="{BB962C8B-B14F-4D97-AF65-F5344CB8AC3E}">
        <p14:creationId xmlns:p14="http://schemas.microsoft.com/office/powerpoint/2010/main" val="708607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defRPr/>
            </a:pPr>
            <a:r>
              <a:rPr lang="en-US" dirty="0">
                <a:latin typeface="Times New Roman" pitchFamily="-110" charset="0"/>
              </a:rPr>
              <a:t>[CHOI08] lists the following security threats to wireless networks:</a:t>
            </a:r>
          </a:p>
          <a:p>
            <a:pPr>
              <a:defRPr/>
            </a:pPr>
            <a:endParaRPr lang="en-US" dirty="0">
              <a:latin typeface="Times New Roman" pitchFamily="-110" charset="0"/>
            </a:endParaRPr>
          </a:p>
          <a:p>
            <a:pPr>
              <a:defRPr/>
            </a:pPr>
            <a:r>
              <a:rPr lang="en-US" dirty="0">
                <a:latin typeface="Times New Roman" pitchFamily="-110" charset="0"/>
              </a:rPr>
              <a:t>• </a:t>
            </a:r>
            <a:r>
              <a:rPr lang="en-US" b="1" dirty="0">
                <a:latin typeface="Times New Roman" pitchFamily="-110" charset="0"/>
              </a:rPr>
              <a:t>Accidental association: Company wireless LANs or wireless access points to</a:t>
            </a:r>
          </a:p>
          <a:p>
            <a:pPr>
              <a:defRPr/>
            </a:pPr>
            <a:r>
              <a:rPr lang="en-US" dirty="0">
                <a:latin typeface="Times New Roman" pitchFamily="-110" charset="0"/>
              </a:rPr>
              <a:t>wired LANs in close proximity (e.g., in the same or neighboring buildings) may</a:t>
            </a:r>
          </a:p>
          <a:p>
            <a:pPr>
              <a:defRPr/>
            </a:pPr>
            <a:r>
              <a:rPr lang="en-US" dirty="0">
                <a:latin typeface="Times New Roman" pitchFamily="-110" charset="0"/>
              </a:rPr>
              <a:t>create overlapping transmission ranges. A user intending to connect to one</a:t>
            </a:r>
          </a:p>
          <a:p>
            <a:pPr>
              <a:defRPr/>
            </a:pPr>
            <a:r>
              <a:rPr lang="en-US" dirty="0">
                <a:latin typeface="Times New Roman" pitchFamily="-110" charset="0"/>
              </a:rPr>
              <a:t>LAN may unintentionally lock on to a wireless access point from a neighboring</a:t>
            </a:r>
          </a:p>
          <a:p>
            <a:pPr>
              <a:defRPr/>
            </a:pPr>
            <a:r>
              <a:rPr lang="en-US" dirty="0">
                <a:latin typeface="Times New Roman" pitchFamily="-110" charset="0"/>
              </a:rPr>
              <a:t>network. Although the security breach is accidental, it nevertheless exposes</a:t>
            </a:r>
          </a:p>
          <a:p>
            <a:pPr>
              <a:defRPr/>
            </a:pPr>
            <a:r>
              <a:rPr lang="en-US" dirty="0">
                <a:latin typeface="Times New Roman" pitchFamily="-110" charset="0"/>
              </a:rPr>
              <a:t>resources of one LAN to the accidental user.</a:t>
            </a:r>
          </a:p>
          <a:p>
            <a:pPr>
              <a:defRPr/>
            </a:pPr>
            <a:endParaRPr lang="en-US" dirty="0">
              <a:latin typeface="Times New Roman" pitchFamily="-110" charset="0"/>
            </a:endParaRPr>
          </a:p>
          <a:p>
            <a:pPr>
              <a:defRPr/>
            </a:pPr>
            <a:r>
              <a:rPr lang="en-US" dirty="0">
                <a:latin typeface="Times New Roman" pitchFamily="-110" charset="0"/>
              </a:rPr>
              <a:t>• </a:t>
            </a:r>
            <a:r>
              <a:rPr lang="en-US" b="1" dirty="0">
                <a:latin typeface="Times New Roman" pitchFamily="-110" charset="0"/>
              </a:rPr>
              <a:t>Malicious association: In this situation, a wireless device is configured to</a:t>
            </a:r>
          </a:p>
          <a:p>
            <a:pPr>
              <a:defRPr/>
            </a:pPr>
            <a:r>
              <a:rPr lang="en-US" dirty="0">
                <a:latin typeface="Times New Roman" pitchFamily="-110" charset="0"/>
              </a:rPr>
              <a:t>appear to be a legitimate access point, enabling the operator to steal passwords</a:t>
            </a:r>
          </a:p>
          <a:p>
            <a:pPr>
              <a:defRPr/>
            </a:pPr>
            <a:r>
              <a:rPr lang="en-US" dirty="0">
                <a:latin typeface="Times New Roman" pitchFamily="-110" charset="0"/>
              </a:rPr>
              <a:t>from legitimate users and then penetrate a wired network through a legitimate</a:t>
            </a:r>
          </a:p>
          <a:p>
            <a:pPr>
              <a:defRPr/>
            </a:pPr>
            <a:r>
              <a:rPr lang="en-US" dirty="0">
                <a:latin typeface="Times New Roman" pitchFamily="-110" charset="0"/>
              </a:rPr>
              <a:t>wireless access point.</a:t>
            </a:r>
          </a:p>
          <a:p>
            <a:pPr>
              <a:defRPr/>
            </a:pPr>
            <a:endParaRPr lang="en-US" dirty="0">
              <a:latin typeface="Times New Roman" pitchFamily="-110" charset="0"/>
            </a:endParaRPr>
          </a:p>
          <a:p>
            <a:pPr>
              <a:defRPr/>
            </a:pPr>
            <a:r>
              <a:rPr lang="en-US" dirty="0">
                <a:latin typeface="Times New Roman" pitchFamily="-110" charset="0"/>
              </a:rPr>
              <a:t>• </a:t>
            </a:r>
            <a:r>
              <a:rPr lang="en-US" b="1" dirty="0">
                <a:latin typeface="Times New Roman" pitchFamily="-110" charset="0"/>
              </a:rPr>
              <a:t>Ad hoc networks: These are peer-to-peer networks between wireless</a:t>
            </a:r>
          </a:p>
          <a:p>
            <a:pPr>
              <a:defRPr/>
            </a:pPr>
            <a:r>
              <a:rPr lang="en-US" dirty="0">
                <a:latin typeface="Times New Roman" pitchFamily="-110" charset="0"/>
              </a:rPr>
              <a:t>computers with no access point between them. Such networks can pose a</a:t>
            </a:r>
          </a:p>
          <a:p>
            <a:pPr>
              <a:defRPr/>
            </a:pPr>
            <a:r>
              <a:rPr lang="en-US" dirty="0">
                <a:latin typeface="Times New Roman" pitchFamily="-110" charset="0"/>
              </a:rPr>
              <a:t>security threat due to a lack of a central point of control.</a:t>
            </a:r>
          </a:p>
          <a:p>
            <a:pPr>
              <a:defRPr/>
            </a:pPr>
            <a:endParaRPr lang="en-US" dirty="0">
              <a:latin typeface="Times New Roman" pitchFamily="-110" charset="0"/>
            </a:endParaRPr>
          </a:p>
          <a:p>
            <a:pPr>
              <a:defRPr/>
            </a:pPr>
            <a:r>
              <a:rPr lang="en-US" dirty="0">
                <a:latin typeface="Times New Roman" pitchFamily="-110" charset="0"/>
              </a:rPr>
              <a:t>• </a:t>
            </a:r>
            <a:r>
              <a:rPr lang="en-US" b="1" dirty="0">
                <a:latin typeface="Times New Roman" pitchFamily="-110" charset="0"/>
              </a:rPr>
              <a:t>Nontraditional networks: Nontraditional networks and links, such as personal</a:t>
            </a:r>
          </a:p>
          <a:p>
            <a:pPr>
              <a:defRPr/>
            </a:pPr>
            <a:r>
              <a:rPr lang="en-US" dirty="0">
                <a:latin typeface="Times New Roman" pitchFamily="-110" charset="0"/>
              </a:rPr>
              <a:t>network Bluetooth devices, barcode readers, and handheld </a:t>
            </a:r>
            <a:r>
              <a:rPr lang="en-US" dirty="0" err="1">
                <a:latin typeface="Times New Roman" pitchFamily="-110" charset="0"/>
              </a:rPr>
              <a:t>PDAs</a:t>
            </a:r>
            <a:r>
              <a:rPr lang="en-US" dirty="0">
                <a:latin typeface="Times New Roman" pitchFamily="-110" charset="0"/>
              </a:rPr>
              <a:t> pose a</a:t>
            </a:r>
          </a:p>
          <a:p>
            <a:pPr>
              <a:defRPr/>
            </a:pPr>
            <a:r>
              <a:rPr lang="en-US" dirty="0">
                <a:latin typeface="Times New Roman" pitchFamily="-110" charset="0"/>
              </a:rPr>
              <a:t>security risk both in terms of eavesdropping and spoofing.</a:t>
            </a:r>
          </a:p>
          <a:p>
            <a:pPr>
              <a:defRPr/>
            </a:pPr>
            <a:endParaRPr lang="en-US" dirty="0">
              <a:latin typeface="Times New Roman" pitchFamily="-110" charset="0"/>
            </a:endParaRPr>
          </a:p>
          <a:p>
            <a:pPr>
              <a:defRPr/>
            </a:pPr>
            <a:r>
              <a:rPr lang="en-US" dirty="0">
                <a:latin typeface="Times New Roman" pitchFamily="-110" charset="0"/>
              </a:rPr>
              <a:t>• </a:t>
            </a:r>
            <a:r>
              <a:rPr lang="en-US" b="1" dirty="0">
                <a:latin typeface="Times New Roman" pitchFamily="-110" charset="0"/>
              </a:rPr>
              <a:t>Identity theft (MAC spoofing): This occurs when an attacker is able to</a:t>
            </a:r>
          </a:p>
          <a:p>
            <a:pPr>
              <a:defRPr/>
            </a:pPr>
            <a:r>
              <a:rPr lang="en-US" dirty="0">
                <a:latin typeface="Times New Roman" pitchFamily="-110" charset="0"/>
              </a:rPr>
              <a:t>eavesdrop on network traffic and identify the MAC address of a computer</a:t>
            </a:r>
          </a:p>
          <a:p>
            <a:pPr>
              <a:defRPr/>
            </a:pPr>
            <a:r>
              <a:rPr lang="en-US" dirty="0">
                <a:latin typeface="Times New Roman" pitchFamily="-110" charset="0"/>
              </a:rPr>
              <a:t>with network privileges.</a:t>
            </a:r>
          </a:p>
          <a:p>
            <a:pPr>
              <a:defRPr/>
            </a:pPr>
            <a:endParaRPr lang="en-US" dirty="0">
              <a:latin typeface="Times New Roman" pitchFamily="-110" charset="0"/>
            </a:endParaRPr>
          </a:p>
          <a:p>
            <a:pPr>
              <a:defRPr/>
            </a:pPr>
            <a:r>
              <a:rPr lang="en-US" dirty="0">
                <a:latin typeface="Times New Roman" pitchFamily="-110" charset="0"/>
              </a:rPr>
              <a:t>• </a:t>
            </a:r>
            <a:r>
              <a:rPr lang="en-US" b="1" dirty="0">
                <a:latin typeface="Times New Roman" pitchFamily="-110" charset="0"/>
              </a:rPr>
              <a:t>Man-in-the middle attacks: This type of attack is in</a:t>
            </a:r>
          </a:p>
          <a:p>
            <a:pPr>
              <a:defRPr/>
            </a:pPr>
            <a:r>
              <a:rPr lang="en-US" dirty="0">
                <a:latin typeface="Times New Roman" pitchFamily="-110" charset="0"/>
              </a:rPr>
              <a:t>the context of the </a:t>
            </a:r>
            <a:r>
              <a:rPr lang="en-US" dirty="0" err="1">
                <a:latin typeface="Times New Roman" pitchFamily="-110" charset="0"/>
              </a:rPr>
              <a:t>Diffie</a:t>
            </a:r>
            <a:r>
              <a:rPr lang="en-US" dirty="0">
                <a:latin typeface="Times New Roman" pitchFamily="-110" charset="0"/>
              </a:rPr>
              <a:t>-Hellman key exchange protocol. In a broader sense,</a:t>
            </a:r>
          </a:p>
          <a:p>
            <a:pPr>
              <a:defRPr/>
            </a:pPr>
            <a:r>
              <a:rPr lang="en-US" dirty="0">
                <a:latin typeface="Times New Roman" pitchFamily="-110" charset="0"/>
              </a:rPr>
              <a:t>this attack involves persuading a user and an access point to believe that they</a:t>
            </a:r>
          </a:p>
          <a:p>
            <a:pPr>
              <a:defRPr/>
            </a:pPr>
            <a:r>
              <a:rPr lang="en-US" dirty="0">
                <a:latin typeface="Times New Roman" pitchFamily="-110" charset="0"/>
              </a:rPr>
              <a:t>are talking to each other when in fact the communication is going through an</a:t>
            </a:r>
          </a:p>
          <a:p>
            <a:pPr>
              <a:defRPr/>
            </a:pPr>
            <a:r>
              <a:rPr lang="en-US" dirty="0">
                <a:latin typeface="Times New Roman" pitchFamily="-110" charset="0"/>
              </a:rPr>
              <a:t>intermediate attacking device. Wireless networks are particularly vulnerable</a:t>
            </a:r>
          </a:p>
          <a:p>
            <a:pPr>
              <a:defRPr/>
            </a:pPr>
            <a:r>
              <a:rPr lang="en-US" dirty="0">
                <a:latin typeface="Times New Roman" pitchFamily="-110" charset="0"/>
              </a:rPr>
              <a:t>to such attacks.</a:t>
            </a:r>
          </a:p>
          <a:p>
            <a:pPr>
              <a:defRPr/>
            </a:pPr>
            <a:endParaRPr lang="en-US" dirty="0">
              <a:latin typeface="Times New Roman" pitchFamily="-110" charset="0"/>
            </a:endParaRPr>
          </a:p>
          <a:p>
            <a:pPr>
              <a:defRPr/>
            </a:pPr>
            <a:r>
              <a:rPr lang="en-US" dirty="0">
                <a:latin typeface="Times New Roman" pitchFamily="-110" charset="0"/>
              </a:rPr>
              <a:t>• </a:t>
            </a:r>
            <a:r>
              <a:rPr lang="en-US" b="1" dirty="0">
                <a:latin typeface="Times New Roman" pitchFamily="-110" charset="0"/>
              </a:rPr>
              <a:t>Denial of service (</a:t>
            </a:r>
            <a:r>
              <a:rPr lang="en-US" b="1" dirty="0" err="1">
                <a:latin typeface="Times New Roman" pitchFamily="-110" charset="0"/>
              </a:rPr>
              <a:t>DoS</a:t>
            </a:r>
            <a:r>
              <a:rPr lang="en-US" b="1" dirty="0">
                <a:latin typeface="Times New Roman" pitchFamily="-110" charset="0"/>
              </a:rPr>
              <a:t>): </a:t>
            </a:r>
            <a:r>
              <a:rPr lang="en-US" dirty="0">
                <a:latin typeface="Times New Roman" pitchFamily="-110" charset="0"/>
              </a:rPr>
              <a:t>In the context of a wireless network, a </a:t>
            </a:r>
            <a:r>
              <a:rPr lang="en-US" dirty="0" err="1">
                <a:latin typeface="Times New Roman" pitchFamily="-110" charset="0"/>
              </a:rPr>
              <a:t>DoS</a:t>
            </a:r>
            <a:r>
              <a:rPr lang="en-US" dirty="0">
                <a:latin typeface="Times New Roman" pitchFamily="-110" charset="0"/>
              </a:rPr>
              <a:t> attack occurs when an</a:t>
            </a:r>
          </a:p>
          <a:p>
            <a:pPr>
              <a:defRPr/>
            </a:pPr>
            <a:r>
              <a:rPr lang="en-US" dirty="0">
                <a:latin typeface="Times New Roman" pitchFamily="-110" charset="0"/>
              </a:rPr>
              <a:t>attacker continually bombards a wireless access point or some other accessible</a:t>
            </a:r>
          </a:p>
          <a:p>
            <a:pPr>
              <a:defRPr/>
            </a:pPr>
            <a:r>
              <a:rPr lang="en-US" dirty="0">
                <a:latin typeface="Times New Roman" pitchFamily="-110" charset="0"/>
              </a:rPr>
              <a:t>wireless port with various protocol messages designed to consume</a:t>
            </a:r>
          </a:p>
          <a:p>
            <a:pPr>
              <a:defRPr/>
            </a:pPr>
            <a:r>
              <a:rPr lang="en-US" dirty="0">
                <a:latin typeface="Times New Roman" pitchFamily="-110" charset="0"/>
              </a:rPr>
              <a:t>system resources. The wireless environment lends itself to this type of attack,</a:t>
            </a:r>
          </a:p>
          <a:p>
            <a:pPr>
              <a:defRPr/>
            </a:pPr>
            <a:r>
              <a:rPr lang="en-US" dirty="0">
                <a:latin typeface="Times New Roman" pitchFamily="-110" charset="0"/>
              </a:rPr>
              <a:t>because it is so easy for the attacker to direct multiple wireless messages at</a:t>
            </a:r>
          </a:p>
          <a:p>
            <a:pPr>
              <a:defRPr/>
            </a:pPr>
            <a:r>
              <a:rPr lang="en-US" dirty="0">
                <a:latin typeface="Times New Roman" pitchFamily="-110" charset="0"/>
              </a:rPr>
              <a:t>the target.</a:t>
            </a:r>
          </a:p>
          <a:p>
            <a:pPr>
              <a:defRPr/>
            </a:pPr>
            <a:endParaRPr lang="en-US" dirty="0">
              <a:latin typeface="Times New Roman" pitchFamily="-110" charset="0"/>
            </a:endParaRPr>
          </a:p>
          <a:p>
            <a:pPr>
              <a:defRPr/>
            </a:pPr>
            <a:r>
              <a:rPr lang="en-US" dirty="0">
                <a:latin typeface="Times New Roman" pitchFamily="-110" charset="0"/>
              </a:rPr>
              <a:t>• </a:t>
            </a:r>
            <a:r>
              <a:rPr lang="en-US" b="1" dirty="0">
                <a:latin typeface="Times New Roman" pitchFamily="-110" charset="0"/>
              </a:rPr>
              <a:t>Network injection: A network injection attack targets wireless access points</a:t>
            </a:r>
          </a:p>
          <a:p>
            <a:pPr>
              <a:defRPr/>
            </a:pPr>
            <a:r>
              <a:rPr lang="en-US" dirty="0">
                <a:latin typeface="Times New Roman" pitchFamily="-110" charset="0"/>
              </a:rPr>
              <a:t>that are exposed to non-filtered network traffic, such as routing protocol</a:t>
            </a:r>
          </a:p>
          <a:p>
            <a:pPr>
              <a:defRPr/>
            </a:pPr>
            <a:r>
              <a:rPr lang="en-US" dirty="0">
                <a:latin typeface="Times New Roman" pitchFamily="-110" charset="0"/>
              </a:rPr>
              <a:t>messages or network management messages. An example of such an attack is</a:t>
            </a:r>
          </a:p>
          <a:p>
            <a:pPr>
              <a:defRPr/>
            </a:pPr>
            <a:r>
              <a:rPr lang="en-US" dirty="0">
                <a:latin typeface="Times New Roman" pitchFamily="-110" charset="0"/>
              </a:rPr>
              <a:t>one in which bogus reconfiguration commands are used to affect routers and</a:t>
            </a:r>
          </a:p>
          <a:p>
            <a:pPr>
              <a:defRPr/>
            </a:pPr>
            <a:r>
              <a:rPr lang="en-US" dirty="0">
                <a:latin typeface="Times New Roman" pitchFamily="-110" charset="0"/>
              </a:rPr>
              <a:t>switches to degrade network performance.</a:t>
            </a:r>
            <a:endParaRPr lang="en-US" dirty="0"/>
          </a:p>
        </p:txBody>
      </p:sp>
      <p:sp>
        <p:nvSpPr>
          <p:cNvPr id="4608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3F8C88-A290-4175-B88A-0B80318147A8}" type="slidenum">
              <a:rPr lang="en-AU" altLang="en-US" smtClean="0">
                <a:latin typeface="Arial" panose="020B0604020202020204" pitchFamily="34" charset="0"/>
              </a:rPr>
              <a:pPr>
                <a:spcBef>
                  <a:spcPct val="0"/>
                </a:spcBef>
              </a:pPr>
              <a:t>18</a:t>
            </a:fld>
            <a:endParaRPr lang="en-AU" altLang="en-US">
              <a:latin typeface="Arial" panose="020B0604020202020204" pitchFamily="34" charset="0"/>
            </a:endParaRPr>
          </a:p>
        </p:txBody>
      </p:sp>
    </p:spTree>
    <p:extLst>
      <p:ext uri="{BB962C8B-B14F-4D97-AF65-F5344CB8AC3E}">
        <p14:creationId xmlns:p14="http://schemas.microsoft.com/office/powerpoint/2010/main" val="71785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b="1" i="1" dirty="0">
                <a:latin typeface="Times New Roman" pitchFamily="-110" charset="0"/>
              </a:rPr>
              <a:t>[CHOI08] recommends the following techniques</a:t>
            </a:r>
          </a:p>
          <a:p>
            <a:pPr>
              <a:defRPr/>
            </a:pPr>
            <a:r>
              <a:rPr lang="en-US" dirty="0">
                <a:latin typeface="Times New Roman" pitchFamily="-110" charset="0"/>
              </a:rPr>
              <a:t>for wireless network security:</a:t>
            </a:r>
          </a:p>
          <a:p>
            <a:pPr>
              <a:defRPr/>
            </a:pPr>
            <a:endParaRPr lang="en-US" b="1" dirty="0">
              <a:latin typeface="Times New Roman" pitchFamily="-110" charset="0"/>
            </a:endParaRPr>
          </a:p>
          <a:p>
            <a:pPr>
              <a:defRPr/>
            </a:pPr>
            <a:r>
              <a:rPr lang="en-US" b="1" dirty="0">
                <a:latin typeface="Times New Roman" pitchFamily="-110" charset="0"/>
              </a:rPr>
              <a:t>1. Use encryption. Wireless routers are typically equipped with built-in</a:t>
            </a:r>
          </a:p>
          <a:p>
            <a:pPr>
              <a:defRPr/>
            </a:pPr>
            <a:r>
              <a:rPr lang="en-US" dirty="0">
                <a:latin typeface="Times New Roman" pitchFamily="-110" charset="0"/>
              </a:rPr>
              <a:t>encryption mechanisms for router-to-router traffic.</a:t>
            </a:r>
          </a:p>
          <a:p>
            <a:pPr>
              <a:defRPr/>
            </a:pPr>
            <a:endParaRPr lang="en-US" b="1" dirty="0">
              <a:latin typeface="Times New Roman" pitchFamily="-110" charset="0"/>
            </a:endParaRPr>
          </a:p>
          <a:p>
            <a:pPr>
              <a:defRPr/>
            </a:pPr>
            <a:r>
              <a:rPr lang="en-US" b="1" dirty="0">
                <a:latin typeface="Times New Roman" pitchFamily="-110" charset="0"/>
              </a:rPr>
              <a:t>2. Use anti-virus and anti-spyware software, and a firewall. These facilities</a:t>
            </a:r>
          </a:p>
          <a:p>
            <a:pPr>
              <a:defRPr/>
            </a:pPr>
            <a:r>
              <a:rPr lang="en-US" dirty="0">
                <a:latin typeface="Times New Roman" pitchFamily="-110" charset="0"/>
              </a:rPr>
              <a:t>should be enabled on all wireless network endpoints.</a:t>
            </a:r>
          </a:p>
          <a:p>
            <a:pPr>
              <a:defRPr/>
            </a:pPr>
            <a:endParaRPr lang="en-US" b="1" dirty="0">
              <a:latin typeface="Times New Roman" pitchFamily="-110" charset="0"/>
            </a:endParaRPr>
          </a:p>
          <a:p>
            <a:pPr>
              <a:defRPr/>
            </a:pPr>
            <a:r>
              <a:rPr lang="en-US" b="1" dirty="0">
                <a:latin typeface="Times New Roman" pitchFamily="-110" charset="0"/>
              </a:rPr>
              <a:t>3. Turn off identifier broadcasting. Wireless routers are typically configured to</a:t>
            </a:r>
          </a:p>
          <a:p>
            <a:pPr>
              <a:defRPr/>
            </a:pPr>
            <a:r>
              <a:rPr lang="en-US" dirty="0">
                <a:latin typeface="Times New Roman" pitchFamily="-110" charset="0"/>
              </a:rPr>
              <a:t>broadcast an identifying signal so that any device within range can learn of</a:t>
            </a:r>
          </a:p>
          <a:p>
            <a:pPr>
              <a:defRPr/>
            </a:pPr>
            <a:r>
              <a:rPr lang="en-US" dirty="0">
                <a:latin typeface="Times New Roman" pitchFamily="-110" charset="0"/>
              </a:rPr>
              <a:t>the router’s existence. If a network is configured so that authorized devices</a:t>
            </a:r>
          </a:p>
          <a:p>
            <a:pPr>
              <a:defRPr/>
            </a:pPr>
            <a:r>
              <a:rPr lang="en-US" dirty="0">
                <a:latin typeface="Times New Roman" pitchFamily="-110" charset="0"/>
              </a:rPr>
              <a:t>know the identity of routers, this capability can be disabled, so as to thwart</a:t>
            </a:r>
          </a:p>
          <a:p>
            <a:pPr>
              <a:defRPr/>
            </a:pPr>
            <a:r>
              <a:rPr lang="en-US" dirty="0">
                <a:latin typeface="Times New Roman" pitchFamily="-110" charset="0"/>
              </a:rPr>
              <a:t>attackers.</a:t>
            </a:r>
          </a:p>
          <a:p>
            <a:pPr>
              <a:defRPr/>
            </a:pPr>
            <a:endParaRPr lang="en-US" b="1" dirty="0">
              <a:latin typeface="Times New Roman" pitchFamily="-110" charset="0"/>
            </a:endParaRPr>
          </a:p>
          <a:p>
            <a:pPr>
              <a:defRPr/>
            </a:pPr>
            <a:r>
              <a:rPr lang="en-US" b="1" dirty="0">
                <a:latin typeface="Times New Roman" pitchFamily="-110" charset="0"/>
              </a:rPr>
              <a:t>4. Change the identifier on your router from the default. Again, this measure</a:t>
            </a:r>
          </a:p>
          <a:p>
            <a:pPr>
              <a:defRPr/>
            </a:pPr>
            <a:r>
              <a:rPr lang="en-US" dirty="0">
                <a:latin typeface="Times New Roman" pitchFamily="-110" charset="0"/>
              </a:rPr>
              <a:t>thwarts attackers who will attempt to gain access to a wireless network using</a:t>
            </a:r>
          </a:p>
          <a:p>
            <a:pPr>
              <a:defRPr/>
            </a:pPr>
            <a:r>
              <a:rPr lang="en-US" dirty="0">
                <a:latin typeface="Times New Roman" pitchFamily="-110" charset="0"/>
              </a:rPr>
              <a:t>default router identifiers.</a:t>
            </a:r>
          </a:p>
          <a:p>
            <a:pPr>
              <a:defRPr/>
            </a:pPr>
            <a:endParaRPr lang="en-US" b="1" dirty="0">
              <a:latin typeface="Times New Roman" pitchFamily="-110" charset="0"/>
            </a:endParaRPr>
          </a:p>
          <a:p>
            <a:pPr>
              <a:defRPr/>
            </a:pPr>
            <a:r>
              <a:rPr lang="en-US" b="1" dirty="0">
                <a:latin typeface="Times New Roman" pitchFamily="-110" charset="0"/>
              </a:rPr>
              <a:t>5. Change your router’s pre-set password for administration. This is another</a:t>
            </a:r>
          </a:p>
          <a:p>
            <a:pPr>
              <a:defRPr/>
            </a:pPr>
            <a:r>
              <a:rPr lang="en-US" dirty="0">
                <a:latin typeface="Times New Roman" pitchFamily="-110" charset="0"/>
              </a:rPr>
              <a:t>prudent step.</a:t>
            </a:r>
          </a:p>
          <a:p>
            <a:pPr>
              <a:defRPr/>
            </a:pPr>
            <a:endParaRPr lang="en-US" b="1" dirty="0">
              <a:latin typeface="Times New Roman" pitchFamily="-110" charset="0"/>
            </a:endParaRPr>
          </a:p>
          <a:p>
            <a:pPr>
              <a:defRPr/>
            </a:pPr>
            <a:r>
              <a:rPr lang="en-US" b="1" dirty="0">
                <a:latin typeface="Times New Roman" pitchFamily="-110" charset="0"/>
              </a:rPr>
              <a:t>6. Allow only specific computers to access your wireless network. A router</a:t>
            </a:r>
          </a:p>
          <a:p>
            <a:pPr>
              <a:defRPr/>
            </a:pPr>
            <a:r>
              <a:rPr lang="en-US" dirty="0">
                <a:latin typeface="Times New Roman" pitchFamily="-110" charset="0"/>
              </a:rPr>
              <a:t>can be configured to only communicate with approved MAC addresses.</a:t>
            </a:r>
          </a:p>
          <a:p>
            <a:pPr>
              <a:defRPr/>
            </a:pPr>
            <a:r>
              <a:rPr lang="en-US" dirty="0">
                <a:latin typeface="Times New Roman" pitchFamily="-110" charset="0"/>
              </a:rPr>
              <a:t>Of course, MAC addresses can be spoofed, so this is just one element of a</a:t>
            </a:r>
          </a:p>
          <a:p>
            <a:pPr>
              <a:defRPr/>
            </a:pPr>
            <a:r>
              <a:rPr lang="en-US" dirty="0">
                <a:latin typeface="Times New Roman" pitchFamily="-110" charset="0"/>
              </a:rPr>
              <a:t>security strategy.</a:t>
            </a:r>
          </a:p>
          <a:p>
            <a:pPr>
              <a:defRPr/>
            </a:pPr>
            <a:endParaRPr lang="en-US" dirty="0"/>
          </a:p>
        </p:txBody>
      </p:sp>
      <p:sp>
        <p:nvSpPr>
          <p:cNvPr id="52228"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B8B1DD2-1C83-454E-AABE-B114EE81A5C6}" type="slidenum">
              <a:rPr lang="en-AU" altLang="en-US" smtClean="0">
                <a:latin typeface="Arial" panose="020B0604020202020204" pitchFamily="34" charset="0"/>
              </a:rPr>
              <a:pPr>
                <a:spcBef>
                  <a:spcPct val="0"/>
                </a:spcBef>
              </a:pPr>
              <a:t>19</a:t>
            </a:fld>
            <a:endParaRPr lang="en-AU" altLang="en-US">
              <a:latin typeface="Arial" panose="020B0604020202020204" pitchFamily="34" charset="0"/>
            </a:endParaRPr>
          </a:p>
        </p:txBody>
      </p:sp>
    </p:spTree>
    <p:extLst>
      <p:ext uri="{BB962C8B-B14F-4D97-AF65-F5344CB8AC3E}">
        <p14:creationId xmlns:p14="http://schemas.microsoft.com/office/powerpoint/2010/main" val="3810345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r>
              <a:rPr lang="en-US" altLang="en-US" dirty="0"/>
              <a:t>If a mobile device is used on premises, it can</a:t>
            </a:r>
          </a:p>
          <a:p>
            <a:r>
              <a:rPr lang="en-US" altLang="en-US" dirty="0"/>
              <a:t>connect to organization resources over the organization’s own in-house wireless</a:t>
            </a:r>
          </a:p>
          <a:p>
            <a:r>
              <a:rPr lang="en-US" altLang="en-US" dirty="0"/>
              <a:t>networks. However, for off-premises use, the user will typically access organizational</a:t>
            </a:r>
          </a:p>
          <a:p>
            <a:r>
              <a:rPr lang="en-US" altLang="en-US" dirty="0"/>
              <a:t>resources via Wi-Fi or cellular access to the Internet and from the Internet to the</a:t>
            </a:r>
          </a:p>
          <a:p>
            <a:r>
              <a:rPr lang="en-US" altLang="en-US" dirty="0"/>
              <a:t>organization. Thus, traffic that includes an off-premises segment is potentially</a:t>
            </a:r>
          </a:p>
          <a:p>
            <a:r>
              <a:rPr lang="en-US" altLang="en-US" dirty="0"/>
              <a:t>susceptible to eavesdropping or man-in-the-middle types of attacks. Thus, the</a:t>
            </a:r>
          </a:p>
          <a:p>
            <a:r>
              <a:rPr lang="en-US" altLang="en-US" dirty="0"/>
              <a:t>security policy must be based on the assumption that the networks between the</a:t>
            </a:r>
          </a:p>
          <a:p>
            <a:r>
              <a:rPr lang="en-US" altLang="en-US" dirty="0"/>
              <a:t>mobile device and the organization are not trustworthy.</a:t>
            </a:r>
          </a:p>
          <a:p>
            <a:endParaRPr lang="en-US" altLang="en-US" dirty="0"/>
          </a:p>
          <a:p>
            <a:r>
              <a:rPr lang="en-US" altLang="en-US" dirty="0"/>
              <a:t>Use of Applications Created by Unknown Parties  By design, it is easy to find</a:t>
            </a:r>
          </a:p>
          <a:p>
            <a:r>
              <a:rPr lang="en-US" altLang="en-US" dirty="0"/>
              <a:t>and install third-party applications on mobile devices. This poses the obvious risk of</a:t>
            </a:r>
          </a:p>
          <a:p>
            <a:r>
              <a:rPr lang="en-US" altLang="en-US" dirty="0"/>
              <a:t>installing malicious software. An organization has several options for dealing with</a:t>
            </a:r>
          </a:p>
          <a:p>
            <a:r>
              <a:rPr lang="en-US" altLang="en-US" dirty="0"/>
              <a:t>this threat, as described subsequently.</a:t>
            </a:r>
          </a:p>
          <a:p>
            <a:endParaRPr lang="en-US" altLang="en-US" dirty="0"/>
          </a:p>
          <a:p>
            <a:r>
              <a:rPr lang="en-US" altLang="en-US" dirty="0"/>
              <a:t>Interaction with other Systems  A common feature found on smartphones</a:t>
            </a:r>
          </a:p>
          <a:p>
            <a:r>
              <a:rPr lang="en-US" altLang="en-US" dirty="0"/>
              <a:t>and tablets is the ability to automatically synchronize data, apps, contacts, photos,</a:t>
            </a:r>
          </a:p>
          <a:p>
            <a:r>
              <a:rPr lang="en-US" altLang="en-US" dirty="0"/>
              <a:t>and so on with other computing devices and with cloud-based storage. Unless an</a:t>
            </a:r>
          </a:p>
          <a:p>
            <a:r>
              <a:rPr lang="en-US" altLang="en-US" dirty="0"/>
              <a:t>organization has control of all the devices involved in synchronization, there is</a:t>
            </a:r>
          </a:p>
          <a:p>
            <a:r>
              <a:rPr lang="en-US" altLang="en-US" dirty="0"/>
              <a:t>considerable risk of the organization’s data being stored in an unsecured location,</a:t>
            </a:r>
          </a:p>
          <a:p>
            <a:r>
              <a:rPr lang="en-US" altLang="en-US" dirty="0"/>
              <a:t>plus the risk of the introduction of malware.</a:t>
            </a:r>
          </a:p>
          <a:p>
            <a:endParaRPr lang="en-US" altLang="en-US" dirty="0"/>
          </a:p>
          <a:p>
            <a:r>
              <a:rPr lang="en-US" altLang="en-US" dirty="0"/>
              <a:t>Use of Untrusted Content  Mobile devices may access and use content that other</a:t>
            </a:r>
          </a:p>
          <a:p>
            <a:r>
              <a:rPr lang="en-US" altLang="en-US" dirty="0"/>
              <a:t>computing devices do not encounter. An example is the Quick Response (QR) code,</a:t>
            </a:r>
          </a:p>
          <a:p>
            <a:r>
              <a:rPr lang="en-US" altLang="en-US" dirty="0"/>
              <a:t>which is a two-dimensional barcode. QR codes are designed to be captured by a mobile</a:t>
            </a:r>
          </a:p>
          <a:p>
            <a:r>
              <a:rPr lang="en-US" altLang="en-US" dirty="0"/>
              <a:t>device camera and used by the mobile device. The QR code translates to a URL, so</a:t>
            </a:r>
          </a:p>
          <a:p>
            <a:r>
              <a:rPr lang="en-US" altLang="en-US" dirty="0"/>
              <a:t>that a malicious QR code could direct the mobile device to malicious Web sites.</a:t>
            </a:r>
          </a:p>
          <a:p>
            <a:endParaRPr lang="en-US" altLang="en-US" dirty="0"/>
          </a:p>
          <a:p>
            <a:r>
              <a:rPr lang="en-US" altLang="en-US" dirty="0"/>
              <a:t>Use of Location Services  The GPS capability on mobile devices can be used</a:t>
            </a:r>
          </a:p>
          <a:p>
            <a:r>
              <a:rPr lang="en-US" altLang="en-US" dirty="0"/>
              <a:t>to maintain a knowledge of the physical location of the device. While this feature</a:t>
            </a:r>
          </a:p>
          <a:p>
            <a:r>
              <a:rPr lang="en-US" altLang="en-US" dirty="0"/>
              <a:t>might be useful to an organization as part of a presence service, it creates security</a:t>
            </a:r>
          </a:p>
          <a:p>
            <a:r>
              <a:rPr lang="en-US" altLang="en-US" dirty="0"/>
              <a:t>risks. An attacker can use the location information to determine where the device</a:t>
            </a:r>
          </a:p>
          <a:p>
            <a:r>
              <a:rPr lang="en-US" altLang="en-US" dirty="0"/>
              <a:t>and user are located, which may be of use to the attacker.</a:t>
            </a:r>
          </a:p>
          <a:p>
            <a:endParaRPr lang="en-US" altLang="en-US" dirty="0"/>
          </a:p>
          <a:p>
            <a:r>
              <a:rPr lang="en-US" altLang="en-US" dirty="0"/>
              <a:t>Mobile Device Security Strategy</a:t>
            </a:r>
          </a:p>
          <a:p>
            <a:r>
              <a:rPr lang="en-US" altLang="en-US" dirty="0"/>
              <a:t>With the threats listed in the preceding discussion in mind, we outline the principal</a:t>
            </a:r>
          </a:p>
          <a:p>
            <a:r>
              <a:rPr lang="en-US" altLang="en-US" dirty="0"/>
              <a:t>elements of a mobile device security strategy. They fall into three categories: device</a:t>
            </a:r>
          </a:p>
          <a:p>
            <a:r>
              <a:rPr lang="en-US" altLang="en-US" dirty="0"/>
              <a:t>security, client/server traffic security, and barrier security (Figure 24.2).</a:t>
            </a:r>
          </a:p>
          <a:p>
            <a:endParaRPr lang="en-US" altLang="en-US" dirty="0"/>
          </a:p>
          <a:p>
            <a:r>
              <a:rPr lang="en-US" altLang="en-US" dirty="0"/>
              <a:t>Device Security  A number of organizations will supply mobile devices for</a:t>
            </a:r>
          </a:p>
          <a:p>
            <a:r>
              <a:rPr lang="en-US" altLang="en-US" dirty="0"/>
              <a:t>employee use and pre-configure those devices to conform to the enterprise security</a:t>
            </a:r>
          </a:p>
          <a:p>
            <a:r>
              <a:rPr lang="en-US" altLang="en-US" dirty="0"/>
              <a:t>policy. However, many organizations will find it convenient or even necessary to</a:t>
            </a:r>
          </a:p>
          <a:p>
            <a:r>
              <a:rPr lang="en-US" altLang="en-US" dirty="0"/>
              <a:t>adopt a bring-your-own-device (BYOD) policy that allows the personal mobile</a:t>
            </a:r>
          </a:p>
          <a:p>
            <a:r>
              <a:rPr lang="en-US" altLang="en-US" dirty="0"/>
              <a:t>devices of employees to have access to corporate resources. IT managers should be</a:t>
            </a:r>
          </a:p>
          <a:p>
            <a:r>
              <a:rPr lang="en-US" altLang="en-US" dirty="0"/>
              <a:t> able to inspect each device before allowing network access. IT will want to establish</a:t>
            </a:r>
          </a:p>
          <a:p>
            <a:r>
              <a:rPr lang="en-US" altLang="en-US" dirty="0"/>
              <a:t>configuration guidelines for operating systems and applications. </a:t>
            </a:r>
          </a:p>
        </p:txBody>
      </p:sp>
      <p:sp>
        <p:nvSpPr>
          <p:cNvPr id="5632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29B6B7-3220-4B2F-8EF1-406CC3633FAE}" type="slidenum">
              <a:rPr lang="en-AU" altLang="en-US" smtClean="0"/>
              <a:pPr/>
              <a:t>20</a:t>
            </a:fld>
            <a:endParaRPr lang="en-AU" altLang="en-US"/>
          </a:p>
        </p:txBody>
      </p:sp>
    </p:spTree>
    <p:extLst>
      <p:ext uri="{BB962C8B-B14F-4D97-AF65-F5344CB8AC3E}">
        <p14:creationId xmlns:p14="http://schemas.microsoft.com/office/powerpoint/2010/main" val="1933451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US" altLang="en-US" dirty="0"/>
              <a:t> With the threats listed in the preceding discussion in mind, we outline the principal</a:t>
            </a:r>
          </a:p>
          <a:p>
            <a:r>
              <a:rPr lang="en-US" altLang="en-US" dirty="0"/>
              <a:t>elements of a mobile device security strategy. They fall into three categories: device</a:t>
            </a:r>
          </a:p>
          <a:p>
            <a:r>
              <a:rPr lang="en-US" altLang="en-US" dirty="0"/>
              <a:t>security, client/server traffic security, and barrier security (Figure 24.2).</a:t>
            </a:r>
          </a:p>
        </p:txBody>
      </p:sp>
      <p:sp>
        <p:nvSpPr>
          <p:cNvPr id="5837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382C2A-12A0-4303-BB3D-F63B68FD46F4}" type="slidenum">
              <a:rPr lang="en-AU" altLang="en-US" smtClean="0"/>
              <a:pPr/>
              <a:t>21</a:t>
            </a:fld>
            <a:endParaRPr lang="en-AU" altLang="en-US"/>
          </a:p>
        </p:txBody>
      </p:sp>
    </p:spTree>
    <p:extLst>
      <p:ext uri="{BB962C8B-B14F-4D97-AF65-F5344CB8AC3E}">
        <p14:creationId xmlns:p14="http://schemas.microsoft.com/office/powerpoint/2010/main" val="88496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a:defRPr/>
            </a:pPr>
            <a:r>
              <a:rPr lang="en-US" dirty="0">
                <a:latin typeface="Times New Roman" pitchFamily="-110" charset="0"/>
              </a:rPr>
              <a:t>Before proceeding, we need to briefly preview the IEEE 802 protocol architecture.</a:t>
            </a:r>
          </a:p>
          <a:p>
            <a:pPr>
              <a:defRPr/>
            </a:pPr>
            <a:r>
              <a:rPr lang="en-US" dirty="0">
                <a:latin typeface="Times New Roman" pitchFamily="-110" charset="0"/>
              </a:rPr>
              <a:t>IEEE 802.11 standards are defined within the structure of a layered set</a:t>
            </a:r>
          </a:p>
          <a:p>
            <a:pPr>
              <a:defRPr/>
            </a:pPr>
            <a:r>
              <a:rPr lang="en-US" dirty="0">
                <a:latin typeface="Times New Roman" pitchFamily="-110" charset="0"/>
              </a:rPr>
              <a:t>of protocols. This structure, used for all IEEE 802 standards, is illustrated in</a:t>
            </a:r>
          </a:p>
          <a:p>
            <a:pPr>
              <a:defRPr/>
            </a:pPr>
            <a:r>
              <a:rPr lang="en-US" dirty="0">
                <a:latin typeface="Times New Roman" pitchFamily="-110" charset="0"/>
              </a:rPr>
              <a:t>Figure 24.2 .</a:t>
            </a:r>
          </a:p>
          <a:p>
            <a:pPr>
              <a:defRPr/>
            </a:pPr>
            <a:endParaRPr lang="en-US" b="1" i="1" dirty="0">
              <a:latin typeface="Times New Roman" pitchFamily="-110" charset="0"/>
            </a:endParaRPr>
          </a:p>
          <a:p>
            <a:pPr>
              <a:defRPr/>
            </a:pPr>
            <a:r>
              <a:rPr lang="en-US" b="1" i="1" dirty="0">
                <a:latin typeface="Times New Roman" pitchFamily="-110" charset="0"/>
              </a:rPr>
              <a:t>The lowest layer of the IEEE 802 reference model is the</a:t>
            </a:r>
          </a:p>
          <a:p>
            <a:pPr>
              <a:defRPr/>
            </a:pPr>
            <a:r>
              <a:rPr lang="en-US" b="1" dirty="0">
                <a:latin typeface="Times New Roman" pitchFamily="-110" charset="0"/>
              </a:rPr>
              <a:t>physical layer , which includes such functions as encoding/decoding of signals and</a:t>
            </a:r>
          </a:p>
          <a:p>
            <a:pPr>
              <a:defRPr/>
            </a:pPr>
            <a:r>
              <a:rPr lang="en-US" dirty="0">
                <a:latin typeface="Times New Roman" pitchFamily="-110" charset="0"/>
              </a:rPr>
              <a:t>bit transmission/reception. In addition, the physical layer includes a specification of</a:t>
            </a:r>
          </a:p>
          <a:p>
            <a:pPr>
              <a:defRPr/>
            </a:pPr>
            <a:r>
              <a:rPr lang="en-US" dirty="0">
                <a:latin typeface="Times New Roman" pitchFamily="-110" charset="0"/>
              </a:rPr>
              <a:t>the transmission medium. In the case of IEEE 802.11, the physical layer also defines</a:t>
            </a:r>
          </a:p>
          <a:p>
            <a:pPr>
              <a:defRPr/>
            </a:pPr>
            <a:r>
              <a:rPr lang="en-US" dirty="0">
                <a:latin typeface="Times New Roman" pitchFamily="-110" charset="0"/>
              </a:rPr>
              <a:t>frequency bands and antenna characteristics.</a:t>
            </a:r>
          </a:p>
          <a:p>
            <a:pPr>
              <a:defRPr/>
            </a:pPr>
            <a:endParaRPr lang="en-US" b="1" i="1" dirty="0">
              <a:latin typeface="Times New Roman" pitchFamily="-110" charset="0"/>
            </a:endParaRPr>
          </a:p>
          <a:p>
            <a:pPr>
              <a:defRPr/>
            </a:pPr>
            <a:r>
              <a:rPr lang="en-US" b="1" i="1" dirty="0">
                <a:latin typeface="Times New Roman" pitchFamily="-110" charset="0"/>
              </a:rPr>
              <a:t>All LANs consist of collections of devices that share</a:t>
            </a:r>
          </a:p>
          <a:p>
            <a:pPr>
              <a:defRPr/>
            </a:pPr>
            <a:r>
              <a:rPr lang="en-US" dirty="0">
                <a:latin typeface="Times New Roman" pitchFamily="-110" charset="0"/>
              </a:rPr>
              <a:t>the network’s transmission capacity. Some means of controlling access to the</a:t>
            </a:r>
          </a:p>
          <a:p>
            <a:pPr>
              <a:defRPr/>
            </a:pPr>
            <a:r>
              <a:rPr lang="en-US" dirty="0">
                <a:latin typeface="Times New Roman" pitchFamily="-110" charset="0"/>
              </a:rPr>
              <a:t>transmission medium is needed to provide an orderly and efficient use of that</a:t>
            </a:r>
          </a:p>
          <a:p>
            <a:pPr>
              <a:defRPr/>
            </a:pPr>
            <a:r>
              <a:rPr lang="en-US" dirty="0">
                <a:latin typeface="Times New Roman" pitchFamily="-110" charset="0"/>
              </a:rPr>
              <a:t>capacity. This is the function of a </a:t>
            </a:r>
            <a:r>
              <a:rPr lang="en-US" b="1" dirty="0">
                <a:latin typeface="Times New Roman" pitchFamily="-110" charset="0"/>
              </a:rPr>
              <a:t>medium access control (MAC) layer. The MAC</a:t>
            </a:r>
          </a:p>
          <a:p>
            <a:pPr>
              <a:defRPr/>
            </a:pPr>
            <a:r>
              <a:rPr lang="en-US" dirty="0">
                <a:latin typeface="Times New Roman" pitchFamily="-110" charset="0"/>
              </a:rPr>
              <a:t>layer receives data from a higher-layer protocol, typically the logical link control</a:t>
            </a:r>
          </a:p>
          <a:p>
            <a:pPr>
              <a:defRPr/>
            </a:pPr>
            <a:r>
              <a:rPr lang="en-US" dirty="0">
                <a:latin typeface="Times New Roman" pitchFamily="-110" charset="0"/>
              </a:rPr>
              <a:t>(LLC) layer, in the form of a block of data known as the </a:t>
            </a:r>
            <a:r>
              <a:rPr lang="en-US" b="1" dirty="0">
                <a:latin typeface="Times New Roman" pitchFamily="-110" charset="0"/>
              </a:rPr>
              <a:t>MAC service data unit</a:t>
            </a:r>
          </a:p>
          <a:p>
            <a:pPr>
              <a:defRPr/>
            </a:pPr>
            <a:r>
              <a:rPr lang="en-US" b="1" dirty="0">
                <a:latin typeface="Times New Roman" pitchFamily="-110" charset="0"/>
              </a:rPr>
              <a:t>(MSDU) . In general, the MAC layer performs the following functions:</a:t>
            </a:r>
          </a:p>
          <a:p>
            <a:pPr>
              <a:defRPr/>
            </a:pPr>
            <a:endParaRPr lang="en-US" dirty="0">
              <a:latin typeface="Times New Roman" pitchFamily="-110" charset="0"/>
            </a:endParaRPr>
          </a:p>
          <a:p>
            <a:pPr>
              <a:defRPr/>
            </a:pPr>
            <a:r>
              <a:rPr lang="en-US" dirty="0">
                <a:latin typeface="Times New Roman" pitchFamily="-110" charset="0"/>
              </a:rPr>
              <a:t>• On transmission, assemble data into a frame, known as a </a:t>
            </a:r>
            <a:r>
              <a:rPr lang="en-US" b="1" dirty="0">
                <a:latin typeface="Times New Roman" pitchFamily="-110" charset="0"/>
              </a:rPr>
              <a:t>MAC protocol data</a:t>
            </a:r>
          </a:p>
          <a:p>
            <a:pPr>
              <a:defRPr/>
            </a:pPr>
            <a:r>
              <a:rPr lang="en-US" b="1" dirty="0">
                <a:latin typeface="Times New Roman" pitchFamily="-110" charset="0"/>
              </a:rPr>
              <a:t>unit (MPDU) with address and error-detection fields.</a:t>
            </a:r>
          </a:p>
          <a:p>
            <a:pPr>
              <a:defRPr/>
            </a:pPr>
            <a:endParaRPr lang="en-US" dirty="0">
              <a:latin typeface="Times New Roman" pitchFamily="-110" charset="0"/>
            </a:endParaRPr>
          </a:p>
          <a:p>
            <a:pPr>
              <a:defRPr/>
            </a:pPr>
            <a:r>
              <a:rPr lang="en-US" dirty="0">
                <a:latin typeface="Times New Roman" pitchFamily="-110" charset="0"/>
              </a:rPr>
              <a:t>• On reception, disassemble frame, and perform address recognition and error</a:t>
            </a:r>
          </a:p>
          <a:p>
            <a:pPr>
              <a:defRPr/>
            </a:pPr>
            <a:r>
              <a:rPr lang="en-US" dirty="0">
                <a:latin typeface="Times New Roman" pitchFamily="-110" charset="0"/>
              </a:rPr>
              <a:t>detection.</a:t>
            </a:r>
          </a:p>
          <a:p>
            <a:pPr>
              <a:defRPr/>
            </a:pPr>
            <a:endParaRPr lang="en-US" dirty="0">
              <a:latin typeface="Times New Roman" pitchFamily="-110" charset="0"/>
            </a:endParaRPr>
          </a:p>
          <a:p>
            <a:pPr>
              <a:defRPr/>
            </a:pPr>
            <a:r>
              <a:rPr lang="en-US" dirty="0">
                <a:latin typeface="Times New Roman" pitchFamily="-110" charset="0"/>
              </a:rPr>
              <a:t>• Govern access to the LAN transmission medium.</a:t>
            </a:r>
            <a:endParaRPr lang="en-US" dirty="0"/>
          </a:p>
        </p:txBody>
      </p:sp>
      <p:sp>
        <p:nvSpPr>
          <p:cNvPr id="66564"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86A2A2-F7D8-4B7C-9288-9185EFA9CBDD}" type="slidenum">
              <a:rPr lang="en-AU" altLang="en-US" smtClean="0">
                <a:latin typeface="Arial" panose="020B0604020202020204" pitchFamily="34" charset="0"/>
              </a:rPr>
              <a:pPr>
                <a:spcBef>
                  <a:spcPct val="0"/>
                </a:spcBef>
              </a:pPr>
              <a:t>22</a:t>
            </a:fld>
            <a:endParaRPr lang="en-AU" altLang="en-US">
              <a:latin typeface="Arial" panose="020B0604020202020204" pitchFamily="34" charset="0"/>
            </a:endParaRPr>
          </a:p>
        </p:txBody>
      </p:sp>
    </p:spTree>
    <p:extLst>
      <p:ext uri="{BB962C8B-B14F-4D97-AF65-F5344CB8AC3E}">
        <p14:creationId xmlns:p14="http://schemas.microsoft.com/office/powerpoint/2010/main" val="2055585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a:latin typeface="Times New Roman" pitchFamily="-110" charset="0"/>
              </a:rPr>
              <a:t>The exact format of the MPDU differs somewhat for the various MAC protocols</a:t>
            </a:r>
          </a:p>
          <a:p>
            <a:pPr>
              <a:defRPr/>
            </a:pPr>
            <a:r>
              <a:rPr lang="en-US" dirty="0">
                <a:latin typeface="Times New Roman" pitchFamily="-110" charset="0"/>
              </a:rPr>
              <a:t>in use. In general, all of the </a:t>
            </a:r>
            <a:r>
              <a:rPr lang="en-US" dirty="0" err="1">
                <a:latin typeface="Times New Roman" pitchFamily="-110" charset="0"/>
              </a:rPr>
              <a:t>MPDUs</a:t>
            </a:r>
            <a:r>
              <a:rPr lang="en-US" dirty="0">
                <a:latin typeface="Times New Roman" pitchFamily="-110" charset="0"/>
              </a:rPr>
              <a:t> have a format similar to that of Figure 24.3 .</a:t>
            </a:r>
          </a:p>
          <a:p>
            <a:pPr>
              <a:defRPr/>
            </a:pPr>
            <a:r>
              <a:rPr lang="en-US" dirty="0">
                <a:latin typeface="Times New Roman" pitchFamily="-110" charset="0"/>
              </a:rPr>
              <a:t>The fields of this frame are as follows:</a:t>
            </a:r>
          </a:p>
          <a:p>
            <a:pPr>
              <a:defRPr/>
            </a:pPr>
            <a:endParaRPr lang="en-US" dirty="0">
              <a:latin typeface="Times New Roman" pitchFamily="-110" charset="0"/>
            </a:endParaRPr>
          </a:p>
          <a:p>
            <a:pPr>
              <a:defRPr/>
            </a:pPr>
            <a:r>
              <a:rPr lang="en-US" dirty="0">
                <a:latin typeface="Times New Roman" pitchFamily="-110" charset="0"/>
              </a:rPr>
              <a:t>• </a:t>
            </a:r>
            <a:r>
              <a:rPr lang="en-US" b="1" dirty="0">
                <a:latin typeface="Times New Roman" pitchFamily="-110" charset="0"/>
              </a:rPr>
              <a:t>MAC Control: This field contains any protocol control information needed</a:t>
            </a:r>
          </a:p>
          <a:p>
            <a:pPr>
              <a:defRPr/>
            </a:pPr>
            <a:r>
              <a:rPr lang="en-US" dirty="0">
                <a:latin typeface="Times New Roman" pitchFamily="-110" charset="0"/>
              </a:rPr>
              <a:t>for the functioning of the MAC protocol. For example, a priority level could</a:t>
            </a:r>
          </a:p>
          <a:p>
            <a:pPr>
              <a:defRPr/>
            </a:pPr>
            <a:r>
              <a:rPr lang="en-US" dirty="0">
                <a:latin typeface="Times New Roman" pitchFamily="-110" charset="0"/>
              </a:rPr>
              <a:t>be indicated here.</a:t>
            </a:r>
          </a:p>
          <a:p>
            <a:pPr>
              <a:defRPr/>
            </a:pPr>
            <a:endParaRPr lang="en-US" dirty="0">
              <a:latin typeface="Times New Roman" pitchFamily="-110" charset="0"/>
            </a:endParaRPr>
          </a:p>
          <a:p>
            <a:pPr>
              <a:defRPr/>
            </a:pPr>
            <a:r>
              <a:rPr lang="en-US" dirty="0">
                <a:latin typeface="Times New Roman" pitchFamily="-110" charset="0"/>
              </a:rPr>
              <a:t>• </a:t>
            </a:r>
            <a:r>
              <a:rPr lang="en-US" b="1" dirty="0">
                <a:latin typeface="Times New Roman" pitchFamily="-110" charset="0"/>
              </a:rPr>
              <a:t>Destination MAC Address: The destination physical address on the LAN for</a:t>
            </a:r>
          </a:p>
          <a:p>
            <a:pPr>
              <a:defRPr/>
            </a:pPr>
            <a:r>
              <a:rPr lang="en-US" dirty="0">
                <a:latin typeface="Times New Roman" pitchFamily="-110" charset="0"/>
              </a:rPr>
              <a:t>this MPDU.</a:t>
            </a:r>
          </a:p>
          <a:p>
            <a:pPr>
              <a:defRPr/>
            </a:pPr>
            <a:endParaRPr lang="en-US" dirty="0">
              <a:latin typeface="Times New Roman" pitchFamily="-110" charset="0"/>
            </a:endParaRPr>
          </a:p>
          <a:p>
            <a:pPr>
              <a:defRPr/>
            </a:pPr>
            <a:r>
              <a:rPr lang="en-US" dirty="0">
                <a:latin typeface="Times New Roman" pitchFamily="-110" charset="0"/>
              </a:rPr>
              <a:t>• </a:t>
            </a:r>
            <a:r>
              <a:rPr lang="en-US" b="1" dirty="0">
                <a:latin typeface="Times New Roman" pitchFamily="-110" charset="0"/>
              </a:rPr>
              <a:t>Source MAC Address: The source physical address on the LAN for this</a:t>
            </a:r>
          </a:p>
          <a:p>
            <a:pPr>
              <a:defRPr/>
            </a:pPr>
            <a:r>
              <a:rPr lang="en-US" dirty="0">
                <a:latin typeface="Times New Roman" pitchFamily="-110" charset="0"/>
              </a:rPr>
              <a:t>MPDU.</a:t>
            </a:r>
          </a:p>
          <a:p>
            <a:pPr>
              <a:defRPr/>
            </a:pPr>
            <a:endParaRPr lang="en-US" dirty="0">
              <a:latin typeface="Times New Roman" pitchFamily="-110" charset="0"/>
            </a:endParaRPr>
          </a:p>
          <a:p>
            <a:pPr>
              <a:defRPr/>
            </a:pPr>
            <a:r>
              <a:rPr lang="en-US" dirty="0">
                <a:latin typeface="Times New Roman" pitchFamily="-110" charset="0"/>
              </a:rPr>
              <a:t>• </a:t>
            </a:r>
            <a:r>
              <a:rPr lang="en-US" b="1" dirty="0">
                <a:latin typeface="Times New Roman" pitchFamily="-110" charset="0"/>
              </a:rPr>
              <a:t>MAC Service Data Unit: The data from the next higher layer.</a:t>
            </a:r>
          </a:p>
          <a:p>
            <a:pPr>
              <a:defRPr/>
            </a:pPr>
            <a:endParaRPr lang="en-US" dirty="0">
              <a:latin typeface="Times New Roman" pitchFamily="-110" charset="0"/>
            </a:endParaRPr>
          </a:p>
          <a:p>
            <a:pPr>
              <a:defRPr/>
            </a:pPr>
            <a:r>
              <a:rPr lang="en-US" dirty="0">
                <a:latin typeface="Times New Roman" pitchFamily="-110" charset="0"/>
              </a:rPr>
              <a:t>• </a:t>
            </a:r>
            <a:r>
              <a:rPr lang="en-US" b="1" dirty="0">
                <a:latin typeface="Times New Roman" pitchFamily="-110" charset="0"/>
              </a:rPr>
              <a:t>CRC: The cyclic redundancy check field, also known as the Frame Check</a:t>
            </a:r>
          </a:p>
          <a:p>
            <a:pPr>
              <a:defRPr/>
            </a:pPr>
            <a:r>
              <a:rPr lang="en-US" dirty="0">
                <a:latin typeface="Times New Roman" pitchFamily="-110" charset="0"/>
              </a:rPr>
              <a:t>Sequence (FCS) field. This is an error-detecting code, such as that which is</a:t>
            </a:r>
          </a:p>
          <a:p>
            <a:pPr>
              <a:defRPr/>
            </a:pPr>
            <a:r>
              <a:rPr lang="en-US" dirty="0">
                <a:latin typeface="Times New Roman" pitchFamily="-110" charset="0"/>
              </a:rPr>
              <a:t>used in other data-link control protocols. The CRC is calculated based on the</a:t>
            </a:r>
          </a:p>
          <a:p>
            <a:pPr>
              <a:defRPr/>
            </a:pPr>
            <a:r>
              <a:rPr lang="en-US" dirty="0">
                <a:latin typeface="Times New Roman" pitchFamily="-110" charset="0"/>
              </a:rPr>
              <a:t>bits in the entire MPDU. The sender calculates the CRC and adds it to the</a:t>
            </a:r>
          </a:p>
          <a:p>
            <a:pPr>
              <a:defRPr/>
            </a:pPr>
            <a:r>
              <a:rPr lang="en-US" dirty="0">
                <a:latin typeface="Times New Roman" pitchFamily="-110" charset="0"/>
              </a:rPr>
              <a:t>frame. The receiver performs the same calculation on the incoming MPDU</a:t>
            </a:r>
          </a:p>
          <a:p>
            <a:pPr>
              <a:defRPr/>
            </a:pPr>
            <a:r>
              <a:rPr lang="en-US" dirty="0">
                <a:latin typeface="Times New Roman" pitchFamily="-110" charset="0"/>
              </a:rPr>
              <a:t>and compares that calculation to the CRC field in that incoming MPDU. If the</a:t>
            </a:r>
          </a:p>
          <a:p>
            <a:pPr>
              <a:defRPr/>
            </a:pPr>
            <a:r>
              <a:rPr lang="en-US" dirty="0">
                <a:latin typeface="Times New Roman" pitchFamily="-110" charset="0"/>
              </a:rPr>
              <a:t>two values don’t match, then one or more bits have been altered in transit.</a:t>
            </a:r>
          </a:p>
          <a:p>
            <a:pPr>
              <a:defRPr/>
            </a:pPr>
            <a:endParaRPr lang="en-US" dirty="0">
              <a:latin typeface="Times New Roman" pitchFamily="-110" charset="0"/>
            </a:endParaRPr>
          </a:p>
          <a:p>
            <a:pPr>
              <a:defRPr/>
            </a:pPr>
            <a:r>
              <a:rPr lang="en-US" dirty="0">
                <a:latin typeface="Times New Roman" pitchFamily="-110" charset="0"/>
              </a:rPr>
              <a:t>The fields preceding the MSDU field are referred to as the </a:t>
            </a:r>
            <a:r>
              <a:rPr lang="en-US" b="1" dirty="0">
                <a:latin typeface="Times New Roman" pitchFamily="-110" charset="0"/>
              </a:rPr>
              <a:t>MAC header , and</a:t>
            </a:r>
          </a:p>
          <a:p>
            <a:pPr>
              <a:defRPr/>
            </a:pPr>
            <a:r>
              <a:rPr lang="en-US" dirty="0">
                <a:latin typeface="Times New Roman" pitchFamily="-110" charset="0"/>
              </a:rPr>
              <a:t>the field following the MSDU field is referred to as the </a:t>
            </a:r>
            <a:r>
              <a:rPr lang="en-US" b="1" dirty="0">
                <a:latin typeface="Times New Roman" pitchFamily="-110" charset="0"/>
              </a:rPr>
              <a:t>MAC trailer . The header</a:t>
            </a:r>
          </a:p>
          <a:p>
            <a:pPr>
              <a:defRPr/>
            </a:pPr>
            <a:r>
              <a:rPr lang="en-US" dirty="0">
                <a:latin typeface="Times New Roman" pitchFamily="-110" charset="0"/>
              </a:rPr>
              <a:t>and trailer contain control information that accompany the data field and that are</a:t>
            </a:r>
          </a:p>
          <a:p>
            <a:pPr>
              <a:defRPr/>
            </a:pPr>
            <a:r>
              <a:rPr lang="en-US" dirty="0">
                <a:latin typeface="Times New Roman" pitchFamily="-110" charset="0"/>
              </a:rPr>
              <a:t>used by the MAC protocol.</a:t>
            </a:r>
            <a:endParaRPr lang="en-US" dirty="0"/>
          </a:p>
        </p:txBody>
      </p:sp>
      <p:sp>
        <p:nvSpPr>
          <p:cNvPr id="68612"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17E967-A1A0-456F-99C9-8CB201DF8339}" type="slidenum">
              <a:rPr lang="en-AU" altLang="en-US" smtClean="0">
                <a:latin typeface="Arial" panose="020B0604020202020204" pitchFamily="34" charset="0"/>
              </a:rPr>
              <a:pPr>
                <a:spcBef>
                  <a:spcPct val="0"/>
                </a:spcBef>
              </a:pPr>
              <a:t>23</a:t>
            </a:fld>
            <a:endParaRPr lang="en-AU" altLang="en-US">
              <a:latin typeface="Arial" panose="020B0604020202020204" pitchFamily="34" charset="0"/>
            </a:endParaRPr>
          </a:p>
        </p:txBody>
      </p:sp>
    </p:spTree>
    <p:extLst>
      <p:ext uri="{BB962C8B-B14F-4D97-AF65-F5344CB8AC3E}">
        <p14:creationId xmlns:p14="http://schemas.microsoft.com/office/powerpoint/2010/main" val="4234948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r>
              <a:rPr lang="en-US" altLang="en-US"/>
              <a:t>IEEE 802 is a committee that has developed standards for a wide range of local area</a:t>
            </a:r>
          </a:p>
          <a:p>
            <a:r>
              <a:rPr lang="en-US" altLang="en-US"/>
              <a:t>networks (LANs). In 1990, the IEEE 802 Committee formed a new working group,</a:t>
            </a:r>
          </a:p>
          <a:p>
            <a:r>
              <a:rPr lang="en-US" altLang="en-US"/>
              <a:t>IEEE 802.11, with a charter to develop a protocol and transmission specifications</a:t>
            </a:r>
          </a:p>
          <a:p>
            <a:r>
              <a:rPr lang="en-US" altLang="en-US"/>
              <a:t>for wireless LANs (WLANs). Since that time, the demand for WLANs at different</a:t>
            </a:r>
          </a:p>
          <a:p>
            <a:r>
              <a:rPr lang="en-US" altLang="en-US"/>
              <a:t>frequencies and data rates has exploded. Keeping pace with this demand, the IEEE</a:t>
            </a:r>
          </a:p>
          <a:p>
            <a:r>
              <a:rPr lang="en-US" altLang="en-US"/>
              <a:t>802.11 working group has issued an ever-expanding list of standards. Table 24.1</a:t>
            </a:r>
          </a:p>
          <a:p>
            <a:r>
              <a:rPr lang="en-US" altLang="en-US"/>
              <a:t>briefly defines key terms used in the IEEE 802.11 standard.</a:t>
            </a:r>
          </a:p>
        </p:txBody>
      </p:sp>
      <p:sp>
        <p:nvSpPr>
          <p:cNvPr id="60420" name="Slide Number Placeholder 3"/>
          <p:cNvSpPr>
            <a:spLocks noGrp="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7ED0B1-1325-4864-8F4E-D50F106B1CB3}" type="slidenum">
              <a:rPr lang="en-AU" altLang="en-US" smtClean="0">
                <a:latin typeface="Arial" panose="020B0604020202020204" pitchFamily="34" charset="0"/>
              </a:rPr>
              <a:pPr>
                <a:spcBef>
                  <a:spcPct val="0"/>
                </a:spcBef>
              </a:pPr>
              <a:t>24</a:t>
            </a:fld>
            <a:endParaRPr lang="en-AU" altLang="en-US">
              <a:latin typeface="Arial" panose="020B0604020202020204" pitchFamily="34" charset="0"/>
            </a:endParaRPr>
          </a:p>
        </p:txBody>
      </p:sp>
    </p:spTree>
    <p:extLst>
      <p:ext uri="{BB962C8B-B14F-4D97-AF65-F5344CB8AC3E}">
        <p14:creationId xmlns:p14="http://schemas.microsoft.com/office/powerpoint/2010/main" val="4242072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91150B-B3DA-4242-AAC3-8669D7C959E3}" type="slidenum">
              <a:rPr lang="en-US" altLang="en-US"/>
              <a:pPr/>
              <a:t>25</a:t>
            </a:fld>
            <a:endParaRPr lang="en-US" alt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72805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B0DC2-E55E-400C-B08F-B688F21D3146}" type="slidenum">
              <a:rPr lang="en-US" altLang="en-US"/>
              <a:pPr/>
              <a:t>26</a:t>
            </a:fld>
            <a:endParaRPr lang="en-US" alt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5286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fld id="{757D618D-6801-43B5-913D-51D0AB6DAD87}" type="slidenum">
              <a:rPr lang="en-US" altLang="en-US" smtClean="0">
                <a:latin typeface="Times New Roman" panose="02020603050405020304" pitchFamily="18" charset="0"/>
                <a:ea typeface="MS PGothic" panose="020B0600070205080204" pitchFamily="34" charset="-128"/>
              </a:rPr>
              <a:pPr/>
              <a:t>8</a:t>
            </a:fld>
            <a:endParaRPr lang="en-US" altLang="en-US">
              <a:latin typeface="Times New Roman" panose="02020603050405020304" pitchFamily="18" charset="0"/>
              <a:ea typeface="MS PGothic" panose="020B0600070205080204" pitchFamily="34"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980215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B5A40-E3A6-4545-8A6F-234F69030FC8}" type="slidenum">
              <a:rPr lang="en-US" altLang="en-US"/>
              <a:pPr/>
              <a:t>27</a:t>
            </a:fld>
            <a:endParaRPr lang="en-US" alt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3664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4DAC56-1A9A-4387-B65A-ED469F61DC14}" type="slidenum">
              <a:rPr lang="en-US" altLang="en-US"/>
              <a:pPr/>
              <a:t>28</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28593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7802A-3B47-4E72-B053-98261CCBA98C}" type="slidenum">
              <a:rPr lang="en-US" altLang="en-US"/>
              <a:pPr/>
              <a:t>29</a:t>
            </a:fld>
            <a:endParaRPr lang="en-US" alt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58406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43521E-9F76-4710-90D6-CD3302E7DD21}" type="slidenum">
              <a:rPr lang="en-US" altLang="en-US"/>
              <a:pPr/>
              <a:t>30</a:t>
            </a:fld>
            <a:endParaRPr lang="en-US"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83829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WPA could be implemented through firmware upgrades on wireless network interface cards designed for WEP that began shipping as far back as 1999. However, since the changes required in the wireless access points (APs) were more extensive than those needed on the network cards, most pre-2003 APs could not be upgraded to support WPA.</a:t>
            </a:r>
          </a:p>
          <a:p>
            <a:endParaRPr lang="en-US" dirty="0"/>
          </a:p>
          <a:p>
            <a:r>
              <a:rPr lang="en-US" dirty="0"/>
              <a:t>WPA also includes a Message Integrity Check, which replaces the cyclic redundancy check (CRC) that was used by the WEP standard. Researchers have since discovered a flaw in WPA that relied on older weaknesses in WEP and the limitations of the message integrity code hash function, named Michael, to retrieve the keystream from short packets to use for re-injection and spoofing.</a:t>
            </a:r>
          </a:p>
        </p:txBody>
      </p:sp>
      <p:sp>
        <p:nvSpPr>
          <p:cNvPr id="4" name="Slide Number Placeholder 3"/>
          <p:cNvSpPr>
            <a:spLocks noGrp="1"/>
          </p:cNvSpPr>
          <p:nvPr>
            <p:ph type="sldNum" sz="quarter" idx="5"/>
          </p:nvPr>
        </p:nvSpPr>
        <p:spPr/>
        <p:txBody>
          <a:bodyPr/>
          <a:lstStyle/>
          <a:p>
            <a:fld id="{1F52C056-4745-D94F-AA20-EC07D0C831A1}" type="slidenum">
              <a:rPr lang="en-US" smtClean="0"/>
              <a:t>31</a:t>
            </a:fld>
            <a:endParaRPr lang="en-US"/>
          </a:p>
        </p:txBody>
      </p:sp>
    </p:spTree>
    <p:extLst>
      <p:ext uri="{BB962C8B-B14F-4D97-AF65-F5344CB8AC3E}">
        <p14:creationId xmlns:p14="http://schemas.microsoft.com/office/powerpoint/2010/main" val="415404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WPA-Personal</a:t>
            </a:r>
          </a:p>
          <a:p>
            <a:r>
              <a:rPr lang="en-US" dirty="0"/>
              <a:t>This key may be entered either as a string of 64 hexadecimal digits, or as a passphrase of 8 to 63 printable ASCII characters.</a:t>
            </a:r>
          </a:p>
        </p:txBody>
      </p:sp>
      <p:sp>
        <p:nvSpPr>
          <p:cNvPr id="4" name="Slide Number Placeholder 3"/>
          <p:cNvSpPr>
            <a:spLocks noGrp="1"/>
          </p:cNvSpPr>
          <p:nvPr>
            <p:ph type="sldNum" sz="quarter" idx="5"/>
          </p:nvPr>
        </p:nvSpPr>
        <p:spPr/>
        <p:txBody>
          <a:bodyPr/>
          <a:lstStyle/>
          <a:p>
            <a:fld id="{1F52C056-4745-D94F-AA20-EC07D0C831A1}" type="slidenum">
              <a:rPr lang="en-US" smtClean="0"/>
              <a:t>32</a:t>
            </a:fld>
            <a:endParaRPr lang="en-US"/>
          </a:p>
        </p:txBody>
      </p:sp>
    </p:spTree>
    <p:extLst>
      <p:ext uri="{BB962C8B-B14F-4D97-AF65-F5344CB8AC3E}">
        <p14:creationId xmlns:p14="http://schemas.microsoft.com/office/powerpoint/2010/main" val="72444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Wi-Fi Alliance also claims that WPA3 will mitigate security issues posed by weak passwords and simplify the process of setting up devices with no display interface.</a:t>
            </a:r>
          </a:p>
        </p:txBody>
      </p:sp>
      <p:sp>
        <p:nvSpPr>
          <p:cNvPr id="4" name="Slide Number Placeholder 3"/>
          <p:cNvSpPr>
            <a:spLocks noGrp="1"/>
          </p:cNvSpPr>
          <p:nvPr>
            <p:ph type="sldNum" sz="quarter" idx="5"/>
          </p:nvPr>
        </p:nvSpPr>
        <p:spPr/>
        <p:txBody>
          <a:bodyPr/>
          <a:lstStyle/>
          <a:p>
            <a:fld id="{1F52C056-4745-D94F-AA20-EC07D0C831A1}" type="slidenum">
              <a:rPr lang="en-US" smtClean="0"/>
              <a:t>33</a:t>
            </a:fld>
            <a:endParaRPr lang="en-US"/>
          </a:p>
        </p:txBody>
      </p:sp>
    </p:spTree>
    <p:extLst>
      <p:ext uri="{BB962C8B-B14F-4D97-AF65-F5344CB8AC3E}">
        <p14:creationId xmlns:p14="http://schemas.microsoft.com/office/powerpoint/2010/main" val="3359062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8283B4-421F-4EA8-BE66-A26C9C6FEF74}" type="slidenum">
              <a:rPr lang="en-US" altLang="en-US"/>
              <a:pPr/>
              <a:t>34</a:t>
            </a:fld>
            <a:endParaRPr lang="en-US" alt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50006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2251B-95C8-4A29-947E-DDDB530869C4}" type="slidenum">
              <a:rPr lang="en-US" altLang="en-US"/>
              <a:pPr/>
              <a:t>35</a:t>
            </a:fld>
            <a:endParaRPr lang="en-US"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33217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17EE40-1260-4EED-8934-4A35255C27DB}" type="slidenum">
              <a:rPr lang="en-US" altLang="en-US"/>
              <a:pPr/>
              <a:t>36</a:t>
            </a:fld>
            <a:endParaRPr lang="en-US" alt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1758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fld id="{C86B9786-8978-4E7E-812D-15F0E7033FE6}" type="slidenum">
              <a:rPr lang="en-US" altLang="en-US" smtClean="0">
                <a:latin typeface="Times New Roman" panose="02020603050405020304" pitchFamily="18" charset="0"/>
                <a:ea typeface="MS PGothic" panose="020B0600070205080204" pitchFamily="34" charset="-128"/>
              </a:rPr>
              <a:pPr/>
              <a:t>9</a:t>
            </a:fld>
            <a:endParaRPr lang="en-US" altLang="en-US">
              <a:latin typeface="Times New Roman" panose="02020603050405020304" pitchFamily="18" charset="0"/>
              <a:ea typeface="MS PGothic" panose="020B0600070205080204"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451045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2251B-95C8-4A29-947E-DDDB530869C4}" type="slidenum">
              <a:rPr lang="en-US" altLang="en-US"/>
              <a:pPr/>
              <a:t>37</a:t>
            </a:fld>
            <a:endParaRPr lang="en-US"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concept of war driving is simple: Using a device capable of receiving an 802.11b signal, a device capable of locating itself on a map, and software that will log data from the second when a network is detected by the first, the hacker moves from place to place, letting these devices do their job. Over time, the hacker builds up a database comprising the network name, signal strength, location, and </a:t>
            </a:r>
            <a:r>
              <a:rPr lang="en-US" dirty="0" err="1"/>
              <a:t>ip</a:t>
            </a:r>
            <a:r>
              <a:rPr lang="en-US" dirty="0"/>
              <a:t>/namespace in use.</a:t>
            </a:r>
            <a:endParaRPr lang="en-US" altLang="en-US" dirty="0"/>
          </a:p>
          <a:p>
            <a:endParaRPr lang="en-US" altLang="en-US" dirty="0"/>
          </a:p>
        </p:txBody>
      </p:sp>
    </p:spTree>
    <p:extLst>
      <p:ext uri="{BB962C8B-B14F-4D97-AF65-F5344CB8AC3E}">
        <p14:creationId xmlns:p14="http://schemas.microsoft.com/office/powerpoint/2010/main" val="817680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2251B-95C8-4A29-947E-DDDB530869C4}" type="slidenum">
              <a:rPr lang="en-US" altLang="en-US"/>
              <a:pPr/>
              <a:t>38</a:t>
            </a:fld>
            <a:endParaRPr lang="en-US"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69927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C2251B-95C8-4A29-947E-DDDB530869C4}" type="slidenum">
              <a:rPr lang="en-US" altLang="en-US"/>
              <a:pPr/>
              <a:t>39</a:t>
            </a:fld>
            <a:endParaRPr lang="en-US" alt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68761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fld id="{B2B54778-E729-49BF-A718-851808AB99FB}" type="slidenum">
              <a:rPr lang="en-US" altLang="en-US" smtClean="0">
                <a:latin typeface="Times New Roman" panose="02020603050405020304" pitchFamily="18" charset="0"/>
                <a:ea typeface="MS PGothic" panose="020B0600070205080204" pitchFamily="34" charset="-128"/>
              </a:rPr>
              <a:pPr/>
              <a:t>10</a:t>
            </a:fld>
            <a:endParaRPr lang="en-US" altLang="en-US">
              <a:latin typeface="Times New Roman" panose="02020603050405020304" pitchFamily="18" charset="0"/>
              <a:ea typeface="MS PGothic" panose="020B0600070205080204" pitchFamily="34"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55354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fld id="{369DB1C6-F9A9-4CCB-B571-33D4B2407906}" type="slidenum">
              <a:rPr lang="en-US" altLang="en-US" smtClean="0">
                <a:latin typeface="Times New Roman" panose="02020603050405020304" pitchFamily="18" charset="0"/>
                <a:ea typeface="MS PGothic" panose="020B0600070205080204" pitchFamily="34" charset="-128"/>
              </a:rPr>
              <a:pPr/>
              <a:t>11</a:t>
            </a:fld>
            <a:endParaRPr lang="en-US" altLang="en-US">
              <a:latin typeface="Times New Roman" panose="02020603050405020304" pitchFamily="18" charset="0"/>
              <a:ea typeface="MS PGothic" panose="020B0600070205080204"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862023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fld id="{09835D9C-E570-4D05-8226-DD431C16662B}" type="slidenum">
              <a:rPr lang="en-US" altLang="en-US" smtClean="0">
                <a:latin typeface="Times New Roman" panose="02020603050405020304" pitchFamily="18" charset="0"/>
                <a:ea typeface="MS PGothic" panose="020B0600070205080204" pitchFamily="34" charset="-128"/>
              </a:rPr>
              <a:pPr/>
              <a:t>12</a:t>
            </a:fld>
            <a:endParaRPr lang="en-US" altLang="en-US">
              <a:latin typeface="Times New Roman" panose="02020603050405020304" pitchFamily="18" charset="0"/>
              <a:ea typeface="MS PGothic" panose="020B0600070205080204" pitchFamily="34"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82416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65200">
              <a:defRPr>
                <a:solidFill>
                  <a:schemeClr val="tx1"/>
                </a:solidFill>
                <a:latin typeface="Arial" panose="020B0604020202020204" pitchFamily="34" charset="0"/>
              </a:defRPr>
            </a:lvl1pPr>
            <a:lvl2pPr marL="742950" indent="-285750" defTabSz="965200">
              <a:defRPr>
                <a:solidFill>
                  <a:schemeClr val="tx1"/>
                </a:solidFill>
                <a:latin typeface="Arial" panose="020B0604020202020204" pitchFamily="34" charset="0"/>
              </a:defRPr>
            </a:lvl2pPr>
            <a:lvl3pPr marL="1143000" indent="-228600" defTabSz="965200">
              <a:defRPr>
                <a:solidFill>
                  <a:schemeClr val="tx1"/>
                </a:solidFill>
                <a:latin typeface="Arial" panose="020B0604020202020204" pitchFamily="34" charset="0"/>
              </a:defRPr>
            </a:lvl3pPr>
            <a:lvl4pPr marL="1600200" indent="-228600" defTabSz="965200">
              <a:defRPr>
                <a:solidFill>
                  <a:schemeClr val="tx1"/>
                </a:solidFill>
                <a:latin typeface="Arial" panose="020B0604020202020204" pitchFamily="34" charset="0"/>
              </a:defRPr>
            </a:lvl4pPr>
            <a:lvl5pPr marL="2057400" indent="-228600" defTabSz="965200">
              <a:defRPr>
                <a:solidFill>
                  <a:schemeClr val="tx1"/>
                </a:solidFill>
                <a:latin typeface="Arial" panose="020B0604020202020204" pitchFamily="34" charset="0"/>
              </a:defRPr>
            </a:lvl5pPr>
            <a:lvl6pPr marL="2514600" indent="-228600" defTabSz="965200" eaLnBrk="0" fontAlgn="base" hangingPunct="0">
              <a:spcBef>
                <a:spcPct val="0"/>
              </a:spcBef>
              <a:spcAft>
                <a:spcPct val="0"/>
              </a:spcAft>
              <a:defRPr>
                <a:solidFill>
                  <a:schemeClr val="tx1"/>
                </a:solidFill>
                <a:latin typeface="Arial" panose="020B0604020202020204" pitchFamily="34" charset="0"/>
              </a:defRPr>
            </a:lvl6pPr>
            <a:lvl7pPr marL="2971800" indent="-228600" defTabSz="965200" eaLnBrk="0" fontAlgn="base" hangingPunct="0">
              <a:spcBef>
                <a:spcPct val="0"/>
              </a:spcBef>
              <a:spcAft>
                <a:spcPct val="0"/>
              </a:spcAft>
              <a:defRPr>
                <a:solidFill>
                  <a:schemeClr val="tx1"/>
                </a:solidFill>
                <a:latin typeface="Arial" panose="020B0604020202020204" pitchFamily="34" charset="0"/>
              </a:defRPr>
            </a:lvl7pPr>
            <a:lvl8pPr marL="3429000" indent="-228600" defTabSz="965200" eaLnBrk="0" fontAlgn="base" hangingPunct="0">
              <a:spcBef>
                <a:spcPct val="0"/>
              </a:spcBef>
              <a:spcAft>
                <a:spcPct val="0"/>
              </a:spcAft>
              <a:defRPr>
                <a:solidFill>
                  <a:schemeClr val="tx1"/>
                </a:solidFill>
                <a:latin typeface="Arial" panose="020B0604020202020204" pitchFamily="34" charset="0"/>
              </a:defRPr>
            </a:lvl8pPr>
            <a:lvl9pPr marL="3886200" indent="-228600" defTabSz="965200" eaLnBrk="0" fontAlgn="base" hangingPunct="0">
              <a:spcBef>
                <a:spcPct val="0"/>
              </a:spcBef>
              <a:spcAft>
                <a:spcPct val="0"/>
              </a:spcAft>
              <a:defRPr>
                <a:solidFill>
                  <a:schemeClr val="tx1"/>
                </a:solidFill>
                <a:latin typeface="Arial" panose="020B0604020202020204" pitchFamily="34" charset="0"/>
              </a:defRPr>
            </a:lvl9pPr>
          </a:lstStyle>
          <a:p>
            <a:fld id="{E661A56D-A869-4471-8FD0-DC18C5E99FBE}" type="slidenum">
              <a:rPr lang="en-US" altLang="en-US" smtClean="0">
                <a:latin typeface="Times New Roman" panose="02020603050405020304" pitchFamily="18" charset="0"/>
                <a:ea typeface="MS PGothic" panose="020B0600070205080204" pitchFamily="34" charset="-128"/>
              </a:rPr>
              <a:pPr/>
              <a:t>13</a:t>
            </a:fld>
            <a:endParaRPr lang="en-US" altLang="en-US">
              <a:latin typeface="Times New Roman" panose="02020603050405020304" pitchFamily="18" charset="0"/>
              <a:ea typeface="MS PGothic" panose="020B0600070205080204" pitchFamily="3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003670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Countries apply their own regulations to the allowable channels, allowed users and maximum power levels within these frequency ranges. The ISM band ranges are also often used.</a:t>
            </a:r>
          </a:p>
          <a:p>
            <a:endParaRPr lang="en-US" dirty="0"/>
          </a:p>
          <a:p>
            <a:r>
              <a:rPr lang="en-US" dirty="0"/>
              <a:t>Any two channel numbers that differ by five or more, such as 2 and 7, do not overlap (no adjacent-channel interference). The oft-repeated adage that channels 1, 6, and 11 are the only non-overlapping channels is, therefore, not accurate. </a:t>
            </a:r>
          </a:p>
          <a:p>
            <a:endParaRPr lang="en-US" dirty="0"/>
          </a:p>
          <a:p>
            <a:r>
              <a:rPr lang="en-US" dirty="0"/>
              <a:t>However, many 2.4 GHz 802.11b and 802.11g access-points default to the same channel on initial startup, contributing to congestion on certain channels. These issues can become a problem in high-density areas, such as large apartment complexes or office buildings with many Wi-Fi access points.</a:t>
            </a:r>
          </a:p>
          <a:p>
            <a:endParaRPr lang="en-US" dirty="0"/>
          </a:p>
          <a:p>
            <a:r>
              <a:rPr lang="en-US" dirty="0"/>
              <a:t>Other devices use the 2.4 GHz band: microwave ovens, ISM band devices, security cameras, ZigBee devices, Bluetooth devices, video senders, cordless phones, baby monitors, and, in some countries, amateur radio, all of which can cause significant additional interference.</a:t>
            </a:r>
          </a:p>
        </p:txBody>
      </p:sp>
      <p:sp>
        <p:nvSpPr>
          <p:cNvPr id="4" name="Slide Number Placeholder 3"/>
          <p:cNvSpPr>
            <a:spLocks noGrp="1"/>
          </p:cNvSpPr>
          <p:nvPr>
            <p:ph type="sldNum" sz="quarter" idx="5"/>
          </p:nvPr>
        </p:nvSpPr>
        <p:spPr/>
        <p:txBody>
          <a:bodyPr/>
          <a:lstStyle/>
          <a:p>
            <a:fld id="{1F52C056-4745-D94F-AA20-EC07D0C831A1}" type="slidenum">
              <a:rPr lang="en-US" smtClean="0"/>
              <a:t>15</a:t>
            </a:fld>
            <a:endParaRPr lang="en-US"/>
          </a:p>
        </p:txBody>
      </p:sp>
    </p:spTree>
    <p:extLst>
      <p:ext uri="{BB962C8B-B14F-4D97-AF65-F5344CB8AC3E}">
        <p14:creationId xmlns:p14="http://schemas.microsoft.com/office/powerpoint/2010/main" val="268926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405A3DD-23F8-4038-A35B-6222A421DD22}" type="slidenum">
              <a:rPr lang="en-AU" altLang="en-US" smtClean="0">
                <a:latin typeface="Arial" panose="020B0604020202020204" pitchFamily="34" charset="0"/>
              </a:rPr>
              <a:pPr>
                <a:spcBef>
                  <a:spcPct val="0"/>
                </a:spcBef>
              </a:pPr>
              <a:t>16</a:t>
            </a:fld>
            <a:endParaRPr lang="en-AU" altLang="en-US">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r>
              <a:rPr lang="en-US" altLang="en-US" dirty="0"/>
              <a:t>The concerns for wireless security, in terms of threats, and countermeasures, are</a:t>
            </a:r>
          </a:p>
          <a:p>
            <a:r>
              <a:rPr lang="en-US" altLang="en-US" dirty="0"/>
              <a:t>similar to those found in a wired environment, such as an Ethernet LAN or a wired</a:t>
            </a:r>
          </a:p>
          <a:p>
            <a:r>
              <a:rPr lang="en-US" altLang="en-US" dirty="0"/>
              <a:t>wide-area network. The security requirements are the same in both environments:</a:t>
            </a:r>
          </a:p>
          <a:p>
            <a:r>
              <a:rPr lang="en-US" altLang="en-US" dirty="0"/>
              <a:t>confidentiality, integrity, availability, authenticity, and accountability. However,</a:t>
            </a:r>
          </a:p>
          <a:p>
            <a:r>
              <a:rPr lang="en-US" altLang="en-US" dirty="0"/>
              <a:t>some of the security threats are exacerbated in a wireless environment and some are</a:t>
            </a:r>
          </a:p>
          <a:p>
            <a:r>
              <a:rPr lang="en-US" altLang="en-US" dirty="0"/>
              <a:t>unique to the wireless environment. The most significant source of risk in wireless</a:t>
            </a:r>
          </a:p>
          <a:p>
            <a:r>
              <a:rPr lang="en-US" altLang="en-US" dirty="0"/>
              <a:t>networks is the underlying communications medium. In addition, there have</a:t>
            </a:r>
          </a:p>
          <a:p>
            <a:r>
              <a:rPr lang="en-US" altLang="en-US" dirty="0"/>
              <a:t>traditionally been security risks in wireless protocols that have only been addressed</a:t>
            </a:r>
          </a:p>
          <a:p>
            <a:r>
              <a:rPr lang="en-US" altLang="en-US" dirty="0"/>
              <a:t>in relatively recent generations of these protocols.</a:t>
            </a:r>
          </a:p>
        </p:txBody>
      </p:sp>
    </p:spTree>
    <p:extLst>
      <p:ext uri="{BB962C8B-B14F-4D97-AF65-F5344CB8AC3E}">
        <p14:creationId xmlns:p14="http://schemas.microsoft.com/office/powerpoint/2010/main" val="202207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AD8D91A-A2EE-4B54-B3C6-F6C67903BA9C}" type="datetime1">
              <a:rPr lang="en-US" smtClean="0"/>
              <a:pPr/>
              <a:t>5/24/2022</a:t>
            </a:fld>
            <a:endParaRPr lang="en-US" dirty="0"/>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9785C6-EBAF-49D5-AD4D-BABF4DFAAD59}" type="datetime1">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04122-9A3A-4FD8-98B8-22631F32846C}" type="datetime1">
              <a:rPr lang="en-US" smtClean="0"/>
              <a:pPr/>
              <a:t>5/24/2022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9A7B8-0EC4-44C9-AFEF-25E144F11C06}" type="datetime1">
              <a:rPr lang="en-US" smtClean="0"/>
              <a:pPr/>
              <a:t>5/24/2022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2BB47B5-C739-4DAE-AACD-CC58CA843AC4}" type="datetime1">
              <a:rPr lang="en-US" smtClean="0"/>
              <a:pPr/>
              <a:t>5/24/2022</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72AE48-94E6-46E0-BE32-5F0716DE9115}" type="datetime1">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84C285-8BCE-48FC-97D9-E2837AF38351}" type="datetime1">
              <a:rPr lang="en-US" smtClean="0"/>
              <a:pPr/>
              <a:t>5/24/2022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70D3E6-EF16-4488-94A4-211508FE4682}" type="datetime1">
              <a:rPr lang="en-US" smtClean="0"/>
              <a:pPr/>
              <a:t>5/24/2022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7077FB3B-20DA-4D0E-BF16-8262B7156612}" type="datetime1">
              <a:rPr lang="en-US" smtClean="0"/>
              <a:pPr/>
              <a:t>5/24/2022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73C2C-6BD0-40EC-8D8D-4D51F089C5EB}" type="datetime1">
              <a:rPr lang="en-US" smtClean="0"/>
              <a:pPr/>
              <a:t>5/24/2022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5" name="Date Placeholder 4"/>
          <p:cNvSpPr>
            <a:spLocks noGrp="1"/>
          </p:cNvSpPr>
          <p:nvPr>
            <p:ph type="dt" sz="half" idx="10"/>
          </p:nvPr>
        </p:nvSpPr>
        <p:spPr/>
        <p:txBody>
          <a:bodyPr/>
          <a:lstStyle/>
          <a:p>
            <a:fld id="{2D377F5C-EDA7-4864-9756-35769B0E62CF}" type="datetime1">
              <a:rPr lang="en-US" smtClean="0"/>
              <a:pPr/>
              <a:t>5/24/2022</a:t>
            </a:fld>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88B99C93-F56F-46AB-9EB8-53614A95B15F}" type="datetime1">
              <a:rPr lang="en-US" smtClean="0"/>
              <a:pPr/>
              <a:t>5/24/2022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sldNum="0" hdr="0" ft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4.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18" Type="http://schemas.openxmlformats.org/officeDocument/2006/relationships/image" Target="../media/image33.png"/><Relationship Id="rId3" Type="http://schemas.openxmlformats.org/officeDocument/2006/relationships/notesSlide" Target="../notesSlides/notesSlide6.xml"/><Relationship Id="rId7" Type="http://schemas.openxmlformats.org/officeDocument/2006/relationships/image" Target="../media/image32.wmf"/><Relationship Id="rId12" Type="http://schemas.openxmlformats.org/officeDocument/2006/relationships/oleObject" Target="../embeddings/oleObject7.bin"/><Relationship Id="rId17" Type="http://schemas.openxmlformats.org/officeDocument/2006/relationships/image" Target="../media/image22.png"/><Relationship Id="rId2" Type="http://schemas.openxmlformats.org/officeDocument/2006/relationships/slideLayout" Target="../slideLayouts/slideLayout2.xml"/><Relationship Id="rId16" Type="http://schemas.openxmlformats.org/officeDocument/2006/relationships/image" Target="../media/image21.pn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6.bin"/><Relationship Id="rId5" Type="http://schemas.openxmlformats.org/officeDocument/2006/relationships/image" Target="../media/image31.wmf"/><Relationship Id="rId15" Type="http://schemas.openxmlformats.org/officeDocument/2006/relationships/oleObject" Target="../embeddings/oleObject10.bin"/><Relationship Id="rId10" Type="http://schemas.openxmlformats.org/officeDocument/2006/relationships/oleObject" Target="../embeddings/oleObject5.bin"/><Relationship Id="rId4" Type="http://schemas.openxmlformats.org/officeDocument/2006/relationships/oleObject" Target="../embeddings/oleObject1.bin"/><Relationship Id="rId9" Type="http://schemas.openxmlformats.org/officeDocument/2006/relationships/oleObject" Target="../embeddings/oleObject4.bin"/><Relationship Id="rId1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en.wikipedia.org/wiki/IEEE_802.1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4.png"/><Relationship Id="rId4" Type="http://schemas.openxmlformats.org/officeDocument/2006/relationships/oleObject" Target="file:///C:\Users\ASUS1\Downloads\Macintosh%20HD:Users:kevinmclaughlin:Desktop:Stallings%20Security%20Book%202nd%20Edition:T24-Wireless.doc!OLE_LINK1"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9.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F4BA7BA-B366-4554-9745-615F4031BB0F}"/>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EA3641B3-CF3F-4356-9CE1-2CF67E481234}"/>
              </a:ext>
            </a:extLst>
          </p:cNvPr>
          <p:cNvSpPr>
            <a:spLocks noGrp="1"/>
          </p:cNvSpPr>
          <p:nvPr>
            <p:ph type="ctrTitle"/>
          </p:nvPr>
        </p:nvSpPr>
        <p:spPr/>
        <p:txBody>
          <a:bodyPr/>
          <a:lstStyle/>
          <a:p>
            <a:r>
              <a:rPr lang="en-US" dirty="0"/>
              <a:t>Pop quiz!</a:t>
            </a:r>
          </a:p>
        </p:txBody>
      </p:sp>
    </p:spTree>
    <p:extLst>
      <p:ext uri="{BB962C8B-B14F-4D97-AF65-F5344CB8AC3E}">
        <p14:creationId xmlns:p14="http://schemas.microsoft.com/office/powerpoint/2010/main" val="1499115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val 5"/>
          <p:cNvSpPr>
            <a:spLocks noChangeArrowheads="1"/>
          </p:cNvSpPr>
          <p:nvPr/>
        </p:nvSpPr>
        <p:spPr bwMode="auto">
          <a:xfrm>
            <a:off x="4755356" y="4140995"/>
            <a:ext cx="1614488" cy="157043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8675" name="Oval 11"/>
          <p:cNvSpPr>
            <a:spLocks noChangeArrowheads="1"/>
          </p:cNvSpPr>
          <p:nvPr/>
        </p:nvSpPr>
        <p:spPr bwMode="auto">
          <a:xfrm>
            <a:off x="1631158" y="1825229"/>
            <a:ext cx="1689497" cy="17145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8676" name="Line 22"/>
          <p:cNvSpPr>
            <a:spLocks noChangeShapeType="1"/>
          </p:cNvSpPr>
          <p:nvPr/>
        </p:nvSpPr>
        <p:spPr bwMode="auto">
          <a:xfrm>
            <a:off x="2491980" y="2693194"/>
            <a:ext cx="958453" cy="4917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677" name="Oval 23"/>
          <p:cNvSpPr>
            <a:spLocks noChangeArrowheads="1"/>
          </p:cNvSpPr>
          <p:nvPr/>
        </p:nvSpPr>
        <p:spPr bwMode="auto">
          <a:xfrm>
            <a:off x="2286001" y="3882630"/>
            <a:ext cx="778669" cy="75366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8678" name="Line 34"/>
          <p:cNvSpPr>
            <a:spLocks noChangeShapeType="1"/>
          </p:cNvSpPr>
          <p:nvPr/>
        </p:nvSpPr>
        <p:spPr bwMode="auto">
          <a:xfrm flipV="1">
            <a:off x="2790825" y="3584973"/>
            <a:ext cx="942975" cy="607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679" name="Oval 38"/>
          <p:cNvSpPr>
            <a:spLocks noChangeArrowheads="1"/>
          </p:cNvSpPr>
          <p:nvPr/>
        </p:nvSpPr>
        <p:spPr bwMode="auto">
          <a:xfrm>
            <a:off x="3474245" y="4187430"/>
            <a:ext cx="1708547" cy="1539478"/>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8680" name="Line 59"/>
          <p:cNvSpPr>
            <a:spLocks noChangeShapeType="1"/>
          </p:cNvSpPr>
          <p:nvPr/>
        </p:nvSpPr>
        <p:spPr bwMode="auto">
          <a:xfrm>
            <a:off x="5163741" y="4925616"/>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28681" name="Line 60"/>
          <p:cNvSpPr>
            <a:spLocks noChangeShapeType="1"/>
          </p:cNvSpPr>
          <p:nvPr/>
        </p:nvSpPr>
        <p:spPr bwMode="auto">
          <a:xfrm flipH="1">
            <a:off x="4798219" y="4852988"/>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682" name="Line 61"/>
          <p:cNvSpPr>
            <a:spLocks noChangeShapeType="1"/>
          </p:cNvSpPr>
          <p:nvPr/>
        </p:nvSpPr>
        <p:spPr bwMode="auto">
          <a:xfrm flipH="1">
            <a:off x="4808935" y="4910138"/>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683" name="Line 62"/>
          <p:cNvSpPr>
            <a:spLocks noChangeShapeType="1"/>
          </p:cNvSpPr>
          <p:nvPr/>
        </p:nvSpPr>
        <p:spPr bwMode="auto">
          <a:xfrm flipH="1">
            <a:off x="4766072" y="4960144"/>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684" name="Line 63"/>
          <p:cNvSpPr>
            <a:spLocks noChangeShapeType="1"/>
          </p:cNvSpPr>
          <p:nvPr/>
        </p:nvSpPr>
        <p:spPr bwMode="auto">
          <a:xfrm flipH="1" flipV="1">
            <a:off x="4793457" y="3936207"/>
            <a:ext cx="711994" cy="9703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685" name="Line 64"/>
          <p:cNvSpPr>
            <a:spLocks noChangeShapeType="1"/>
          </p:cNvSpPr>
          <p:nvPr/>
        </p:nvSpPr>
        <p:spPr bwMode="auto">
          <a:xfrm flipV="1">
            <a:off x="4374356" y="3965972"/>
            <a:ext cx="381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28686" name="Group 356"/>
          <p:cNvGrpSpPr>
            <a:grpSpLocks/>
          </p:cNvGrpSpPr>
          <p:nvPr/>
        </p:nvGrpSpPr>
        <p:grpSpPr bwMode="auto">
          <a:xfrm>
            <a:off x="5974556" y="4507706"/>
            <a:ext cx="248841" cy="276225"/>
            <a:chOff x="313" y="1497"/>
            <a:chExt cx="1152" cy="1014"/>
          </a:xfrm>
        </p:grpSpPr>
        <p:pic>
          <p:nvPicPr>
            <p:cNvPr id="28814" name="Picture 354" descr="laptop_stylized_sm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15" name="Picture 355" descr="antenna_stylize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7" name="Group 361"/>
          <p:cNvGrpSpPr>
            <a:grpSpLocks/>
          </p:cNvGrpSpPr>
          <p:nvPr/>
        </p:nvGrpSpPr>
        <p:grpSpPr bwMode="auto">
          <a:xfrm>
            <a:off x="2696767" y="4004073"/>
            <a:ext cx="297656" cy="291703"/>
            <a:chOff x="2967" y="478"/>
            <a:chExt cx="788" cy="625"/>
          </a:xfrm>
        </p:grpSpPr>
        <p:pic>
          <p:nvPicPr>
            <p:cNvPr id="28812" name="Picture 358" descr="access_point_stylized_smal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813" name="Picture 360" descr="antenna_radiation_stylized"/>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8" name="Group 108"/>
          <p:cNvGrpSpPr>
            <a:grpSpLocks/>
          </p:cNvGrpSpPr>
          <p:nvPr/>
        </p:nvGrpSpPr>
        <p:grpSpPr bwMode="auto">
          <a:xfrm>
            <a:off x="5394724" y="4575572"/>
            <a:ext cx="344090" cy="465534"/>
            <a:chOff x="5955030" y="3031808"/>
            <a:chExt cx="914400" cy="1398587"/>
          </a:xfrm>
        </p:grpSpPr>
        <p:grpSp>
          <p:nvGrpSpPr>
            <p:cNvPr id="28795" name="Group 398"/>
            <p:cNvGrpSpPr>
              <a:grpSpLocks/>
            </p:cNvGrpSpPr>
            <p:nvPr/>
          </p:nvGrpSpPr>
          <p:grpSpPr bwMode="auto">
            <a:xfrm>
              <a:off x="6097905" y="3403283"/>
              <a:ext cx="596900" cy="1027112"/>
              <a:chOff x="3130" y="3288"/>
              <a:chExt cx="410" cy="742"/>
            </a:xfrm>
          </p:grpSpPr>
          <p:sp>
            <p:nvSpPr>
              <p:cNvPr id="28797"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98"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99"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800"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801"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802"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803"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804"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805"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806"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807"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808"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809"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810"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811"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8796" name="Picture 399" descr="cell_tower_radiation cop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5030" y="3031808"/>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9" name="Group 403"/>
          <p:cNvGrpSpPr>
            <a:grpSpLocks/>
          </p:cNvGrpSpPr>
          <p:nvPr/>
        </p:nvGrpSpPr>
        <p:grpSpPr bwMode="auto">
          <a:xfrm>
            <a:off x="3695700" y="4873229"/>
            <a:ext cx="395288" cy="294084"/>
            <a:chOff x="2751" y="1851"/>
            <a:chExt cx="462" cy="478"/>
          </a:xfrm>
        </p:grpSpPr>
        <p:pic>
          <p:nvPicPr>
            <p:cNvPr id="28793" name="Picture 364" descr="iphone_stylized_small"/>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94" name="Picture 402" descr="antenna_radiation_stylized"/>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90" name="Group 129"/>
          <p:cNvGrpSpPr>
            <a:grpSpLocks/>
          </p:cNvGrpSpPr>
          <p:nvPr/>
        </p:nvGrpSpPr>
        <p:grpSpPr bwMode="auto">
          <a:xfrm>
            <a:off x="4213624" y="4598195"/>
            <a:ext cx="344090" cy="465535"/>
            <a:chOff x="5955030" y="3031808"/>
            <a:chExt cx="914400" cy="1398587"/>
          </a:xfrm>
        </p:grpSpPr>
        <p:grpSp>
          <p:nvGrpSpPr>
            <p:cNvPr id="28776" name="Group 398"/>
            <p:cNvGrpSpPr>
              <a:grpSpLocks/>
            </p:cNvGrpSpPr>
            <p:nvPr/>
          </p:nvGrpSpPr>
          <p:grpSpPr bwMode="auto">
            <a:xfrm>
              <a:off x="6097905" y="3403283"/>
              <a:ext cx="596900" cy="1027112"/>
              <a:chOff x="3130" y="3288"/>
              <a:chExt cx="410" cy="742"/>
            </a:xfrm>
          </p:grpSpPr>
          <p:sp>
            <p:nvSpPr>
              <p:cNvPr id="28778"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79"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80"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81"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82"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83"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84"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85"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86"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87"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88"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89"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90"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91"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92"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8777" name="Picture 399" descr="cell_tower_radiation cop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5030" y="3031808"/>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91" name="Group 356"/>
          <p:cNvGrpSpPr>
            <a:grpSpLocks/>
          </p:cNvGrpSpPr>
          <p:nvPr/>
        </p:nvGrpSpPr>
        <p:grpSpPr bwMode="auto">
          <a:xfrm>
            <a:off x="5479256" y="5200650"/>
            <a:ext cx="271463" cy="253604"/>
            <a:chOff x="313" y="1497"/>
            <a:chExt cx="1152" cy="1014"/>
          </a:xfrm>
        </p:grpSpPr>
        <p:pic>
          <p:nvPicPr>
            <p:cNvPr id="28774" name="Picture 354" descr="laptop_stylized_small"/>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5" name="Picture 355" descr="antenna_stylized"/>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92" name="Group 356"/>
          <p:cNvGrpSpPr>
            <a:grpSpLocks/>
          </p:cNvGrpSpPr>
          <p:nvPr/>
        </p:nvGrpSpPr>
        <p:grpSpPr bwMode="auto">
          <a:xfrm>
            <a:off x="4556523" y="5216128"/>
            <a:ext cx="282178" cy="260747"/>
            <a:chOff x="313" y="1497"/>
            <a:chExt cx="1152" cy="1014"/>
          </a:xfrm>
        </p:grpSpPr>
        <p:pic>
          <p:nvPicPr>
            <p:cNvPr id="28772" name="Picture 354" descr="laptop_stylized_small"/>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3" name="Picture 355" descr="antenna_stylize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93" name="Group 356"/>
          <p:cNvGrpSpPr>
            <a:grpSpLocks/>
          </p:cNvGrpSpPr>
          <p:nvPr/>
        </p:nvGrpSpPr>
        <p:grpSpPr bwMode="auto">
          <a:xfrm>
            <a:off x="4015980" y="5231608"/>
            <a:ext cx="286940" cy="327422"/>
            <a:chOff x="313" y="1497"/>
            <a:chExt cx="1152" cy="1014"/>
          </a:xfrm>
        </p:grpSpPr>
        <p:pic>
          <p:nvPicPr>
            <p:cNvPr id="28770" name="Picture 354" descr="laptop_stylized_small"/>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71" name="Picture 355" descr="antenna_stylized"/>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94" name="Group 403"/>
          <p:cNvGrpSpPr>
            <a:grpSpLocks/>
          </p:cNvGrpSpPr>
          <p:nvPr/>
        </p:nvGrpSpPr>
        <p:grpSpPr bwMode="auto">
          <a:xfrm>
            <a:off x="3939780" y="4362451"/>
            <a:ext cx="364331" cy="302419"/>
            <a:chOff x="2751" y="1851"/>
            <a:chExt cx="462" cy="478"/>
          </a:xfrm>
        </p:grpSpPr>
        <p:pic>
          <p:nvPicPr>
            <p:cNvPr id="28768" name="Picture 364" descr="iphone_stylized_small"/>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69" name="Picture 402" descr="antenna_radiation_stylized"/>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95" name="Group 403"/>
          <p:cNvGrpSpPr>
            <a:grpSpLocks/>
          </p:cNvGrpSpPr>
          <p:nvPr/>
        </p:nvGrpSpPr>
        <p:grpSpPr bwMode="auto">
          <a:xfrm>
            <a:off x="5860258" y="4857751"/>
            <a:ext cx="394097" cy="294085"/>
            <a:chOff x="2751" y="1851"/>
            <a:chExt cx="462" cy="478"/>
          </a:xfrm>
        </p:grpSpPr>
        <p:pic>
          <p:nvPicPr>
            <p:cNvPr id="28766" name="Picture 364" descr="iphone_stylized_small"/>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67" name="Picture 402" descr="antenna_radiation_stylized"/>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96" name="Group 356"/>
          <p:cNvGrpSpPr>
            <a:grpSpLocks/>
          </p:cNvGrpSpPr>
          <p:nvPr/>
        </p:nvGrpSpPr>
        <p:grpSpPr bwMode="auto">
          <a:xfrm>
            <a:off x="4883944" y="4750594"/>
            <a:ext cx="282179" cy="261938"/>
            <a:chOff x="313" y="1497"/>
            <a:chExt cx="1152" cy="1014"/>
          </a:xfrm>
        </p:grpSpPr>
        <p:pic>
          <p:nvPicPr>
            <p:cNvPr id="28764" name="Picture 354" descr="laptop_stylized_small"/>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65" name="Picture 355" descr="antenna_stylize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97" name="Group 356"/>
          <p:cNvGrpSpPr>
            <a:grpSpLocks/>
          </p:cNvGrpSpPr>
          <p:nvPr/>
        </p:nvGrpSpPr>
        <p:grpSpPr bwMode="auto">
          <a:xfrm>
            <a:off x="2575324" y="4339830"/>
            <a:ext cx="211931" cy="258365"/>
            <a:chOff x="313" y="1497"/>
            <a:chExt cx="1152" cy="1014"/>
          </a:xfrm>
        </p:grpSpPr>
        <p:pic>
          <p:nvPicPr>
            <p:cNvPr id="28762" name="Picture 354" descr="laptop_stylized_small"/>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63" name="Picture 355" descr="antenna_stylized"/>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98" name="Group 403"/>
          <p:cNvGrpSpPr>
            <a:grpSpLocks/>
          </p:cNvGrpSpPr>
          <p:nvPr/>
        </p:nvGrpSpPr>
        <p:grpSpPr bwMode="auto">
          <a:xfrm>
            <a:off x="2355056" y="4088606"/>
            <a:ext cx="333375" cy="285750"/>
            <a:chOff x="2751" y="1851"/>
            <a:chExt cx="462" cy="478"/>
          </a:xfrm>
        </p:grpSpPr>
        <p:pic>
          <p:nvPicPr>
            <p:cNvPr id="28760" name="Picture 364" descr="iphone_stylized_small"/>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61" name="Picture 402" descr="antenna_radiation_stylized"/>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99" name="Group 171"/>
          <p:cNvGrpSpPr>
            <a:grpSpLocks/>
          </p:cNvGrpSpPr>
          <p:nvPr/>
        </p:nvGrpSpPr>
        <p:grpSpPr bwMode="auto">
          <a:xfrm>
            <a:off x="2324100" y="2336007"/>
            <a:ext cx="344091" cy="464344"/>
            <a:chOff x="5955030" y="3031808"/>
            <a:chExt cx="914400" cy="1398587"/>
          </a:xfrm>
        </p:grpSpPr>
        <p:grpSp>
          <p:nvGrpSpPr>
            <p:cNvPr id="28743" name="Group 398"/>
            <p:cNvGrpSpPr>
              <a:grpSpLocks/>
            </p:cNvGrpSpPr>
            <p:nvPr/>
          </p:nvGrpSpPr>
          <p:grpSpPr bwMode="auto">
            <a:xfrm>
              <a:off x="6097905" y="3403283"/>
              <a:ext cx="596900" cy="1027112"/>
              <a:chOff x="3130" y="3288"/>
              <a:chExt cx="410" cy="742"/>
            </a:xfrm>
          </p:grpSpPr>
          <p:sp>
            <p:nvSpPr>
              <p:cNvPr id="28745"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46"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47"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48"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49"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50"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51"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52"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53"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54"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55"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56"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57"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58"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8759"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8744" name="Picture 399" descr="cell_tower_radiation cop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5030" y="3031808"/>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700" name="Group 356"/>
          <p:cNvGrpSpPr>
            <a:grpSpLocks/>
          </p:cNvGrpSpPr>
          <p:nvPr/>
        </p:nvGrpSpPr>
        <p:grpSpPr bwMode="auto">
          <a:xfrm>
            <a:off x="2727723" y="2434829"/>
            <a:ext cx="348853" cy="360759"/>
            <a:chOff x="313" y="1497"/>
            <a:chExt cx="1152" cy="1014"/>
          </a:xfrm>
        </p:grpSpPr>
        <p:pic>
          <p:nvPicPr>
            <p:cNvPr id="28741" name="Picture 354" descr="laptop_stylized_small"/>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2" name="Picture 355" descr="antenna_stylized"/>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701" name="Group 356"/>
          <p:cNvGrpSpPr>
            <a:grpSpLocks/>
          </p:cNvGrpSpPr>
          <p:nvPr/>
        </p:nvGrpSpPr>
        <p:grpSpPr bwMode="auto">
          <a:xfrm>
            <a:off x="2646761" y="3033713"/>
            <a:ext cx="250031" cy="276225"/>
            <a:chOff x="313" y="1497"/>
            <a:chExt cx="1152" cy="1014"/>
          </a:xfrm>
        </p:grpSpPr>
        <p:pic>
          <p:nvPicPr>
            <p:cNvPr id="28739" name="Picture 354" descr="laptop_stylized_sm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0" name="Picture 355" descr="antenna_stylize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702" name="Group 356"/>
          <p:cNvGrpSpPr>
            <a:grpSpLocks/>
          </p:cNvGrpSpPr>
          <p:nvPr/>
        </p:nvGrpSpPr>
        <p:grpSpPr bwMode="auto">
          <a:xfrm>
            <a:off x="2255045" y="3098006"/>
            <a:ext cx="211931" cy="258366"/>
            <a:chOff x="313" y="1497"/>
            <a:chExt cx="1152" cy="1014"/>
          </a:xfrm>
        </p:grpSpPr>
        <p:pic>
          <p:nvPicPr>
            <p:cNvPr id="28737" name="Picture 354" descr="laptop_stylized_small"/>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8" name="Picture 355" descr="antenna_stylized"/>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703" name="Group 403"/>
          <p:cNvGrpSpPr>
            <a:grpSpLocks/>
          </p:cNvGrpSpPr>
          <p:nvPr/>
        </p:nvGrpSpPr>
        <p:grpSpPr bwMode="auto">
          <a:xfrm>
            <a:off x="2034779" y="2845594"/>
            <a:ext cx="333375" cy="286941"/>
            <a:chOff x="2751" y="1851"/>
            <a:chExt cx="462" cy="478"/>
          </a:xfrm>
        </p:grpSpPr>
        <p:pic>
          <p:nvPicPr>
            <p:cNvPr id="28735" name="Picture 364" descr="iphone_stylized_small"/>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6" name="Picture 402" descr="antenna_radiation_stylized"/>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704" name="Group 356"/>
          <p:cNvGrpSpPr>
            <a:grpSpLocks/>
          </p:cNvGrpSpPr>
          <p:nvPr/>
        </p:nvGrpSpPr>
        <p:grpSpPr bwMode="auto">
          <a:xfrm>
            <a:off x="2316956" y="1908572"/>
            <a:ext cx="334566" cy="289322"/>
            <a:chOff x="313" y="1497"/>
            <a:chExt cx="1152" cy="1014"/>
          </a:xfrm>
        </p:grpSpPr>
        <p:pic>
          <p:nvPicPr>
            <p:cNvPr id="28733" name="Picture 354" descr="laptop_stylized_small"/>
            <p:cNvPicPr>
              <a:picLocks noChangeAspect="1" noChangeArrowheads="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4" name="Picture 355" descr="antenna_stylized"/>
            <p:cNvPicPr>
              <a:picLocks noChangeAspect="1" noChangeArrowheads="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705" name="Group 403"/>
          <p:cNvGrpSpPr>
            <a:grpSpLocks/>
          </p:cNvGrpSpPr>
          <p:nvPr/>
        </p:nvGrpSpPr>
        <p:grpSpPr bwMode="auto">
          <a:xfrm>
            <a:off x="1714500" y="2755106"/>
            <a:ext cx="334566" cy="285750"/>
            <a:chOff x="2751" y="1851"/>
            <a:chExt cx="462" cy="478"/>
          </a:xfrm>
        </p:grpSpPr>
        <p:pic>
          <p:nvPicPr>
            <p:cNvPr id="28731" name="Picture 364" descr="iphone_stylized_small"/>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2" name="Picture 402" descr="antenna_radiation_stylized"/>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706" name="Rectangle 64"/>
          <p:cNvSpPr>
            <a:spLocks noChangeArrowheads="1"/>
          </p:cNvSpPr>
          <p:nvPr/>
        </p:nvSpPr>
        <p:spPr bwMode="auto">
          <a:xfrm>
            <a:off x="5231607" y="1737900"/>
            <a:ext cx="2534841" cy="2403095"/>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8707" name="Rectangle 65"/>
          <p:cNvSpPr>
            <a:spLocks noChangeArrowheads="1"/>
          </p:cNvSpPr>
          <p:nvPr/>
        </p:nvSpPr>
        <p:spPr bwMode="auto">
          <a:xfrm>
            <a:off x="5297092" y="1909763"/>
            <a:ext cx="1434703" cy="2107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8708" name="Rectangle 66"/>
          <p:cNvSpPr>
            <a:spLocks noChangeArrowheads="1"/>
          </p:cNvSpPr>
          <p:nvPr/>
        </p:nvSpPr>
        <p:spPr bwMode="auto">
          <a:xfrm>
            <a:off x="5295900" y="1878806"/>
            <a:ext cx="2362200" cy="193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buClr>
                <a:srgbClr val="000099"/>
              </a:buClr>
              <a:buSzPct val="75000"/>
              <a:buFont typeface="Wingdings" panose="05000000000000000000" pitchFamily="2" charset="2"/>
              <a:buNone/>
            </a:pPr>
            <a:r>
              <a:rPr lang="en-US" altLang="en-US" sz="1350"/>
              <a:t> </a:t>
            </a:r>
            <a:r>
              <a:rPr lang="en-US" altLang="en-US" sz="1500">
                <a:latin typeface="Gill Sans MT" panose="020B0502020104020203" pitchFamily="34" charset="0"/>
              </a:rPr>
              <a:t>wireless link</a:t>
            </a:r>
          </a:p>
          <a:p>
            <a:pPr>
              <a:lnSpc>
                <a:spcPct val="90000"/>
              </a:lnSpc>
              <a:spcBef>
                <a:spcPct val="20000"/>
              </a:spcBef>
              <a:buClr>
                <a:srgbClr val="000099"/>
              </a:buClr>
              <a:buSzPct val="75000"/>
              <a:buFont typeface="Wingdings" panose="05000000000000000000" pitchFamily="2" charset="2"/>
              <a:buChar char="v"/>
            </a:pPr>
            <a:r>
              <a:rPr lang="en-US" altLang="en-US" sz="1350">
                <a:latin typeface="Gill Sans MT" panose="020B0502020104020203" pitchFamily="34" charset="0"/>
              </a:rPr>
              <a:t>typically used to connect mobile(s) to base station</a:t>
            </a:r>
          </a:p>
          <a:p>
            <a:pPr>
              <a:lnSpc>
                <a:spcPct val="90000"/>
              </a:lnSpc>
              <a:spcBef>
                <a:spcPct val="20000"/>
              </a:spcBef>
              <a:buClr>
                <a:srgbClr val="000099"/>
              </a:buClr>
              <a:buSzPct val="75000"/>
              <a:buFont typeface="Wingdings" panose="05000000000000000000" pitchFamily="2" charset="2"/>
              <a:buChar char="v"/>
            </a:pPr>
            <a:r>
              <a:rPr lang="en-US" altLang="en-US" sz="1350">
                <a:latin typeface="Gill Sans MT" panose="020B0502020104020203" pitchFamily="34" charset="0"/>
              </a:rPr>
              <a:t>also used as backbone link </a:t>
            </a:r>
          </a:p>
          <a:p>
            <a:pPr>
              <a:lnSpc>
                <a:spcPct val="90000"/>
              </a:lnSpc>
              <a:spcBef>
                <a:spcPct val="20000"/>
              </a:spcBef>
              <a:buClr>
                <a:srgbClr val="000099"/>
              </a:buClr>
              <a:buSzPct val="75000"/>
              <a:buFont typeface="Wingdings" panose="05000000000000000000" pitchFamily="2" charset="2"/>
              <a:buChar char="v"/>
            </a:pPr>
            <a:r>
              <a:rPr lang="en-US" altLang="en-US" sz="1350">
                <a:latin typeface="Gill Sans MT" panose="020B0502020104020203" pitchFamily="34" charset="0"/>
              </a:rPr>
              <a:t>multiple access control (MAC) protocol coordinates link access </a:t>
            </a:r>
          </a:p>
          <a:p>
            <a:pPr>
              <a:lnSpc>
                <a:spcPct val="90000"/>
              </a:lnSpc>
              <a:spcBef>
                <a:spcPct val="20000"/>
              </a:spcBef>
              <a:buClr>
                <a:srgbClr val="000099"/>
              </a:buClr>
              <a:buSzPct val="75000"/>
              <a:buFont typeface="Wingdings" panose="05000000000000000000" pitchFamily="2" charset="2"/>
              <a:buChar char="v"/>
            </a:pPr>
            <a:r>
              <a:rPr lang="en-US" altLang="en-US" sz="1350">
                <a:latin typeface="Gill Sans MT" panose="020B0502020104020203" pitchFamily="34" charset="0"/>
              </a:rPr>
              <a:t>various data rates, transmission distance</a:t>
            </a:r>
          </a:p>
        </p:txBody>
      </p:sp>
      <p:sp>
        <p:nvSpPr>
          <p:cNvPr id="28709" name="Line 68"/>
          <p:cNvSpPr>
            <a:spLocks noChangeShapeType="1"/>
          </p:cNvSpPr>
          <p:nvPr/>
        </p:nvSpPr>
        <p:spPr bwMode="auto">
          <a:xfrm flipH="1">
            <a:off x="5798345" y="4140995"/>
            <a:ext cx="79772" cy="41195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8710" name="AutoShape 72"/>
          <p:cNvSpPr>
            <a:spLocks noChangeAspect="1" noChangeArrowheads="1" noTextEdit="1"/>
          </p:cNvSpPr>
          <p:nvPr/>
        </p:nvSpPr>
        <p:spPr bwMode="auto">
          <a:xfrm>
            <a:off x="6993732" y="1930003"/>
            <a:ext cx="551260" cy="1654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350"/>
          </a:p>
        </p:txBody>
      </p:sp>
      <p:grpSp>
        <p:nvGrpSpPr>
          <p:cNvPr id="28711" name="Group 137"/>
          <p:cNvGrpSpPr>
            <a:grpSpLocks/>
          </p:cNvGrpSpPr>
          <p:nvPr/>
        </p:nvGrpSpPr>
        <p:grpSpPr bwMode="auto">
          <a:xfrm>
            <a:off x="7004447" y="1868091"/>
            <a:ext cx="541734" cy="227409"/>
            <a:chOff x="4750" y="264"/>
            <a:chExt cx="455" cy="191"/>
          </a:xfrm>
        </p:grpSpPr>
        <p:sp>
          <p:nvSpPr>
            <p:cNvPr id="28716" name="Freeform 89"/>
            <p:cNvSpPr>
              <a:spLocks/>
            </p:cNvSpPr>
            <p:nvPr/>
          </p:nvSpPr>
          <p:spPr bwMode="auto">
            <a:xfrm>
              <a:off x="4872" y="298"/>
              <a:ext cx="82" cy="104"/>
            </a:xfrm>
            <a:custGeom>
              <a:avLst/>
              <a:gdLst>
                <a:gd name="T0" fmla="*/ 0 w 247"/>
                <a:gd name="T1" fmla="*/ 0 h 209"/>
                <a:gd name="T2" fmla="*/ 0 w 247"/>
                <a:gd name="T3" fmla="*/ 0 h 209"/>
                <a:gd name="T4" fmla="*/ 0 w 247"/>
                <a:gd name="T5" fmla="*/ 0 h 209"/>
                <a:gd name="T6" fmla="*/ 0 w 247"/>
                <a:gd name="T7" fmla="*/ 0 h 209"/>
                <a:gd name="T8" fmla="*/ 0 w 247"/>
                <a:gd name="T9" fmla="*/ 0 h 209"/>
                <a:gd name="T10" fmla="*/ 0 w 247"/>
                <a:gd name="T11" fmla="*/ 0 h 209"/>
                <a:gd name="T12" fmla="*/ 0 w 247"/>
                <a:gd name="T13" fmla="*/ 0 h 209"/>
                <a:gd name="T14" fmla="*/ 0 w 247"/>
                <a:gd name="T15" fmla="*/ 0 h 209"/>
                <a:gd name="T16" fmla="*/ 0 w 247"/>
                <a:gd name="T17" fmla="*/ 0 h 209"/>
                <a:gd name="T18" fmla="*/ 0 w 247"/>
                <a:gd name="T19" fmla="*/ 0 h 209"/>
                <a:gd name="T20" fmla="*/ 0 w 247"/>
                <a:gd name="T21" fmla="*/ 0 h 209"/>
                <a:gd name="T22" fmla="*/ 0 w 247"/>
                <a:gd name="T23" fmla="*/ 0 h 209"/>
                <a:gd name="T24" fmla="*/ 0 w 247"/>
                <a:gd name="T25" fmla="*/ 0 h 209"/>
                <a:gd name="T26" fmla="*/ 0 w 247"/>
                <a:gd name="T27" fmla="*/ 0 h 209"/>
                <a:gd name="T28" fmla="*/ 0 w 247"/>
                <a:gd name="T29" fmla="*/ 0 h 209"/>
                <a:gd name="T30" fmla="*/ 0 w 247"/>
                <a:gd name="T31" fmla="*/ 0 h 209"/>
                <a:gd name="T32" fmla="*/ 0 w 247"/>
                <a:gd name="T33" fmla="*/ 0 h 209"/>
                <a:gd name="T34" fmla="*/ 0 w 247"/>
                <a:gd name="T35" fmla="*/ 0 h 209"/>
                <a:gd name="T36" fmla="*/ 0 w 247"/>
                <a:gd name="T37" fmla="*/ 0 h 209"/>
                <a:gd name="T38" fmla="*/ 0 w 247"/>
                <a:gd name="T39" fmla="*/ 0 h 209"/>
                <a:gd name="T40" fmla="*/ 0 w 247"/>
                <a:gd name="T41" fmla="*/ 0 h 209"/>
                <a:gd name="T42" fmla="*/ 0 w 247"/>
                <a:gd name="T43" fmla="*/ 0 h 209"/>
                <a:gd name="T44" fmla="*/ 0 w 247"/>
                <a:gd name="T45" fmla="*/ 0 h 209"/>
                <a:gd name="T46" fmla="*/ 0 w 247"/>
                <a:gd name="T47" fmla="*/ 0 h 209"/>
                <a:gd name="T48" fmla="*/ 0 w 247"/>
                <a:gd name="T49" fmla="*/ 0 h 209"/>
                <a:gd name="T50" fmla="*/ 0 w 247"/>
                <a:gd name="T51" fmla="*/ 0 h 209"/>
                <a:gd name="T52" fmla="*/ 0 w 247"/>
                <a:gd name="T53" fmla="*/ 0 h 209"/>
                <a:gd name="T54" fmla="*/ 0 w 247"/>
                <a:gd name="T55" fmla="*/ 0 h 209"/>
                <a:gd name="T56" fmla="*/ 0 w 247"/>
                <a:gd name="T57" fmla="*/ 0 h 209"/>
                <a:gd name="T58" fmla="*/ 0 w 247"/>
                <a:gd name="T59" fmla="*/ 0 h 209"/>
                <a:gd name="T60" fmla="*/ 0 w 247"/>
                <a:gd name="T61" fmla="*/ 0 h 209"/>
                <a:gd name="T62" fmla="*/ 0 w 247"/>
                <a:gd name="T63" fmla="*/ 0 h 209"/>
                <a:gd name="T64" fmla="*/ 0 w 247"/>
                <a:gd name="T65" fmla="*/ 0 h 209"/>
                <a:gd name="T66" fmla="*/ 0 w 247"/>
                <a:gd name="T67" fmla="*/ 0 h 209"/>
                <a:gd name="T68" fmla="*/ 0 w 247"/>
                <a:gd name="T69" fmla="*/ 0 h 209"/>
                <a:gd name="T70" fmla="*/ 0 w 247"/>
                <a:gd name="T71" fmla="*/ 0 h 209"/>
                <a:gd name="T72" fmla="*/ 0 w 247"/>
                <a:gd name="T73" fmla="*/ 0 h 209"/>
                <a:gd name="T74" fmla="*/ 0 w 247"/>
                <a:gd name="T75" fmla="*/ 0 h 209"/>
                <a:gd name="T76" fmla="*/ 0 w 247"/>
                <a:gd name="T77" fmla="*/ 0 h 209"/>
                <a:gd name="T78" fmla="*/ 0 w 247"/>
                <a:gd name="T79" fmla="*/ 0 h 209"/>
                <a:gd name="T80" fmla="*/ 0 w 247"/>
                <a:gd name="T81" fmla="*/ 0 h 209"/>
                <a:gd name="T82" fmla="*/ 0 w 247"/>
                <a:gd name="T83" fmla="*/ 0 h 209"/>
                <a:gd name="T84" fmla="*/ 0 w 247"/>
                <a:gd name="T85" fmla="*/ 0 h 209"/>
                <a:gd name="T86" fmla="*/ 0 w 247"/>
                <a:gd name="T87" fmla="*/ 0 h 209"/>
                <a:gd name="T88" fmla="*/ 0 w 247"/>
                <a:gd name="T89" fmla="*/ 0 h 209"/>
                <a:gd name="T90" fmla="*/ 0 w 247"/>
                <a:gd name="T91" fmla="*/ 0 h 209"/>
                <a:gd name="T92" fmla="*/ 0 w 247"/>
                <a:gd name="T93" fmla="*/ 0 h 209"/>
                <a:gd name="T94" fmla="*/ 0 w 247"/>
                <a:gd name="T95" fmla="*/ 0 h 209"/>
                <a:gd name="T96" fmla="*/ 0 w 247"/>
                <a:gd name="T97" fmla="*/ 0 h 20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17" name="Freeform 90"/>
            <p:cNvSpPr>
              <a:spLocks/>
            </p:cNvSpPr>
            <p:nvPr/>
          </p:nvSpPr>
          <p:spPr bwMode="auto">
            <a:xfrm>
              <a:off x="5012" y="297"/>
              <a:ext cx="53" cy="81"/>
            </a:xfrm>
            <a:custGeom>
              <a:avLst/>
              <a:gdLst>
                <a:gd name="T0" fmla="*/ 0 w 158"/>
                <a:gd name="T1" fmla="*/ 1 h 162"/>
                <a:gd name="T2" fmla="*/ 0 w 158"/>
                <a:gd name="T3" fmla="*/ 1 h 162"/>
                <a:gd name="T4" fmla="*/ 0 w 158"/>
                <a:gd name="T5" fmla="*/ 1 h 162"/>
                <a:gd name="T6" fmla="*/ 0 w 158"/>
                <a:gd name="T7" fmla="*/ 1 h 162"/>
                <a:gd name="T8" fmla="*/ 0 w 158"/>
                <a:gd name="T9" fmla="*/ 1 h 162"/>
                <a:gd name="T10" fmla="*/ 0 w 158"/>
                <a:gd name="T11" fmla="*/ 1 h 162"/>
                <a:gd name="T12" fmla="*/ 0 w 158"/>
                <a:gd name="T13" fmla="*/ 1 h 162"/>
                <a:gd name="T14" fmla="*/ 0 w 158"/>
                <a:gd name="T15" fmla="*/ 1 h 162"/>
                <a:gd name="T16" fmla="*/ 0 w 158"/>
                <a:gd name="T17" fmla="*/ 1 h 162"/>
                <a:gd name="T18" fmla="*/ 0 w 158"/>
                <a:gd name="T19" fmla="*/ 1 h 162"/>
                <a:gd name="T20" fmla="*/ 0 w 158"/>
                <a:gd name="T21" fmla="*/ 1 h 162"/>
                <a:gd name="T22" fmla="*/ 0 w 158"/>
                <a:gd name="T23" fmla="*/ 1 h 162"/>
                <a:gd name="T24" fmla="*/ 0 w 158"/>
                <a:gd name="T25" fmla="*/ 1 h 162"/>
                <a:gd name="T26" fmla="*/ 0 w 158"/>
                <a:gd name="T27" fmla="*/ 1 h 162"/>
                <a:gd name="T28" fmla="*/ 0 w 158"/>
                <a:gd name="T29" fmla="*/ 1 h 162"/>
                <a:gd name="T30" fmla="*/ 0 w 158"/>
                <a:gd name="T31" fmla="*/ 1 h 162"/>
                <a:gd name="T32" fmla="*/ 0 w 158"/>
                <a:gd name="T33" fmla="*/ 1 h 162"/>
                <a:gd name="T34" fmla="*/ 0 w 158"/>
                <a:gd name="T35" fmla="*/ 1 h 162"/>
                <a:gd name="T36" fmla="*/ 0 w 158"/>
                <a:gd name="T37" fmla="*/ 1 h 162"/>
                <a:gd name="T38" fmla="*/ 0 w 158"/>
                <a:gd name="T39" fmla="*/ 1 h 162"/>
                <a:gd name="T40" fmla="*/ 0 w 158"/>
                <a:gd name="T41" fmla="*/ 1 h 162"/>
                <a:gd name="T42" fmla="*/ 0 w 158"/>
                <a:gd name="T43" fmla="*/ 1 h 162"/>
                <a:gd name="T44" fmla="*/ 0 w 158"/>
                <a:gd name="T45" fmla="*/ 1 h 162"/>
                <a:gd name="T46" fmla="*/ 0 w 158"/>
                <a:gd name="T47" fmla="*/ 1 h 162"/>
                <a:gd name="T48" fmla="*/ 0 w 158"/>
                <a:gd name="T49" fmla="*/ 1 h 162"/>
                <a:gd name="T50" fmla="*/ 0 w 158"/>
                <a:gd name="T51" fmla="*/ 1 h 162"/>
                <a:gd name="T52" fmla="*/ 0 w 158"/>
                <a:gd name="T53" fmla="*/ 1 h 162"/>
                <a:gd name="T54" fmla="*/ 0 w 158"/>
                <a:gd name="T55" fmla="*/ 1 h 162"/>
                <a:gd name="T56" fmla="*/ 0 w 158"/>
                <a:gd name="T57" fmla="*/ 1 h 162"/>
                <a:gd name="T58" fmla="*/ 0 w 158"/>
                <a:gd name="T59" fmla="*/ 1 h 162"/>
                <a:gd name="T60" fmla="*/ 0 w 158"/>
                <a:gd name="T61" fmla="*/ 0 h 162"/>
                <a:gd name="T62" fmla="*/ 0 w 158"/>
                <a:gd name="T63" fmla="*/ 0 h 162"/>
                <a:gd name="T64" fmla="*/ 0 w 158"/>
                <a:gd name="T65" fmla="*/ 1 h 162"/>
                <a:gd name="T66" fmla="*/ 0 w 158"/>
                <a:gd name="T67" fmla="*/ 1 h 162"/>
                <a:gd name="T68" fmla="*/ 0 w 158"/>
                <a:gd name="T69" fmla="*/ 1 h 162"/>
                <a:gd name="T70" fmla="*/ 0 w 158"/>
                <a:gd name="T71" fmla="*/ 1 h 162"/>
                <a:gd name="T72" fmla="*/ 0 w 158"/>
                <a:gd name="T73" fmla="*/ 1 h 162"/>
                <a:gd name="T74" fmla="*/ 0 w 158"/>
                <a:gd name="T75" fmla="*/ 1 h 162"/>
                <a:gd name="T76" fmla="*/ 0 w 158"/>
                <a:gd name="T77" fmla="*/ 1 h 162"/>
                <a:gd name="T78" fmla="*/ 0 w 158"/>
                <a:gd name="T79" fmla="*/ 1 h 162"/>
                <a:gd name="T80" fmla="*/ 0 w 158"/>
                <a:gd name="T81" fmla="*/ 1 h 1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18" name="Freeform 91"/>
            <p:cNvSpPr>
              <a:spLocks/>
            </p:cNvSpPr>
            <p:nvPr/>
          </p:nvSpPr>
          <p:spPr bwMode="auto">
            <a:xfrm>
              <a:off x="4820" y="278"/>
              <a:ext cx="133" cy="169"/>
            </a:xfrm>
            <a:custGeom>
              <a:avLst/>
              <a:gdLst>
                <a:gd name="T0" fmla="*/ 0 w 400"/>
                <a:gd name="T1" fmla="*/ 0 h 339"/>
                <a:gd name="T2" fmla="*/ 0 w 400"/>
                <a:gd name="T3" fmla="*/ 0 h 339"/>
                <a:gd name="T4" fmla="*/ 0 w 400"/>
                <a:gd name="T5" fmla="*/ 0 h 339"/>
                <a:gd name="T6" fmla="*/ 0 w 400"/>
                <a:gd name="T7" fmla="*/ 0 h 339"/>
                <a:gd name="T8" fmla="*/ 0 w 400"/>
                <a:gd name="T9" fmla="*/ 0 h 339"/>
                <a:gd name="T10" fmla="*/ 0 w 400"/>
                <a:gd name="T11" fmla="*/ 0 h 339"/>
                <a:gd name="T12" fmla="*/ 0 w 400"/>
                <a:gd name="T13" fmla="*/ 1 h 339"/>
                <a:gd name="T14" fmla="*/ 0 w 400"/>
                <a:gd name="T15" fmla="*/ 1 h 339"/>
                <a:gd name="T16" fmla="*/ 0 w 400"/>
                <a:gd name="T17" fmla="*/ 1 h 339"/>
                <a:gd name="T18" fmla="*/ 0 w 400"/>
                <a:gd name="T19" fmla="*/ 1 h 339"/>
                <a:gd name="T20" fmla="*/ 0 w 400"/>
                <a:gd name="T21" fmla="*/ 1 h 339"/>
                <a:gd name="T22" fmla="*/ 0 w 400"/>
                <a:gd name="T23" fmla="*/ 1 h 339"/>
                <a:gd name="T24" fmla="*/ 0 w 400"/>
                <a:gd name="T25" fmla="*/ 1 h 339"/>
                <a:gd name="T26" fmla="*/ 0 w 400"/>
                <a:gd name="T27" fmla="*/ 1 h 339"/>
                <a:gd name="T28" fmla="*/ 0 w 400"/>
                <a:gd name="T29" fmla="*/ 1 h 339"/>
                <a:gd name="T30" fmla="*/ 0 w 400"/>
                <a:gd name="T31" fmla="*/ 1 h 339"/>
                <a:gd name="T32" fmla="*/ 0 w 400"/>
                <a:gd name="T33" fmla="*/ 1 h 339"/>
                <a:gd name="T34" fmla="*/ 0 w 400"/>
                <a:gd name="T35" fmla="*/ 1 h 339"/>
                <a:gd name="T36" fmla="*/ 0 w 400"/>
                <a:gd name="T37" fmla="*/ 1 h 339"/>
                <a:gd name="T38" fmla="*/ 0 w 400"/>
                <a:gd name="T39" fmla="*/ 1 h 339"/>
                <a:gd name="T40" fmla="*/ 0 w 400"/>
                <a:gd name="T41" fmla="*/ 1 h 339"/>
                <a:gd name="T42" fmla="*/ 0 w 400"/>
                <a:gd name="T43" fmla="*/ 1 h 339"/>
                <a:gd name="T44" fmla="*/ 0 w 400"/>
                <a:gd name="T45" fmla="*/ 1 h 339"/>
                <a:gd name="T46" fmla="*/ 0 w 400"/>
                <a:gd name="T47" fmla="*/ 1 h 339"/>
                <a:gd name="T48" fmla="*/ 0 w 400"/>
                <a:gd name="T49" fmla="*/ 1 h 339"/>
                <a:gd name="T50" fmla="*/ 0 w 400"/>
                <a:gd name="T51" fmla="*/ 1 h 339"/>
                <a:gd name="T52" fmla="*/ 0 w 400"/>
                <a:gd name="T53" fmla="*/ 1 h 339"/>
                <a:gd name="T54" fmla="*/ 0 w 400"/>
                <a:gd name="T55" fmla="*/ 1 h 339"/>
                <a:gd name="T56" fmla="*/ 0 w 400"/>
                <a:gd name="T57" fmla="*/ 0 h 339"/>
                <a:gd name="T58" fmla="*/ 0 w 400"/>
                <a:gd name="T59" fmla="*/ 0 h 339"/>
                <a:gd name="T60" fmla="*/ 0 w 400"/>
                <a:gd name="T61" fmla="*/ 0 h 339"/>
                <a:gd name="T62" fmla="*/ 0 w 400"/>
                <a:gd name="T63" fmla="*/ 0 h 339"/>
                <a:gd name="T64" fmla="*/ 0 w 400"/>
                <a:gd name="T65" fmla="*/ 0 h 339"/>
                <a:gd name="T66" fmla="*/ 0 w 400"/>
                <a:gd name="T67" fmla="*/ 0 h 339"/>
                <a:gd name="T68" fmla="*/ 0 w 400"/>
                <a:gd name="T69" fmla="*/ 0 h 339"/>
                <a:gd name="T70" fmla="*/ 0 w 400"/>
                <a:gd name="T71" fmla="*/ 0 h 339"/>
                <a:gd name="T72" fmla="*/ 0 w 400"/>
                <a:gd name="T73" fmla="*/ 0 h 339"/>
                <a:gd name="T74" fmla="*/ 0 w 400"/>
                <a:gd name="T75" fmla="*/ 0 h 339"/>
                <a:gd name="T76" fmla="*/ 0 w 400"/>
                <a:gd name="T77" fmla="*/ 0 h 339"/>
                <a:gd name="T78" fmla="*/ 0 w 400"/>
                <a:gd name="T79" fmla="*/ 0 h 339"/>
                <a:gd name="T80" fmla="*/ 0 w 400"/>
                <a:gd name="T81" fmla="*/ 0 h 339"/>
                <a:gd name="T82" fmla="*/ 0 w 400"/>
                <a:gd name="T83" fmla="*/ 0 h 339"/>
                <a:gd name="T84" fmla="*/ 0 w 400"/>
                <a:gd name="T85" fmla="*/ 0 h 339"/>
                <a:gd name="T86" fmla="*/ 0 w 400"/>
                <a:gd name="T87" fmla="*/ 0 h 3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19" name="Freeform 92"/>
            <p:cNvSpPr>
              <a:spLocks/>
            </p:cNvSpPr>
            <p:nvPr/>
          </p:nvSpPr>
          <p:spPr bwMode="auto">
            <a:xfrm>
              <a:off x="5007" y="272"/>
              <a:ext cx="117" cy="113"/>
            </a:xfrm>
            <a:custGeom>
              <a:avLst/>
              <a:gdLst>
                <a:gd name="T0" fmla="*/ 0 w 351"/>
                <a:gd name="T1" fmla="*/ 1 h 226"/>
                <a:gd name="T2" fmla="*/ 0 w 351"/>
                <a:gd name="T3" fmla="*/ 1 h 226"/>
                <a:gd name="T4" fmla="*/ 0 w 351"/>
                <a:gd name="T5" fmla="*/ 1 h 226"/>
                <a:gd name="T6" fmla="*/ 0 w 351"/>
                <a:gd name="T7" fmla="*/ 1 h 226"/>
                <a:gd name="T8" fmla="*/ 0 w 351"/>
                <a:gd name="T9" fmla="*/ 1 h 226"/>
                <a:gd name="T10" fmla="*/ 0 w 351"/>
                <a:gd name="T11" fmla="*/ 1 h 226"/>
                <a:gd name="T12" fmla="*/ 0 w 351"/>
                <a:gd name="T13" fmla="*/ 1 h 226"/>
                <a:gd name="T14" fmla="*/ 0 w 351"/>
                <a:gd name="T15" fmla="*/ 1 h 226"/>
                <a:gd name="T16" fmla="*/ 0 w 351"/>
                <a:gd name="T17" fmla="*/ 1 h 226"/>
                <a:gd name="T18" fmla="*/ 0 w 351"/>
                <a:gd name="T19" fmla="*/ 1 h 226"/>
                <a:gd name="T20" fmla="*/ 0 w 351"/>
                <a:gd name="T21" fmla="*/ 1 h 226"/>
                <a:gd name="T22" fmla="*/ 0 w 351"/>
                <a:gd name="T23" fmla="*/ 1 h 226"/>
                <a:gd name="T24" fmla="*/ 0 w 351"/>
                <a:gd name="T25" fmla="*/ 1 h 226"/>
                <a:gd name="T26" fmla="*/ 0 w 351"/>
                <a:gd name="T27" fmla="*/ 1 h 226"/>
                <a:gd name="T28" fmla="*/ 0 w 351"/>
                <a:gd name="T29" fmla="*/ 1 h 226"/>
                <a:gd name="T30" fmla="*/ 0 w 351"/>
                <a:gd name="T31" fmla="*/ 1 h 226"/>
                <a:gd name="T32" fmla="*/ 0 w 351"/>
                <a:gd name="T33" fmla="*/ 1 h 226"/>
                <a:gd name="T34" fmla="*/ 0 w 351"/>
                <a:gd name="T35" fmla="*/ 1 h 226"/>
                <a:gd name="T36" fmla="*/ 0 w 351"/>
                <a:gd name="T37" fmla="*/ 1 h 226"/>
                <a:gd name="T38" fmla="*/ 0 w 351"/>
                <a:gd name="T39" fmla="*/ 1 h 226"/>
                <a:gd name="T40" fmla="*/ 0 w 351"/>
                <a:gd name="T41" fmla="*/ 1 h 226"/>
                <a:gd name="T42" fmla="*/ 0 w 351"/>
                <a:gd name="T43" fmla="*/ 1 h 226"/>
                <a:gd name="T44" fmla="*/ 0 w 351"/>
                <a:gd name="T45" fmla="*/ 1 h 226"/>
                <a:gd name="T46" fmla="*/ 0 w 351"/>
                <a:gd name="T47" fmla="*/ 1 h 226"/>
                <a:gd name="T48" fmla="*/ 0 w 351"/>
                <a:gd name="T49" fmla="*/ 1 h 226"/>
                <a:gd name="T50" fmla="*/ 0 w 351"/>
                <a:gd name="T51" fmla="*/ 1 h 226"/>
                <a:gd name="T52" fmla="*/ 0 w 351"/>
                <a:gd name="T53" fmla="*/ 1 h 226"/>
                <a:gd name="T54" fmla="*/ 0 w 351"/>
                <a:gd name="T55" fmla="*/ 1 h 226"/>
                <a:gd name="T56" fmla="*/ 0 w 351"/>
                <a:gd name="T57" fmla="*/ 1 h 226"/>
                <a:gd name="T58" fmla="*/ 0 w 351"/>
                <a:gd name="T59" fmla="*/ 1 h 226"/>
                <a:gd name="T60" fmla="*/ 0 w 351"/>
                <a:gd name="T61" fmla="*/ 1 h 226"/>
                <a:gd name="T62" fmla="*/ 0 w 351"/>
                <a:gd name="T63" fmla="*/ 1 h 226"/>
                <a:gd name="T64" fmla="*/ 0 w 351"/>
                <a:gd name="T65" fmla="*/ 1 h 226"/>
                <a:gd name="T66" fmla="*/ 0 w 351"/>
                <a:gd name="T67" fmla="*/ 1 h 226"/>
                <a:gd name="T68" fmla="*/ 0 w 351"/>
                <a:gd name="T69" fmla="*/ 1 h 226"/>
                <a:gd name="T70" fmla="*/ 0 w 351"/>
                <a:gd name="T71" fmla="*/ 1 h 226"/>
                <a:gd name="T72" fmla="*/ 0 w 351"/>
                <a:gd name="T73" fmla="*/ 1 h 226"/>
                <a:gd name="T74" fmla="*/ 0 w 351"/>
                <a:gd name="T75" fmla="*/ 1 h 226"/>
                <a:gd name="T76" fmla="*/ 0 w 351"/>
                <a:gd name="T77" fmla="*/ 1 h 226"/>
                <a:gd name="T78" fmla="*/ 0 w 351"/>
                <a:gd name="T79" fmla="*/ 0 h 226"/>
                <a:gd name="T80" fmla="*/ 0 w 351"/>
                <a:gd name="T81" fmla="*/ 0 h 226"/>
                <a:gd name="T82" fmla="*/ 0 w 351"/>
                <a:gd name="T83" fmla="*/ 0 h 226"/>
                <a:gd name="T84" fmla="*/ 0 w 351"/>
                <a:gd name="T85" fmla="*/ 0 h 226"/>
                <a:gd name="T86" fmla="*/ 0 w 351"/>
                <a:gd name="T87" fmla="*/ 1 h 226"/>
                <a:gd name="T88" fmla="*/ 0 w 351"/>
                <a:gd name="T89" fmla="*/ 1 h 226"/>
                <a:gd name="T90" fmla="*/ 0 w 351"/>
                <a:gd name="T91" fmla="*/ 1 h 226"/>
                <a:gd name="T92" fmla="*/ 0 w 351"/>
                <a:gd name="T93" fmla="*/ 1 h 226"/>
                <a:gd name="T94" fmla="*/ 0 w 351"/>
                <a:gd name="T95" fmla="*/ 1 h 226"/>
                <a:gd name="T96" fmla="*/ 0 w 351"/>
                <a:gd name="T97" fmla="*/ 1 h 226"/>
                <a:gd name="T98" fmla="*/ 0 w 351"/>
                <a:gd name="T99" fmla="*/ 1 h 226"/>
                <a:gd name="T100" fmla="*/ 0 w 351"/>
                <a:gd name="T101" fmla="*/ 1 h 226"/>
                <a:gd name="T102" fmla="*/ 0 w 351"/>
                <a:gd name="T103" fmla="*/ 1 h 226"/>
                <a:gd name="T104" fmla="*/ 0 w 351"/>
                <a:gd name="T105" fmla="*/ 1 h 226"/>
                <a:gd name="T106" fmla="*/ 0 w 351"/>
                <a:gd name="T107" fmla="*/ 1 h 226"/>
                <a:gd name="T108" fmla="*/ 0 w 351"/>
                <a:gd name="T109" fmla="*/ 1 h 226"/>
                <a:gd name="T110" fmla="*/ 0 w 351"/>
                <a:gd name="T111" fmla="*/ 1 h 226"/>
                <a:gd name="T112" fmla="*/ 0 w 351"/>
                <a:gd name="T113" fmla="*/ 1 h 226"/>
                <a:gd name="T114" fmla="*/ 0 w 351"/>
                <a:gd name="T115" fmla="*/ 1 h 226"/>
                <a:gd name="T116" fmla="*/ 0 w 351"/>
                <a:gd name="T117" fmla="*/ 1 h 226"/>
                <a:gd name="T118" fmla="*/ 0 w 351"/>
                <a:gd name="T119" fmla="*/ 1 h 226"/>
                <a:gd name="T120" fmla="*/ 0 w 351"/>
                <a:gd name="T121" fmla="*/ 1 h 2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20" name="Freeform 93"/>
            <p:cNvSpPr>
              <a:spLocks/>
            </p:cNvSpPr>
            <p:nvPr/>
          </p:nvSpPr>
          <p:spPr bwMode="auto">
            <a:xfrm>
              <a:off x="4769" y="324"/>
              <a:ext cx="48" cy="107"/>
            </a:xfrm>
            <a:custGeom>
              <a:avLst/>
              <a:gdLst>
                <a:gd name="T0" fmla="*/ 0 w 142"/>
                <a:gd name="T1" fmla="*/ 1 h 213"/>
                <a:gd name="T2" fmla="*/ 0 w 142"/>
                <a:gd name="T3" fmla="*/ 1 h 213"/>
                <a:gd name="T4" fmla="*/ 0 w 142"/>
                <a:gd name="T5" fmla="*/ 1 h 213"/>
                <a:gd name="T6" fmla="*/ 0 w 142"/>
                <a:gd name="T7" fmla="*/ 1 h 213"/>
                <a:gd name="T8" fmla="*/ 0 w 142"/>
                <a:gd name="T9" fmla="*/ 1 h 213"/>
                <a:gd name="T10" fmla="*/ 0 w 142"/>
                <a:gd name="T11" fmla="*/ 1 h 213"/>
                <a:gd name="T12" fmla="*/ 0 w 142"/>
                <a:gd name="T13" fmla="*/ 1 h 213"/>
                <a:gd name="T14" fmla="*/ 0 w 142"/>
                <a:gd name="T15" fmla="*/ 1 h 213"/>
                <a:gd name="T16" fmla="*/ 0 w 142"/>
                <a:gd name="T17" fmla="*/ 1 h 213"/>
                <a:gd name="T18" fmla="*/ 0 w 142"/>
                <a:gd name="T19" fmla="*/ 1 h 213"/>
                <a:gd name="T20" fmla="*/ 0 w 142"/>
                <a:gd name="T21" fmla="*/ 1 h 213"/>
                <a:gd name="T22" fmla="*/ 0 w 142"/>
                <a:gd name="T23" fmla="*/ 1 h 213"/>
                <a:gd name="T24" fmla="*/ 0 w 142"/>
                <a:gd name="T25" fmla="*/ 1 h 213"/>
                <a:gd name="T26" fmla="*/ 0 w 142"/>
                <a:gd name="T27" fmla="*/ 1 h 213"/>
                <a:gd name="T28" fmla="*/ 0 w 142"/>
                <a:gd name="T29" fmla="*/ 1 h 213"/>
                <a:gd name="T30" fmla="*/ 0 w 142"/>
                <a:gd name="T31" fmla="*/ 1 h 213"/>
                <a:gd name="T32" fmla="*/ 0 w 142"/>
                <a:gd name="T33" fmla="*/ 1 h 213"/>
                <a:gd name="T34" fmla="*/ 0 w 142"/>
                <a:gd name="T35" fmla="*/ 1 h 213"/>
                <a:gd name="T36" fmla="*/ 0 w 142"/>
                <a:gd name="T37" fmla="*/ 1 h 213"/>
                <a:gd name="T38" fmla="*/ 0 w 142"/>
                <a:gd name="T39" fmla="*/ 1 h 213"/>
                <a:gd name="T40" fmla="*/ 0 w 142"/>
                <a:gd name="T41" fmla="*/ 1 h 213"/>
                <a:gd name="T42" fmla="*/ 0 w 142"/>
                <a:gd name="T43" fmla="*/ 1 h 213"/>
                <a:gd name="T44" fmla="*/ 0 w 142"/>
                <a:gd name="T45" fmla="*/ 1 h 213"/>
                <a:gd name="T46" fmla="*/ 0 w 142"/>
                <a:gd name="T47" fmla="*/ 1 h 213"/>
                <a:gd name="T48" fmla="*/ 0 w 142"/>
                <a:gd name="T49" fmla="*/ 1 h 213"/>
                <a:gd name="T50" fmla="*/ 0 w 142"/>
                <a:gd name="T51" fmla="*/ 1 h 213"/>
                <a:gd name="T52" fmla="*/ 0 w 142"/>
                <a:gd name="T53" fmla="*/ 1 h 213"/>
                <a:gd name="T54" fmla="*/ 0 w 142"/>
                <a:gd name="T55" fmla="*/ 1 h 213"/>
                <a:gd name="T56" fmla="*/ 0 w 142"/>
                <a:gd name="T57" fmla="*/ 1 h 213"/>
                <a:gd name="T58" fmla="*/ 0 w 142"/>
                <a:gd name="T59" fmla="*/ 1 h 213"/>
                <a:gd name="T60" fmla="*/ 0 w 142"/>
                <a:gd name="T61" fmla="*/ 1 h 213"/>
                <a:gd name="T62" fmla="*/ 0 w 142"/>
                <a:gd name="T63" fmla="*/ 1 h 213"/>
                <a:gd name="T64" fmla="*/ 0 w 142"/>
                <a:gd name="T65" fmla="*/ 1 h 213"/>
                <a:gd name="T66" fmla="*/ 0 w 142"/>
                <a:gd name="T67" fmla="*/ 0 h 213"/>
                <a:gd name="T68" fmla="*/ 0 w 142"/>
                <a:gd name="T69" fmla="*/ 1 h 213"/>
                <a:gd name="T70" fmla="*/ 0 w 142"/>
                <a:gd name="T71" fmla="*/ 1 h 213"/>
                <a:gd name="T72" fmla="*/ 0 w 142"/>
                <a:gd name="T73" fmla="*/ 1 h 213"/>
                <a:gd name="T74" fmla="*/ 0 w 142"/>
                <a:gd name="T75" fmla="*/ 1 h 213"/>
                <a:gd name="T76" fmla="*/ 0 w 142"/>
                <a:gd name="T77" fmla="*/ 1 h 213"/>
                <a:gd name="T78" fmla="*/ 0 w 142"/>
                <a:gd name="T79" fmla="*/ 1 h 213"/>
                <a:gd name="T80" fmla="*/ 0 w 142"/>
                <a:gd name="T81" fmla="*/ 1 h 2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21" name="Freeform 94"/>
            <p:cNvSpPr>
              <a:spLocks/>
            </p:cNvSpPr>
            <p:nvPr/>
          </p:nvSpPr>
          <p:spPr bwMode="auto">
            <a:xfrm>
              <a:off x="5104" y="264"/>
              <a:ext cx="101" cy="139"/>
            </a:xfrm>
            <a:custGeom>
              <a:avLst/>
              <a:gdLst>
                <a:gd name="T0" fmla="*/ 0 w 305"/>
                <a:gd name="T1" fmla="*/ 0 h 279"/>
                <a:gd name="T2" fmla="*/ 0 w 305"/>
                <a:gd name="T3" fmla="*/ 0 h 279"/>
                <a:gd name="T4" fmla="*/ 0 w 305"/>
                <a:gd name="T5" fmla="*/ 0 h 279"/>
                <a:gd name="T6" fmla="*/ 0 w 305"/>
                <a:gd name="T7" fmla="*/ 0 h 279"/>
                <a:gd name="T8" fmla="*/ 0 w 305"/>
                <a:gd name="T9" fmla="*/ 0 h 279"/>
                <a:gd name="T10" fmla="*/ 0 w 305"/>
                <a:gd name="T11" fmla="*/ 0 h 279"/>
                <a:gd name="T12" fmla="*/ 0 w 305"/>
                <a:gd name="T13" fmla="*/ 0 h 279"/>
                <a:gd name="T14" fmla="*/ 0 w 305"/>
                <a:gd name="T15" fmla="*/ 0 h 279"/>
                <a:gd name="T16" fmla="*/ 0 w 305"/>
                <a:gd name="T17" fmla="*/ 0 h 279"/>
                <a:gd name="T18" fmla="*/ 0 w 305"/>
                <a:gd name="T19" fmla="*/ 1 h 279"/>
                <a:gd name="T20" fmla="*/ 0 w 305"/>
                <a:gd name="T21" fmla="*/ 1 h 279"/>
                <a:gd name="T22" fmla="*/ 0 w 305"/>
                <a:gd name="T23" fmla="*/ 1 h 279"/>
                <a:gd name="T24" fmla="*/ 0 w 305"/>
                <a:gd name="T25" fmla="*/ 1 h 279"/>
                <a:gd name="T26" fmla="*/ 0 w 305"/>
                <a:gd name="T27" fmla="*/ 1 h 279"/>
                <a:gd name="T28" fmla="*/ 0 w 305"/>
                <a:gd name="T29" fmla="*/ 1 h 279"/>
                <a:gd name="T30" fmla="*/ 0 w 305"/>
                <a:gd name="T31" fmla="*/ 0 h 279"/>
                <a:gd name="T32" fmla="*/ 0 w 305"/>
                <a:gd name="T33" fmla="*/ 0 h 279"/>
                <a:gd name="T34" fmla="*/ 0 w 305"/>
                <a:gd name="T35" fmla="*/ 0 h 279"/>
                <a:gd name="T36" fmla="*/ 0 w 305"/>
                <a:gd name="T37" fmla="*/ 0 h 279"/>
                <a:gd name="T38" fmla="*/ 0 w 305"/>
                <a:gd name="T39" fmla="*/ 0 h 279"/>
                <a:gd name="T40" fmla="*/ 0 w 305"/>
                <a:gd name="T41" fmla="*/ 0 h 279"/>
                <a:gd name="T42" fmla="*/ 0 w 305"/>
                <a:gd name="T43" fmla="*/ 0 h 279"/>
                <a:gd name="T44" fmla="*/ 0 w 305"/>
                <a:gd name="T45" fmla="*/ 0 h 279"/>
                <a:gd name="T46" fmla="*/ 0 w 305"/>
                <a:gd name="T47" fmla="*/ 0 h 279"/>
                <a:gd name="T48" fmla="*/ 0 w 305"/>
                <a:gd name="T49" fmla="*/ 0 h 279"/>
                <a:gd name="T50" fmla="*/ 0 w 305"/>
                <a:gd name="T51" fmla="*/ 0 h 279"/>
                <a:gd name="T52" fmla="*/ 0 w 305"/>
                <a:gd name="T53" fmla="*/ 0 h 279"/>
                <a:gd name="T54" fmla="*/ 0 w 305"/>
                <a:gd name="T55" fmla="*/ 0 h 279"/>
                <a:gd name="T56" fmla="*/ 0 w 305"/>
                <a:gd name="T57" fmla="*/ 0 h 279"/>
                <a:gd name="T58" fmla="*/ 0 w 305"/>
                <a:gd name="T59" fmla="*/ 0 h 279"/>
                <a:gd name="T60" fmla="*/ 0 w 305"/>
                <a:gd name="T61" fmla="*/ 0 h 279"/>
                <a:gd name="T62" fmla="*/ 0 w 305"/>
                <a:gd name="T63" fmla="*/ 0 h 279"/>
                <a:gd name="T64" fmla="*/ 0 w 305"/>
                <a:gd name="T65" fmla="*/ 0 h 279"/>
                <a:gd name="T66" fmla="*/ 0 w 305"/>
                <a:gd name="T67" fmla="*/ 0 h 279"/>
                <a:gd name="T68" fmla="*/ 0 w 305"/>
                <a:gd name="T69" fmla="*/ 0 h 279"/>
                <a:gd name="T70" fmla="*/ 0 w 305"/>
                <a:gd name="T71" fmla="*/ 0 h 279"/>
                <a:gd name="T72" fmla="*/ 0 w 305"/>
                <a:gd name="T73" fmla="*/ 0 h 279"/>
                <a:gd name="T74" fmla="*/ 0 w 305"/>
                <a:gd name="T75" fmla="*/ 0 h 2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22" name="Freeform 99"/>
            <p:cNvSpPr>
              <a:spLocks/>
            </p:cNvSpPr>
            <p:nvPr/>
          </p:nvSpPr>
          <p:spPr bwMode="auto">
            <a:xfrm>
              <a:off x="4976" y="382"/>
              <a:ext cx="18" cy="42"/>
            </a:xfrm>
            <a:custGeom>
              <a:avLst/>
              <a:gdLst>
                <a:gd name="T0" fmla="*/ 0 w 54"/>
                <a:gd name="T1" fmla="*/ 0 h 85"/>
                <a:gd name="T2" fmla="*/ 0 w 54"/>
                <a:gd name="T3" fmla="*/ 0 h 85"/>
                <a:gd name="T4" fmla="*/ 0 w 54"/>
                <a:gd name="T5" fmla="*/ 0 h 85"/>
                <a:gd name="T6" fmla="*/ 0 w 54"/>
                <a:gd name="T7" fmla="*/ 0 h 85"/>
                <a:gd name="T8" fmla="*/ 0 w 54"/>
                <a:gd name="T9" fmla="*/ 0 h 85"/>
                <a:gd name="T10" fmla="*/ 0 w 54"/>
                <a:gd name="T11" fmla="*/ 0 h 85"/>
                <a:gd name="T12" fmla="*/ 0 w 54"/>
                <a:gd name="T13" fmla="*/ 0 h 85"/>
                <a:gd name="T14" fmla="*/ 0 w 54"/>
                <a:gd name="T15" fmla="*/ 0 h 85"/>
                <a:gd name="T16" fmla="*/ 0 w 54"/>
                <a:gd name="T17" fmla="*/ 0 h 85"/>
                <a:gd name="T18" fmla="*/ 0 w 54"/>
                <a:gd name="T19" fmla="*/ 0 h 85"/>
                <a:gd name="T20" fmla="*/ 0 w 54"/>
                <a:gd name="T21" fmla="*/ 0 h 85"/>
                <a:gd name="T22" fmla="*/ 0 w 54"/>
                <a:gd name="T23" fmla="*/ 0 h 85"/>
                <a:gd name="T24" fmla="*/ 0 w 54"/>
                <a:gd name="T25" fmla="*/ 0 h 85"/>
                <a:gd name="T26" fmla="*/ 0 w 54"/>
                <a:gd name="T27" fmla="*/ 0 h 85"/>
                <a:gd name="T28" fmla="*/ 0 w 54"/>
                <a:gd name="T29" fmla="*/ 0 h 85"/>
                <a:gd name="T30" fmla="*/ 0 w 54"/>
                <a:gd name="T31" fmla="*/ 0 h 85"/>
                <a:gd name="T32" fmla="*/ 0 w 54"/>
                <a:gd name="T33" fmla="*/ 0 h 85"/>
                <a:gd name="T34" fmla="*/ 0 w 54"/>
                <a:gd name="T35" fmla="*/ 0 h 85"/>
                <a:gd name="T36" fmla="*/ 0 w 54"/>
                <a:gd name="T37" fmla="*/ 0 h 85"/>
                <a:gd name="T38" fmla="*/ 0 w 54"/>
                <a:gd name="T39" fmla="*/ 0 h 85"/>
                <a:gd name="T40" fmla="*/ 0 w 54"/>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23" name="Freeform 100"/>
            <p:cNvSpPr>
              <a:spLocks/>
            </p:cNvSpPr>
            <p:nvPr/>
          </p:nvSpPr>
          <p:spPr bwMode="auto">
            <a:xfrm>
              <a:off x="4962" y="351"/>
              <a:ext cx="15" cy="24"/>
            </a:xfrm>
            <a:custGeom>
              <a:avLst/>
              <a:gdLst>
                <a:gd name="T0" fmla="*/ 0 w 46"/>
                <a:gd name="T1" fmla="*/ 1 h 48"/>
                <a:gd name="T2" fmla="*/ 0 w 46"/>
                <a:gd name="T3" fmla="*/ 1 h 48"/>
                <a:gd name="T4" fmla="*/ 0 w 46"/>
                <a:gd name="T5" fmla="*/ 1 h 48"/>
                <a:gd name="T6" fmla="*/ 0 w 46"/>
                <a:gd name="T7" fmla="*/ 1 h 48"/>
                <a:gd name="T8" fmla="*/ 0 w 46"/>
                <a:gd name="T9" fmla="*/ 1 h 48"/>
                <a:gd name="T10" fmla="*/ 0 w 46"/>
                <a:gd name="T11" fmla="*/ 1 h 48"/>
                <a:gd name="T12" fmla="*/ 0 w 46"/>
                <a:gd name="T13" fmla="*/ 1 h 48"/>
                <a:gd name="T14" fmla="*/ 0 w 46"/>
                <a:gd name="T15" fmla="*/ 0 h 48"/>
                <a:gd name="T16" fmla="*/ 0 w 46"/>
                <a:gd name="T17" fmla="*/ 0 h 48"/>
                <a:gd name="T18" fmla="*/ 0 w 46"/>
                <a:gd name="T19" fmla="*/ 1 h 48"/>
                <a:gd name="T20" fmla="*/ 0 w 46"/>
                <a:gd name="T21" fmla="*/ 1 h 48"/>
                <a:gd name="T22" fmla="*/ 0 w 46"/>
                <a:gd name="T23" fmla="*/ 1 h 48"/>
                <a:gd name="T24" fmla="*/ 0 w 46"/>
                <a:gd name="T25" fmla="*/ 1 h 48"/>
                <a:gd name="T26" fmla="*/ 0 w 46"/>
                <a:gd name="T27" fmla="*/ 1 h 48"/>
                <a:gd name="T28" fmla="*/ 0 w 46"/>
                <a:gd name="T29" fmla="*/ 1 h 48"/>
                <a:gd name="T30" fmla="*/ 0 w 46"/>
                <a:gd name="T31" fmla="*/ 1 h 48"/>
                <a:gd name="T32" fmla="*/ 0 w 46"/>
                <a:gd name="T33" fmla="*/ 1 h 48"/>
                <a:gd name="T34" fmla="*/ 0 w 46"/>
                <a:gd name="T35" fmla="*/ 1 h 48"/>
                <a:gd name="T36" fmla="*/ 0 w 46"/>
                <a:gd name="T37" fmla="*/ 1 h 48"/>
                <a:gd name="T38" fmla="*/ 0 w 46"/>
                <a:gd name="T39" fmla="*/ 1 h 48"/>
                <a:gd name="T40" fmla="*/ 0 w 46"/>
                <a:gd name="T41" fmla="*/ 1 h 48"/>
                <a:gd name="T42" fmla="*/ 0 w 46"/>
                <a:gd name="T43" fmla="*/ 1 h 48"/>
                <a:gd name="T44" fmla="*/ 0 w 46"/>
                <a:gd name="T45" fmla="*/ 1 h 48"/>
                <a:gd name="T46" fmla="*/ 0 w 46"/>
                <a:gd name="T47" fmla="*/ 1 h 48"/>
                <a:gd name="T48" fmla="*/ 0 w 46"/>
                <a:gd name="T49" fmla="*/ 1 h 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6" h="48">
                  <a:moveTo>
                    <a:pt x="25" y="6"/>
                  </a:move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24" name="Freeform 101"/>
            <p:cNvSpPr>
              <a:spLocks/>
            </p:cNvSpPr>
            <p:nvPr/>
          </p:nvSpPr>
          <p:spPr bwMode="auto">
            <a:xfrm>
              <a:off x="4949" y="331"/>
              <a:ext cx="21" cy="16"/>
            </a:xfrm>
            <a:custGeom>
              <a:avLst/>
              <a:gdLst>
                <a:gd name="T0" fmla="*/ 0 w 64"/>
                <a:gd name="T1" fmla="*/ 1 h 32"/>
                <a:gd name="T2" fmla="*/ 0 w 64"/>
                <a:gd name="T3" fmla="*/ 1 h 32"/>
                <a:gd name="T4" fmla="*/ 0 w 64"/>
                <a:gd name="T5" fmla="*/ 1 h 32"/>
                <a:gd name="T6" fmla="*/ 0 w 64"/>
                <a:gd name="T7" fmla="*/ 1 h 32"/>
                <a:gd name="T8" fmla="*/ 0 w 64"/>
                <a:gd name="T9" fmla="*/ 1 h 32"/>
                <a:gd name="T10" fmla="*/ 0 w 64"/>
                <a:gd name="T11" fmla="*/ 1 h 32"/>
                <a:gd name="T12" fmla="*/ 0 w 64"/>
                <a:gd name="T13" fmla="*/ 1 h 32"/>
                <a:gd name="T14" fmla="*/ 0 w 64"/>
                <a:gd name="T15" fmla="*/ 0 h 32"/>
                <a:gd name="T16" fmla="*/ 0 w 64"/>
                <a:gd name="T17" fmla="*/ 0 h 32"/>
                <a:gd name="T18" fmla="*/ 0 w 64"/>
                <a:gd name="T19" fmla="*/ 0 h 32"/>
                <a:gd name="T20" fmla="*/ 0 w 64"/>
                <a:gd name="T21" fmla="*/ 1 h 32"/>
                <a:gd name="T22" fmla="*/ 0 w 64"/>
                <a:gd name="T23" fmla="*/ 1 h 32"/>
                <a:gd name="T24" fmla="*/ 0 w 64"/>
                <a:gd name="T25" fmla="*/ 1 h 32"/>
                <a:gd name="T26" fmla="*/ 0 w 64"/>
                <a:gd name="T27" fmla="*/ 1 h 32"/>
                <a:gd name="T28" fmla="*/ 0 w 64"/>
                <a:gd name="T29" fmla="*/ 1 h 32"/>
                <a:gd name="T30" fmla="*/ 0 w 64"/>
                <a:gd name="T31" fmla="*/ 1 h 32"/>
                <a:gd name="T32" fmla="*/ 0 w 64"/>
                <a:gd name="T33" fmla="*/ 1 h 32"/>
                <a:gd name="T34" fmla="*/ 0 w 64"/>
                <a:gd name="T35" fmla="*/ 1 h 32"/>
                <a:gd name="T36" fmla="*/ 0 w 64"/>
                <a:gd name="T37" fmla="*/ 1 h 32"/>
                <a:gd name="T38" fmla="*/ 0 w 64"/>
                <a:gd name="T39" fmla="*/ 1 h 32"/>
                <a:gd name="T40" fmla="*/ 0 w 64"/>
                <a:gd name="T41" fmla="*/ 1 h 32"/>
                <a:gd name="T42" fmla="*/ 0 w 64"/>
                <a:gd name="T43" fmla="*/ 1 h 32"/>
                <a:gd name="T44" fmla="*/ 0 w 64"/>
                <a:gd name="T45" fmla="*/ 1 h 32"/>
                <a:gd name="T46" fmla="*/ 0 w 64"/>
                <a:gd name="T47" fmla="*/ 1 h 32"/>
                <a:gd name="T48" fmla="*/ 0 w 64"/>
                <a:gd name="T49" fmla="*/ 1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25" name="Freeform 130"/>
            <p:cNvSpPr>
              <a:spLocks/>
            </p:cNvSpPr>
            <p:nvPr/>
          </p:nvSpPr>
          <p:spPr bwMode="auto">
            <a:xfrm>
              <a:off x="4849" y="304"/>
              <a:ext cx="82" cy="106"/>
            </a:xfrm>
            <a:custGeom>
              <a:avLst/>
              <a:gdLst>
                <a:gd name="T0" fmla="*/ 0 w 246"/>
                <a:gd name="T1" fmla="*/ 1 h 211"/>
                <a:gd name="T2" fmla="*/ 0 w 246"/>
                <a:gd name="T3" fmla="*/ 1 h 211"/>
                <a:gd name="T4" fmla="*/ 0 w 246"/>
                <a:gd name="T5" fmla="*/ 1 h 211"/>
                <a:gd name="T6" fmla="*/ 0 w 246"/>
                <a:gd name="T7" fmla="*/ 1 h 211"/>
                <a:gd name="T8" fmla="*/ 0 w 246"/>
                <a:gd name="T9" fmla="*/ 1 h 211"/>
                <a:gd name="T10" fmla="*/ 0 w 246"/>
                <a:gd name="T11" fmla="*/ 1 h 211"/>
                <a:gd name="T12" fmla="*/ 0 w 246"/>
                <a:gd name="T13" fmla="*/ 1 h 211"/>
                <a:gd name="T14" fmla="*/ 0 w 246"/>
                <a:gd name="T15" fmla="*/ 1 h 211"/>
                <a:gd name="T16" fmla="*/ 0 w 246"/>
                <a:gd name="T17" fmla="*/ 1 h 211"/>
                <a:gd name="T18" fmla="*/ 0 w 246"/>
                <a:gd name="T19" fmla="*/ 1 h 211"/>
                <a:gd name="T20" fmla="*/ 0 w 246"/>
                <a:gd name="T21" fmla="*/ 1 h 211"/>
                <a:gd name="T22" fmla="*/ 0 w 246"/>
                <a:gd name="T23" fmla="*/ 1 h 211"/>
                <a:gd name="T24" fmla="*/ 0 w 246"/>
                <a:gd name="T25" fmla="*/ 1 h 211"/>
                <a:gd name="T26" fmla="*/ 0 w 246"/>
                <a:gd name="T27" fmla="*/ 1 h 211"/>
                <a:gd name="T28" fmla="*/ 0 w 246"/>
                <a:gd name="T29" fmla="*/ 1 h 211"/>
                <a:gd name="T30" fmla="*/ 0 w 246"/>
                <a:gd name="T31" fmla="*/ 1 h 211"/>
                <a:gd name="T32" fmla="*/ 0 w 246"/>
                <a:gd name="T33" fmla="*/ 1 h 211"/>
                <a:gd name="T34" fmla="*/ 0 w 246"/>
                <a:gd name="T35" fmla="*/ 1 h 211"/>
                <a:gd name="T36" fmla="*/ 0 w 246"/>
                <a:gd name="T37" fmla="*/ 1 h 211"/>
                <a:gd name="T38" fmla="*/ 0 w 246"/>
                <a:gd name="T39" fmla="*/ 1 h 211"/>
                <a:gd name="T40" fmla="*/ 0 w 246"/>
                <a:gd name="T41" fmla="*/ 1 h 211"/>
                <a:gd name="T42" fmla="*/ 0 w 246"/>
                <a:gd name="T43" fmla="*/ 1 h 211"/>
                <a:gd name="T44" fmla="*/ 0 w 246"/>
                <a:gd name="T45" fmla="*/ 1 h 211"/>
                <a:gd name="T46" fmla="*/ 0 w 246"/>
                <a:gd name="T47" fmla="*/ 1 h 211"/>
                <a:gd name="T48" fmla="*/ 0 w 246"/>
                <a:gd name="T49" fmla="*/ 1 h 211"/>
                <a:gd name="T50" fmla="*/ 0 w 246"/>
                <a:gd name="T51" fmla="*/ 1 h 211"/>
                <a:gd name="T52" fmla="*/ 0 w 246"/>
                <a:gd name="T53" fmla="*/ 1 h 211"/>
                <a:gd name="T54" fmla="*/ 0 w 246"/>
                <a:gd name="T55" fmla="*/ 1 h 211"/>
                <a:gd name="T56" fmla="*/ 0 w 246"/>
                <a:gd name="T57" fmla="*/ 1 h 211"/>
                <a:gd name="T58" fmla="*/ 0 w 246"/>
                <a:gd name="T59" fmla="*/ 1 h 211"/>
                <a:gd name="T60" fmla="*/ 0 w 246"/>
                <a:gd name="T61" fmla="*/ 1 h 211"/>
                <a:gd name="T62" fmla="*/ 0 w 246"/>
                <a:gd name="T63" fmla="*/ 1 h 211"/>
                <a:gd name="T64" fmla="*/ 0 w 246"/>
                <a:gd name="T65" fmla="*/ 1 h 211"/>
                <a:gd name="T66" fmla="*/ 0 w 246"/>
                <a:gd name="T67" fmla="*/ 1 h 211"/>
                <a:gd name="T68" fmla="*/ 0 w 246"/>
                <a:gd name="T69" fmla="*/ 1 h 211"/>
                <a:gd name="T70" fmla="*/ 0 w 246"/>
                <a:gd name="T71" fmla="*/ 1 h 211"/>
                <a:gd name="T72" fmla="*/ 0 w 246"/>
                <a:gd name="T73" fmla="*/ 1 h 211"/>
                <a:gd name="T74" fmla="*/ 0 w 246"/>
                <a:gd name="T75" fmla="*/ 1 h 211"/>
                <a:gd name="T76" fmla="*/ 0 w 246"/>
                <a:gd name="T77" fmla="*/ 1 h 211"/>
                <a:gd name="T78" fmla="*/ 0 w 246"/>
                <a:gd name="T79" fmla="*/ 1 h 211"/>
                <a:gd name="T80" fmla="*/ 0 w 246"/>
                <a:gd name="T81" fmla="*/ 1 h 211"/>
                <a:gd name="T82" fmla="*/ 0 w 246"/>
                <a:gd name="T83" fmla="*/ 1 h 211"/>
                <a:gd name="T84" fmla="*/ 0 w 246"/>
                <a:gd name="T85" fmla="*/ 1 h 211"/>
                <a:gd name="T86" fmla="*/ 0 w 246"/>
                <a:gd name="T87" fmla="*/ 1 h 211"/>
                <a:gd name="T88" fmla="*/ 0 w 246"/>
                <a:gd name="T89" fmla="*/ 1 h 211"/>
                <a:gd name="T90" fmla="*/ 0 w 246"/>
                <a:gd name="T91" fmla="*/ 1 h 211"/>
                <a:gd name="T92" fmla="*/ 0 w 246"/>
                <a:gd name="T93" fmla="*/ 1 h 211"/>
                <a:gd name="T94" fmla="*/ 0 w 246"/>
                <a:gd name="T95" fmla="*/ 1 h 211"/>
                <a:gd name="T96" fmla="*/ 0 w 246"/>
                <a:gd name="T97" fmla="*/ 1 h 211"/>
                <a:gd name="T98" fmla="*/ 0 w 246"/>
                <a:gd name="T99" fmla="*/ 1 h 211"/>
                <a:gd name="T100" fmla="*/ 0 w 246"/>
                <a:gd name="T101" fmla="*/ 1 h 211"/>
                <a:gd name="T102" fmla="*/ 0 w 246"/>
                <a:gd name="T103" fmla="*/ 1 h 211"/>
                <a:gd name="T104" fmla="*/ 0 w 246"/>
                <a:gd name="T105" fmla="*/ 1 h 211"/>
                <a:gd name="T106" fmla="*/ 0 w 246"/>
                <a:gd name="T107" fmla="*/ 1 h 211"/>
                <a:gd name="T108" fmla="*/ 0 w 246"/>
                <a:gd name="T109" fmla="*/ 0 h 211"/>
                <a:gd name="T110" fmla="*/ 0 w 246"/>
                <a:gd name="T111" fmla="*/ 1 h 211"/>
                <a:gd name="T112" fmla="*/ 0 w 246"/>
                <a:gd name="T113" fmla="*/ 1 h 211"/>
                <a:gd name="T114" fmla="*/ 0 w 246"/>
                <a:gd name="T115" fmla="*/ 1 h 211"/>
                <a:gd name="T116" fmla="*/ 0 w 246"/>
                <a:gd name="T117" fmla="*/ 1 h 211"/>
                <a:gd name="T118" fmla="*/ 0 w 246"/>
                <a:gd name="T119" fmla="*/ 1 h 211"/>
                <a:gd name="T120" fmla="*/ 0 w 246"/>
                <a:gd name="T121" fmla="*/ 1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26" name="Freeform 131"/>
            <p:cNvSpPr>
              <a:spLocks/>
            </p:cNvSpPr>
            <p:nvPr/>
          </p:nvSpPr>
          <p:spPr bwMode="auto">
            <a:xfrm>
              <a:off x="4989" y="303"/>
              <a:ext cx="53" cy="82"/>
            </a:xfrm>
            <a:custGeom>
              <a:avLst/>
              <a:gdLst>
                <a:gd name="T0" fmla="*/ 0 w 158"/>
                <a:gd name="T1" fmla="*/ 1 h 164"/>
                <a:gd name="T2" fmla="*/ 0 w 158"/>
                <a:gd name="T3" fmla="*/ 1 h 164"/>
                <a:gd name="T4" fmla="*/ 0 w 158"/>
                <a:gd name="T5" fmla="*/ 1 h 164"/>
                <a:gd name="T6" fmla="*/ 0 w 158"/>
                <a:gd name="T7" fmla="*/ 1 h 164"/>
                <a:gd name="T8" fmla="*/ 0 w 158"/>
                <a:gd name="T9" fmla="*/ 1 h 164"/>
                <a:gd name="T10" fmla="*/ 0 w 158"/>
                <a:gd name="T11" fmla="*/ 1 h 164"/>
                <a:gd name="T12" fmla="*/ 0 w 158"/>
                <a:gd name="T13" fmla="*/ 1 h 164"/>
                <a:gd name="T14" fmla="*/ 0 w 158"/>
                <a:gd name="T15" fmla="*/ 1 h 164"/>
                <a:gd name="T16" fmla="*/ 0 w 158"/>
                <a:gd name="T17" fmla="*/ 1 h 164"/>
                <a:gd name="T18" fmla="*/ 0 w 158"/>
                <a:gd name="T19" fmla="*/ 1 h 164"/>
                <a:gd name="T20" fmla="*/ 0 w 158"/>
                <a:gd name="T21" fmla="*/ 1 h 164"/>
                <a:gd name="T22" fmla="*/ 0 w 158"/>
                <a:gd name="T23" fmla="*/ 1 h 164"/>
                <a:gd name="T24" fmla="*/ 0 w 158"/>
                <a:gd name="T25" fmla="*/ 1 h 164"/>
                <a:gd name="T26" fmla="*/ 0 w 158"/>
                <a:gd name="T27" fmla="*/ 1 h 164"/>
                <a:gd name="T28" fmla="*/ 0 w 158"/>
                <a:gd name="T29" fmla="*/ 1 h 164"/>
                <a:gd name="T30" fmla="*/ 0 w 158"/>
                <a:gd name="T31" fmla="*/ 1 h 164"/>
                <a:gd name="T32" fmla="*/ 0 w 158"/>
                <a:gd name="T33" fmla="*/ 1 h 164"/>
                <a:gd name="T34" fmla="*/ 0 w 158"/>
                <a:gd name="T35" fmla="*/ 1 h 164"/>
                <a:gd name="T36" fmla="*/ 0 w 158"/>
                <a:gd name="T37" fmla="*/ 1 h 164"/>
                <a:gd name="T38" fmla="*/ 0 w 158"/>
                <a:gd name="T39" fmla="*/ 1 h 164"/>
                <a:gd name="T40" fmla="*/ 0 w 158"/>
                <a:gd name="T41" fmla="*/ 1 h 164"/>
                <a:gd name="T42" fmla="*/ 0 w 158"/>
                <a:gd name="T43" fmla="*/ 1 h 164"/>
                <a:gd name="T44" fmla="*/ 0 w 158"/>
                <a:gd name="T45" fmla="*/ 1 h 164"/>
                <a:gd name="T46" fmla="*/ 0 w 158"/>
                <a:gd name="T47" fmla="*/ 1 h 164"/>
                <a:gd name="T48" fmla="*/ 0 w 158"/>
                <a:gd name="T49" fmla="*/ 1 h 164"/>
                <a:gd name="T50" fmla="*/ 0 w 158"/>
                <a:gd name="T51" fmla="*/ 1 h 164"/>
                <a:gd name="T52" fmla="*/ 0 w 158"/>
                <a:gd name="T53" fmla="*/ 1 h 164"/>
                <a:gd name="T54" fmla="*/ 0 w 158"/>
                <a:gd name="T55" fmla="*/ 1 h 164"/>
                <a:gd name="T56" fmla="*/ 0 w 158"/>
                <a:gd name="T57" fmla="*/ 1 h 164"/>
                <a:gd name="T58" fmla="*/ 0 w 158"/>
                <a:gd name="T59" fmla="*/ 1 h 164"/>
                <a:gd name="T60" fmla="*/ 0 w 158"/>
                <a:gd name="T61" fmla="*/ 0 h 164"/>
                <a:gd name="T62" fmla="*/ 0 w 158"/>
                <a:gd name="T63" fmla="*/ 1 h 164"/>
                <a:gd name="T64" fmla="*/ 0 w 158"/>
                <a:gd name="T65" fmla="*/ 1 h 164"/>
                <a:gd name="T66" fmla="*/ 0 w 158"/>
                <a:gd name="T67" fmla="*/ 1 h 164"/>
                <a:gd name="T68" fmla="*/ 0 w 158"/>
                <a:gd name="T69" fmla="*/ 1 h 164"/>
                <a:gd name="T70" fmla="*/ 0 w 158"/>
                <a:gd name="T71" fmla="*/ 1 h 164"/>
                <a:gd name="T72" fmla="*/ 0 w 158"/>
                <a:gd name="T73" fmla="*/ 1 h 164"/>
                <a:gd name="T74" fmla="*/ 0 w 158"/>
                <a:gd name="T75" fmla="*/ 1 h 164"/>
                <a:gd name="T76" fmla="*/ 0 w 158"/>
                <a:gd name="T77" fmla="*/ 1 h 164"/>
                <a:gd name="T78" fmla="*/ 0 w 158"/>
                <a:gd name="T79" fmla="*/ 1 h 164"/>
                <a:gd name="T80" fmla="*/ 0 w 158"/>
                <a:gd name="T81" fmla="*/ 1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27" name="Freeform 132"/>
            <p:cNvSpPr>
              <a:spLocks/>
            </p:cNvSpPr>
            <p:nvPr/>
          </p:nvSpPr>
          <p:spPr bwMode="auto">
            <a:xfrm>
              <a:off x="4796" y="285"/>
              <a:ext cx="134" cy="170"/>
            </a:xfrm>
            <a:custGeom>
              <a:avLst/>
              <a:gdLst>
                <a:gd name="T0" fmla="*/ 0 w 400"/>
                <a:gd name="T1" fmla="*/ 1 h 340"/>
                <a:gd name="T2" fmla="*/ 0 w 400"/>
                <a:gd name="T3" fmla="*/ 1 h 340"/>
                <a:gd name="T4" fmla="*/ 0 w 400"/>
                <a:gd name="T5" fmla="*/ 1 h 340"/>
                <a:gd name="T6" fmla="*/ 0 w 400"/>
                <a:gd name="T7" fmla="*/ 1 h 340"/>
                <a:gd name="T8" fmla="*/ 0 w 400"/>
                <a:gd name="T9" fmla="*/ 1 h 340"/>
                <a:gd name="T10" fmla="*/ 0 w 400"/>
                <a:gd name="T11" fmla="*/ 1 h 340"/>
                <a:gd name="T12" fmla="*/ 0 w 400"/>
                <a:gd name="T13" fmla="*/ 2 h 340"/>
                <a:gd name="T14" fmla="*/ 0 w 400"/>
                <a:gd name="T15" fmla="*/ 2 h 340"/>
                <a:gd name="T16" fmla="*/ 0 w 400"/>
                <a:gd name="T17" fmla="*/ 2 h 340"/>
                <a:gd name="T18" fmla="*/ 0 w 400"/>
                <a:gd name="T19" fmla="*/ 2 h 340"/>
                <a:gd name="T20" fmla="*/ 0 w 400"/>
                <a:gd name="T21" fmla="*/ 2 h 340"/>
                <a:gd name="T22" fmla="*/ 0 w 400"/>
                <a:gd name="T23" fmla="*/ 2 h 340"/>
                <a:gd name="T24" fmla="*/ 0 w 400"/>
                <a:gd name="T25" fmla="*/ 2 h 340"/>
                <a:gd name="T26" fmla="*/ 0 w 400"/>
                <a:gd name="T27" fmla="*/ 2 h 340"/>
                <a:gd name="T28" fmla="*/ 0 w 400"/>
                <a:gd name="T29" fmla="*/ 2 h 340"/>
                <a:gd name="T30" fmla="*/ 0 w 400"/>
                <a:gd name="T31" fmla="*/ 2 h 340"/>
                <a:gd name="T32" fmla="*/ 0 w 400"/>
                <a:gd name="T33" fmla="*/ 2 h 340"/>
                <a:gd name="T34" fmla="*/ 0 w 400"/>
                <a:gd name="T35" fmla="*/ 2 h 340"/>
                <a:gd name="T36" fmla="*/ 0 w 400"/>
                <a:gd name="T37" fmla="*/ 2 h 340"/>
                <a:gd name="T38" fmla="*/ 0 w 400"/>
                <a:gd name="T39" fmla="*/ 2 h 340"/>
                <a:gd name="T40" fmla="*/ 0 w 400"/>
                <a:gd name="T41" fmla="*/ 2 h 340"/>
                <a:gd name="T42" fmla="*/ 0 w 400"/>
                <a:gd name="T43" fmla="*/ 2 h 340"/>
                <a:gd name="T44" fmla="*/ 0 w 400"/>
                <a:gd name="T45" fmla="*/ 2 h 340"/>
                <a:gd name="T46" fmla="*/ 0 w 400"/>
                <a:gd name="T47" fmla="*/ 2 h 340"/>
                <a:gd name="T48" fmla="*/ 0 w 400"/>
                <a:gd name="T49" fmla="*/ 2 h 340"/>
                <a:gd name="T50" fmla="*/ 0 w 400"/>
                <a:gd name="T51" fmla="*/ 2 h 340"/>
                <a:gd name="T52" fmla="*/ 0 w 400"/>
                <a:gd name="T53" fmla="*/ 2 h 340"/>
                <a:gd name="T54" fmla="*/ 0 w 400"/>
                <a:gd name="T55" fmla="*/ 2 h 340"/>
                <a:gd name="T56" fmla="*/ 0 w 400"/>
                <a:gd name="T57" fmla="*/ 2 h 340"/>
                <a:gd name="T58" fmla="*/ 0 w 400"/>
                <a:gd name="T59" fmla="*/ 1 h 340"/>
                <a:gd name="T60" fmla="*/ 0 w 400"/>
                <a:gd name="T61" fmla="*/ 1 h 340"/>
                <a:gd name="T62" fmla="*/ 0 w 400"/>
                <a:gd name="T63" fmla="*/ 1 h 340"/>
                <a:gd name="T64" fmla="*/ 0 w 400"/>
                <a:gd name="T65" fmla="*/ 1 h 340"/>
                <a:gd name="T66" fmla="*/ 0 w 400"/>
                <a:gd name="T67" fmla="*/ 1 h 340"/>
                <a:gd name="T68" fmla="*/ 0 w 400"/>
                <a:gd name="T69" fmla="*/ 1 h 340"/>
                <a:gd name="T70" fmla="*/ 0 w 400"/>
                <a:gd name="T71" fmla="*/ 1 h 340"/>
                <a:gd name="T72" fmla="*/ 0 w 400"/>
                <a:gd name="T73" fmla="*/ 1 h 340"/>
                <a:gd name="T74" fmla="*/ 0 w 400"/>
                <a:gd name="T75" fmla="*/ 1 h 340"/>
                <a:gd name="T76" fmla="*/ 0 w 400"/>
                <a:gd name="T77" fmla="*/ 1 h 340"/>
                <a:gd name="T78" fmla="*/ 0 w 400"/>
                <a:gd name="T79" fmla="*/ 1 h 340"/>
                <a:gd name="T80" fmla="*/ 0 w 400"/>
                <a:gd name="T81" fmla="*/ 0 h 340"/>
                <a:gd name="T82" fmla="*/ 0 w 400"/>
                <a:gd name="T83" fmla="*/ 1 h 340"/>
                <a:gd name="T84" fmla="*/ 0 w 400"/>
                <a:gd name="T85" fmla="*/ 1 h 340"/>
                <a:gd name="T86" fmla="*/ 0 w 400"/>
                <a:gd name="T87" fmla="*/ 1 h 3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28" name="Freeform 133"/>
            <p:cNvSpPr>
              <a:spLocks/>
            </p:cNvSpPr>
            <p:nvPr/>
          </p:nvSpPr>
          <p:spPr bwMode="auto">
            <a:xfrm>
              <a:off x="4984" y="279"/>
              <a:ext cx="117" cy="114"/>
            </a:xfrm>
            <a:custGeom>
              <a:avLst/>
              <a:gdLst>
                <a:gd name="T0" fmla="*/ 0 w 349"/>
                <a:gd name="T1" fmla="*/ 1 h 227"/>
                <a:gd name="T2" fmla="*/ 0 w 349"/>
                <a:gd name="T3" fmla="*/ 1 h 227"/>
                <a:gd name="T4" fmla="*/ 0 w 349"/>
                <a:gd name="T5" fmla="*/ 1 h 227"/>
                <a:gd name="T6" fmla="*/ 0 w 349"/>
                <a:gd name="T7" fmla="*/ 1 h 227"/>
                <a:gd name="T8" fmla="*/ 0 w 349"/>
                <a:gd name="T9" fmla="*/ 1 h 227"/>
                <a:gd name="T10" fmla="*/ 0 w 349"/>
                <a:gd name="T11" fmla="*/ 1 h 227"/>
                <a:gd name="T12" fmla="*/ 0 w 349"/>
                <a:gd name="T13" fmla="*/ 1 h 227"/>
                <a:gd name="T14" fmla="*/ 0 w 349"/>
                <a:gd name="T15" fmla="*/ 1 h 227"/>
                <a:gd name="T16" fmla="*/ 0 w 349"/>
                <a:gd name="T17" fmla="*/ 1 h 227"/>
                <a:gd name="T18" fmla="*/ 0 w 349"/>
                <a:gd name="T19" fmla="*/ 1 h 227"/>
                <a:gd name="T20" fmla="*/ 0 w 349"/>
                <a:gd name="T21" fmla="*/ 1 h 227"/>
                <a:gd name="T22" fmla="*/ 0 w 349"/>
                <a:gd name="T23" fmla="*/ 1 h 227"/>
                <a:gd name="T24" fmla="*/ 0 w 349"/>
                <a:gd name="T25" fmla="*/ 1 h 227"/>
                <a:gd name="T26" fmla="*/ 0 w 349"/>
                <a:gd name="T27" fmla="*/ 1 h 227"/>
                <a:gd name="T28" fmla="*/ 0 w 349"/>
                <a:gd name="T29" fmla="*/ 1 h 227"/>
                <a:gd name="T30" fmla="*/ 0 w 349"/>
                <a:gd name="T31" fmla="*/ 1 h 227"/>
                <a:gd name="T32" fmla="*/ 0 w 349"/>
                <a:gd name="T33" fmla="*/ 1 h 227"/>
                <a:gd name="T34" fmla="*/ 0 w 349"/>
                <a:gd name="T35" fmla="*/ 1 h 227"/>
                <a:gd name="T36" fmla="*/ 0 w 349"/>
                <a:gd name="T37" fmla="*/ 1 h 227"/>
                <a:gd name="T38" fmla="*/ 0 w 349"/>
                <a:gd name="T39" fmla="*/ 1 h 227"/>
                <a:gd name="T40" fmla="*/ 0 w 349"/>
                <a:gd name="T41" fmla="*/ 1 h 227"/>
                <a:gd name="T42" fmla="*/ 0 w 349"/>
                <a:gd name="T43" fmla="*/ 1 h 227"/>
                <a:gd name="T44" fmla="*/ 0 w 349"/>
                <a:gd name="T45" fmla="*/ 1 h 227"/>
                <a:gd name="T46" fmla="*/ 0 w 349"/>
                <a:gd name="T47" fmla="*/ 1 h 227"/>
                <a:gd name="T48" fmla="*/ 0 w 349"/>
                <a:gd name="T49" fmla="*/ 1 h 227"/>
                <a:gd name="T50" fmla="*/ 0 w 349"/>
                <a:gd name="T51" fmla="*/ 1 h 227"/>
                <a:gd name="T52" fmla="*/ 0 w 349"/>
                <a:gd name="T53" fmla="*/ 1 h 227"/>
                <a:gd name="T54" fmla="*/ 0 w 349"/>
                <a:gd name="T55" fmla="*/ 1 h 227"/>
                <a:gd name="T56" fmla="*/ 0 w 349"/>
                <a:gd name="T57" fmla="*/ 1 h 227"/>
                <a:gd name="T58" fmla="*/ 0 w 349"/>
                <a:gd name="T59" fmla="*/ 1 h 227"/>
                <a:gd name="T60" fmla="*/ 0 w 349"/>
                <a:gd name="T61" fmla="*/ 1 h 227"/>
                <a:gd name="T62" fmla="*/ 0 w 349"/>
                <a:gd name="T63" fmla="*/ 1 h 227"/>
                <a:gd name="T64" fmla="*/ 0 w 349"/>
                <a:gd name="T65" fmla="*/ 1 h 227"/>
                <a:gd name="T66" fmla="*/ 0 w 349"/>
                <a:gd name="T67" fmla="*/ 1 h 227"/>
                <a:gd name="T68" fmla="*/ 0 w 349"/>
                <a:gd name="T69" fmla="*/ 1 h 227"/>
                <a:gd name="T70" fmla="*/ 0 w 349"/>
                <a:gd name="T71" fmla="*/ 1 h 227"/>
                <a:gd name="T72" fmla="*/ 0 w 349"/>
                <a:gd name="T73" fmla="*/ 1 h 227"/>
                <a:gd name="T74" fmla="*/ 0 w 349"/>
                <a:gd name="T75" fmla="*/ 1 h 227"/>
                <a:gd name="T76" fmla="*/ 0 w 349"/>
                <a:gd name="T77" fmla="*/ 1 h 227"/>
                <a:gd name="T78" fmla="*/ 0 w 349"/>
                <a:gd name="T79" fmla="*/ 0 h 227"/>
                <a:gd name="T80" fmla="*/ 0 w 349"/>
                <a:gd name="T81" fmla="*/ 0 h 227"/>
                <a:gd name="T82" fmla="*/ 0 w 349"/>
                <a:gd name="T83" fmla="*/ 0 h 227"/>
                <a:gd name="T84" fmla="*/ 0 w 349"/>
                <a:gd name="T85" fmla="*/ 1 h 227"/>
                <a:gd name="T86" fmla="*/ 0 w 349"/>
                <a:gd name="T87" fmla="*/ 1 h 227"/>
                <a:gd name="T88" fmla="*/ 0 w 349"/>
                <a:gd name="T89" fmla="*/ 1 h 227"/>
                <a:gd name="T90" fmla="*/ 0 w 349"/>
                <a:gd name="T91" fmla="*/ 1 h 227"/>
                <a:gd name="T92" fmla="*/ 0 w 349"/>
                <a:gd name="T93" fmla="*/ 1 h 227"/>
                <a:gd name="T94" fmla="*/ 0 w 349"/>
                <a:gd name="T95" fmla="*/ 1 h 227"/>
                <a:gd name="T96" fmla="*/ 0 w 349"/>
                <a:gd name="T97" fmla="*/ 1 h 227"/>
                <a:gd name="T98" fmla="*/ 0 w 349"/>
                <a:gd name="T99" fmla="*/ 1 h 227"/>
                <a:gd name="T100" fmla="*/ 0 w 349"/>
                <a:gd name="T101" fmla="*/ 1 h 227"/>
                <a:gd name="T102" fmla="*/ 0 w 349"/>
                <a:gd name="T103" fmla="*/ 1 h 227"/>
                <a:gd name="T104" fmla="*/ 0 w 349"/>
                <a:gd name="T105" fmla="*/ 1 h 227"/>
                <a:gd name="T106" fmla="*/ 0 w 349"/>
                <a:gd name="T107" fmla="*/ 1 h 227"/>
                <a:gd name="T108" fmla="*/ 0 w 349"/>
                <a:gd name="T109" fmla="*/ 1 h 227"/>
                <a:gd name="T110" fmla="*/ 0 w 349"/>
                <a:gd name="T111" fmla="*/ 1 h 227"/>
                <a:gd name="T112" fmla="*/ 0 w 349"/>
                <a:gd name="T113" fmla="*/ 1 h 227"/>
                <a:gd name="T114" fmla="*/ 0 w 349"/>
                <a:gd name="T115" fmla="*/ 1 h 227"/>
                <a:gd name="T116" fmla="*/ 0 w 349"/>
                <a:gd name="T117" fmla="*/ 1 h 227"/>
                <a:gd name="T118" fmla="*/ 0 w 349"/>
                <a:gd name="T119" fmla="*/ 1 h 227"/>
                <a:gd name="T120" fmla="*/ 0 w 349"/>
                <a:gd name="T121" fmla="*/ 1 h 2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29" name="Freeform 134"/>
            <p:cNvSpPr>
              <a:spLocks/>
            </p:cNvSpPr>
            <p:nvPr/>
          </p:nvSpPr>
          <p:spPr bwMode="auto">
            <a:xfrm>
              <a:off x="4750" y="340"/>
              <a:ext cx="48" cy="107"/>
            </a:xfrm>
            <a:custGeom>
              <a:avLst/>
              <a:gdLst>
                <a:gd name="T0" fmla="*/ 0 w 143"/>
                <a:gd name="T1" fmla="*/ 1 h 212"/>
                <a:gd name="T2" fmla="*/ 0 w 143"/>
                <a:gd name="T3" fmla="*/ 1 h 212"/>
                <a:gd name="T4" fmla="*/ 0 w 143"/>
                <a:gd name="T5" fmla="*/ 1 h 212"/>
                <a:gd name="T6" fmla="*/ 0 w 143"/>
                <a:gd name="T7" fmla="*/ 1 h 212"/>
                <a:gd name="T8" fmla="*/ 0 w 143"/>
                <a:gd name="T9" fmla="*/ 1 h 212"/>
                <a:gd name="T10" fmla="*/ 0 w 143"/>
                <a:gd name="T11" fmla="*/ 1 h 212"/>
                <a:gd name="T12" fmla="*/ 0 w 143"/>
                <a:gd name="T13" fmla="*/ 1 h 212"/>
                <a:gd name="T14" fmla="*/ 0 w 143"/>
                <a:gd name="T15" fmla="*/ 1 h 212"/>
                <a:gd name="T16" fmla="*/ 0 w 143"/>
                <a:gd name="T17" fmla="*/ 1 h 212"/>
                <a:gd name="T18" fmla="*/ 0 w 143"/>
                <a:gd name="T19" fmla="*/ 1 h 212"/>
                <a:gd name="T20" fmla="*/ 0 w 143"/>
                <a:gd name="T21" fmla="*/ 1 h 212"/>
                <a:gd name="T22" fmla="*/ 0 w 143"/>
                <a:gd name="T23" fmla="*/ 1 h 212"/>
                <a:gd name="T24" fmla="*/ 0 w 143"/>
                <a:gd name="T25" fmla="*/ 1 h 212"/>
                <a:gd name="T26" fmla="*/ 0 w 143"/>
                <a:gd name="T27" fmla="*/ 1 h 212"/>
                <a:gd name="T28" fmla="*/ 0 w 143"/>
                <a:gd name="T29" fmla="*/ 1 h 212"/>
                <a:gd name="T30" fmla="*/ 0 w 143"/>
                <a:gd name="T31" fmla="*/ 1 h 212"/>
                <a:gd name="T32" fmla="*/ 0 w 143"/>
                <a:gd name="T33" fmla="*/ 1 h 212"/>
                <a:gd name="T34" fmla="*/ 0 w 143"/>
                <a:gd name="T35" fmla="*/ 1 h 212"/>
                <a:gd name="T36" fmla="*/ 0 w 143"/>
                <a:gd name="T37" fmla="*/ 1 h 212"/>
                <a:gd name="T38" fmla="*/ 0 w 143"/>
                <a:gd name="T39" fmla="*/ 1 h 212"/>
                <a:gd name="T40" fmla="*/ 0 w 143"/>
                <a:gd name="T41" fmla="*/ 1 h 212"/>
                <a:gd name="T42" fmla="*/ 0 w 143"/>
                <a:gd name="T43" fmla="*/ 1 h 212"/>
                <a:gd name="T44" fmla="*/ 0 w 143"/>
                <a:gd name="T45" fmla="*/ 1 h 212"/>
                <a:gd name="T46" fmla="*/ 0 w 143"/>
                <a:gd name="T47" fmla="*/ 1 h 212"/>
                <a:gd name="T48" fmla="*/ 0 w 143"/>
                <a:gd name="T49" fmla="*/ 1 h 212"/>
                <a:gd name="T50" fmla="*/ 0 w 143"/>
                <a:gd name="T51" fmla="*/ 1 h 212"/>
                <a:gd name="T52" fmla="*/ 0 w 143"/>
                <a:gd name="T53" fmla="*/ 1 h 212"/>
                <a:gd name="T54" fmla="*/ 0 w 143"/>
                <a:gd name="T55" fmla="*/ 1 h 212"/>
                <a:gd name="T56" fmla="*/ 0 w 143"/>
                <a:gd name="T57" fmla="*/ 1 h 212"/>
                <a:gd name="T58" fmla="*/ 0 w 143"/>
                <a:gd name="T59" fmla="*/ 1 h 212"/>
                <a:gd name="T60" fmla="*/ 0 w 143"/>
                <a:gd name="T61" fmla="*/ 1 h 212"/>
                <a:gd name="T62" fmla="*/ 0 w 143"/>
                <a:gd name="T63" fmla="*/ 1 h 212"/>
                <a:gd name="T64" fmla="*/ 0 w 143"/>
                <a:gd name="T65" fmla="*/ 0 h 212"/>
                <a:gd name="T66" fmla="*/ 0 w 143"/>
                <a:gd name="T67" fmla="*/ 1 h 212"/>
                <a:gd name="T68" fmla="*/ 0 w 143"/>
                <a:gd name="T69" fmla="*/ 1 h 212"/>
                <a:gd name="T70" fmla="*/ 0 w 143"/>
                <a:gd name="T71" fmla="*/ 1 h 212"/>
                <a:gd name="T72" fmla="*/ 0 w 143"/>
                <a:gd name="T73" fmla="*/ 1 h 212"/>
                <a:gd name="T74" fmla="*/ 0 w 143"/>
                <a:gd name="T75" fmla="*/ 1 h 212"/>
                <a:gd name="T76" fmla="*/ 0 w 143"/>
                <a:gd name="T77" fmla="*/ 1 h 212"/>
                <a:gd name="T78" fmla="*/ 0 w 143"/>
                <a:gd name="T79" fmla="*/ 1 h 212"/>
                <a:gd name="T80" fmla="*/ 0 w 143"/>
                <a:gd name="T81" fmla="*/ 1 h 2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28730" name="Freeform 135"/>
            <p:cNvSpPr>
              <a:spLocks/>
            </p:cNvSpPr>
            <p:nvPr/>
          </p:nvSpPr>
          <p:spPr bwMode="auto">
            <a:xfrm>
              <a:off x="5081" y="272"/>
              <a:ext cx="101" cy="139"/>
            </a:xfrm>
            <a:custGeom>
              <a:avLst/>
              <a:gdLst>
                <a:gd name="T0" fmla="*/ 0 w 304"/>
                <a:gd name="T1" fmla="*/ 1 h 278"/>
                <a:gd name="T2" fmla="*/ 0 w 304"/>
                <a:gd name="T3" fmla="*/ 1 h 278"/>
                <a:gd name="T4" fmla="*/ 0 w 304"/>
                <a:gd name="T5" fmla="*/ 1 h 278"/>
                <a:gd name="T6" fmla="*/ 0 w 304"/>
                <a:gd name="T7" fmla="*/ 1 h 278"/>
                <a:gd name="T8" fmla="*/ 0 w 304"/>
                <a:gd name="T9" fmla="*/ 1 h 278"/>
                <a:gd name="T10" fmla="*/ 0 w 304"/>
                <a:gd name="T11" fmla="*/ 1 h 278"/>
                <a:gd name="T12" fmla="*/ 0 w 304"/>
                <a:gd name="T13" fmla="*/ 1 h 278"/>
                <a:gd name="T14" fmla="*/ 0 w 304"/>
                <a:gd name="T15" fmla="*/ 1 h 278"/>
                <a:gd name="T16" fmla="*/ 0 w 304"/>
                <a:gd name="T17" fmla="*/ 1 h 278"/>
                <a:gd name="T18" fmla="*/ 0 w 304"/>
                <a:gd name="T19" fmla="*/ 2 h 278"/>
                <a:gd name="T20" fmla="*/ 0 w 304"/>
                <a:gd name="T21" fmla="*/ 2 h 278"/>
                <a:gd name="T22" fmla="*/ 0 w 304"/>
                <a:gd name="T23" fmla="*/ 2 h 278"/>
                <a:gd name="T24" fmla="*/ 0 w 304"/>
                <a:gd name="T25" fmla="*/ 2 h 278"/>
                <a:gd name="T26" fmla="*/ 0 w 304"/>
                <a:gd name="T27" fmla="*/ 2 h 278"/>
                <a:gd name="T28" fmla="*/ 0 w 304"/>
                <a:gd name="T29" fmla="*/ 2 h 278"/>
                <a:gd name="T30" fmla="*/ 0 w 304"/>
                <a:gd name="T31" fmla="*/ 1 h 278"/>
                <a:gd name="T32" fmla="*/ 0 w 304"/>
                <a:gd name="T33" fmla="*/ 1 h 278"/>
                <a:gd name="T34" fmla="*/ 0 w 304"/>
                <a:gd name="T35" fmla="*/ 1 h 278"/>
                <a:gd name="T36" fmla="*/ 0 w 304"/>
                <a:gd name="T37" fmla="*/ 1 h 278"/>
                <a:gd name="T38" fmla="*/ 0 w 304"/>
                <a:gd name="T39" fmla="*/ 1 h 278"/>
                <a:gd name="T40" fmla="*/ 0 w 304"/>
                <a:gd name="T41" fmla="*/ 1 h 278"/>
                <a:gd name="T42" fmla="*/ 0 w 304"/>
                <a:gd name="T43" fmla="*/ 1 h 278"/>
                <a:gd name="T44" fmla="*/ 0 w 304"/>
                <a:gd name="T45" fmla="*/ 1 h 278"/>
                <a:gd name="T46" fmla="*/ 0 w 304"/>
                <a:gd name="T47" fmla="*/ 1 h 278"/>
                <a:gd name="T48" fmla="*/ 0 w 304"/>
                <a:gd name="T49" fmla="*/ 1 h 278"/>
                <a:gd name="T50" fmla="*/ 0 w 304"/>
                <a:gd name="T51" fmla="*/ 1 h 278"/>
                <a:gd name="T52" fmla="*/ 0 w 304"/>
                <a:gd name="T53" fmla="*/ 1 h 278"/>
                <a:gd name="T54" fmla="*/ 0 w 304"/>
                <a:gd name="T55" fmla="*/ 1 h 278"/>
                <a:gd name="T56" fmla="*/ 0 w 304"/>
                <a:gd name="T57" fmla="*/ 1 h 278"/>
                <a:gd name="T58" fmla="*/ 0 w 304"/>
                <a:gd name="T59" fmla="*/ 0 h 278"/>
                <a:gd name="T60" fmla="*/ 0 w 304"/>
                <a:gd name="T61" fmla="*/ 1 h 278"/>
                <a:gd name="T62" fmla="*/ 0 w 304"/>
                <a:gd name="T63" fmla="*/ 1 h 278"/>
                <a:gd name="T64" fmla="*/ 0 w 304"/>
                <a:gd name="T65" fmla="*/ 1 h 278"/>
                <a:gd name="T66" fmla="*/ 0 w 304"/>
                <a:gd name="T67" fmla="*/ 1 h 278"/>
                <a:gd name="T68" fmla="*/ 0 w 304"/>
                <a:gd name="T69" fmla="*/ 1 h 278"/>
                <a:gd name="T70" fmla="*/ 0 w 304"/>
                <a:gd name="T71" fmla="*/ 1 h 278"/>
                <a:gd name="T72" fmla="*/ 0 w 304"/>
                <a:gd name="T73" fmla="*/ 1 h 278"/>
                <a:gd name="T74" fmla="*/ 0 w 304"/>
                <a:gd name="T75" fmla="*/ 1 h 2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grpSp>
      <p:sp>
        <p:nvSpPr>
          <p:cNvPr id="28712" name="Rectangle 4"/>
          <p:cNvSpPr>
            <a:spLocks noGrp="1" noChangeArrowheads="1"/>
          </p:cNvSpPr>
          <p:nvPr>
            <p:ph type="title"/>
          </p:nvPr>
        </p:nvSpPr>
        <p:spPr>
          <a:xfrm>
            <a:off x="1982987" y="451284"/>
            <a:ext cx="5429250" cy="857250"/>
          </a:xfrm>
        </p:spPr>
        <p:txBody>
          <a:bodyPr>
            <a:normAutofit fontScale="90000"/>
          </a:bodyPr>
          <a:lstStyle/>
          <a:p>
            <a:r>
              <a:rPr lang="en-US" altLang="en-US" sz="3000" dirty="0">
                <a:latin typeface="Gill Sans MT" panose="020B0502020104020203" pitchFamily="34" charset="0"/>
              </a:rPr>
              <a:t>Elements of a wireless network</a:t>
            </a:r>
          </a:p>
        </p:txBody>
      </p:sp>
      <p:grpSp>
        <p:nvGrpSpPr>
          <p:cNvPr id="28713" name="Group 6"/>
          <p:cNvGrpSpPr>
            <a:grpSpLocks/>
          </p:cNvGrpSpPr>
          <p:nvPr/>
        </p:nvGrpSpPr>
        <p:grpSpPr bwMode="auto">
          <a:xfrm>
            <a:off x="3421856" y="2775348"/>
            <a:ext cx="1771650" cy="1321594"/>
            <a:chOff x="3839" y="1737"/>
            <a:chExt cx="1488" cy="1110"/>
          </a:xfrm>
        </p:grpSpPr>
        <p:sp>
          <p:nvSpPr>
            <p:cNvPr id="28714" name="Freeform 7"/>
            <p:cNvSpPr>
              <a:spLocks/>
            </p:cNvSpPr>
            <p:nvPr/>
          </p:nvSpPr>
          <p:spPr bwMode="auto">
            <a:xfrm>
              <a:off x="3839" y="1737"/>
              <a:ext cx="1488" cy="1110"/>
            </a:xfrm>
            <a:custGeom>
              <a:avLst/>
              <a:gdLst>
                <a:gd name="T0" fmla="*/ 1 w 2135"/>
                <a:gd name="T1" fmla="*/ 26 h 1662"/>
                <a:gd name="T2" fmla="*/ 6 w 2135"/>
                <a:gd name="T3" fmla="*/ 3 h 1662"/>
                <a:gd name="T4" fmla="*/ 36 w 2135"/>
                <a:gd name="T5" fmla="*/ 7 h 1662"/>
                <a:gd name="T6" fmla="*/ 68 w 2135"/>
                <a:gd name="T7" fmla="*/ 4 h 1662"/>
                <a:gd name="T8" fmla="*/ 112 w 2135"/>
                <a:gd name="T9" fmla="*/ 16 h 1662"/>
                <a:gd name="T10" fmla="*/ 112 w 2135"/>
                <a:gd name="T11" fmla="*/ 45 h 1662"/>
                <a:gd name="T12" fmla="*/ 88 w 2135"/>
                <a:gd name="T13" fmla="*/ 63 h 1662"/>
                <a:gd name="T14" fmla="*/ 45 w 2135"/>
                <a:gd name="T15" fmla="*/ 59 h 1662"/>
                <a:gd name="T16" fmla="*/ 28 w 2135"/>
                <a:gd name="T17" fmla="*/ 50 h 1662"/>
                <a:gd name="T18" fmla="*/ 10 w 2135"/>
                <a:gd name="T19" fmla="*/ 42 h 1662"/>
                <a:gd name="T20" fmla="*/ 1 w 2135"/>
                <a:gd name="T21" fmla="*/ 26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28715" name="Text Box 8"/>
            <p:cNvSpPr txBox="1">
              <a:spLocks noChangeArrowheads="1"/>
            </p:cNvSpPr>
            <p:nvPr/>
          </p:nvSpPr>
          <p:spPr bwMode="auto">
            <a:xfrm>
              <a:off x="4126" y="2030"/>
              <a:ext cx="10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a:ea typeface="MS PGothic" panose="020B0600070205080204" pitchFamily="34" charset="-128"/>
                  <a:cs typeface="Arial" panose="020B0604020202020204" pitchFamily="34" charset="0"/>
                </a:rPr>
                <a:t>network </a:t>
              </a:r>
            </a:p>
            <a:p>
              <a:pPr algn="ctr" eaLnBrk="1" hangingPunct="1"/>
              <a:r>
                <a:rPr lang="en-US" altLang="en-US" sz="1350">
                  <a:ea typeface="MS PGothic" panose="020B0600070205080204" pitchFamily="34" charset="-128"/>
                  <a:cs typeface="Arial" panose="020B0604020202020204" pitchFamily="34" charset="0"/>
                </a:rPr>
                <a:t>infrastructure</a:t>
              </a:r>
            </a:p>
          </p:txBody>
        </p:sp>
      </p:grpSp>
    </p:spTree>
    <p:extLst>
      <p:ext uri="{BB962C8B-B14F-4D97-AF65-F5344CB8AC3E}">
        <p14:creationId xmlns:p14="http://schemas.microsoft.com/office/powerpoint/2010/main" val="867180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5"/>
          <p:cNvSpPr>
            <a:spLocks noChangeArrowheads="1"/>
          </p:cNvSpPr>
          <p:nvPr/>
        </p:nvSpPr>
        <p:spPr bwMode="auto">
          <a:xfrm>
            <a:off x="4755356" y="4140995"/>
            <a:ext cx="1614488" cy="157043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32771" name="Oval 11"/>
          <p:cNvSpPr>
            <a:spLocks noChangeArrowheads="1"/>
          </p:cNvSpPr>
          <p:nvPr/>
        </p:nvSpPr>
        <p:spPr bwMode="auto">
          <a:xfrm>
            <a:off x="1631158" y="1825229"/>
            <a:ext cx="1689497" cy="17145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32772" name="Line 22"/>
          <p:cNvSpPr>
            <a:spLocks noChangeShapeType="1"/>
          </p:cNvSpPr>
          <p:nvPr/>
        </p:nvSpPr>
        <p:spPr bwMode="auto">
          <a:xfrm>
            <a:off x="2491980" y="2693194"/>
            <a:ext cx="958453" cy="4917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2773" name="Oval 23"/>
          <p:cNvSpPr>
            <a:spLocks noChangeArrowheads="1"/>
          </p:cNvSpPr>
          <p:nvPr/>
        </p:nvSpPr>
        <p:spPr bwMode="auto">
          <a:xfrm>
            <a:off x="2286001" y="3882630"/>
            <a:ext cx="778669" cy="75366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32774" name="Line 34"/>
          <p:cNvSpPr>
            <a:spLocks noChangeShapeType="1"/>
          </p:cNvSpPr>
          <p:nvPr/>
        </p:nvSpPr>
        <p:spPr bwMode="auto">
          <a:xfrm flipV="1">
            <a:off x="2790825" y="3584973"/>
            <a:ext cx="942975" cy="607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2775" name="Oval 38"/>
          <p:cNvSpPr>
            <a:spLocks noChangeArrowheads="1"/>
          </p:cNvSpPr>
          <p:nvPr/>
        </p:nvSpPr>
        <p:spPr bwMode="auto">
          <a:xfrm>
            <a:off x="3474245" y="4187430"/>
            <a:ext cx="1708547" cy="1539478"/>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32776" name="Line 59"/>
          <p:cNvSpPr>
            <a:spLocks noChangeShapeType="1"/>
          </p:cNvSpPr>
          <p:nvPr/>
        </p:nvSpPr>
        <p:spPr bwMode="auto">
          <a:xfrm>
            <a:off x="5163741" y="4925616"/>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32777" name="Line 60"/>
          <p:cNvSpPr>
            <a:spLocks noChangeShapeType="1"/>
          </p:cNvSpPr>
          <p:nvPr/>
        </p:nvSpPr>
        <p:spPr bwMode="auto">
          <a:xfrm flipH="1">
            <a:off x="4798219" y="4852988"/>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2778" name="Line 61"/>
          <p:cNvSpPr>
            <a:spLocks noChangeShapeType="1"/>
          </p:cNvSpPr>
          <p:nvPr/>
        </p:nvSpPr>
        <p:spPr bwMode="auto">
          <a:xfrm flipH="1">
            <a:off x="4808935" y="4910138"/>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2779" name="Line 62"/>
          <p:cNvSpPr>
            <a:spLocks noChangeShapeType="1"/>
          </p:cNvSpPr>
          <p:nvPr/>
        </p:nvSpPr>
        <p:spPr bwMode="auto">
          <a:xfrm flipH="1">
            <a:off x="4766072" y="4960144"/>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2780" name="Line 63"/>
          <p:cNvSpPr>
            <a:spLocks noChangeShapeType="1"/>
          </p:cNvSpPr>
          <p:nvPr/>
        </p:nvSpPr>
        <p:spPr bwMode="auto">
          <a:xfrm flipH="1" flipV="1">
            <a:off x="4793457" y="3936207"/>
            <a:ext cx="711994" cy="9703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2781" name="Line 64"/>
          <p:cNvSpPr>
            <a:spLocks noChangeShapeType="1"/>
          </p:cNvSpPr>
          <p:nvPr/>
        </p:nvSpPr>
        <p:spPr bwMode="auto">
          <a:xfrm flipV="1">
            <a:off x="4374356" y="3965972"/>
            <a:ext cx="381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32782" name="Group 356"/>
          <p:cNvGrpSpPr>
            <a:grpSpLocks/>
          </p:cNvGrpSpPr>
          <p:nvPr/>
        </p:nvGrpSpPr>
        <p:grpSpPr bwMode="auto">
          <a:xfrm>
            <a:off x="5974556" y="4507706"/>
            <a:ext cx="248841" cy="276225"/>
            <a:chOff x="313" y="1497"/>
            <a:chExt cx="1152" cy="1014"/>
          </a:xfrm>
        </p:grpSpPr>
        <p:pic>
          <p:nvPicPr>
            <p:cNvPr id="32896" name="Picture 354" descr="laptop_stylized_sm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97" name="Picture 355" descr="antenna_stylize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3" name="Group 361"/>
          <p:cNvGrpSpPr>
            <a:grpSpLocks/>
          </p:cNvGrpSpPr>
          <p:nvPr/>
        </p:nvGrpSpPr>
        <p:grpSpPr bwMode="auto">
          <a:xfrm>
            <a:off x="2696767" y="4004073"/>
            <a:ext cx="297656" cy="291703"/>
            <a:chOff x="2967" y="478"/>
            <a:chExt cx="788" cy="625"/>
          </a:xfrm>
        </p:grpSpPr>
        <p:pic>
          <p:nvPicPr>
            <p:cNvPr id="32894" name="Picture 358" descr="access_point_stylized_smal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95" name="Picture 360" descr="antenna_radiation_stylized"/>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4" name="Group 92"/>
          <p:cNvGrpSpPr>
            <a:grpSpLocks/>
          </p:cNvGrpSpPr>
          <p:nvPr/>
        </p:nvGrpSpPr>
        <p:grpSpPr bwMode="auto">
          <a:xfrm>
            <a:off x="5394724" y="4575572"/>
            <a:ext cx="344090" cy="465534"/>
            <a:chOff x="5955030" y="3031808"/>
            <a:chExt cx="914400" cy="1398587"/>
          </a:xfrm>
        </p:grpSpPr>
        <p:grpSp>
          <p:nvGrpSpPr>
            <p:cNvPr id="32877" name="Group 398"/>
            <p:cNvGrpSpPr>
              <a:grpSpLocks/>
            </p:cNvGrpSpPr>
            <p:nvPr/>
          </p:nvGrpSpPr>
          <p:grpSpPr bwMode="auto">
            <a:xfrm>
              <a:off x="6097905" y="3403283"/>
              <a:ext cx="596900" cy="1027112"/>
              <a:chOff x="3130" y="3288"/>
              <a:chExt cx="410" cy="742"/>
            </a:xfrm>
          </p:grpSpPr>
          <p:sp>
            <p:nvSpPr>
              <p:cNvPr id="32879"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80"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81"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82"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83"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84"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85"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86"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87"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88"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89"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90"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91"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92"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93"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32878" name="Picture 399" descr="cell_tower_radiation cop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5030" y="3031808"/>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5" name="Group 403"/>
          <p:cNvGrpSpPr>
            <a:grpSpLocks/>
          </p:cNvGrpSpPr>
          <p:nvPr/>
        </p:nvGrpSpPr>
        <p:grpSpPr bwMode="auto">
          <a:xfrm>
            <a:off x="3695700" y="4873229"/>
            <a:ext cx="395288" cy="294084"/>
            <a:chOff x="2751" y="1851"/>
            <a:chExt cx="462" cy="478"/>
          </a:xfrm>
        </p:grpSpPr>
        <p:pic>
          <p:nvPicPr>
            <p:cNvPr id="32875" name="Picture 364" descr="iphone_stylized_small"/>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76" name="Picture 402" descr="antenna_radiation_stylized"/>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6" name="Group 113"/>
          <p:cNvGrpSpPr>
            <a:grpSpLocks/>
          </p:cNvGrpSpPr>
          <p:nvPr/>
        </p:nvGrpSpPr>
        <p:grpSpPr bwMode="auto">
          <a:xfrm>
            <a:off x="4213624" y="4598195"/>
            <a:ext cx="344090" cy="465535"/>
            <a:chOff x="5955030" y="3031808"/>
            <a:chExt cx="914400" cy="1398587"/>
          </a:xfrm>
        </p:grpSpPr>
        <p:grpSp>
          <p:nvGrpSpPr>
            <p:cNvPr id="32858" name="Group 398"/>
            <p:cNvGrpSpPr>
              <a:grpSpLocks/>
            </p:cNvGrpSpPr>
            <p:nvPr/>
          </p:nvGrpSpPr>
          <p:grpSpPr bwMode="auto">
            <a:xfrm>
              <a:off x="6097905" y="3403283"/>
              <a:ext cx="596900" cy="1027112"/>
              <a:chOff x="3130" y="3288"/>
              <a:chExt cx="410" cy="742"/>
            </a:xfrm>
          </p:grpSpPr>
          <p:sp>
            <p:nvSpPr>
              <p:cNvPr id="32860"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61"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62"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63"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64"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65"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66"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67"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68"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69"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70"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71"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72"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73"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74"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32859" name="Picture 399" descr="cell_tower_radiation cop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5030" y="3031808"/>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7" name="Group 356"/>
          <p:cNvGrpSpPr>
            <a:grpSpLocks/>
          </p:cNvGrpSpPr>
          <p:nvPr/>
        </p:nvGrpSpPr>
        <p:grpSpPr bwMode="auto">
          <a:xfrm>
            <a:off x="5479256" y="5200650"/>
            <a:ext cx="271463" cy="253604"/>
            <a:chOff x="313" y="1497"/>
            <a:chExt cx="1152" cy="1014"/>
          </a:xfrm>
        </p:grpSpPr>
        <p:pic>
          <p:nvPicPr>
            <p:cNvPr id="32856" name="Picture 354" descr="laptop_stylized_small"/>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7" name="Picture 355" descr="antenna_stylized"/>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8" name="Group 356"/>
          <p:cNvGrpSpPr>
            <a:grpSpLocks/>
          </p:cNvGrpSpPr>
          <p:nvPr/>
        </p:nvGrpSpPr>
        <p:grpSpPr bwMode="auto">
          <a:xfrm>
            <a:off x="4556523" y="5216128"/>
            <a:ext cx="282178" cy="260747"/>
            <a:chOff x="313" y="1497"/>
            <a:chExt cx="1152" cy="1014"/>
          </a:xfrm>
        </p:grpSpPr>
        <p:pic>
          <p:nvPicPr>
            <p:cNvPr id="32854" name="Picture 354" descr="laptop_stylized_small"/>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5" name="Picture 355" descr="antenna_stylize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89" name="Group 356"/>
          <p:cNvGrpSpPr>
            <a:grpSpLocks/>
          </p:cNvGrpSpPr>
          <p:nvPr/>
        </p:nvGrpSpPr>
        <p:grpSpPr bwMode="auto">
          <a:xfrm>
            <a:off x="4015980" y="5231608"/>
            <a:ext cx="286940" cy="327422"/>
            <a:chOff x="313" y="1497"/>
            <a:chExt cx="1152" cy="1014"/>
          </a:xfrm>
        </p:grpSpPr>
        <p:pic>
          <p:nvPicPr>
            <p:cNvPr id="32852" name="Picture 354" descr="laptop_stylized_small"/>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3" name="Picture 355" descr="antenna_stylized"/>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0" name="Group 403"/>
          <p:cNvGrpSpPr>
            <a:grpSpLocks/>
          </p:cNvGrpSpPr>
          <p:nvPr/>
        </p:nvGrpSpPr>
        <p:grpSpPr bwMode="auto">
          <a:xfrm>
            <a:off x="3939780" y="4362451"/>
            <a:ext cx="364331" cy="302419"/>
            <a:chOff x="2751" y="1851"/>
            <a:chExt cx="462" cy="478"/>
          </a:xfrm>
        </p:grpSpPr>
        <p:pic>
          <p:nvPicPr>
            <p:cNvPr id="32850" name="Picture 364" descr="iphone_stylized_small"/>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51" name="Picture 402" descr="antenna_radiation_stylized"/>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1" name="Group 403"/>
          <p:cNvGrpSpPr>
            <a:grpSpLocks/>
          </p:cNvGrpSpPr>
          <p:nvPr/>
        </p:nvGrpSpPr>
        <p:grpSpPr bwMode="auto">
          <a:xfrm>
            <a:off x="5860258" y="4857751"/>
            <a:ext cx="394097" cy="294085"/>
            <a:chOff x="2751" y="1851"/>
            <a:chExt cx="462" cy="478"/>
          </a:xfrm>
        </p:grpSpPr>
        <p:pic>
          <p:nvPicPr>
            <p:cNvPr id="32848" name="Picture 364" descr="iphone_stylized_small"/>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9" name="Picture 402" descr="antenna_radiation_stylized"/>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2" name="Group 356"/>
          <p:cNvGrpSpPr>
            <a:grpSpLocks/>
          </p:cNvGrpSpPr>
          <p:nvPr/>
        </p:nvGrpSpPr>
        <p:grpSpPr bwMode="auto">
          <a:xfrm>
            <a:off x="4883944" y="4750594"/>
            <a:ext cx="282179" cy="261938"/>
            <a:chOff x="313" y="1497"/>
            <a:chExt cx="1152" cy="1014"/>
          </a:xfrm>
        </p:grpSpPr>
        <p:pic>
          <p:nvPicPr>
            <p:cNvPr id="32846" name="Picture 354" descr="laptop_stylized_small"/>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7" name="Picture 355" descr="antenna_stylize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3" name="Group 356"/>
          <p:cNvGrpSpPr>
            <a:grpSpLocks/>
          </p:cNvGrpSpPr>
          <p:nvPr/>
        </p:nvGrpSpPr>
        <p:grpSpPr bwMode="auto">
          <a:xfrm>
            <a:off x="2575324" y="4339830"/>
            <a:ext cx="211931" cy="258365"/>
            <a:chOff x="313" y="1497"/>
            <a:chExt cx="1152" cy="1014"/>
          </a:xfrm>
        </p:grpSpPr>
        <p:pic>
          <p:nvPicPr>
            <p:cNvPr id="32844" name="Picture 354" descr="laptop_stylized_small"/>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5" name="Picture 355" descr="antenna_stylized"/>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4" name="Group 403"/>
          <p:cNvGrpSpPr>
            <a:grpSpLocks/>
          </p:cNvGrpSpPr>
          <p:nvPr/>
        </p:nvGrpSpPr>
        <p:grpSpPr bwMode="auto">
          <a:xfrm>
            <a:off x="2355056" y="4088606"/>
            <a:ext cx="333375" cy="285750"/>
            <a:chOff x="2751" y="1851"/>
            <a:chExt cx="462" cy="478"/>
          </a:xfrm>
        </p:grpSpPr>
        <p:pic>
          <p:nvPicPr>
            <p:cNvPr id="32842" name="Picture 364" descr="iphone_stylized_small"/>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43" name="Picture 402" descr="antenna_radiation_stylized"/>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5" name="Group 155"/>
          <p:cNvGrpSpPr>
            <a:grpSpLocks/>
          </p:cNvGrpSpPr>
          <p:nvPr/>
        </p:nvGrpSpPr>
        <p:grpSpPr bwMode="auto">
          <a:xfrm>
            <a:off x="2324100" y="2336007"/>
            <a:ext cx="344091" cy="464344"/>
            <a:chOff x="5955030" y="3031808"/>
            <a:chExt cx="914400" cy="1398587"/>
          </a:xfrm>
        </p:grpSpPr>
        <p:grpSp>
          <p:nvGrpSpPr>
            <p:cNvPr id="32825" name="Group 398"/>
            <p:cNvGrpSpPr>
              <a:grpSpLocks/>
            </p:cNvGrpSpPr>
            <p:nvPr/>
          </p:nvGrpSpPr>
          <p:grpSpPr bwMode="auto">
            <a:xfrm>
              <a:off x="6097905" y="3403283"/>
              <a:ext cx="596900" cy="1027112"/>
              <a:chOff x="3130" y="3288"/>
              <a:chExt cx="410" cy="742"/>
            </a:xfrm>
          </p:grpSpPr>
          <p:sp>
            <p:nvSpPr>
              <p:cNvPr id="32827"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28"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29"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30"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31"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32"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33"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34"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35"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36"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37"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38"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39"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40"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41"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32826" name="Picture 399" descr="cell_tower_radiation cop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5030" y="3031808"/>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6" name="Group 356"/>
          <p:cNvGrpSpPr>
            <a:grpSpLocks/>
          </p:cNvGrpSpPr>
          <p:nvPr/>
        </p:nvGrpSpPr>
        <p:grpSpPr bwMode="auto">
          <a:xfrm>
            <a:off x="2727723" y="2434829"/>
            <a:ext cx="348853" cy="360759"/>
            <a:chOff x="313" y="1497"/>
            <a:chExt cx="1152" cy="1014"/>
          </a:xfrm>
        </p:grpSpPr>
        <p:pic>
          <p:nvPicPr>
            <p:cNvPr id="32823" name="Picture 354" descr="laptop_stylized_small"/>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355" descr="antenna_stylized"/>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7" name="Group 356"/>
          <p:cNvGrpSpPr>
            <a:grpSpLocks/>
          </p:cNvGrpSpPr>
          <p:nvPr/>
        </p:nvGrpSpPr>
        <p:grpSpPr bwMode="auto">
          <a:xfrm>
            <a:off x="2646761" y="3033713"/>
            <a:ext cx="250031" cy="276225"/>
            <a:chOff x="313" y="1497"/>
            <a:chExt cx="1152" cy="1014"/>
          </a:xfrm>
        </p:grpSpPr>
        <p:pic>
          <p:nvPicPr>
            <p:cNvPr id="32821" name="Picture 354" descr="laptop_stylized_sm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355" descr="antenna_stylize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8" name="Group 356"/>
          <p:cNvGrpSpPr>
            <a:grpSpLocks/>
          </p:cNvGrpSpPr>
          <p:nvPr/>
        </p:nvGrpSpPr>
        <p:grpSpPr bwMode="auto">
          <a:xfrm>
            <a:off x="2255045" y="3098006"/>
            <a:ext cx="211931" cy="258366"/>
            <a:chOff x="313" y="1497"/>
            <a:chExt cx="1152" cy="1014"/>
          </a:xfrm>
        </p:grpSpPr>
        <p:pic>
          <p:nvPicPr>
            <p:cNvPr id="32819" name="Picture 354" descr="laptop_stylized_small"/>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355" descr="antenna_stylized"/>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99" name="Group 403"/>
          <p:cNvGrpSpPr>
            <a:grpSpLocks/>
          </p:cNvGrpSpPr>
          <p:nvPr/>
        </p:nvGrpSpPr>
        <p:grpSpPr bwMode="auto">
          <a:xfrm>
            <a:off x="2034779" y="2845594"/>
            <a:ext cx="333375" cy="286941"/>
            <a:chOff x="2751" y="1851"/>
            <a:chExt cx="462" cy="478"/>
          </a:xfrm>
        </p:grpSpPr>
        <p:pic>
          <p:nvPicPr>
            <p:cNvPr id="32817" name="Picture 364" descr="iphone_stylized_small"/>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402" descr="antenna_radiation_stylized"/>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800" name="Group 356"/>
          <p:cNvGrpSpPr>
            <a:grpSpLocks/>
          </p:cNvGrpSpPr>
          <p:nvPr/>
        </p:nvGrpSpPr>
        <p:grpSpPr bwMode="auto">
          <a:xfrm>
            <a:off x="2316956" y="1908572"/>
            <a:ext cx="334566" cy="289322"/>
            <a:chOff x="313" y="1497"/>
            <a:chExt cx="1152" cy="1014"/>
          </a:xfrm>
        </p:grpSpPr>
        <p:pic>
          <p:nvPicPr>
            <p:cNvPr id="32815" name="Picture 354" descr="laptop_stylized_small"/>
            <p:cNvPicPr>
              <a:picLocks noChangeAspect="1" noChangeArrowheads="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355" descr="antenna_stylized"/>
            <p:cNvPicPr>
              <a:picLocks noChangeAspect="1" noChangeArrowheads="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801" name="Group 403"/>
          <p:cNvGrpSpPr>
            <a:grpSpLocks/>
          </p:cNvGrpSpPr>
          <p:nvPr/>
        </p:nvGrpSpPr>
        <p:grpSpPr bwMode="auto">
          <a:xfrm>
            <a:off x="1714500" y="2755106"/>
            <a:ext cx="334566" cy="285750"/>
            <a:chOff x="2751" y="1851"/>
            <a:chExt cx="462" cy="478"/>
          </a:xfrm>
        </p:grpSpPr>
        <p:pic>
          <p:nvPicPr>
            <p:cNvPr id="32813" name="Picture 364" descr="iphone_stylized_small"/>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402" descr="antenna_radiation_stylized"/>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802" name="Group 87"/>
          <p:cNvGrpSpPr>
            <a:grpSpLocks/>
          </p:cNvGrpSpPr>
          <p:nvPr/>
        </p:nvGrpSpPr>
        <p:grpSpPr bwMode="auto">
          <a:xfrm>
            <a:off x="4591051" y="1825228"/>
            <a:ext cx="3175397" cy="3101578"/>
            <a:chOff x="2896" y="813"/>
            <a:chExt cx="2667" cy="2605"/>
          </a:xfrm>
        </p:grpSpPr>
        <p:sp>
          <p:nvSpPr>
            <p:cNvPr id="32807" name="Rectangle 63"/>
            <p:cNvSpPr>
              <a:spLocks noChangeArrowheads="1"/>
            </p:cNvSpPr>
            <p:nvPr/>
          </p:nvSpPr>
          <p:spPr bwMode="auto">
            <a:xfrm>
              <a:off x="3427" y="813"/>
              <a:ext cx="2136" cy="1632"/>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32808" name="Rectangle 64"/>
            <p:cNvSpPr>
              <a:spLocks noChangeArrowheads="1"/>
            </p:cNvSpPr>
            <p:nvPr/>
          </p:nvSpPr>
          <p:spPr bwMode="auto">
            <a:xfrm>
              <a:off x="3489" y="884"/>
              <a:ext cx="1719" cy="15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32809" name="Rectangle 65"/>
            <p:cNvSpPr>
              <a:spLocks noChangeArrowheads="1"/>
            </p:cNvSpPr>
            <p:nvPr/>
          </p:nvSpPr>
          <p:spPr bwMode="auto">
            <a:xfrm>
              <a:off x="3488" y="858"/>
              <a:ext cx="1984" cy="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buClr>
                  <a:srgbClr val="000099"/>
                </a:buClr>
                <a:buSzPct val="75000"/>
                <a:buFont typeface="Wingdings" panose="05000000000000000000" pitchFamily="2" charset="2"/>
                <a:buNone/>
              </a:pPr>
              <a:r>
                <a:rPr lang="en-US" altLang="en-US" dirty="0"/>
                <a:t> </a:t>
              </a:r>
              <a:r>
                <a:rPr lang="en-US" altLang="en-US" dirty="0">
                  <a:latin typeface="Gill Sans MT" panose="020B0502020104020203" pitchFamily="34" charset="0"/>
                </a:rPr>
                <a:t>infrastructure node</a:t>
              </a:r>
            </a:p>
            <a:p>
              <a:pPr>
                <a:lnSpc>
                  <a:spcPct val="90000"/>
                </a:lnSpc>
                <a:spcBef>
                  <a:spcPct val="20000"/>
                </a:spcBef>
                <a:buClr>
                  <a:srgbClr val="000099"/>
                </a:buClr>
                <a:buSzPct val="75000"/>
                <a:buFont typeface="Wingdings" panose="05000000000000000000" pitchFamily="2" charset="2"/>
                <a:buChar char="v"/>
              </a:pPr>
              <a:r>
                <a:rPr lang="en-US" altLang="en-US" sz="1500" dirty="0">
                  <a:latin typeface="Gill Sans MT" panose="020B0502020104020203" pitchFamily="34" charset="0"/>
                </a:rPr>
                <a:t>base station connects mobiles into wired network</a:t>
              </a:r>
            </a:p>
            <a:p>
              <a:pPr>
                <a:lnSpc>
                  <a:spcPct val="90000"/>
                </a:lnSpc>
                <a:spcBef>
                  <a:spcPct val="20000"/>
                </a:spcBef>
                <a:buClr>
                  <a:srgbClr val="000099"/>
                </a:buClr>
                <a:buSzPct val="75000"/>
                <a:buFont typeface="Wingdings" panose="05000000000000000000" pitchFamily="2" charset="2"/>
                <a:buChar char="v"/>
              </a:pPr>
              <a:r>
                <a:rPr lang="en-US" altLang="en-US" sz="1500" u="sng" dirty="0">
                  <a:latin typeface="Gill Sans MT" panose="020B0502020104020203" pitchFamily="34" charset="0"/>
                </a:rPr>
                <a:t>handoff</a:t>
              </a:r>
              <a:r>
                <a:rPr lang="en-US" altLang="en-US" sz="1500" dirty="0">
                  <a:latin typeface="Gill Sans MT" panose="020B0502020104020203" pitchFamily="34" charset="0"/>
                </a:rPr>
                <a:t>: mobile changes base station providing connection into wired network</a:t>
              </a:r>
            </a:p>
          </p:txBody>
        </p:sp>
        <p:sp>
          <p:nvSpPr>
            <p:cNvPr id="32810" name="Line 84"/>
            <p:cNvSpPr>
              <a:spLocks noChangeShapeType="1"/>
            </p:cNvSpPr>
            <p:nvPr/>
          </p:nvSpPr>
          <p:spPr bwMode="auto">
            <a:xfrm flipH="1">
              <a:off x="3314" y="2446"/>
              <a:ext cx="1072" cy="88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11" name="Line 85"/>
            <p:cNvSpPr>
              <a:spLocks noChangeShapeType="1"/>
            </p:cNvSpPr>
            <p:nvPr/>
          </p:nvSpPr>
          <p:spPr bwMode="auto">
            <a:xfrm flipH="1">
              <a:off x="3747" y="2445"/>
              <a:ext cx="637" cy="90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2812" name="Line 86"/>
            <p:cNvSpPr>
              <a:spLocks noChangeShapeType="1"/>
            </p:cNvSpPr>
            <p:nvPr/>
          </p:nvSpPr>
          <p:spPr bwMode="auto">
            <a:xfrm flipH="1">
              <a:off x="2896" y="2453"/>
              <a:ext cx="1470" cy="965"/>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sp>
        <p:nvSpPr>
          <p:cNvPr id="32803" name="Rectangle 4"/>
          <p:cNvSpPr>
            <a:spLocks noGrp="1" noChangeArrowheads="1"/>
          </p:cNvSpPr>
          <p:nvPr>
            <p:ph type="title"/>
          </p:nvPr>
        </p:nvSpPr>
        <p:spPr>
          <a:xfrm>
            <a:off x="1982987" y="361225"/>
            <a:ext cx="5429250" cy="857250"/>
          </a:xfrm>
        </p:spPr>
        <p:txBody>
          <a:bodyPr>
            <a:normAutofit fontScale="90000"/>
          </a:bodyPr>
          <a:lstStyle/>
          <a:p>
            <a:r>
              <a:rPr lang="en-US" altLang="en-US" sz="3000" dirty="0">
                <a:latin typeface="Gill Sans MT" panose="020B0502020104020203" pitchFamily="34" charset="0"/>
              </a:rPr>
              <a:t>Elements of a wireless network</a:t>
            </a:r>
          </a:p>
        </p:txBody>
      </p:sp>
      <p:grpSp>
        <p:nvGrpSpPr>
          <p:cNvPr id="32804" name="Group 6"/>
          <p:cNvGrpSpPr>
            <a:grpSpLocks/>
          </p:cNvGrpSpPr>
          <p:nvPr/>
        </p:nvGrpSpPr>
        <p:grpSpPr bwMode="auto">
          <a:xfrm>
            <a:off x="3421856" y="2775348"/>
            <a:ext cx="1771650" cy="1321594"/>
            <a:chOff x="3839" y="1737"/>
            <a:chExt cx="1488" cy="1110"/>
          </a:xfrm>
        </p:grpSpPr>
        <p:sp>
          <p:nvSpPr>
            <p:cNvPr id="32805" name="Freeform 7"/>
            <p:cNvSpPr>
              <a:spLocks/>
            </p:cNvSpPr>
            <p:nvPr/>
          </p:nvSpPr>
          <p:spPr bwMode="auto">
            <a:xfrm>
              <a:off x="3839" y="1737"/>
              <a:ext cx="1488" cy="1110"/>
            </a:xfrm>
            <a:custGeom>
              <a:avLst/>
              <a:gdLst>
                <a:gd name="T0" fmla="*/ 1 w 2135"/>
                <a:gd name="T1" fmla="*/ 26 h 1662"/>
                <a:gd name="T2" fmla="*/ 6 w 2135"/>
                <a:gd name="T3" fmla="*/ 3 h 1662"/>
                <a:gd name="T4" fmla="*/ 36 w 2135"/>
                <a:gd name="T5" fmla="*/ 7 h 1662"/>
                <a:gd name="T6" fmla="*/ 68 w 2135"/>
                <a:gd name="T7" fmla="*/ 4 h 1662"/>
                <a:gd name="T8" fmla="*/ 112 w 2135"/>
                <a:gd name="T9" fmla="*/ 16 h 1662"/>
                <a:gd name="T10" fmla="*/ 112 w 2135"/>
                <a:gd name="T11" fmla="*/ 45 h 1662"/>
                <a:gd name="T12" fmla="*/ 88 w 2135"/>
                <a:gd name="T13" fmla="*/ 63 h 1662"/>
                <a:gd name="T14" fmla="*/ 45 w 2135"/>
                <a:gd name="T15" fmla="*/ 59 h 1662"/>
                <a:gd name="T16" fmla="*/ 28 w 2135"/>
                <a:gd name="T17" fmla="*/ 50 h 1662"/>
                <a:gd name="T18" fmla="*/ 10 w 2135"/>
                <a:gd name="T19" fmla="*/ 42 h 1662"/>
                <a:gd name="T20" fmla="*/ 1 w 2135"/>
                <a:gd name="T21" fmla="*/ 26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32806" name="Text Box 8"/>
            <p:cNvSpPr txBox="1">
              <a:spLocks noChangeArrowheads="1"/>
            </p:cNvSpPr>
            <p:nvPr/>
          </p:nvSpPr>
          <p:spPr bwMode="auto">
            <a:xfrm>
              <a:off x="4126" y="2030"/>
              <a:ext cx="10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a:ea typeface="MS PGothic" panose="020B0600070205080204" pitchFamily="34" charset="-128"/>
                  <a:cs typeface="Arial" panose="020B0604020202020204" pitchFamily="34" charset="0"/>
                </a:rPr>
                <a:t>network </a:t>
              </a:r>
            </a:p>
            <a:p>
              <a:pPr algn="ctr" eaLnBrk="1" hangingPunct="1"/>
              <a:r>
                <a:rPr lang="en-US" altLang="en-US" sz="1350">
                  <a:ea typeface="MS PGothic" panose="020B0600070205080204" pitchFamily="34" charset="-128"/>
                  <a:cs typeface="Arial" panose="020B0604020202020204" pitchFamily="34" charset="0"/>
                </a:rPr>
                <a:t>infrastructure</a:t>
              </a:r>
            </a:p>
          </p:txBody>
        </p:sp>
      </p:grpSp>
    </p:spTree>
    <p:extLst>
      <p:ext uri="{BB962C8B-B14F-4D97-AF65-F5344CB8AC3E}">
        <p14:creationId xmlns:p14="http://schemas.microsoft.com/office/powerpoint/2010/main" val="43478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val 214"/>
          <p:cNvSpPr>
            <a:spLocks noChangeArrowheads="1"/>
          </p:cNvSpPr>
          <p:nvPr/>
        </p:nvSpPr>
        <p:spPr bwMode="auto">
          <a:xfrm>
            <a:off x="1796655" y="2149079"/>
            <a:ext cx="1316831" cy="1219200"/>
          </a:xfrm>
          <a:prstGeom prst="ellipse">
            <a:avLst/>
          </a:pr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34819" name="Oval 219"/>
          <p:cNvSpPr>
            <a:spLocks noChangeArrowheads="1"/>
          </p:cNvSpPr>
          <p:nvPr/>
        </p:nvSpPr>
        <p:spPr bwMode="auto">
          <a:xfrm>
            <a:off x="2775349" y="3142060"/>
            <a:ext cx="1316831" cy="1219200"/>
          </a:xfrm>
          <a:prstGeom prst="ellipse">
            <a:avLst/>
          </a:pr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34820" name="Oval 229"/>
          <p:cNvSpPr>
            <a:spLocks noChangeArrowheads="1"/>
          </p:cNvSpPr>
          <p:nvPr/>
        </p:nvSpPr>
        <p:spPr bwMode="auto">
          <a:xfrm>
            <a:off x="1925242" y="2599135"/>
            <a:ext cx="1316831" cy="1219200"/>
          </a:xfrm>
          <a:prstGeom prst="ellipse">
            <a:avLst/>
          </a:pr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34821" name="Oval 234"/>
          <p:cNvSpPr>
            <a:spLocks noChangeArrowheads="1"/>
          </p:cNvSpPr>
          <p:nvPr/>
        </p:nvSpPr>
        <p:spPr bwMode="auto">
          <a:xfrm>
            <a:off x="2355058" y="2917031"/>
            <a:ext cx="1316831" cy="1219200"/>
          </a:xfrm>
          <a:prstGeom prst="ellipse">
            <a:avLst/>
          </a:pr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34822" name="Rectangle 64"/>
          <p:cNvSpPr>
            <a:spLocks noChangeArrowheads="1"/>
          </p:cNvSpPr>
          <p:nvPr/>
        </p:nvSpPr>
        <p:spPr bwMode="auto">
          <a:xfrm>
            <a:off x="5256610" y="1878807"/>
            <a:ext cx="2509838" cy="2734868"/>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34823" name="Rectangle 240"/>
          <p:cNvSpPr>
            <a:spLocks noChangeArrowheads="1"/>
          </p:cNvSpPr>
          <p:nvPr/>
        </p:nvSpPr>
        <p:spPr bwMode="auto">
          <a:xfrm>
            <a:off x="5314950" y="1895475"/>
            <a:ext cx="1314450" cy="238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grpSp>
        <p:nvGrpSpPr>
          <p:cNvPr id="400592" name="Group 208"/>
          <p:cNvGrpSpPr>
            <a:grpSpLocks/>
          </p:cNvGrpSpPr>
          <p:nvPr/>
        </p:nvGrpSpPr>
        <p:grpSpPr bwMode="auto">
          <a:xfrm>
            <a:off x="1800226" y="2145506"/>
            <a:ext cx="1316831" cy="1219200"/>
            <a:chOff x="1824" y="1076"/>
            <a:chExt cx="1106" cy="1024"/>
          </a:xfrm>
        </p:grpSpPr>
        <p:sp>
          <p:nvSpPr>
            <p:cNvPr id="34864" name="Oval 209"/>
            <p:cNvSpPr>
              <a:spLocks noChangeArrowheads="1"/>
            </p:cNvSpPr>
            <p:nvPr/>
          </p:nvSpPr>
          <p:spPr bwMode="auto">
            <a:xfrm>
              <a:off x="1824" y="1076"/>
              <a:ext cx="1106" cy="1024"/>
            </a:xfrm>
            <a:prstGeom prst="ellipse">
              <a:avLst/>
            </a:prstGeom>
            <a:gradFill rotWithShape="1">
              <a:gsLst>
                <a:gs pos="0">
                  <a:srgbClr val="66CCFF"/>
                </a:gs>
                <a:gs pos="100000">
                  <a:srgbClr val="CCFFFF">
                    <a:alpha val="50998"/>
                  </a:srgbClr>
                </a:gs>
              </a:gsLst>
              <a:path path="shape">
                <a:fillToRect l="50000" t="50000" r="50000" b="50000"/>
              </a:path>
            </a:gradFill>
            <a:ln w="12700">
              <a:solidFill>
                <a:srgbClr val="33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grpSp>
          <p:nvGrpSpPr>
            <p:cNvPr id="34865" name="Group 210"/>
            <p:cNvGrpSpPr>
              <a:grpSpLocks/>
            </p:cNvGrpSpPr>
            <p:nvPr/>
          </p:nvGrpSpPr>
          <p:grpSpPr bwMode="auto">
            <a:xfrm>
              <a:off x="2204" y="1436"/>
              <a:ext cx="252" cy="288"/>
              <a:chOff x="2870" y="1518"/>
              <a:chExt cx="292" cy="320"/>
            </a:xfrm>
          </p:grpSpPr>
          <p:graphicFrame>
            <p:nvGraphicFramePr>
              <p:cNvPr id="34866" name="Object 2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462" name="Clip" r:id="rId4" imgW="826829" imgH="840406" progId="MS_ClipArt_Gallery.2">
                      <p:embed/>
                    </p:oleObj>
                  </mc:Choice>
                  <mc:Fallback>
                    <p:oleObj name="Clip" r:id="rId4" imgW="826829" imgH="840406" progId="MS_ClipArt_Gallery.2">
                      <p:embed/>
                      <p:pic>
                        <p:nvPicPr>
                          <p:cNvPr id="34866" name="Object 2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67" name="Object 2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463" name="Clip" r:id="rId6" imgW="1268295" imgH="1199426" progId="MS_ClipArt_Gallery.2">
                      <p:embed/>
                    </p:oleObj>
                  </mc:Choice>
                  <mc:Fallback>
                    <p:oleObj name="Clip" r:id="rId6" imgW="1268295" imgH="1199426" progId="MS_ClipArt_Gallery.2">
                      <p:embed/>
                      <p:pic>
                        <p:nvPicPr>
                          <p:cNvPr id="34867" name="Object 2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34825" name="Rectangle 66"/>
          <p:cNvSpPr>
            <a:spLocks noChangeArrowheads="1"/>
          </p:cNvSpPr>
          <p:nvPr/>
        </p:nvSpPr>
        <p:spPr bwMode="auto">
          <a:xfrm>
            <a:off x="5295900" y="1878806"/>
            <a:ext cx="2362200" cy="193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buClr>
                <a:srgbClr val="000099"/>
              </a:buClr>
              <a:buSzPct val="75000"/>
              <a:buFont typeface="Wingdings" panose="05000000000000000000" pitchFamily="2" charset="2"/>
              <a:buNone/>
            </a:pPr>
            <a:r>
              <a:rPr lang="en-US" altLang="en-US">
                <a:latin typeface="Gill Sans MT" panose="020B0502020104020203" pitchFamily="34" charset="0"/>
              </a:rPr>
              <a:t>ad hoc mode</a:t>
            </a:r>
          </a:p>
          <a:p>
            <a:pPr>
              <a:lnSpc>
                <a:spcPct val="90000"/>
              </a:lnSpc>
              <a:spcBef>
                <a:spcPct val="20000"/>
              </a:spcBef>
              <a:buClr>
                <a:srgbClr val="000099"/>
              </a:buClr>
              <a:buSzPct val="75000"/>
              <a:buFont typeface="Wingdings" panose="05000000000000000000" pitchFamily="2" charset="2"/>
              <a:buChar char="v"/>
            </a:pPr>
            <a:r>
              <a:rPr lang="en-US" altLang="en-US">
                <a:latin typeface="Gill Sans MT" panose="020B0502020104020203" pitchFamily="34" charset="0"/>
              </a:rPr>
              <a:t>no base stations</a:t>
            </a:r>
          </a:p>
          <a:p>
            <a:pPr>
              <a:lnSpc>
                <a:spcPct val="90000"/>
              </a:lnSpc>
              <a:spcBef>
                <a:spcPct val="20000"/>
              </a:spcBef>
              <a:buClr>
                <a:srgbClr val="000099"/>
              </a:buClr>
              <a:buSzPct val="75000"/>
              <a:buFont typeface="Wingdings" panose="05000000000000000000" pitchFamily="2" charset="2"/>
              <a:buChar char="v"/>
            </a:pPr>
            <a:r>
              <a:rPr lang="en-US" altLang="en-US">
                <a:latin typeface="Gill Sans MT" panose="020B0502020104020203" pitchFamily="34" charset="0"/>
              </a:rPr>
              <a:t>nodes can only transmit to other nodes within link coverage</a:t>
            </a:r>
          </a:p>
          <a:p>
            <a:pPr>
              <a:lnSpc>
                <a:spcPct val="90000"/>
              </a:lnSpc>
              <a:spcBef>
                <a:spcPct val="20000"/>
              </a:spcBef>
              <a:buClr>
                <a:srgbClr val="000099"/>
              </a:buClr>
              <a:buSzPct val="75000"/>
              <a:buFont typeface="Wingdings" panose="05000000000000000000" pitchFamily="2" charset="2"/>
              <a:buChar char="v"/>
            </a:pPr>
            <a:r>
              <a:rPr lang="en-US" altLang="en-US">
                <a:latin typeface="Gill Sans MT" panose="020B0502020104020203" pitchFamily="34" charset="0"/>
              </a:rPr>
              <a:t>nodes organize themselves into a network: route among themselves</a:t>
            </a:r>
          </a:p>
        </p:txBody>
      </p:sp>
      <p:grpSp>
        <p:nvGrpSpPr>
          <p:cNvPr id="400521" name="Group 137"/>
          <p:cNvGrpSpPr>
            <a:grpSpLocks/>
          </p:cNvGrpSpPr>
          <p:nvPr/>
        </p:nvGrpSpPr>
        <p:grpSpPr bwMode="auto">
          <a:xfrm>
            <a:off x="2778920" y="3138488"/>
            <a:ext cx="1316831" cy="1219200"/>
            <a:chOff x="1824" y="1076"/>
            <a:chExt cx="1106" cy="1024"/>
          </a:xfrm>
        </p:grpSpPr>
        <p:sp>
          <p:nvSpPr>
            <p:cNvPr id="34860" name="Oval 138"/>
            <p:cNvSpPr>
              <a:spLocks noChangeArrowheads="1"/>
            </p:cNvSpPr>
            <p:nvPr/>
          </p:nvSpPr>
          <p:spPr bwMode="auto">
            <a:xfrm>
              <a:off x="1824" y="1076"/>
              <a:ext cx="1106" cy="1024"/>
            </a:xfrm>
            <a:prstGeom prst="ellipse">
              <a:avLst/>
            </a:prstGeom>
            <a:gradFill rotWithShape="1">
              <a:gsLst>
                <a:gs pos="0">
                  <a:srgbClr val="66CCFF"/>
                </a:gs>
                <a:gs pos="100000">
                  <a:srgbClr val="CCFFFF">
                    <a:alpha val="50998"/>
                  </a:srgbClr>
                </a:gs>
              </a:gsLst>
              <a:path path="shape">
                <a:fillToRect l="50000" t="50000" r="50000" b="50000"/>
              </a:path>
            </a:gradFill>
            <a:ln w="12700">
              <a:solidFill>
                <a:srgbClr val="33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grpSp>
          <p:nvGrpSpPr>
            <p:cNvPr id="34861" name="Group 139"/>
            <p:cNvGrpSpPr>
              <a:grpSpLocks/>
            </p:cNvGrpSpPr>
            <p:nvPr/>
          </p:nvGrpSpPr>
          <p:grpSpPr bwMode="auto">
            <a:xfrm>
              <a:off x="2204" y="1436"/>
              <a:ext cx="252" cy="288"/>
              <a:chOff x="2870" y="1518"/>
              <a:chExt cx="292" cy="320"/>
            </a:xfrm>
          </p:grpSpPr>
          <p:graphicFrame>
            <p:nvGraphicFramePr>
              <p:cNvPr id="34862" name="Object 14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464" name="Clip" r:id="rId8" imgW="826829" imgH="840406" progId="MS_ClipArt_Gallery.2">
                      <p:embed/>
                    </p:oleObj>
                  </mc:Choice>
                  <mc:Fallback>
                    <p:oleObj name="Clip" r:id="rId8" imgW="826829" imgH="840406" progId="MS_ClipArt_Gallery.2">
                      <p:embed/>
                      <p:pic>
                        <p:nvPicPr>
                          <p:cNvPr id="34862" name="Object 1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63" name="Object 14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465" name="Clip" r:id="rId9" imgW="1268295" imgH="1199426" progId="MS_ClipArt_Gallery.2">
                      <p:embed/>
                    </p:oleObj>
                  </mc:Choice>
                  <mc:Fallback>
                    <p:oleObj name="Clip" r:id="rId9" imgW="1268295" imgH="1199426" progId="MS_ClipArt_Gallery.2">
                      <p:embed/>
                      <p:pic>
                        <p:nvPicPr>
                          <p:cNvPr id="34863" name="Object 1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400582" name="Group 198"/>
          <p:cNvGrpSpPr>
            <a:grpSpLocks/>
          </p:cNvGrpSpPr>
          <p:nvPr/>
        </p:nvGrpSpPr>
        <p:grpSpPr bwMode="auto">
          <a:xfrm>
            <a:off x="2593183" y="4431506"/>
            <a:ext cx="1316831" cy="1219200"/>
            <a:chOff x="1824" y="1076"/>
            <a:chExt cx="1106" cy="1024"/>
          </a:xfrm>
        </p:grpSpPr>
        <p:sp>
          <p:nvSpPr>
            <p:cNvPr id="34856" name="Oval 199"/>
            <p:cNvSpPr>
              <a:spLocks noChangeArrowheads="1"/>
            </p:cNvSpPr>
            <p:nvPr/>
          </p:nvSpPr>
          <p:spPr bwMode="auto">
            <a:xfrm>
              <a:off x="1824" y="1076"/>
              <a:ext cx="1106" cy="1024"/>
            </a:xfrm>
            <a:prstGeom prst="ellipse">
              <a:avLst/>
            </a:prstGeom>
            <a:gradFill rotWithShape="1">
              <a:gsLst>
                <a:gs pos="0">
                  <a:srgbClr val="66CCFF"/>
                </a:gs>
                <a:gs pos="100000">
                  <a:srgbClr val="CCFFFF">
                    <a:alpha val="50998"/>
                  </a:srgbClr>
                </a:gs>
              </a:gsLst>
              <a:path path="shape">
                <a:fillToRect l="50000" t="50000" r="50000" b="50000"/>
              </a:path>
            </a:gradFill>
            <a:ln w="12700">
              <a:solidFill>
                <a:srgbClr val="33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grpSp>
          <p:nvGrpSpPr>
            <p:cNvPr id="34857" name="Group 200"/>
            <p:cNvGrpSpPr>
              <a:grpSpLocks/>
            </p:cNvGrpSpPr>
            <p:nvPr/>
          </p:nvGrpSpPr>
          <p:grpSpPr bwMode="auto">
            <a:xfrm>
              <a:off x="2204" y="1436"/>
              <a:ext cx="252" cy="288"/>
              <a:chOff x="2870" y="1518"/>
              <a:chExt cx="292" cy="320"/>
            </a:xfrm>
          </p:grpSpPr>
          <p:graphicFrame>
            <p:nvGraphicFramePr>
              <p:cNvPr id="34858" name="Object 20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466" name="Clip" r:id="rId10" imgW="826829" imgH="840406" progId="MS_ClipArt_Gallery.2">
                      <p:embed/>
                    </p:oleObj>
                  </mc:Choice>
                  <mc:Fallback>
                    <p:oleObj name="Clip" r:id="rId10" imgW="826829" imgH="840406" progId="MS_ClipArt_Gallery.2">
                      <p:embed/>
                      <p:pic>
                        <p:nvPicPr>
                          <p:cNvPr id="34858" name="Object 2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59" name="Object 20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467" name="Clip" r:id="rId11" imgW="1268295" imgH="1199426" progId="MS_ClipArt_Gallery.2">
                      <p:embed/>
                    </p:oleObj>
                  </mc:Choice>
                  <mc:Fallback>
                    <p:oleObj name="Clip" r:id="rId11" imgW="1268295" imgH="1199426" progId="MS_ClipArt_Gallery.2">
                      <p:embed/>
                      <p:pic>
                        <p:nvPicPr>
                          <p:cNvPr id="34859" name="Object 2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400587" name="Group 203"/>
          <p:cNvGrpSpPr>
            <a:grpSpLocks/>
          </p:cNvGrpSpPr>
          <p:nvPr/>
        </p:nvGrpSpPr>
        <p:grpSpPr bwMode="auto">
          <a:xfrm>
            <a:off x="1928814" y="2595563"/>
            <a:ext cx="1316831" cy="1219200"/>
            <a:chOff x="1824" y="1076"/>
            <a:chExt cx="1106" cy="1024"/>
          </a:xfrm>
        </p:grpSpPr>
        <p:sp>
          <p:nvSpPr>
            <p:cNvPr id="34852" name="Oval 204"/>
            <p:cNvSpPr>
              <a:spLocks noChangeArrowheads="1"/>
            </p:cNvSpPr>
            <p:nvPr/>
          </p:nvSpPr>
          <p:spPr bwMode="auto">
            <a:xfrm>
              <a:off x="1824" y="1076"/>
              <a:ext cx="1106" cy="1024"/>
            </a:xfrm>
            <a:prstGeom prst="ellipse">
              <a:avLst/>
            </a:prstGeom>
            <a:gradFill rotWithShape="1">
              <a:gsLst>
                <a:gs pos="0">
                  <a:srgbClr val="66CCFF"/>
                </a:gs>
                <a:gs pos="100000">
                  <a:srgbClr val="CCFFFF">
                    <a:alpha val="50998"/>
                  </a:srgbClr>
                </a:gs>
              </a:gsLst>
              <a:path path="shape">
                <a:fillToRect l="50000" t="50000" r="50000" b="50000"/>
              </a:path>
            </a:gradFill>
            <a:ln w="12700">
              <a:solidFill>
                <a:srgbClr val="33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grpSp>
          <p:nvGrpSpPr>
            <p:cNvPr id="34853" name="Group 205"/>
            <p:cNvGrpSpPr>
              <a:grpSpLocks/>
            </p:cNvGrpSpPr>
            <p:nvPr/>
          </p:nvGrpSpPr>
          <p:grpSpPr bwMode="auto">
            <a:xfrm>
              <a:off x="2204" y="1436"/>
              <a:ext cx="252" cy="288"/>
              <a:chOff x="2870" y="1518"/>
              <a:chExt cx="292" cy="320"/>
            </a:xfrm>
          </p:grpSpPr>
          <p:graphicFrame>
            <p:nvGraphicFramePr>
              <p:cNvPr id="34854" name="Object 20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468" name="Clip" r:id="rId12" imgW="826829" imgH="840406" progId="MS_ClipArt_Gallery.2">
                      <p:embed/>
                    </p:oleObj>
                  </mc:Choice>
                  <mc:Fallback>
                    <p:oleObj name="Clip" r:id="rId12" imgW="826829" imgH="840406" progId="MS_ClipArt_Gallery.2">
                      <p:embed/>
                      <p:pic>
                        <p:nvPicPr>
                          <p:cNvPr id="34854" name="Object 2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55" name="Object 20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469" name="Clip" r:id="rId13" imgW="1268295" imgH="1199426" progId="MS_ClipArt_Gallery.2">
                      <p:embed/>
                    </p:oleObj>
                  </mc:Choice>
                  <mc:Fallback>
                    <p:oleObj name="Clip" r:id="rId13" imgW="1268295" imgH="1199426" progId="MS_ClipArt_Gallery.2">
                      <p:embed/>
                      <p:pic>
                        <p:nvPicPr>
                          <p:cNvPr id="34855" name="Object 2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grpSp>
        <p:nvGrpSpPr>
          <p:cNvPr id="400496" name="Group 112"/>
          <p:cNvGrpSpPr>
            <a:grpSpLocks/>
          </p:cNvGrpSpPr>
          <p:nvPr/>
        </p:nvGrpSpPr>
        <p:grpSpPr bwMode="auto">
          <a:xfrm>
            <a:off x="2358630" y="2913460"/>
            <a:ext cx="1316831" cy="1219200"/>
            <a:chOff x="1824" y="1076"/>
            <a:chExt cx="1106" cy="1024"/>
          </a:xfrm>
        </p:grpSpPr>
        <p:sp>
          <p:nvSpPr>
            <p:cNvPr id="34848" name="Oval 113"/>
            <p:cNvSpPr>
              <a:spLocks noChangeArrowheads="1"/>
            </p:cNvSpPr>
            <p:nvPr/>
          </p:nvSpPr>
          <p:spPr bwMode="auto">
            <a:xfrm>
              <a:off x="1824" y="1076"/>
              <a:ext cx="1106" cy="1024"/>
            </a:xfrm>
            <a:prstGeom prst="ellipse">
              <a:avLst/>
            </a:prstGeom>
            <a:gradFill rotWithShape="1">
              <a:gsLst>
                <a:gs pos="0">
                  <a:srgbClr val="CCECFF"/>
                </a:gs>
                <a:gs pos="100000">
                  <a:srgbClr val="CCFFFF">
                    <a:alpha val="50998"/>
                  </a:srgbClr>
                </a:gs>
              </a:gsLst>
              <a:path path="shape">
                <a:fillToRect l="50000" t="50000" r="50000" b="50000"/>
              </a:path>
            </a:gradFill>
            <a:ln w="12700">
              <a:solidFill>
                <a:srgbClr val="3333CC"/>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grpSp>
          <p:nvGrpSpPr>
            <p:cNvPr id="34849" name="Group 114"/>
            <p:cNvGrpSpPr>
              <a:grpSpLocks/>
            </p:cNvGrpSpPr>
            <p:nvPr/>
          </p:nvGrpSpPr>
          <p:grpSpPr bwMode="auto">
            <a:xfrm>
              <a:off x="2204" y="1436"/>
              <a:ext cx="252" cy="288"/>
              <a:chOff x="2870" y="1518"/>
              <a:chExt cx="292" cy="320"/>
            </a:xfrm>
          </p:grpSpPr>
          <p:graphicFrame>
            <p:nvGraphicFramePr>
              <p:cNvPr id="34850" name="Object 1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5470" name="Clip" r:id="rId14" imgW="826829" imgH="840406" progId="MS_ClipArt_Gallery.2">
                      <p:embed/>
                    </p:oleObj>
                  </mc:Choice>
                  <mc:Fallback>
                    <p:oleObj name="Clip" r:id="rId14" imgW="826829" imgH="840406" progId="MS_ClipArt_Gallery.2">
                      <p:embed/>
                      <p:pic>
                        <p:nvPicPr>
                          <p:cNvPr id="34850" name="Object 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51" name="Object 1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5471" name="Clip" r:id="rId15" imgW="1268295" imgH="1199426" progId="MS_ClipArt_Gallery.2">
                      <p:embed/>
                    </p:oleObj>
                  </mc:Choice>
                  <mc:Fallback>
                    <p:oleObj name="Clip" r:id="rId15" imgW="1268295" imgH="1199426" progId="MS_ClipArt_Gallery.2">
                      <p:embed/>
                      <p:pic>
                        <p:nvPicPr>
                          <p:cNvPr id="34851" name="Object 1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sp>
        <p:nvSpPr>
          <p:cNvPr id="34830" name="Rectangle 65"/>
          <p:cNvSpPr>
            <a:spLocks noChangeArrowheads="1"/>
          </p:cNvSpPr>
          <p:nvPr/>
        </p:nvSpPr>
        <p:spPr bwMode="auto">
          <a:xfrm>
            <a:off x="3163492" y="1958580"/>
            <a:ext cx="1296590" cy="1785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34831" name="Oval 224"/>
          <p:cNvSpPr>
            <a:spLocks noChangeArrowheads="1"/>
          </p:cNvSpPr>
          <p:nvPr/>
        </p:nvSpPr>
        <p:spPr bwMode="auto">
          <a:xfrm>
            <a:off x="2595564" y="4435079"/>
            <a:ext cx="1316831" cy="1219200"/>
          </a:xfrm>
          <a:prstGeom prst="ellipse">
            <a:avLst/>
          </a:prstGeom>
          <a:solidFill>
            <a:srgbClr val="66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grpSp>
        <p:nvGrpSpPr>
          <p:cNvPr id="34832" name="Group 356"/>
          <p:cNvGrpSpPr>
            <a:grpSpLocks/>
          </p:cNvGrpSpPr>
          <p:nvPr/>
        </p:nvGrpSpPr>
        <p:grpSpPr bwMode="auto">
          <a:xfrm>
            <a:off x="2308623" y="2495551"/>
            <a:ext cx="348853" cy="360760"/>
            <a:chOff x="313" y="1497"/>
            <a:chExt cx="1152" cy="1014"/>
          </a:xfrm>
        </p:grpSpPr>
        <p:pic>
          <p:nvPicPr>
            <p:cNvPr id="34846" name="Picture 354" descr="laptop_stylized_small"/>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7" name="Picture 355" descr="antenna_stylized"/>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33" name="Group 356"/>
          <p:cNvGrpSpPr>
            <a:grpSpLocks/>
          </p:cNvGrpSpPr>
          <p:nvPr/>
        </p:nvGrpSpPr>
        <p:grpSpPr bwMode="auto">
          <a:xfrm>
            <a:off x="3040856" y="4812507"/>
            <a:ext cx="347663" cy="359569"/>
            <a:chOff x="313" y="1497"/>
            <a:chExt cx="1152" cy="1014"/>
          </a:xfrm>
        </p:grpSpPr>
        <p:pic>
          <p:nvPicPr>
            <p:cNvPr id="34844" name="Picture 354" descr="laptop_stylized_small"/>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5" name="Picture 355" descr="antenna_stylized"/>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34" name="Group 356"/>
          <p:cNvGrpSpPr>
            <a:grpSpLocks/>
          </p:cNvGrpSpPr>
          <p:nvPr/>
        </p:nvGrpSpPr>
        <p:grpSpPr bwMode="auto">
          <a:xfrm>
            <a:off x="3253980" y="3539729"/>
            <a:ext cx="348853" cy="360759"/>
            <a:chOff x="313" y="1497"/>
            <a:chExt cx="1152" cy="1014"/>
          </a:xfrm>
        </p:grpSpPr>
        <p:pic>
          <p:nvPicPr>
            <p:cNvPr id="34842" name="Picture 354" descr="laptop_stylized_small"/>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3" name="Picture 355" descr="antenna_stylized"/>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35" name="Group 356"/>
          <p:cNvGrpSpPr>
            <a:grpSpLocks/>
          </p:cNvGrpSpPr>
          <p:nvPr/>
        </p:nvGrpSpPr>
        <p:grpSpPr bwMode="auto">
          <a:xfrm>
            <a:off x="2384823" y="3059907"/>
            <a:ext cx="348853" cy="359569"/>
            <a:chOff x="313" y="1497"/>
            <a:chExt cx="1152" cy="1014"/>
          </a:xfrm>
        </p:grpSpPr>
        <p:pic>
          <p:nvPicPr>
            <p:cNvPr id="34840" name="Picture 354" descr="laptop_stylized_small"/>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41" name="Picture 355" descr="antenna_stylized"/>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36" name="Group 356"/>
          <p:cNvGrpSpPr>
            <a:grpSpLocks/>
          </p:cNvGrpSpPr>
          <p:nvPr/>
        </p:nvGrpSpPr>
        <p:grpSpPr bwMode="auto">
          <a:xfrm>
            <a:off x="2864644" y="3302795"/>
            <a:ext cx="348854" cy="360760"/>
            <a:chOff x="313" y="1497"/>
            <a:chExt cx="1152" cy="1014"/>
          </a:xfrm>
        </p:grpSpPr>
        <p:pic>
          <p:nvPicPr>
            <p:cNvPr id="34838" name="Picture 354" descr="laptop_stylized_small"/>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9" name="Picture 355" descr="antenna_stylized"/>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37" name="Rectangle 4"/>
          <p:cNvSpPr>
            <a:spLocks noGrp="1" noChangeArrowheads="1"/>
          </p:cNvSpPr>
          <p:nvPr>
            <p:ph type="title"/>
          </p:nvPr>
        </p:nvSpPr>
        <p:spPr>
          <a:xfrm>
            <a:off x="1857375" y="461985"/>
            <a:ext cx="5429250" cy="857250"/>
          </a:xfrm>
        </p:spPr>
        <p:txBody>
          <a:bodyPr>
            <a:normAutofit fontScale="90000"/>
          </a:bodyPr>
          <a:lstStyle/>
          <a:p>
            <a:r>
              <a:rPr lang="en-US" altLang="en-US" sz="3000" dirty="0">
                <a:latin typeface="Gill Sans MT" panose="020B0502020104020203" pitchFamily="34" charset="0"/>
              </a:rPr>
              <a:t>Elements of a wireless network</a:t>
            </a:r>
          </a:p>
        </p:txBody>
      </p:sp>
    </p:spTree>
    <p:extLst>
      <p:ext uri="{BB962C8B-B14F-4D97-AF65-F5344CB8AC3E}">
        <p14:creationId xmlns:p14="http://schemas.microsoft.com/office/powerpoint/2010/main" val="3650151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00496"/>
                                        </p:tgtEl>
                                        <p:attrNameLst>
                                          <p:attrName>style.visibility</p:attrName>
                                        </p:attrNameLst>
                                      </p:cBhvr>
                                      <p:to>
                                        <p:strVal val="visible"/>
                                      </p:to>
                                    </p:set>
                                    <p:animEffect transition="in" filter="dissolve">
                                      <p:cBhvr>
                                        <p:cTn id="7" dur="500"/>
                                        <p:tgtEl>
                                          <p:spTgt spid="40049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00521"/>
                                        </p:tgtEl>
                                        <p:attrNameLst>
                                          <p:attrName>style.visibility</p:attrName>
                                        </p:attrNameLst>
                                      </p:cBhvr>
                                      <p:to>
                                        <p:strVal val="visible"/>
                                      </p:to>
                                    </p:set>
                                    <p:animEffect transition="in" filter="dissolve">
                                      <p:cBhvr>
                                        <p:cTn id="11" dur="500"/>
                                        <p:tgtEl>
                                          <p:spTgt spid="40052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00582"/>
                                        </p:tgtEl>
                                        <p:attrNameLst>
                                          <p:attrName>style.visibility</p:attrName>
                                        </p:attrNameLst>
                                      </p:cBhvr>
                                      <p:to>
                                        <p:strVal val="visible"/>
                                      </p:to>
                                    </p:set>
                                    <p:animEffect transition="in" filter="dissolve">
                                      <p:cBhvr>
                                        <p:cTn id="15" dur="500"/>
                                        <p:tgtEl>
                                          <p:spTgt spid="400582"/>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400587"/>
                                        </p:tgtEl>
                                        <p:attrNameLst>
                                          <p:attrName>style.visibility</p:attrName>
                                        </p:attrNameLst>
                                      </p:cBhvr>
                                      <p:to>
                                        <p:strVal val="visible"/>
                                      </p:to>
                                    </p:set>
                                    <p:animEffect transition="in" filter="dissolve">
                                      <p:cBhvr>
                                        <p:cTn id="19" dur="500"/>
                                        <p:tgtEl>
                                          <p:spTgt spid="400587"/>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400592"/>
                                        </p:tgtEl>
                                        <p:attrNameLst>
                                          <p:attrName>style.visibility</p:attrName>
                                        </p:attrNameLst>
                                      </p:cBhvr>
                                      <p:to>
                                        <p:strVal val="visible"/>
                                      </p:to>
                                    </p:set>
                                    <p:animEffect transition="in" filter="dissolve">
                                      <p:cBhvr>
                                        <p:cTn id="23" dur="500"/>
                                        <p:tgtEl>
                                          <p:spTgt spid="400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857375" y="475228"/>
            <a:ext cx="5429250" cy="857250"/>
          </a:xfrm>
        </p:spPr>
        <p:txBody>
          <a:bodyPr>
            <a:normAutofit fontScale="90000"/>
          </a:bodyPr>
          <a:lstStyle/>
          <a:p>
            <a:r>
              <a:rPr lang="en-US" altLang="en-US" dirty="0">
                <a:latin typeface="Gill Sans MT" panose="020B0502020104020203" pitchFamily="34" charset="0"/>
              </a:rPr>
              <a:t>Wireless network taxonomy</a:t>
            </a:r>
          </a:p>
        </p:txBody>
      </p:sp>
      <p:sp>
        <p:nvSpPr>
          <p:cNvPr id="36867" name="Text Box 4"/>
          <p:cNvSpPr txBox="1">
            <a:spLocks noChangeArrowheads="1"/>
          </p:cNvSpPr>
          <p:nvPr/>
        </p:nvSpPr>
        <p:spPr bwMode="auto">
          <a:xfrm>
            <a:off x="3302795" y="2045495"/>
            <a:ext cx="11208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99"/>
                </a:solidFill>
                <a:latin typeface="Gill Sans MT" panose="020B0502020104020203" pitchFamily="34" charset="0"/>
                <a:ea typeface="MS PGothic" panose="020B0600070205080204" pitchFamily="34" charset="-128"/>
              </a:rPr>
              <a:t>single hop</a:t>
            </a:r>
          </a:p>
        </p:txBody>
      </p:sp>
      <p:sp>
        <p:nvSpPr>
          <p:cNvPr id="36868" name="Text Box 5"/>
          <p:cNvSpPr txBox="1">
            <a:spLocks noChangeArrowheads="1"/>
          </p:cNvSpPr>
          <p:nvPr/>
        </p:nvSpPr>
        <p:spPr bwMode="auto">
          <a:xfrm>
            <a:off x="5324476" y="2040732"/>
            <a:ext cx="14423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99"/>
                </a:solidFill>
                <a:latin typeface="Gill Sans MT" panose="020B0502020104020203" pitchFamily="34" charset="0"/>
                <a:ea typeface="MS PGothic" panose="020B0600070205080204" pitchFamily="34" charset="-128"/>
              </a:rPr>
              <a:t>multiple hops</a:t>
            </a:r>
          </a:p>
        </p:txBody>
      </p:sp>
      <p:sp>
        <p:nvSpPr>
          <p:cNvPr id="36869" name="Text Box 7"/>
          <p:cNvSpPr txBox="1">
            <a:spLocks noChangeArrowheads="1"/>
          </p:cNvSpPr>
          <p:nvPr/>
        </p:nvSpPr>
        <p:spPr bwMode="auto">
          <a:xfrm>
            <a:off x="1628135" y="2676525"/>
            <a:ext cx="135383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50">
                <a:solidFill>
                  <a:srgbClr val="000099"/>
                </a:solidFill>
                <a:latin typeface="Gill Sans MT" panose="020B0502020104020203" pitchFamily="34" charset="0"/>
                <a:ea typeface="MS PGothic" panose="020B0600070205080204" pitchFamily="34" charset="-128"/>
              </a:rPr>
              <a:t>infrastructure</a:t>
            </a:r>
          </a:p>
          <a:p>
            <a:pPr algn="ctr"/>
            <a:r>
              <a:rPr lang="en-US" altLang="en-US" sz="1650">
                <a:solidFill>
                  <a:srgbClr val="000099"/>
                </a:solidFill>
                <a:latin typeface="Gill Sans MT" panose="020B0502020104020203" pitchFamily="34" charset="0"/>
                <a:ea typeface="MS PGothic" panose="020B0600070205080204" pitchFamily="34" charset="-128"/>
              </a:rPr>
              <a:t>(e.g., APs)</a:t>
            </a:r>
          </a:p>
        </p:txBody>
      </p:sp>
      <p:sp>
        <p:nvSpPr>
          <p:cNvPr id="36870" name="Text Box 8"/>
          <p:cNvSpPr txBox="1">
            <a:spLocks noChangeArrowheads="1"/>
          </p:cNvSpPr>
          <p:nvPr/>
        </p:nvSpPr>
        <p:spPr bwMode="auto">
          <a:xfrm>
            <a:off x="1663854" y="3948113"/>
            <a:ext cx="135383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50">
                <a:solidFill>
                  <a:srgbClr val="000099"/>
                </a:solidFill>
                <a:latin typeface="Gill Sans MT" panose="020B0502020104020203" pitchFamily="34" charset="0"/>
                <a:ea typeface="MS PGothic" panose="020B0600070205080204" pitchFamily="34" charset="-128"/>
              </a:rPr>
              <a:t>no</a:t>
            </a:r>
          </a:p>
          <a:p>
            <a:pPr algn="ctr"/>
            <a:r>
              <a:rPr lang="en-US" altLang="en-US" sz="1650">
                <a:solidFill>
                  <a:srgbClr val="000099"/>
                </a:solidFill>
                <a:latin typeface="Gill Sans MT" panose="020B0502020104020203" pitchFamily="34" charset="0"/>
                <a:ea typeface="MS PGothic" panose="020B0600070205080204" pitchFamily="34" charset="-128"/>
              </a:rPr>
              <a:t>infrastructure</a:t>
            </a:r>
          </a:p>
        </p:txBody>
      </p:sp>
      <p:sp>
        <p:nvSpPr>
          <p:cNvPr id="11273" name="Text Box 14"/>
          <p:cNvSpPr txBox="1">
            <a:spLocks noChangeArrowheads="1"/>
          </p:cNvSpPr>
          <p:nvPr/>
        </p:nvSpPr>
        <p:spPr bwMode="auto">
          <a:xfrm>
            <a:off x="3141181" y="2491979"/>
            <a:ext cx="166744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500" dirty="0">
                <a:latin typeface="Gill Sans MT" panose="020B0502020104020203" pitchFamily="34" charset="0"/>
                <a:ea typeface="MS PGothic" panose="020B0600070205080204" pitchFamily="34" charset="-128"/>
              </a:rPr>
              <a:t>host connects to </a:t>
            </a:r>
          </a:p>
          <a:p>
            <a:pPr algn="ctr"/>
            <a:r>
              <a:rPr lang="en-US" altLang="en-US" sz="1500" dirty="0">
                <a:latin typeface="Gill Sans MT" panose="020B0502020104020203" pitchFamily="34" charset="0"/>
                <a:ea typeface="MS PGothic" panose="020B0600070205080204" pitchFamily="34" charset="-128"/>
              </a:rPr>
              <a:t>base station (</a:t>
            </a:r>
            <a:r>
              <a:rPr lang="en-US" altLang="en-US" sz="1500" dirty="0" err="1">
                <a:latin typeface="Gill Sans MT" panose="020B0502020104020203" pitchFamily="34" charset="0"/>
                <a:ea typeface="MS PGothic" panose="020B0600070205080204" pitchFamily="34" charset="-128"/>
              </a:rPr>
              <a:t>WiFi</a:t>
            </a:r>
            <a:r>
              <a:rPr lang="en-US" altLang="en-US" sz="1500" dirty="0">
                <a:latin typeface="Gill Sans MT" panose="020B0502020104020203" pitchFamily="34" charset="0"/>
                <a:ea typeface="MS PGothic" panose="020B0600070205080204" pitchFamily="34" charset="-128"/>
              </a:rPr>
              <a:t>,</a:t>
            </a:r>
          </a:p>
          <a:p>
            <a:pPr algn="ctr"/>
            <a:r>
              <a:rPr lang="en-US" altLang="en-US" sz="1500" dirty="0">
                <a:latin typeface="Gill Sans MT" panose="020B0502020104020203" pitchFamily="34" charset="0"/>
                <a:ea typeface="MS PGothic" panose="020B0600070205080204" pitchFamily="34" charset="-128"/>
              </a:rPr>
              <a:t>WiMAX, cellular) </a:t>
            </a:r>
          </a:p>
          <a:p>
            <a:pPr algn="ctr"/>
            <a:r>
              <a:rPr lang="en-US" altLang="en-US" sz="1500" dirty="0">
                <a:latin typeface="Gill Sans MT" panose="020B0502020104020203" pitchFamily="34" charset="0"/>
                <a:ea typeface="MS PGothic" panose="020B0600070205080204" pitchFamily="34" charset="-128"/>
              </a:rPr>
              <a:t>which connects to </a:t>
            </a:r>
          </a:p>
          <a:p>
            <a:pPr algn="ctr"/>
            <a:r>
              <a:rPr lang="en-US" altLang="en-US" sz="1500" dirty="0">
                <a:latin typeface="Gill Sans MT" panose="020B0502020104020203" pitchFamily="34" charset="0"/>
                <a:ea typeface="MS PGothic" panose="020B0600070205080204" pitchFamily="34" charset="-128"/>
              </a:rPr>
              <a:t>larger Internet</a:t>
            </a:r>
          </a:p>
        </p:txBody>
      </p:sp>
      <p:sp>
        <p:nvSpPr>
          <p:cNvPr id="11274" name="Text Box 15"/>
          <p:cNvSpPr txBox="1">
            <a:spLocks noChangeArrowheads="1"/>
          </p:cNvSpPr>
          <p:nvPr/>
        </p:nvSpPr>
        <p:spPr bwMode="auto">
          <a:xfrm>
            <a:off x="3080264" y="3948114"/>
            <a:ext cx="18309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500">
                <a:latin typeface="Gill Sans MT" panose="020B0502020104020203" pitchFamily="34" charset="0"/>
                <a:ea typeface="MS PGothic" panose="020B0600070205080204" pitchFamily="34" charset="-128"/>
              </a:rPr>
              <a:t>no base station, no</a:t>
            </a:r>
          </a:p>
          <a:p>
            <a:pPr algn="ctr"/>
            <a:r>
              <a:rPr lang="en-US" altLang="en-US" sz="1500">
                <a:latin typeface="Gill Sans MT" panose="020B0502020104020203" pitchFamily="34" charset="0"/>
                <a:ea typeface="MS PGothic" panose="020B0600070205080204" pitchFamily="34" charset="-128"/>
              </a:rPr>
              <a:t>connection to larger </a:t>
            </a:r>
          </a:p>
          <a:p>
            <a:pPr algn="ctr"/>
            <a:r>
              <a:rPr lang="en-US" altLang="en-US" sz="1500">
                <a:latin typeface="Gill Sans MT" panose="020B0502020104020203" pitchFamily="34" charset="0"/>
                <a:ea typeface="MS PGothic" panose="020B0600070205080204" pitchFamily="34" charset="-128"/>
              </a:rPr>
              <a:t>Internet (Bluetooth, </a:t>
            </a:r>
          </a:p>
          <a:p>
            <a:pPr algn="ctr"/>
            <a:r>
              <a:rPr lang="en-US" altLang="en-US" sz="1500">
                <a:latin typeface="Gill Sans MT" panose="020B0502020104020203" pitchFamily="34" charset="0"/>
                <a:ea typeface="MS PGothic" panose="020B0600070205080204" pitchFamily="34" charset="-128"/>
              </a:rPr>
              <a:t>ad hoc nets)</a:t>
            </a:r>
          </a:p>
        </p:txBody>
      </p:sp>
      <p:sp>
        <p:nvSpPr>
          <p:cNvPr id="11275" name="Text Box 16"/>
          <p:cNvSpPr txBox="1">
            <a:spLocks noChangeArrowheads="1"/>
          </p:cNvSpPr>
          <p:nvPr/>
        </p:nvSpPr>
        <p:spPr bwMode="auto">
          <a:xfrm>
            <a:off x="5149227" y="2457451"/>
            <a:ext cx="1803058"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500">
                <a:latin typeface="Gill Sans MT" panose="020B0502020104020203" pitchFamily="34" charset="0"/>
                <a:ea typeface="MS PGothic" panose="020B0600070205080204" pitchFamily="34" charset="-128"/>
              </a:rPr>
              <a:t>host may have to</a:t>
            </a:r>
          </a:p>
          <a:p>
            <a:pPr algn="ctr"/>
            <a:r>
              <a:rPr lang="en-US" altLang="en-US" sz="1500">
                <a:latin typeface="Gill Sans MT" panose="020B0502020104020203" pitchFamily="34" charset="0"/>
                <a:ea typeface="MS PGothic" panose="020B0600070205080204" pitchFamily="34" charset="-128"/>
              </a:rPr>
              <a:t>relay through several</a:t>
            </a:r>
          </a:p>
          <a:p>
            <a:pPr algn="ctr"/>
            <a:r>
              <a:rPr lang="en-US" altLang="en-US" sz="1500">
                <a:latin typeface="Gill Sans MT" panose="020B0502020104020203" pitchFamily="34" charset="0"/>
                <a:ea typeface="MS PGothic" panose="020B0600070205080204" pitchFamily="34" charset="-128"/>
              </a:rPr>
              <a:t>wireless nodes to </a:t>
            </a:r>
          </a:p>
          <a:p>
            <a:pPr algn="ctr"/>
            <a:r>
              <a:rPr lang="en-US" altLang="en-US" sz="1500">
                <a:latin typeface="Gill Sans MT" panose="020B0502020104020203" pitchFamily="34" charset="0"/>
                <a:ea typeface="MS PGothic" panose="020B0600070205080204" pitchFamily="34" charset="-128"/>
              </a:rPr>
              <a:t>connect to larger </a:t>
            </a:r>
          </a:p>
          <a:p>
            <a:pPr algn="ctr"/>
            <a:r>
              <a:rPr lang="en-US" altLang="en-US" sz="1500">
                <a:latin typeface="Gill Sans MT" panose="020B0502020104020203" pitchFamily="34" charset="0"/>
                <a:ea typeface="MS PGothic" panose="020B0600070205080204" pitchFamily="34" charset="-128"/>
              </a:rPr>
              <a:t>Internet: </a:t>
            </a:r>
            <a:r>
              <a:rPr lang="en-US" altLang="en-US" sz="1500" i="1">
                <a:latin typeface="Gill Sans MT" panose="020B0502020104020203" pitchFamily="34" charset="0"/>
                <a:ea typeface="MS PGothic" panose="020B0600070205080204" pitchFamily="34" charset="-128"/>
              </a:rPr>
              <a:t>mesh net</a:t>
            </a:r>
          </a:p>
        </p:txBody>
      </p:sp>
      <p:sp>
        <p:nvSpPr>
          <p:cNvPr id="11276" name="Text Box 17"/>
          <p:cNvSpPr txBox="1">
            <a:spLocks noChangeArrowheads="1"/>
          </p:cNvSpPr>
          <p:nvPr/>
        </p:nvSpPr>
        <p:spPr bwMode="auto">
          <a:xfrm>
            <a:off x="5157308" y="3644504"/>
            <a:ext cx="18309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500">
                <a:latin typeface="Gill Sans MT" panose="020B0502020104020203" pitchFamily="34" charset="0"/>
                <a:ea typeface="MS PGothic" panose="020B0600070205080204" pitchFamily="34" charset="-128"/>
              </a:rPr>
              <a:t>no base station, no</a:t>
            </a:r>
          </a:p>
          <a:p>
            <a:pPr algn="ctr"/>
            <a:r>
              <a:rPr lang="en-US" altLang="en-US" sz="1500">
                <a:latin typeface="Gill Sans MT" panose="020B0502020104020203" pitchFamily="34" charset="0"/>
                <a:ea typeface="MS PGothic" panose="020B0600070205080204" pitchFamily="34" charset="-128"/>
              </a:rPr>
              <a:t>connection to larger </a:t>
            </a:r>
          </a:p>
          <a:p>
            <a:pPr algn="ctr"/>
            <a:r>
              <a:rPr lang="en-US" altLang="en-US" sz="1500">
                <a:latin typeface="Gill Sans MT" panose="020B0502020104020203" pitchFamily="34" charset="0"/>
                <a:ea typeface="MS PGothic" panose="020B0600070205080204" pitchFamily="34" charset="-128"/>
              </a:rPr>
              <a:t>Internet. May have to</a:t>
            </a:r>
          </a:p>
          <a:p>
            <a:pPr algn="ctr"/>
            <a:r>
              <a:rPr lang="en-US" altLang="en-US" sz="1500">
                <a:latin typeface="Gill Sans MT" panose="020B0502020104020203" pitchFamily="34" charset="0"/>
                <a:ea typeface="MS PGothic" panose="020B0600070205080204" pitchFamily="34" charset="-128"/>
              </a:rPr>
              <a:t>relay to reach other</a:t>
            </a:r>
          </a:p>
          <a:p>
            <a:pPr algn="ctr"/>
            <a:r>
              <a:rPr lang="en-US" altLang="en-US" sz="1500">
                <a:latin typeface="Gill Sans MT" panose="020B0502020104020203" pitchFamily="34" charset="0"/>
                <a:ea typeface="MS PGothic" panose="020B0600070205080204" pitchFamily="34" charset="-128"/>
              </a:rPr>
              <a:t>wireless nodes:</a:t>
            </a:r>
          </a:p>
          <a:p>
            <a:pPr algn="ctr"/>
            <a:r>
              <a:rPr lang="en-US" altLang="en-US" sz="1500">
                <a:latin typeface="Gill Sans MT" panose="020B0502020104020203" pitchFamily="34" charset="0"/>
                <a:ea typeface="MS PGothic" panose="020B0600070205080204" pitchFamily="34" charset="-128"/>
              </a:rPr>
              <a:t>MANET,  VANET</a:t>
            </a:r>
            <a:endParaRPr lang="en-US" altLang="en-US" sz="1500" i="1">
              <a:latin typeface="Gill Sans MT" panose="020B0502020104020203" pitchFamily="34" charset="0"/>
              <a:ea typeface="MS PGothic" panose="020B0600070205080204" pitchFamily="34" charset="-128"/>
            </a:endParaRPr>
          </a:p>
        </p:txBody>
      </p:sp>
      <p:sp>
        <p:nvSpPr>
          <p:cNvPr id="36875" name="Rectangle 19"/>
          <p:cNvSpPr>
            <a:spLocks noChangeArrowheads="1"/>
          </p:cNvSpPr>
          <p:nvPr/>
        </p:nvSpPr>
        <p:spPr bwMode="auto">
          <a:xfrm>
            <a:off x="1669256" y="2062164"/>
            <a:ext cx="5424488" cy="3065860"/>
          </a:xfrm>
          <a:prstGeom prst="rect">
            <a:avLst/>
          </a:prstGeom>
          <a:noFill/>
          <a:ln w="1905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latin typeface="Gill Sans MT" panose="020B0502020104020203" pitchFamily="34" charset="0"/>
            </a:endParaRPr>
          </a:p>
        </p:txBody>
      </p:sp>
      <p:sp>
        <p:nvSpPr>
          <p:cNvPr id="36876" name="Line 20"/>
          <p:cNvSpPr>
            <a:spLocks noChangeShapeType="1"/>
          </p:cNvSpPr>
          <p:nvPr/>
        </p:nvSpPr>
        <p:spPr bwMode="auto">
          <a:xfrm>
            <a:off x="1669256" y="2396729"/>
            <a:ext cx="5424488" cy="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6877" name="Line 21"/>
          <p:cNvSpPr>
            <a:spLocks noChangeShapeType="1"/>
          </p:cNvSpPr>
          <p:nvPr/>
        </p:nvSpPr>
        <p:spPr bwMode="auto">
          <a:xfrm>
            <a:off x="2962275" y="2060972"/>
            <a:ext cx="1191" cy="3067050"/>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6878" name="Line 22"/>
          <p:cNvSpPr>
            <a:spLocks noChangeShapeType="1"/>
          </p:cNvSpPr>
          <p:nvPr/>
        </p:nvSpPr>
        <p:spPr bwMode="auto">
          <a:xfrm flipH="1">
            <a:off x="4916091" y="2060972"/>
            <a:ext cx="4763" cy="3061097"/>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36879" name="Line 22"/>
          <p:cNvSpPr>
            <a:spLocks noChangeShapeType="1"/>
          </p:cNvSpPr>
          <p:nvPr/>
        </p:nvSpPr>
        <p:spPr bwMode="auto">
          <a:xfrm>
            <a:off x="1676400" y="3690937"/>
            <a:ext cx="5430441" cy="5954"/>
          </a:xfrm>
          <a:prstGeom prst="line">
            <a:avLst/>
          </a:prstGeom>
          <a:noFill/>
          <a:ln w="19050">
            <a:solidFill>
              <a:srgbClr val="000099"/>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Tree>
    <p:extLst>
      <p:ext uri="{BB962C8B-B14F-4D97-AF65-F5344CB8AC3E}">
        <p14:creationId xmlns:p14="http://schemas.microsoft.com/office/powerpoint/2010/main" val="2697323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p:cTn id="7" dur="500" fill="hold"/>
                                        <p:tgtEl>
                                          <p:spTgt spid="11273"/>
                                        </p:tgtEl>
                                        <p:attrNameLst>
                                          <p:attrName>ppt_w</p:attrName>
                                        </p:attrNameLst>
                                      </p:cBhvr>
                                      <p:tavLst>
                                        <p:tav tm="0">
                                          <p:val>
                                            <p:fltVal val="0"/>
                                          </p:val>
                                        </p:tav>
                                        <p:tav tm="100000">
                                          <p:val>
                                            <p:strVal val="#ppt_w"/>
                                          </p:val>
                                        </p:tav>
                                      </p:tavLst>
                                    </p:anim>
                                    <p:anim calcmode="lin" valueType="num">
                                      <p:cBhvr>
                                        <p:cTn id="8" dur="500" fill="hold"/>
                                        <p:tgtEl>
                                          <p:spTgt spid="11273"/>
                                        </p:tgtEl>
                                        <p:attrNameLst>
                                          <p:attrName>ppt_h</p:attrName>
                                        </p:attrNameLst>
                                      </p:cBhvr>
                                      <p:tavLst>
                                        <p:tav tm="0">
                                          <p:val>
                                            <p:fltVal val="0"/>
                                          </p:val>
                                        </p:tav>
                                        <p:tav tm="100000">
                                          <p:val>
                                            <p:strVal val="#ppt_h"/>
                                          </p:val>
                                        </p:tav>
                                      </p:tavLst>
                                    </p:anim>
                                    <p:animEffect transition="in" filter="fade">
                                      <p:cBhvr>
                                        <p:cTn id="9" dur="500"/>
                                        <p:tgtEl>
                                          <p:spTgt spid="112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75"/>
                                        </p:tgtEl>
                                        <p:attrNameLst>
                                          <p:attrName>style.visibility</p:attrName>
                                        </p:attrNameLst>
                                      </p:cBhvr>
                                      <p:to>
                                        <p:strVal val="visible"/>
                                      </p:to>
                                    </p:set>
                                    <p:anim calcmode="lin" valueType="num">
                                      <p:cBhvr>
                                        <p:cTn id="14" dur="500" fill="hold"/>
                                        <p:tgtEl>
                                          <p:spTgt spid="11275"/>
                                        </p:tgtEl>
                                        <p:attrNameLst>
                                          <p:attrName>ppt_w</p:attrName>
                                        </p:attrNameLst>
                                      </p:cBhvr>
                                      <p:tavLst>
                                        <p:tav tm="0">
                                          <p:val>
                                            <p:fltVal val="0"/>
                                          </p:val>
                                        </p:tav>
                                        <p:tav tm="100000">
                                          <p:val>
                                            <p:strVal val="#ppt_w"/>
                                          </p:val>
                                        </p:tav>
                                      </p:tavLst>
                                    </p:anim>
                                    <p:anim calcmode="lin" valueType="num">
                                      <p:cBhvr>
                                        <p:cTn id="15" dur="500" fill="hold"/>
                                        <p:tgtEl>
                                          <p:spTgt spid="11275"/>
                                        </p:tgtEl>
                                        <p:attrNameLst>
                                          <p:attrName>ppt_h</p:attrName>
                                        </p:attrNameLst>
                                      </p:cBhvr>
                                      <p:tavLst>
                                        <p:tav tm="0">
                                          <p:val>
                                            <p:fltVal val="0"/>
                                          </p:val>
                                        </p:tav>
                                        <p:tav tm="100000">
                                          <p:val>
                                            <p:strVal val="#ppt_h"/>
                                          </p:val>
                                        </p:tav>
                                      </p:tavLst>
                                    </p:anim>
                                    <p:animEffect transition="in" filter="fade">
                                      <p:cBhvr>
                                        <p:cTn id="16" dur="500"/>
                                        <p:tgtEl>
                                          <p:spTgt spid="112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274"/>
                                        </p:tgtEl>
                                        <p:attrNameLst>
                                          <p:attrName>style.visibility</p:attrName>
                                        </p:attrNameLst>
                                      </p:cBhvr>
                                      <p:to>
                                        <p:strVal val="visible"/>
                                      </p:to>
                                    </p:set>
                                    <p:anim calcmode="lin" valueType="num">
                                      <p:cBhvr>
                                        <p:cTn id="21" dur="500" fill="hold"/>
                                        <p:tgtEl>
                                          <p:spTgt spid="11274"/>
                                        </p:tgtEl>
                                        <p:attrNameLst>
                                          <p:attrName>ppt_w</p:attrName>
                                        </p:attrNameLst>
                                      </p:cBhvr>
                                      <p:tavLst>
                                        <p:tav tm="0">
                                          <p:val>
                                            <p:fltVal val="0"/>
                                          </p:val>
                                        </p:tav>
                                        <p:tav tm="100000">
                                          <p:val>
                                            <p:strVal val="#ppt_w"/>
                                          </p:val>
                                        </p:tav>
                                      </p:tavLst>
                                    </p:anim>
                                    <p:anim calcmode="lin" valueType="num">
                                      <p:cBhvr>
                                        <p:cTn id="22" dur="500" fill="hold"/>
                                        <p:tgtEl>
                                          <p:spTgt spid="11274"/>
                                        </p:tgtEl>
                                        <p:attrNameLst>
                                          <p:attrName>ppt_h</p:attrName>
                                        </p:attrNameLst>
                                      </p:cBhvr>
                                      <p:tavLst>
                                        <p:tav tm="0">
                                          <p:val>
                                            <p:fltVal val="0"/>
                                          </p:val>
                                        </p:tav>
                                        <p:tav tm="100000">
                                          <p:val>
                                            <p:strVal val="#ppt_h"/>
                                          </p:val>
                                        </p:tav>
                                      </p:tavLst>
                                    </p:anim>
                                    <p:animEffect transition="in" filter="fade">
                                      <p:cBhvr>
                                        <p:cTn id="23" dur="500"/>
                                        <p:tgtEl>
                                          <p:spTgt spid="112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276"/>
                                        </p:tgtEl>
                                        <p:attrNameLst>
                                          <p:attrName>style.visibility</p:attrName>
                                        </p:attrNameLst>
                                      </p:cBhvr>
                                      <p:to>
                                        <p:strVal val="visible"/>
                                      </p:to>
                                    </p:set>
                                    <p:anim calcmode="lin" valueType="num">
                                      <p:cBhvr>
                                        <p:cTn id="28" dur="500" fill="hold"/>
                                        <p:tgtEl>
                                          <p:spTgt spid="11276"/>
                                        </p:tgtEl>
                                        <p:attrNameLst>
                                          <p:attrName>ppt_w</p:attrName>
                                        </p:attrNameLst>
                                      </p:cBhvr>
                                      <p:tavLst>
                                        <p:tav tm="0">
                                          <p:val>
                                            <p:fltVal val="0"/>
                                          </p:val>
                                        </p:tav>
                                        <p:tav tm="100000">
                                          <p:val>
                                            <p:strVal val="#ppt_w"/>
                                          </p:val>
                                        </p:tav>
                                      </p:tavLst>
                                    </p:anim>
                                    <p:anim calcmode="lin" valueType="num">
                                      <p:cBhvr>
                                        <p:cTn id="29" dur="500" fill="hold"/>
                                        <p:tgtEl>
                                          <p:spTgt spid="11276"/>
                                        </p:tgtEl>
                                        <p:attrNameLst>
                                          <p:attrName>ppt_h</p:attrName>
                                        </p:attrNameLst>
                                      </p:cBhvr>
                                      <p:tavLst>
                                        <p:tav tm="0">
                                          <p:val>
                                            <p:fltVal val="0"/>
                                          </p:val>
                                        </p:tav>
                                        <p:tav tm="100000">
                                          <p:val>
                                            <p:strVal val="#ppt_h"/>
                                          </p:val>
                                        </p:tav>
                                      </p:tavLst>
                                    </p:anim>
                                    <p:animEffect transition="in" filter="fade">
                                      <p:cBhvr>
                                        <p:cTn id="30"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p:bldP spid="11274" grpId="0"/>
      <p:bldP spid="11275" grpId="0"/>
      <p:bldP spid="112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5050" y="611879"/>
            <a:ext cx="6297930" cy="754856"/>
          </a:xfrm>
        </p:spPr>
        <p:txBody>
          <a:bodyPr/>
          <a:lstStyle/>
          <a:p>
            <a:r>
              <a:rPr lang="en-US" dirty="0"/>
              <a:t>Access Point (AP)</a:t>
            </a:r>
          </a:p>
        </p:txBody>
      </p:sp>
      <p:sp>
        <p:nvSpPr>
          <p:cNvPr id="3" name="Content Placeholder 2"/>
          <p:cNvSpPr>
            <a:spLocks noGrp="1"/>
          </p:cNvSpPr>
          <p:nvPr>
            <p:ph idx="1"/>
          </p:nvPr>
        </p:nvSpPr>
        <p:spPr>
          <a:xfrm>
            <a:off x="261257" y="1675157"/>
            <a:ext cx="8694057" cy="4879386"/>
          </a:xfrm>
        </p:spPr>
        <p:txBody>
          <a:bodyPr>
            <a:normAutofit/>
          </a:bodyPr>
          <a:lstStyle/>
          <a:p>
            <a:r>
              <a:rPr lang="en-US" dirty="0"/>
              <a:t>An AP connects directly to a wired Ethernet connection and the AP then provides wireless connections using radio frequency links for other devices to utilize that wired connection. </a:t>
            </a:r>
          </a:p>
          <a:p>
            <a:endParaRPr lang="en-US" dirty="0"/>
          </a:p>
          <a:p>
            <a:r>
              <a:rPr lang="en-US" dirty="0"/>
              <a:t>Most APs support the connection of multiple wireless devices to one wired connection. </a:t>
            </a:r>
          </a:p>
          <a:p>
            <a:endParaRPr lang="en-US" dirty="0"/>
          </a:p>
          <a:p>
            <a:r>
              <a:rPr lang="en-US" dirty="0"/>
              <a:t>Modern APs are built to support a standard for sending and receiving data using these radio frequencies, use </a:t>
            </a:r>
            <a:r>
              <a:rPr lang="en-US" dirty="0">
                <a:hlinkClick r:id="rId2" tooltip="IEEE 802.11"/>
              </a:rPr>
              <a:t>IEEE 802.11</a:t>
            </a:r>
            <a:r>
              <a:rPr lang="en-US" dirty="0"/>
              <a:t> standards.</a:t>
            </a:r>
          </a:p>
        </p:txBody>
      </p:sp>
      <p:pic>
        <p:nvPicPr>
          <p:cNvPr id="5" name="Picture 4"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07811" y="303457"/>
            <a:ext cx="1578989" cy="1371701"/>
          </a:xfrm>
          <a:prstGeom prst="rect">
            <a:avLst/>
          </a:prstGeom>
        </p:spPr>
      </p:pic>
    </p:spTree>
    <p:extLst>
      <p:ext uri="{BB962C8B-B14F-4D97-AF65-F5344CB8AC3E}">
        <p14:creationId xmlns:p14="http://schemas.microsoft.com/office/powerpoint/2010/main" val="15956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D2644-ACD5-4A40-9D0E-31179D5F8DDA}"/>
              </a:ext>
            </a:extLst>
          </p:cNvPr>
          <p:cNvSpPr>
            <a:spLocks noGrp="1"/>
          </p:cNvSpPr>
          <p:nvPr>
            <p:ph type="title"/>
          </p:nvPr>
        </p:nvSpPr>
        <p:spPr/>
        <p:txBody>
          <a:bodyPr/>
          <a:lstStyle/>
          <a:p>
            <a:r>
              <a:rPr lang="en-US" dirty="0"/>
              <a:t>802.11</a:t>
            </a:r>
          </a:p>
        </p:txBody>
      </p:sp>
      <p:sp>
        <p:nvSpPr>
          <p:cNvPr id="3" name="Content Placeholder 2">
            <a:extLst>
              <a:ext uri="{FF2B5EF4-FFF2-40B4-BE49-F238E27FC236}">
                <a16:creationId xmlns:a16="http://schemas.microsoft.com/office/drawing/2014/main" id="{C11DAC8F-4140-4A2F-BA64-2EE1B4843820}"/>
              </a:ext>
            </a:extLst>
          </p:cNvPr>
          <p:cNvSpPr>
            <a:spLocks noGrp="1"/>
          </p:cNvSpPr>
          <p:nvPr>
            <p:ph idx="1"/>
          </p:nvPr>
        </p:nvSpPr>
        <p:spPr/>
        <p:txBody>
          <a:bodyPr/>
          <a:lstStyle/>
          <a:p>
            <a:r>
              <a:rPr lang="en-US" dirty="0"/>
              <a:t>Provides several distinct radio frequency ranges:</a:t>
            </a:r>
          </a:p>
          <a:p>
            <a:pPr lvl="1"/>
            <a:r>
              <a:rPr lang="en-US" dirty="0"/>
              <a:t>900 MHz</a:t>
            </a:r>
          </a:p>
          <a:p>
            <a:pPr lvl="1"/>
            <a:r>
              <a:rPr lang="en-US" dirty="0"/>
              <a:t>2.4 GHz</a:t>
            </a:r>
          </a:p>
          <a:p>
            <a:pPr lvl="1"/>
            <a:r>
              <a:rPr lang="en-US" dirty="0"/>
              <a:t>5 GHz</a:t>
            </a:r>
          </a:p>
          <a:p>
            <a:pPr lvl="1"/>
            <a:r>
              <a:rPr lang="en-US" dirty="0"/>
              <a:t>5.9 GHz</a:t>
            </a:r>
          </a:p>
          <a:p>
            <a:pPr lvl="1"/>
            <a:r>
              <a:rPr lang="en-US" dirty="0"/>
              <a:t>60 GHz</a:t>
            </a:r>
          </a:p>
          <a:p>
            <a:r>
              <a:rPr lang="en-US" dirty="0"/>
              <a:t>A (US) standard speed Wi-Fi signal typically occupies five out of a possible 13 channels in the 2.4 GHz band</a:t>
            </a:r>
          </a:p>
        </p:txBody>
      </p:sp>
    </p:spTree>
    <p:extLst>
      <p:ext uri="{BB962C8B-B14F-4D97-AF65-F5344CB8AC3E}">
        <p14:creationId xmlns:p14="http://schemas.microsoft.com/office/powerpoint/2010/main" val="800226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457450" y="914400"/>
            <a:ext cx="5429250" cy="857250"/>
          </a:xfrm>
        </p:spPr>
        <p:txBody>
          <a:bodyPr>
            <a:normAutofit fontScale="90000"/>
          </a:bodyPr>
          <a:lstStyle/>
          <a:p>
            <a:r>
              <a:rPr lang="en-US" altLang="en-US"/>
              <a:t>Wireless Security Overview</a:t>
            </a:r>
          </a:p>
        </p:txBody>
      </p:sp>
      <p:sp>
        <p:nvSpPr>
          <p:cNvPr id="11267" name="Content Placeholder 3"/>
          <p:cNvSpPr>
            <a:spLocks noGrp="1"/>
          </p:cNvSpPr>
          <p:nvPr>
            <p:ph idx="1"/>
          </p:nvPr>
        </p:nvSpPr>
        <p:spPr>
          <a:xfrm>
            <a:off x="696862" y="1899567"/>
            <a:ext cx="8174294" cy="3552307"/>
          </a:xfrm>
        </p:spPr>
        <p:txBody>
          <a:bodyPr/>
          <a:lstStyle/>
          <a:p>
            <a:r>
              <a:rPr lang="en-US" altLang="en-US" dirty="0"/>
              <a:t>Concerns for wireless security are similar to those found in a wired environment</a:t>
            </a:r>
          </a:p>
          <a:p>
            <a:r>
              <a:rPr lang="en-US" altLang="en-US" dirty="0"/>
              <a:t>Security requirements are the same:</a:t>
            </a:r>
          </a:p>
          <a:p>
            <a:pPr lvl="1"/>
            <a:r>
              <a:rPr lang="en-US" altLang="en-US" dirty="0"/>
              <a:t>confidentiality, integrity, availability, authenticity, accountability</a:t>
            </a:r>
          </a:p>
          <a:p>
            <a:pPr lvl="1"/>
            <a:r>
              <a:rPr lang="en-US" altLang="en-US" dirty="0"/>
              <a:t>most significant source of risk is the underlying communications medium</a:t>
            </a:r>
          </a:p>
          <a:p>
            <a:endParaRPr lang="en-US" alt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57950" y="4346346"/>
            <a:ext cx="1543050" cy="1654404"/>
          </a:xfrm>
          <a:prstGeom prst="rect">
            <a:avLst/>
          </a:prstGeom>
          <a:scene3d>
            <a:camera prst="orthographicFront">
              <a:rot lat="0" lon="11099999" rev="0"/>
            </a:camera>
            <a:lightRig rig="threePt" dir="t"/>
          </a:scene3d>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alphaModFix amt="14000"/>
            <a:lum bright="63000" contrast="76000"/>
          </a:blip>
          <a:stretch>
            <a:fillRect/>
          </a:stretch>
        </p:blipFill>
        <p:spPr>
          <a:xfrm rot="785262">
            <a:off x="3235549" y="2096205"/>
            <a:ext cx="2090911" cy="3087361"/>
          </a:xfrm>
          <a:prstGeom prst="rect">
            <a:avLst/>
          </a:prstGeom>
          <a:effectLst>
            <a:softEdge rad="101600"/>
          </a:effectLst>
        </p:spPr>
      </p:pic>
    </p:spTree>
    <p:extLst>
      <p:ext uri="{BB962C8B-B14F-4D97-AF65-F5344CB8AC3E}">
        <p14:creationId xmlns:p14="http://schemas.microsoft.com/office/powerpoint/2010/main" val="3547471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randombar(horizontal)">
                                      <p:cBhvr>
                                        <p:cTn id="7" dur="500"/>
                                        <p:tgtEl>
                                          <p:spTgt spid="11267">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1267">
                                            <p:txEl>
                                              <p:pRg st="3" end="3"/>
                                            </p:txEl>
                                          </p:spTgt>
                                        </p:tgtEl>
                                        <p:attrNameLst>
                                          <p:attrName>style.visibility</p:attrName>
                                        </p:attrNameLst>
                                      </p:cBhvr>
                                      <p:to>
                                        <p:strVal val="visible"/>
                                      </p:to>
                                    </p:set>
                                    <p:animEffect transition="in" filter="randombar(horizontal)">
                                      <p:cBhvr>
                                        <p:cTn id="10"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868090" y="525412"/>
            <a:ext cx="5407819" cy="663677"/>
          </a:xfrm>
        </p:spPr>
        <p:txBody>
          <a:bodyPr/>
          <a:lstStyle/>
          <a:p>
            <a:r>
              <a:rPr lang="en-US" altLang="en-US" dirty="0"/>
              <a:t>Wireless Security</a:t>
            </a:r>
          </a:p>
        </p:txBody>
      </p:sp>
      <p:sp>
        <p:nvSpPr>
          <p:cNvPr id="3" name="Content Placeholder 2"/>
          <p:cNvSpPr>
            <a:spLocks noGrp="1"/>
          </p:cNvSpPr>
          <p:nvPr>
            <p:ph idx="1"/>
          </p:nvPr>
        </p:nvSpPr>
        <p:spPr>
          <a:xfrm>
            <a:off x="309716" y="1623975"/>
            <a:ext cx="8495072" cy="5023568"/>
          </a:xfrm>
        </p:spPr>
        <p:txBody>
          <a:bodyPr>
            <a:normAutofit fontScale="92500" lnSpcReduction="20000"/>
          </a:bodyPr>
          <a:lstStyle/>
          <a:p>
            <a:pPr>
              <a:defRPr/>
            </a:pPr>
            <a:r>
              <a:rPr lang="en-US" dirty="0"/>
              <a:t>Key factors contributing to higher security risk of wireless networks compared to wired networks include:</a:t>
            </a:r>
          </a:p>
          <a:p>
            <a:pPr lvl="1">
              <a:defRPr/>
            </a:pPr>
            <a:r>
              <a:rPr lang="en-US" sz="1500" b="1" dirty="0">
                <a:solidFill>
                  <a:srgbClr val="FF0000"/>
                </a:solidFill>
              </a:rPr>
              <a:t>Channel</a:t>
            </a:r>
          </a:p>
          <a:p>
            <a:pPr lvl="2">
              <a:defRPr/>
            </a:pPr>
            <a:r>
              <a:rPr lang="en-US" dirty="0"/>
              <a:t>Wireless networking typically involves broadcast communications, which is far more susceptible to eavesdropping and jamming than wired networks</a:t>
            </a:r>
          </a:p>
          <a:p>
            <a:pPr lvl="2">
              <a:defRPr/>
            </a:pPr>
            <a:r>
              <a:rPr lang="en-US" dirty="0"/>
              <a:t>Wireless networks are also more vulnerable to active attacks that exploit vulnerabilities in communications protocols</a:t>
            </a:r>
          </a:p>
          <a:p>
            <a:pPr lvl="1">
              <a:defRPr/>
            </a:pPr>
            <a:r>
              <a:rPr lang="en-US" sz="1500" b="1" dirty="0">
                <a:solidFill>
                  <a:srgbClr val="FF0000"/>
                </a:solidFill>
              </a:rPr>
              <a:t>Mobility</a:t>
            </a:r>
          </a:p>
          <a:p>
            <a:pPr lvl="2">
              <a:defRPr/>
            </a:pPr>
            <a:r>
              <a:rPr lang="en-US" dirty="0"/>
              <a:t>Wireless devices are far more portable and mobile, thus resulting in several risks</a:t>
            </a:r>
          </a:p>
          <a:p>
            <a:pPr lvl="1">
              <a:defRPr/>
            </a:pPr>
            <a:r>
              <a:rPr lang="en-US" sz="1500" b="1" dirty="0">
                <a:solidFill>
                  <a:srgbClr val="FF0000"/>
                </a:solidFill>
              </a:rPr>
              <a:t>Resources</a:t>
            </a:r>
          </a:p>
          <a:p>
            <a:pPr lvl="2">
              <a:defRPr/>
            </a:pPr>
            <a:r>
              <a:rPr lang="en-US" dirty="0"/>
              <a:t>Some wireless devices, such as smartphones and tablets, have sophisticated operating systems but limited memory and processing resources with which to counter threats, including denial of service and malware</a:t>
            </a:r>
          </a:p>
          <a:p>
            <a:pPr lvl="1">
              <a:defRPr/>
            </a:pPr>
            <a:r>
              <a:rPr lang="en-US" sz="1500" b="1" dirty="0">
                <a:solidFill>
                  <a:srgbClr val="FF0000"/>
                </a:solidFill>
              </a:rPr>
              <a:t>Accessibility</a:t>
            </a:r>
            <a:r>
              <a:rPr lang="en-US" sz="1500" dirty="0">
                <a:solidFill>
                  <a:srgbClr val="FF0000"/>
                </a:solidFill>
              </a:rPr>
              <a:t> </a:t>
            </a:r>
          </a:p>
          <a:p>
            <a:pPr lvl="2">
              <a:defRPr/>
            </a:pPr>
            <a:r>
              <a:rPr lang="en-US" dirty="0"/>
              <a:t>Some wireless devices, such as sensors and robots, may be left unattended in remote and/or hostile locations, thus greatly increasing their vulnerability to physical attacks</a:t>
            </a:r>
          </a:p>
        </p:txBody>
      </p:sp>
    </p:spTree>
    <p:extLst>
      <p:ext uri="{BB962C8B-B14F-4D97-AF65-F5344CB8AC3E}">
        <p14:creationId xmlns:p14="http://schemas.microsoft.com/office/powerpoint/2010/main" val="25159570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8" dur="500"/>
                                        <p:tgtEl>
                                          <p:spTgt spid="3">
                                            <p:txEl>
                                              <p:pRg st="4" end="4"/>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1" dur="500"/>
                                        <p:tgtEl>
                                          <p:spTgt spid="3">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par>
                                <p:cTn id="27" presetID="14" presetClass="entr" presetSubtype="1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9" dur="500"/>
                                        <p:tgtEl>
                                          <p:spTgt spid="3">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randombar(horizontal)">
                                      <p:cBhvr>
                                        <p:cTn id="34" dur="500"/>
                                        <p:tgtEl>
                                          <p:spTgt spid="3">
                                            <p:txEl>
                                              <p:pRg st="8" end="8"/>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857375" y="428624"/>
            <a:ext cx="5429250" cy="857250"/>
          </a:xfrm>
        </p:spPr>
        <p:txBody>
          <a:bodyPr>
            <a:normAutofit fontScale="90000"/>
          </a:bodyPr>
          <a:lstStyle/>
          <a:p>
            <a:r>
              <a:rPr lang="en-US" altLang="en-US" dirty="0"/>
              <a:t>Wireless Network Threats</a:t>
            </a:r>
          </a:p>
        </p:txBody>
      </p:sp>
      <p:sp>
        <p:nvSpPr>
          <p:cNvPr id="3" name="Freeform 2"/>
          <p:cNvSpPr/>
          <p:nvPr/>
        </p:nvSpPr>
        <p:spPr>
          <a:xfrm>
            <a:off x="1673960" y="1829060"/>
            <a:ext cx="1811275" cy="1086765"/>
          </a:xfrm>
          <a:custGeom>
            <a:avLst/>
            <a:gdLst>
              <a:gd name="connsiteX0" fmla="*/ 0 w 2415033"/>
              <a:gd name="connsiteY0" fmla="*/ 0 h 1449020"/>
              <a:gd name="connsiteX1" fmla="*/ 2415033 w 2415033"/>
              <a:gd name="connsiteY1" fmla="*/ 0 h 1449020"/>
              <a:gd name="connsiteX2" fmla="*/ 2415033 w 2415033"/>
              <a:gd name="connsiteY2" fmla="*/ 1449020 h 1449020"/>
              <a:gd name="connsiteX3" fmla="*/ 0 w 2415033"/>
              <a:gd name="connsiteY3" fmla="*/ 1449020 h 1449020"/>
              <a:gd name="connsiteX4" fmla="*/ 0 w 2415033"/>
              <a:gd name="connsiteY4" fmla="*/ 0 h 144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033" h="1449020">
                <a:moveTo>
                  <a:pt x="0" y="0"/>
                </a:moveTo>
                <a:lnTo>
                  <a:pt x="2415033" y="0"/>
                </a:lnTo>
                <a:lnTo>
                  <a:pt x="2415033" y="1449020"/>
                </a:lnTo>
                <a:lnTo>
                  <a:pt x="0" y="1449020"/>
                </a:lnTo>
                <a:lnTo>
                  <a:pt x="0" y="0"/>
                </a:lnTo>
                <a:close/>
              </a:path>
            </a:pathLst>
          </a:custGeom>
          <a:solidFill>
            <a:schemeClr val="accent6">
              <a:lumMod val="20000"/>
              <a:lumOff val="80000"/>
            </a:schemeClr>
          </a:solidFill>
          <a:effectLst>
            <a:glow rad="101600">
              <a:schemeClr val="tx1">
                <a:alpha val="75000"/>
              </a:schemeClr>
            </a:glow>
            <a:softEdge rad="63500"/>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2100" b="1" dirty="0">
                <a:solidFill>
                  <a:schemeClr val="tx1">
                    <a:lumMod val="95000"/>
                    <a:lumOff val="5000"/>
                  </a:schemeClr>
                </a:solidFill>
              </a:rPr>
              <a:t>accidental association</a:t>
            </a:r>
            <a:endParaRPr lang="en-US" sz="2100" dirty="0">
              <a:solidFill>
                <a:schemeClr val="tx1">
                  <a:lumMod val="95000"/>
                  <a:lumOff val="5000"/>
                </a:schemeClr>
              </a:solidFill>
            </a:endParaRPr>
          </a:p>
        </p:txBody>
      </p:sp>
      <p:sp>
        <p:nvSpPr>
          <p:cNvPr id="4" name="Freeform 3"/>
          <p:cNvSpPr/>
          <p:nvPr/>
        </p:nvSpPr>
        <p:spPr>
          <a:xfrm>
            <a:off x="3666363" y="1829060"/>
            <a:ext cx="1811275" cy="1086765"/>
          </a:xfrm>
          <a:custGeom>
            <a:avLst/>
            <a:gdLst>
              <a:gd name="connsiteX0" fmla="*/ 0 w 2415033"/>
              <a:gd name="connsiteY0" fmla="*/ 0 h 1449020"/>
              <a:gd name="connsiteX1" fmla="*/ 2415033 w 2415033"/>
              <a:gd name="connsiteY1" fmla="*/ 0 h 1449020"/>
              <a:gd name="connsiteX2" fmla="*/ 2415033 w 2415033"/>
              <a:gd name="connsiteY2" fmla="*/ 1449020 h 1449020"/>
              <a:gd name="connsiteX3" fmla="*/ 0 w 2415033"/>
              <a:gd name="connsiteY3" fmla="*/ 1449020 h 1449020"/>
              <a:gd name="connsiteX4" fmla="*/ 0 w 2415033"/>
              <a:gd name="connsiteY4" fmla="*/ 0 h 144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033" h="1449020">
                <a:moveTo>
                  <a:pt x="0" y="0"/>
                </a:moveTo>
                <a:lnTo>
                  <a:pt x="2415033" y="0"/>
                </a:lnTo>
                <a:lnTo>
                  <a:pt x="2415033" y="1449020"/>
                </a:lnTo>
                <a:lnTo>
                  <a:pt x="0" y="1449020"/>
                </a:lnTo>
                <a:lnTo>
                  <a:pt x="0" y="0"/>
                </a:lnTo>
                <a:close/>
              </a:path>
            </a:pathLst>
          </a:custGeom>
          <a:solidFill>
            <a:schemeClr val="accent6">
              <a:lumMod val="20000"/>
              <a:lumOff val="80000"/>
            </a:schemeClr>
          </a:solidFill>
          <a:effectLst>
            <a:glow rad="101600">
              <a:schemeClr val="tx1">
                <a:alpha val="75000"/>
              </a:schemeClr>
            </a:glow>
            <a:softEdge rad="63500"/>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2100" b="1" dirty="0">
                <a:solidFill>
                  <a:schemeClr val="tx1">
                    <a:lumMod val="95000"/>
                    <a:lumOff val="5000"/>
                  </a:schemeClr>
                </a:solidFill>
              </a:rPr>
              <a:t>malicious association</a:t>
            </a:r>
            <a:endParaRPr lang="en-US" sz="2100" dirty="0">
              <a:solidFill>
                <a:schemeClr val="tx1">
                  <a:lumMod val="95000"/>
                  <a:lumOff val="5000"/>
                </a:schemeClr>
              </a:solidFill>
            </a:endParaRPr>
          </a:p>
        </p:txBody>
      </p:sp>
      <p:sp>
        <p:nvSpPr>
          <p:cNvPr id="5" name="Freeform 4"/>
          <p:cNvSpPr/>
          <p:nvPr/>
        </p:nvSpPr>
        <p:spPr>
          <a:xfrm>
            <a:off x="5658766" y="1829060"/>
            <a:ext cx="1811275" cy="1086765"/>
          </a:xfrm>
          <a:custGeom>
            <a:avLst/>
            <a:gdLst>
              <a:gd name="connsiteX0" fmla="*/ 0 w 2415033"/>
              <a:gd name="connsiteY0" fmla="*/ 0 h 1449020"/>
              <a:gd name="connsiteX1" fmla="*/ 2415033 w 2415033"/>
              <a:gd name="connsiteY1" fmla="*/ 0 h 1449020"/>
              <a:gd name="connsiteX2" fmla="*/ 2415033 w 2415033"/>
              <a:gd name="connsiteY2" fmla="*/ 1449020 h 1449020"/>
              <a:gd name="connsiteX3" fmla="*/ 0 w 2415033"/>
              <a:gd name="connsiteY3" fmla="*/ 1449020 h 1449020"/>
              <a:gd name="connsiteX4" fmla="*/ 0 w 2415033"/>
              <a:gd name="connsiteY4" fmla="*/ 0 h 144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033" h="1449020">
                <a:moveTo>
                  <a:pt x="0" y="0"/>
                </a:moveTo>
                <a:lnTo>
                  <a:pt x="2415033" y="0"/>
                </a:lnTo>
                <a:lnTo>
                  <a:pt x="2415033" y="1449020"/>
                </a:lnTo>
                <a:lnTo>
                  <a:pt x="0" y="1449020"/>
                </a:lnTo>
                <a:lnTo>
                  <a:pt x="0" y="0"/>
                </a:lnTo>
                <a:close/>
              </a:path>
            </a:pathLst>
          </a:custGeom>
          <a:solidFill>
            <a:schemeClr val="accent6">
              <a:lumMod val="20000"/>
              <a:lumOff val="80000"/>
            </a:schemeClr>
          </a:solidFill>
          <a:effectLst>
            <a:glow rad="101600">
              <a:schemeClr val="tx1">
                <a:alpha val="75000"/>
              </a:schemeClr>
            </a:glow>
            <a:softEdge rad="63500"/>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2100" b="1" dirty="0">
                <a:solidFill>
                  <a:schemeClr val="tx1">
                    <a:lumMod val="95000"/>
                    <a:lumOff val="5000"/>
                  </a:schemeClr>
                </a:solidFill>
              </a:rPr>
              <a:t>ad hoc networks</a:t>
            </a:r>
            <a:endParaRPr lang="en-US" sz="2100" dirty="0">
              <a:solidFill>
                <a:schemeClr val="tx1">
                  <a:lumMod val="95000"/>
                  <a:lumOff val="5000"/>
                </a:schemeClr>
              </a:solidFill>
            </a:endParaRPr>
          </a:p>
        </p:txBody>
      </p:sp>
      <p:sp>
        <p:nvSpPr>
          <p:cNvPr id="6" name="Freeform 5"/>
          <p:cNvSpPr/>
          <p:nvPr/>
        </p:nvSpPr>
        <p:spPr>
          <a:xfrm>
            <a:off x="1673960" y="3096953"/>
            <a:ext cx="1811275" cy="1086765"/>
          </a:xfrm>
          <a:custGeom>
            <a:avLst/>
            <a:gdLst>
              <a:gd name="connsiteX0" fmla="*/ 0 w 2415033"/>
              <a:gd name="connsiteY0" fmla="*/ 0 h 1449020"/>
              <a:gd name="connsiteX1" fmla="*/ 2415033 w 2415033"/>
              <a:gd name="connsiteY1" fmla="*/ 0 h 1449020"/>
              <a:gd name="connsiteX2" fmla="*/ 2415033 w 2415033"/>
              <a:gd name="connsiteY2" fmla="*/ 1449020 h 1449020"/>
              <a:gd name="connsiteX3" fmla="*/ 0 w 2415033"/>
              <a:gd name="connsiteY3" fmla="*/ 1449020 h 1449020"/>
              <a:gd name="connsiteX4" fmla="*/ 0 w 2415033"/>
              <a:gd name="connsiteY4" fmla="*/ 0 h 144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033" h="1449020">
                <a:moveTo>
                  <a:pt x="0" y="0"/>
                </a:moveTo>
                <a:lnTo>
                  <a:pt x="2415033" y="0"/>
                </a:lnTo>
                <a:lnTo>
                  <a:pt x="2415033" y="1449020"/>
                </a:lnTo>
                <a:lnTo>
                  <a:pt x="0" y="1449020"/>
                </a:lnTo>
                <a:lnTo>
                  <a:pt x="0" y="0"/>
                </a:lnTo>
                <a:close/>
              </a:path>
            </a:pathLst>
          </a:custGeom>
          <a:solidFill>
            <a:schemeClr val="accent6">
              <a:lumMod val="20000"/>
              <a:lumOff val="80000"/>
            </a:schemeClr>
          </a:solidFill>
          <a:effectLst>
            <a:glow rad="101600">
              <a:schemeClr val="tx1">
                <a:alpha val="75000"/>
              </a:schemeClr>
            </a:glow>
            <a:softEdge rad="63500"/>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2100" b="1" dirty="0">
                <a:solidFill>
                  <a:schemeClr val="tx1">
                    <a:lumMod val="95000"/>
                    <a:lumOff val="5000"/>
                  </a:schemeClr>
                </a:solidFill>
              </a:rPr>
              <a:t>nontraditional networks</a:t>
            </a:r>
            <a:endParaRPr lang="en-US" sz="2100" dirty="0">
              <a:solidFill>
                <a:schemeClr val="tx1">
                  <a:lumMod val="95000"/>
                  <a:lumOff val="5000"/>
                </a:schemeClr>
              </a:solidFill>
            </a:endParaRPr>
          </a:p>
        </p:txBody>
      </p:sp>
      <p:sp>
        <p:nvSpPr>
          <p:cNvPr id="8" name="Freeform 7"/>
          <p:cNvSpPr/>
          <p:nvPr/>
        </p:nvSpPr>
        <p:spPr>
          <a:xfrm>
            <a:off x="3666363" y="3096953"/>
            <a:ext cx="1811275" cy="1086765"/>
          </a:xfrm>
          <a:custGeom>
            <a:avLst/>
            <a:gdLst>
              <a:gd name="connsiteX0" fmla="*/ 0 w 2415033"/>
              <a:gd name="connsiteY0" fmla="*/ 0 h 1449020"/>
              <a:gd name="connsiteX1" fmla="*/ 2415033 w 2415033"/>
              <a:gd name="connsiteY1" fmla="*/ 0 h 1449020"/>
              <a:gd name="connsiteX2" fmla="*/ 2415033 w 2415033"/>
              <a:gd name="connsiteY2" fmla="*/ 1449020 h 1449020"/>
              <a:gd name="connsiteX3" fmla="*/ 0 w 2415033"/>
              <a:gd name="connsiteY3" fmla="*/ 1449020 h 1449020"/>
              <a:gd name="connsiteX4" fmla="*/ 0 w 2415033"/>
              <a:gd name="connsiteY4" fmla="*/ 0 h 144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033" h="1449020">
                <a:moveTo>
                  <a:pt x="0" y="0"/>
                </a:moveTo>
                <a:lnTo>
                  <a:pt x="2415033" y="0"/>
                </a:lnTo>
                <a:lnTo>
                  <a:pt x="2415033" y="1449020"/>
                </a:lnTo>
                <a:lnTo>
                  <a:pt x="0" y="1449020"/>
                </a:lnTo>
                <a:lnTo>
                  <a:pt x="0" y="0"/>
                </a:lnTo>
                <a:close/>
              </a:path>
            </a:pathLst>
          </a:custGeom>
          <a:solidFill>
            <a:schemeClr val="accent6">
              <a:lumMod val="20000"/>
              <a:lumOff val="80000"/>
            </a:schemeClr>
          </a:solidFill>
          <a:effectLst>
            <a:glow rad="101600">
              <a:schemeClr val="tx1">
                <a:alpha val="75000"/>
              </a:schemeClr>
            </a:glow>
            <a:softEdge rad="63500"/>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2100" b="1" dirty="0">
                <a:solidFill>
                  <a:schemeClr val="tx1">
                    <a:lumMod val="95000"/>
                    <a:lumOff val="5000"/>
                  </a:schemeClr>
                </a:solidFill>
              </a:rPr>
              <a:t>identity theft (MAC spoofing)</a:t>
            </a:r>
            <a:endParaRPr lang="en-US" sz="2100" dirty="0">
              <a:solidFill>
                <a:schemeClr val="tx1">
                  <a:lumMod val="95000"/>
                  <a:lumOff val="5000"/>
                </a:schemeClr>
              </a:solidFill>
            </a:endParaRPr>
          </a:p>
        </p:txBody>
      </p:sp>
      <p:sp>
        <p:nvSpPr>
          <p:cNvPr id="9" name="Freeform 8"/>
          <p:cNvSpPr/>
          <p:nvPr/>
        </p:nvSpPr>
        <p:spPr>
          <a:xfrm>
            <a:off x="5658766" y="3096953"/>
            <a:ext cx="1811275" cy="1086765"/>
          </a:xfrm>
          <a:custGeom>
            <a:avLst/>
            <a:gdLst>
              <a:gd name="connsiteX0" fmla="*/ 0 w 2415033"/>
              <a:gd name="connsiteY0" fmla="*/ 0 h 1449020"/>
              <a:gd name="connsiteX1" fmla="*/ 2415033 w 2415033"/>
              <a:gd name="connsiteY1" fmla="*/ 0 h 1449020"/>
              <a:gd name="connsiteX2" fmla="*/ 2415033 w 2415033"/>
              <a:gd name="connsiteY2" fmla="*/ 1449020 h 1449020"/>
              <a:gd name="connsiteX3" fmla="*/ 0 w 2415033"/>
              <a:gd name="connsiteY3" fmla="*/ 1449020 h 1449020"/>
              <a:gd name="connsiteX4" fmla="*/ 0 w 2415033"/>
              <a:gd name="connsiteY4" fmla="*/ 0 h 144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033" h="1449020">
                <a:moveTo>
                  <a:pt x="0" y="0"/>
                </a:moveTo>
                <a:lnTo>
                  <a:pt x="2415033" y="0"/>
                </a:lnTo>
                <a:lnTo>
                  <a:pt x="2415033" y="1449020"/>
                </a:lnTo>
                <a:lnTo>
                  <a:pt x="0" y="1449020"/>
                </a:lnTo>
                <a:lnTo>
                  <a:pt x="0" y="0"/>
                </a:lnTo>
                <a:close/>
              </a:path>
            </a:pathLst>
          </a:custGeom>
          <a:solidFill>
            <a:schemeClr val="accent6">
              <a:lumMod val="20000"/>
              <a:lumOff val="80000"/>
            </a:schemeClr>
          </a:solidFill>
          <a:effectLst>
            <a:glow rad="101600">
              <a:schemeClr val="tx1">
                <a:alpha val="75000"/>
              </a:schemeClr>
            </a:glow>
            <a:softEdge rad="63500"/>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2100" b="1" dirty="0">
                <a:solidFill>
                  <a:schemeClr val="tx1">
                    <a:lumMod val="95000"/>
                    <a:lumOff val="5000"/>
                  </a:schemeClr>
                </a:solidFill>
              </a:rPr>
              <a:t>man-in-the middle attacks</a:t>
            </a:r>
            <a:endParaRPr lang="en-US" sz="2100" dirty="0">
              <a:solidFill>
                <a:schemeClr val="tx1">
                  <a:lumMod val="95000"/>
                  <a:lumOff val="5000"/>
                </a:schemeClr>
              </a:solidFill>
            </a:endParaRPr>
          </a:p>
        </p:txBody>
      </p:sp>
      <p:sp>
        <p:nvSpPr>
          <p:cNvPr id="10" name="Freeform 9"/>
          <p:cNvSpPr/>
          <p:nvPr/>
        </p:nvSpPr>
        <p:spPr>
          <a:xfrm>
            <a:off x="2670162" y="4364846"/>
            <a:ext cx="1811275" cy="1086765"/>
          </a:xfrm>
          <a:custGeom>
            <a:avLst/>
            <a:gdLst>
              <a:gd name="connsiteX0" fmla="*/ 0 w 2415033"/>
              <a:gd name="connsiteY0" fmla="*/ 0 h 1449020"/>
              <a:gd name="connsiteX1" fmla="*/ 2415033 w 2415033"/>
              <a:gd name="connsiteY1" fmla="*/ 0 h 1449020"/>
              <a:gd name="connsiteX2" fmla="*/ 2415033 w 2415033"/>
              <a:gd name="connsiteY2" fmla="*/ 1449020 h 1449020"/>
              <a:gd name="connsiteX3" fmla="*/ 0 w 2415033"/>
              <a:gd name="connsiteY3" fmla="*/ 1449020 h 1449020"/>
              <a:gd name="connsiteX4" fmla="*/ 0 w 2415033"/>
              <a:gd name="connsiteY4" fmla="*/ 0 h 144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033" h="1449020">
                <a:moveTo>
                  <a:pt x="0" y="0"/>
                </a:moveTo>
                <a:lnTo>
                  <a:pt x="2415033" y="0"/>
                </a:lnTo>
                <a:lnTo>
                  <a:pt x="2415033" y="1449020"/>
                </a:lnTo>
                <a:lnTo>
                  <a:pt x="0" y="1449020"/>
                </a:lnTo>
                <a:lnTo>
                  <a:pt x="0" y="0"/>
                </a:lnTo>
                <a:close/>
              </a:path>
            </a:pathLst>
          </a:custGeom>
          <a:solidFill>
            <a:schemeClr val="accent6">
              <a:lumMod val="20000"/>
              <a:lumOff val="80000"/>
            </a:schemeClr>
          </a:solidFill>
          <a:effectLst>
            <a:glow rad="101600">
              <a:schemeClr val="tx1">
                <a:alpha val="75000"/>
              </a:schemeClr>
            </a:glow>
            <a:softEdge rad="63500"/>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2100" b="1" dirty="0">
                <a:solidFill>
                  <a:schemeClr val="tx1">
                    <a:lumMod val="95000"/>
                    <a:lumOff val="5000"/>
                  </a:schemeClr>
                </a:solidFill>
              </a:rPr>
              <a:t>denial of service (</a:t>
            </a:r>
            <a:r>
              <a:rPr lang="en-US" sz="2100" b="1" dirty="0" err="1">
                <a:solidFill>
                  <a:schemeClr val="tx1">
                    <a:lumMod val="95000"/>
                    <a:lumOff val="5000"/>
                  </a:schemeClr>
                </a:solidFill>
              </a:rPr>
              <a:t>DoS</a:t>
            </a:r>
            <a:r>
              <a:rPr lang="en-US" sz="2100" b="1" dirty="0">
                <a:solidFill>
                  <a:schemeClr val="tx1">
                    <a:lumMod val="95000"/>
                    <a:lumOff val="5000"/>
                  </a:schemeClr>
                </a:solidFill>
              </a:rPr>
              <a:t>)</a:t>
            </a:r>
            <a:endParaRPr lang="en-US" sz="2100" dirty="0">
              <a:solidFill>
                <a:schemeClr val="tx1">
                  <a:lumMod val="95000"/>
                  <a:lumOff val="5000"/>
                </a:schemeClr>
              </a:solidFill>
            </a:endParaRPr>
          </a:p>
        </p:txBody>
      </p:sp>
      <p:sp>
        <p:nvSpPr>
          <p:cNvPr id="11" name="Freeform 10"/>
          <p:cNvSpPr/>
          <p:nvPr/>
        </p:nvSpPr>
        <p:spPr>
          <a:xfrm>
            <a:off x="4662564" y="4364846"/>
            <a:ext cx="1811275" cy="1086765"/>
          </a:xfrm>
          <a:custGeom>
            <a:avLst/>
            <a:gdLst>
              <a:gd name="connsiteX0" fmla="*/ 0 w 2415033"/>
              <a:gd name="connsiteY0" fmla="*/ 0 h 1449020"/>
              <a:gd name="connsiteX1" fmla="*/ 2415033 w 2415033"/>
              <a:gd name="connsiteY1" fmla="*/ 0 h 1449020"/>
              <a:gd name="connsiteX2" fmla="*/ 2415033 w 2415033"/>
              <a:gd name="connsiteY2" fmla="*/ 1449020 h 1449020"/>
              <a:gd name="connsiteX3" fmla="*/ 0 w 2415033"/>
              <a:gd name="connsiteY3" fmla="*/ 1449020 h 1449020"/>
              <a:gd name="connsiteX4" fmla="*/ 0 w 2415033"/>
              <a:gd name="connsiteY4" fmla="*/ 0 h 1449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5033" h="1449020">
                <a:moveTo>
                  <a:pt x="0" y="0"/>
                </a:moveTo>
                <a:lnTo>
                  <a:pt x="2415033" y="0"/>
                </a:lnTo>
                <a:lnTo>
                  <a:pt x="2415033" y="1449020"/>
                </a:lnTo>
                <a:lnTo>
                  <a:pt x="0" y="1449020"/>
                </a:lnTo>
                <a:lnTo>
                  <a:pt x="0" y="0"/>
                </a:lnTo>
                <a:close/>
              </a:path>
            </a:pathLst>
          </a:custGeom>
          <a:solidFill>
            <a:schemeClr val="accent6">
              <a:lumMod val="20000"/>
              <a:lumOff val="80000"/>
            </a:schemeClr>
          </a:solidFill>
          <a:effectLst>
            <a:glow rad="101600">
              <a:schemeClr val="tx1">
                <a:alpha val="75000"/>
              </a:schemeClr>
            </a:glow>
            <a:softEdge rad="63500"/>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lIns="80010" tIns="80010" rIns="80010" bIns="80010" spcCol="1270" anchor="ctr"/>
          <a:lstStyle/>
          <a:p>
            <a:pPr algn="ctr" defTabSz="933450">
              <a:lnSpc>
                <a:spcPct val="90000"/>
              </a:lnSpc>
              <a:spcAft>
                <a:spcPct val="35000"/>
              </a:spcAft>
              <a:defRPr/>
            </a:pPr>
            <a:r>
              <a:rPr lang="en-US" sz="2100" b="1" dirty="0">
                <a:solidFill>
                  <a:schemeClr val="tx1">
                    <a:lumMod val="95000"/>
                    <a:lumOff val="5000"/>
                  </a:schemeClr>
                </a:solidFill>
              </a:rPr>
              <a:t>network injection</a:t>
            </a:r>
          </a:p>
        </p:txBody>
      </p:sp>
      <p:pic>
        <p:nvPicPr>
          <p:cNvPr id="45083"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43001" y="4664870"/>
            <a:ext cx="1084660" cy="1335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1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57375" y="433389"/>
            <a:ext cx="5429250" cy="857250"/>
          </a:xfrm>
        </p:spPr>
        <p:txBody>
          <a:bodyPr>
            <a:normAutofit fontScale="90000"/>
          </a:bodyPr>
          <a:lstStyle/>
          <a:p>
            <a:r>
              <a:rPr lang="en-US" altLang="en-US" dirty="0"/>
              <a:t>Wireless Security Techniques</a:t>
            </a:r>
          </a:p>
        </p:txBody>
      </p:sp>
      <p:sp>
        <p:nvSpPr>
          <p:cNvPr id="5" name="Freeform 4"/>
          <p:cNvSpPr/>
          <p:nvPr/>
        </p:nvSpPr>
        <p:spPr>
          <a:xfrm>
            <a:off x="2430066" y="1839516"/>
            <a:ext cx="1724025" cy="1033463"/>
          </a:xfrm>
          <a:custGeom>
            <a:avLst/>
            <a:gdLst>
              <a:gd name="connsiteX0" fmla="*/ 0 w 2298501"/>
              <a:gd name="connsiteY0" fmla="*/ 137910 h 1379100"/>
              <a:gd name="connsiteX1" fmla="*/ 137910 w 2298501"/>
              <a:gd name="connsiteY1" fmla="*/ 0 h 1379100"/>
              <a:gd name="connsiteX2" fmla="*/ 2160591 w 2298501"/>
              <a:gd name="connsiteY2" fmla="*/ 0 h 1379100"/>
              <a:gd name="connsiteX3" fmla="*/ 2298501 w 2298501"/>
              <a:gd name="connsiteY3" fmla="*/ 137910 h 1379100"/>
              <a:gd name="connsiteX4" fmla="*/ 2298501 w 2298501"/>
              <a:gd name="connsiteY4" fmla="*/ 1241190 h 1379100"/>
              <a:gd name="connsiteX5" fmla="*/ 2160591 w 2298501"/>
              <a:gd name="connsiteY5" fmla="*/ 1379100 h 1379100"/>
              <a:gd name="connsiteX6" fmla="*/ 137910 w 2298501"/>
              <a:gd name="connsiteY6" fmla="*/ 1379100 h 1379100"/>
              <a:gd name="connsiteX7" fmla="*/ 0 w 2298501"/>
              <a:gd name="connsiteY7" fmla="*/ 1241190 h 1379100"/>
              <a:gd name="connsiteX8" fmla="*/ 0 w 2298501"/>
              <a:gd name="connsiteY8" fmla="*/ 137910 h 13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501" h="1379100">
                <a:moveTo>
                  <a:pt x="0" y="137910"/>
                </a:moveTo>
                <a:cubicBezTo>
                  <a:pt x="0" y="61744"/>
                  <a:pt x="61744" y="0"/>
                  <a:pt x="137910" y="0"/>
                </a:cubicBezTo>
                <a:lnTo>
                  <a:pt x="2160591" y="0"/>
                </a:lnTo>
                <a:cubicBezTo>
                  <a:pt x="2236757" y="0"/>
                  <a:pt x="2298501" y="61744"/>
                  <a:pt x="2298501" y="137910"/>
                </a:cubicBezTo>
                <a:lnTo>
                  <a:pt x="2298501" y="1241190"/>
                </a:lnTo>
                <a:cubicBezTo>
                  <a:pt x="2298501" y="1317356"/>
                  <a:pt x="2236757" y="1379100"/>
                  <a:pt x="2160591" y="1379100"/>
                </a:cubicBezTo>
                <a:lnTo>
                  <a:pt x="137910" y="1379100"/>
                </a:lnTo>
                <a:cubicBezTo>
                  <a:pt x="61744" y="1379100"/>
                  <a:pt x="0" y="1317356"/>
                  <a:pt x="0" y="1241190"/>
                </a:cubicBezTo>
                <a:lnTo>
                  <a:pt x="0" y="137910"/>
                </a:lnTo>
                <a:close/>
              </a:path>
            </a:pathLst>
          </a:custGeom>
          <a:solidFill>
            <a:schemeClr val="accent6">
              <a:lumMod val="20000"/>
              <a:lumOff val="80000"/>
            </a:schemeClr>
          </a:solidFill>
          <a:ln>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87444" tIns="87444" rIns="87444" bIns="87444" spcCol="1270" anchor="ctr"/>
          <a:lstStyle/>
          <a:p>
            <a:pPr algn="ctr" defTabSz="666750">
              <a:lnSpc>
                <a:spcPct val="90000"/>
              </a:lnSpc>
              <a:spcAft>
                <a:spcPct val="35000"/>
              </a:spcAft>
              <a:defRPr/>
            </a:pPr>
            <a:r>
              <a:rPr lang="en-US" sz="1500" b="1" dirty="0">
                <a:solidFill>
                  <a:schemeClr val="tx1">
                    <a:lumMod val="95000"/>
                    <a:lumOff val="5000"/>
                  </a:schemeClr>
                </a:solidFill>
              </a:rPr>
              <a:t>use encryption</a:t>
            </a:r>
            <a:endParaRPr lang="en-US" sz="1500" dirty="0">
              <a:solidFill>
                <a:schemeClr val="tx1">
                  <a:lumMod val="95000"/>
                  <a:lumOff val="5000"/>
                </a:schemeClr>
              </a:solidFill>
            </a:endParaRPr>
          </a:p>
        </p:txBody>
      </p:sp>
      <p:sp>
        <p:nvSpPr>
          <p:cNvPr id="7" name="Freeform 6"/>
          <p:cNvSpPr/>
          <p:nvPr/>
        </p:nvSpPr>
        <p:spPr>
          <a:xfrm>
            <a:off x="2430066" y="3132535"/>
            <a:ext cx="1724025" cy="1033463"/>
          </a:xfrm>
          <a:custGeom>
            <a:avLst/>
            <a:gdLst>
              <a:gd name="connsiteX0" fmla="*/ 0 w 2298501"/>
              <a:gd name="connsiteY0" fmla="*/ 137910 h 1379100"/>
              <a:gd name="connsiteX1" fmla="*/ 137910 w 2298501"/>
              <a:gd name="connsiteY1" fmla="*/ 0 h 1379100"/>
              <a:gd name="connsiteX2" fmla="*/ 2160591 w 2298501"/>
              <a:gd name="connsiteY2" fmla="*/ 0 h 1379100"/>
              <a:gd name="connsiteX3" fmla="*/ 2298501 w 2298501"/>
              <a:gd name="connsiteY3" fmla="*/ 137910 h 1379100"/>
              <a:gd name="connsiteX4" fmla="*/ 2298501 w 2298501"/>
              <a:gd name="connsiteY4" fmla="*/ 1241190 h 1379100"/>
              <a:gd name="connsiteX5" fmla="*/ 2160591 w 2298501"/>
              <a:gd name="connsiteY5" fmla="*/ 1379100 h 1379100"/>
              <a:gd name="connsiteX6" fmla="*/ 137910 w 2298501"/>
              <a:gd name="connsiteY6" fmla="*/ 1379100 h 1379100"/>
              <a:gd name="connsiteX7" fmla="*/ 0 w 2298501"/>
              <a:gd name="connsiteY7" fmla="*/ 1241190 h 1379100"/>
              <a:gd name="connsiteX8" fmla="*/ 0 w 2298501"/>
              <a:gd name="connsiteY8" fmla="*/ 137910 h 13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501" h="1379100">
                <a:moveTo>
                  <a:pt x="0" y="137910"/>
                </a:moveTo>
                <a:cubicBezTo>
                  <a:pt x="0" y="61744"/>
                  <a:pt x="61744" y="0"/>
                  <a:pt x="137910" y="0"/>
                </a:cubicBezTo>
                <a:lnTo>
                  <a:pt x="2160591" y="0"/>
                </a:lnTo>
                <a:cubicBezTo>
                  <a:pt x="2236757" y="0"/>
                  <a:pt x="2298501" y="61744"/>
                  <a:pt x="2298501" y="137910"/>
                </a:cubicBezTo>
                <a:lnTo>
                  <a:pt x="2298501" y="1241190"/>
                </a:lnTo>
                <a:cubicBezTo>
                  <a:pt x="2298501" y="1317356"/>
                  <a:pt x="2236757" y="1379100"/>
                  <a:pt x="2160591" y="1379100"/>
                </a:cubicBezTo>
                <a:lnTo>
                  <a:pt x="137910" y="1379100"/>
                </a:lnTo>
                <a:cubicBezTo>
                  <a:pt x="61744" y="1379100"/>
                  <a:pt x="0" y="1317356"/>
                  <a:pt x="0" y="1241190"/>
                </a:cubicBezTo>
                <a:lnTo>
                  <a:pt x="0" y="137910"/>
                </a:lnTo>
                <a:close/>
              </a:path>
            </a:pathLst>
          </a:custGeom>
          <a:solidFill>
            <a:schemeClr val="accent6">
              <a:lumMod val="20000"/>
              <a:lumOff val="80000"/>
            </a:schemeClr>
          </a:solidFill>
          <a:ln>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87444" tIns="87444" rIns="87444" bIns="87444" spcCol="1270" anchor="ctr"/>
          <a:lstStyle/>
          <a:p>
            <a:pPr algn="ctr" defTabSz="666750">
              <a:lnSpc>
                <a:spcPct val="90000"/>
              </a:lnSpc>
              <a:spcAft>
                <a:spcPct val="35000"/>
              </a:spcAft>
              <a:defRPr/>
            </a:pPr>
            <a:r>
              <a:rPr lang="en-US" sz="1500" b="1" dirty="0">
                <a:solidFill>
                  <a:schemeClr val="tx1">
                    <a:lumMod val="95000"/>
                    <a:lumOff val="5000"/>
                  </a:schemeClr>
                </a:solidFill>
              </a:rPr>
              <a:t>use anti-virus and anti-spyware software and a firewall</a:t>
            </a:r>
            <a:endParaRPr lang="en-US" sz="1500" dirty="0">
              <a:solidFill>
                <a:schemeClr val="tx1">
                  <a:lumMod val="95000"/>
                  <a:lumOff val="5000"/>
                </a:schemeClr>
              </a:solidFill>
            </a:endParaRPr>
          </a:p>
        </p:txBody>
      </p:sp>
      <p:sp>
        <p:nvSpPr>
          <p:cNvPr id="9" name="Freeform 8"/>
          <p:cNvSpPr/>
          <p:nvPr/>
        </p:nvSpPr>
        <p:spPr>
          <a:xfrm>
            <a:off x="2430066" y="4417219"/>
            <a:ext cx="1724025" cy="1034654"/>
          </a:xfrm>
          <a:custGeom>
            <a:avLst/>
            <a:gdLst>
              <a:gd name="connsiteX0" fmla="*/ 0 w 2298501"/>
              <a:gd name="connsiteY0" fmla="*/ 137910 h 1379100"/>
              <a:gd name="connsiteX1" fmla="*/ 137910 w 2298501"/>
              <a:gd name="connsiteY1" fmla="*/ 0 h 1379100"/>
              <a:gd name="connsiteX2" fmla="*/ 2160591 w 2298501"/>
              <a:gd name="connsiteY2" fmla="*/ 0 h 1379100"/>
              <a:gd name="connsiteX3" fmla="*/ 2298501 w 2298501"/>
              <a:gd name="connsiteY3" fmla="*/ 137910 h 1379100"/>
              <a:gd name="connsiteX4" fmla="*/ 2298501 w 2298501"/>
              <a:gd name="connsiteY4" fmla="*/ 1241190 h 1379100"/>
              <a:gd name="connsiteX5" fmla="*/ 2160591 w 2298501"/>
              <a:gd name="connsiteY5" fmla="*/ 1379100 h 1379100"/>
              <a:gd name="connsiteX6" fmla="*/ 137910 w 2298501"/>
              <a:gd name="connsiteY6" fmla="*/ 1379100 h 1379100"/>
              <a:gd name="connsiteX7" fmla="*/ 0 w 2298501"/>
              <a:gd name="connsiteY7" fmla="*/ 1241190 h 1379100"/>
              <a:gd name="connsiteX8" fmla="*/ 0 w 2298501"/>
              <a:gd name="connsiteY8" fmla="*/ 137910 h 13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501" h="1379100">
                <a:moveTo>
                  <a:pt x="0" y="137910"/>
                </a:moveTo>
                <a:cubicBezTo>
                  <a:pt x="0" y="61744"/>
                  <a:pt x="61744" y="0"/>
                  <a:pt x="137910" y="0"/>
                </a:cubicBezTo>
                <a:lnTo>
                  <a:pt x="2160591" y="0"/>
                </a:lnTo>
                <a:cubicBezTo>
                  <a:pt x="2236757" y="0"/>
                  <a:pt x="2298501" y="61744"/>
                  <a:pt x="2298501" y="137910"/>
                </a:cubicBezTo>
                <a:lnTo>
                  <a:pt x="2298501" y="1241190"/>
                </a:lnTo>
                <a:cubicBezTo>
                  <a:pt x="2298501" y="1317356"/>
                  <a:pt x="2236757" y="1379100"/>
                  <a:pt x="2160591" y="1379100"/>
                </a:cubicBezTo>
                <a:lnTo>
                  <a:pt x="137910" y="1379100"/>
                </a:lnTo>
                <a:cubicBezTo>
                  <a:pt x="61744" y="1379100"/>
                  <a:pt x="0" y="1317356"/>
                  <a:pt x="0" y="1241190"/>
                </a:cubicBezTo>
                <a:lnTo>
                  <a:pt x="0" y="137910"/>
                </a:lnTo>
                <a:close/>
              </a:path>
            </a:pathLst>
          </a:custGeom>
          <a:solidFill>
            <a:schemeClr val="accent6">
              <a:lumMod val="20000"/>
              <a:lumOff val="80000"/>
            </a:schemeClr>
          </a:solidFill>
          <a:ln>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87444" tIns="87444" rIns="87444" bIns="87444" spcCol="1270" anchor="ctr"/>
          <a:lstStyle/>
          <a:p>
            <a:pPr algn="ctr" defTabSz="666750">
              <a:lnSpc>
                <a:spcPct val="90000"/>
              </a:lnSpc>
              <a:spcAft>
                <a:spcPct val="35000"/>
              </a:spcAft>
              <a:defRPr/>
            </a:pPr>
            <a:r>
              <a:rPr lang="en-US" sz="1500" b="1" dirty="0">
                <a:solidFill>
                  <a:schemeClr val="tx1">
                    <a:lumMod val="95000"/>
                    <a:lumOff val="5000"/>
                  </a:schemeClr>
                </a:solidFill>
              </a:rPr>
              <a:t>turn off identifier broadcasting</a:t>
            </a:r>
            <a:endParaRPr lang="en-US" sz="1500" dirty="0">
              <a:solidFill>
                <a:schemeClr val="tx1">
                  <a:lumMod val="95000"/>
                  <a:lumOff val="5000"/>
                </a:schemeClr>
              </a:solidFill>
            </a:endParaRPr>
          </a:p>
        </p:txBody>
      </p:sp>
      <p:sp>
        <p:nvSpPr>
          <p:cNvPr id="11" name="Freeform 10"/>
          <p:cNvSpPr/>
          <p:nvPr/>
        </p:nvSpPr>
        <p:spPr>
          <a:xfrm>
            <a:off x="4723210" y="4417219"/>
            <a:ext cx="1724025" cy="1034654"/>
          </a:xfrm>
          <a:custGeom>
            <a:avLst/>
            <a:gdLst>
              <a:gd name="connsiteX0" fmla="*/ 0 w 2298501"/>
              <a:gd name="connsiteY0" fmla="*/ 137910 h 1379100"/>
              <a:gd name="connsiteX1" fmla="*/ 137910 w 2298501"/>
              <a:gd name="connsiteY1" fmla="*/ 0 h 1379100"/>
              <a:gd name="connsiteX2" fmla="*/ 2160591 w 2298501"/>
              <a:gd name="connsiteY2" fmla="*/ 0 h 1379100"/>
              <a:gd name="connsiteX3" fmla="*/ 2298501 w 2298501"/>
              <a:gd name="connsiteY3" fmla="*/ 137910 h 1379100"/>
              <a:gd name="connsiteX4" fmla="*/ 2298501 w 2298501"/>
              <a:gd name="connsiteY4" fmla="*/ 1241190 h 1379100"/>
              <a:gd name="connsiteX5" fmla="*/ 2160591 w 2298501"/>
              <a:gd name="connsiteY5" fmla="*/ 1379100 h 1379100"/>
              <a:gd name="connsiteX6" fmla="*/ 137910 w 2298501"/>
              <a:gd name="connsiteY6" fmla="*/ 1379100 h 1379100"/>
              <a:gd name="connsiteX7" fmla="*/ 0 w 2298501"/>
              <a:gd name="connsiteY7" fmla="*/ 1241190 h 1379100"/>
              <a:gd name="connsiteX8" fmla="*/ 0 w 2298501"/>
              <a:gd name="connsiteY8" fmla="*/ 137910 h 13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501" h="1379100">
                <a:moveTo>
                  <a:pt x="0" y="137910"/>
                </a:moveTo>
                <a:cubicBezTo>
                  <a:pt x="0" y="61744"/>
                  <a:pt x="61744" y="0"/>
                  <a:pt x="137910" y="0"/>
                </a:cubicBezTo>
                <a:lnTo>
                  <a:pt x="2160591" y="0"/>
                </a:lnTo>
                <a:cubicBezTo>
                  <a:pt x="2236757" y="0"/>
                  <a:pt x="2298501" y="61744"/>
                  <a:pt x="2298501" y="137910"/>
                </a:cubicBezTo>
                <a:lnTo>
                  <a:pt x="2298501" y="1241190"/>
                </a:lnTo>
                <a:cubicBezTo>
                  <a:pt x="2298501" y="1317356"/>
                  <a:pt x="2236757" y="1379100"/>
                  <a:pt x="2160591" y="1379100"/>
                </a:cubicBezTo>
                <a:lnTo>
                  <a:pt x="137910" y="1379100"/>
                </a:lnTo>
                <a:cubicBezTo>
                  <a:pt x="61744" y="1379100"/>
                  <a:pt x="0" y="1317356"/>
                  <a:pt x="0" y="1241190"/>
                </a:cubicBezTo>
                <a:lnTo>
                  <a:pt x="0" y="137910"/>
                </a:lnTo>
                <a:close/>
              </a:path>
            </a:pathLst>
          </a:custGeom>
          <a:solidFill>
            <a:schemeClr val="accent6">
              <a:lumMod val="20000"/>
              <a:lumOff val="80000"/>
            </a:schemeClr>
          </a:solidFill>
          <a:ln>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87444" tIns="87444" rIns="87444" bIns="87444" spcCol="1270" anchor="ctr"/>
          <a:lstStyle/>
          <a:p>
            <a:pPr algn="ctr" defTabSz="666750">
              <a:lnSpc>
                <a:spcPct val="90000"/>
              </a:lnSpc>
              <a:spcAft>
                <a:spcPct val="35000"/>
              </a:spcAft>
              <a:defRPr/>
            </a:pPr>
            <a:r>
              <a:rPr lang="en-US" sz="1500" b="1" dirty="0">
                <a:solidFill>
                  <a:schemeClr val="tx1">
                    <a:lumMod val="95000"/>
                    <a:lumOff val="5000"/>
                  </a:schemeClr>
                </a:solidFill>
              </a:rPr>
              <a:t>change the identifier on your router from the default</a:t>
            </a:r>
            <a:endParaRPr lang="en-US" sz="1500" dirty="0">
              <a:solidFill>
                <a:schemeClr val="tx1">
                  <a:lumMod val="95000"/>
                  <a:lumOff val="5000"/>
                </a:schemeClr>
              </a:solidFill>
            </a:endParaRPr>
          </a:p>
        </p:txBody>
      </p:sp>
      <p:sp>
        <p:nvSpPr>
          <p:cNvPr id="13" name="Freeform 12"/>
          <p:cNvSpPr/>
          <p:nvPr/>
        </p:nvSpPr>
        <p:spPr>
          <a:xfrm>
            <a:off x="4723210" y="3132535"/>
            <a:ext cx="1724025" cy="1033463"/>
          </a:xfrm>
          <a:custGeom>
            <a:avLst/>
            <a:gdLst>
              <a:gd name="connsiteX0" fmla="*/ 0 w 2298501"/>
              <a:gd name="connsiteY0" fmla="*/ 137910 h 1379100"/>
              <a:gd name="connsiteX1" fmla="*/ 137910 w 2298501"/>
              <a:gd name="connsiteY1" fmla="*/ 0 h 1379100"/>
              <a:gd name="connsiteX2" fmla="*/ 2160591 w 2298501"/>
              <a:gd name="connsiteY2" fmla="*/ 0 h 1379100"/>
              <a:gd name="connsiteX3" fmla="*/ 2298501 w 2298501"/>
              <a:gd name="connsiteY3" fmla="*/ 137910 h 1379100"/>
              <a:gd name="connsiteX4" fmla="*/ 2298501 w 2298501"/>
              <a:gd name="connsiteY4" fmla="*/ 1241190 h 1379100"/>
              <a:gd name="connsiteX5" fmla="*/ 2160591 w 2298501"/>
              <a:gd name="connsiteY5" fmla="*/ 1379100 h 1379100"/>
              <a:gd name="connsiteX6" fmla="*/ 137910 w 2298501"/>
              <a:gd name="connsiteY6" fmla="*/ 1379100 h 1379100"/>
              <a:gd name="connsiteX7" fmla="*/ 0 w 2298501"/>
              <a:gd name="connsiteY7" fmla="*/ 1241190 h 1379100"/>
              <a:gd name="connsiteX8" fmla="*/ 0 w 2298501"/>
              <a:gd name="connsiteY8" fmla="*/ 137910 h 13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501" h="1379100">
                <a:moveTo>
                  <a:pt x="0" y="137910"/>
                </a:moveTo>
                <a:cubicBezTo>
                  <a:pt x="0" y="61744"/>
                  <a:pt x="61744" y="0"/>
                  <a:pt x="137910" y="0"/>
                </a:cubicBezTo>
                <a:lnTo>
                  <a:pt x="2160591" y="0"/>
                </a:lnTo>
                <a:cubicBezTo>
                  <a:pt x="2236757" y="0"/>
                  <a:pt x="2298501" y="61744"/>
                  <a:pt x="2298501" y="137910"/>
                </a:cubicBezTo>
                <a:lnTo>
                  <a:pt x="2298501" y="1241190"/>
                </a:lnTo>
                <a:cubicBezTo>
                  <a:pt x="2298501" y="1317356"/>
                  <a:pt x="2236757" y="1379100"/>
                  <a:pt x="2160591" y="1379100"/>
                </a:cubicBezTo>
                <a:lnTo>
                  <a:pt x="137910" y="1379100"/>
                </a:lnTo>
                <a:cubicBezTo>
                  <a:pt x="61744" y="1379100"/>
                  <a:pt x="0" y="1317356"/>
                  <a:pt x="0" y="1241190"/>
                </a:cubicBezTo>
                <a:lnTo>
                  <a:pt x="0" y="137910"/>
                </a:lnTo>
                <a:close/>
              </a:path>
            </a:pathLst>
          </a:custGeom>
          <a:solidFill>
            <a:schemeClr val="accent6">
              <a:lumMod val="20000"/>
              <a:lumOff val="80000"/>
            </a:schemeClr>
          </a:solidFill>
          <a:ln>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87444" tIns="87444" rIns="87444" bIns="87444" spcCol="1270" anchor="ctr"/>
          <a:lstStyle/>
          <a:p>
            <a:pPr algn="ctr" defTabSz="666750">
              <a:lnSpc>
                <a:spcPct val="90000"/>
              </a:lnSpc>
              <a:spcAft>
                <a:spcPct val="35000"/>
              </a:spcAft>
              <a:defRPr/>
            </a:pPr>
            <a:r>
              <a:rPr lang="en-US" sz="1500" b="1" dirty="0">
                <a:solidFill>
                  <a:schemeClr val="tx1">
                    <a:lumMod val="95000"/>
                    <a:lumOff val="5000"/>
                  </a:schemeClr>
                </a:solidFill>
              </a:rPr>
              <a:t>change your router’s pre-set password for administration</a:t>
            </a:r>
            <a:endParaRPr lang="en-US" sz="1500" dirty="0">
              <a:solidFill>
                <a:schemeClr val="tx1">
                  <a:lumMod val="95000"/>
                  <a:lumOff val="5000"/>
                </a:schemeClr>
              </a:solidFill>
            </a:endParaRPr>
          </a:p>
        </p:txBody>
      </p:sp>
      <p:sp>
        <p:nvSpPr>
          <p:cNvPr id="14" name="Freeform 13"/>
          <p:cNvSpPr/>
          <p:nvPr/>
        </p:nvSpPr>
        <p:spPr>
          <a:xfrm>
            <a:off x="4723210" y="1839516"/>
            <a:ext cx="1724025" cy="1033463"/>
          </a:xfrm>
          <a:custGeom>
            <a:avLst/>
            <a:gdLst>
              <a:gd name="connsiteX0" fmla="*/ 0 w 2298501"/>
              <a:gd name="connsiteY0" fmla="*/ 137910 h 1379100"/>
              <a:gd name="connsiteX1" fmla="*/ 137910 w 2298501"/>
              <a:gd name="connsiteY1" fmla="*/ 0 h 1379100"/>
              <a:gd name="connsiteX2" fmla="*/ 2160591 w 2298501"/>
              <a:gd name="connsiteY2" fmla="*/ 0 h 1379100"/>
              <a:gd name="connsiteX3" fmla="*/ 2298501 w 2298501"/>
              <a:gd name="connsiteY3" fmla="*/ 137910 h 1379100"/>
              <a:gd name="connsiteX4" fmla="*/ 2298501 w 2298501"/>
              <a:gd name="connsiteY4" fmla="*/ 1241190 h 1379100"/>
              <a:gd name="connsiteX5" fmla="*/ 2160591 w 2298501"/>
              <a:gd name="connsiteY5" fmla="*/ 1379100 h 1379100"/>
              <a:gd name="connsiteX6" fmla="*/ 137910 w 2298501"/>
              <a:gd name="connsiteY6" fmla="*/ 1379100 h 1379100"/>
              <a:gd name="connsiteX7" fmla="*/ 0 w 2298501"/>
              <a:gd name="connsiteY7" fmla="*/ 1241190 h 1379100"/>
              <a:gd name="connsiteX8" fmla="*/ 0 w 2298501"/>
              <a:gd name="connsiteY8" fmla="*/ 137910 h 13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8501" h="1379100">
                <a:moveTo>
                  <a:pt x="0" y="137910"/>
                </a:moveTo>
                <a:cubicBezTo>
                  <a:pt x="0" y="61744"/>
                  <a:pt x="61744" y="0"/>
                  <a:pt x="137910" y="0"/>
                </a:cubicBezTo>
                <a:lnTo>
                  <a:pt x="2160591" y="0"/>
                </a:lnTo>
                <a:cubicBezTo>
                  <a:pt x="2236757" y="0"/>
                  <a:pt x="2298501" y="61744"/>
                  <a:pt x="2298501" y="137910"/>
                </a:cubicBezTo>
                <a:lnTo>
                  <a:pt x="2298501" y="1241190"/>
                </a:lnTo>
                <a:cubicBezTo>
                  <a:pt x="2298501" y="1317356"/>
                  <a:pt x="2236757" y="1379100"/>
                  <a:pt x="2160591" y="1379100"/>
                </a:cubicBezTo>
                <a:lnTo>
                  <a:pt x="137910" y="1379100"/>
                </a:lnTo>
                <a:cubicBezTo>
                  <a:pt x="61744" y="1379100"/>
                  <a:pt x="0" y="1317356"/>
                  <a:pt x="0" y="1241190"/>
                </a:cubicBezTo>
                <a:lnTo>
                  <a:pt x="0" y="137910"/>
                </a:lnTo>
                <a:close/>
              </a:path>
            </a:pathLst>
          </a:custGeom>
          <a:solidFill>
            <a:schemeClr val="accent6">
              <a:lumMod val="20000"/>
              <a:lumOff val="80000"/>
            </a:schemeClr>
          </a:solidFill>
          <a:ln>
            <a:solidFill>
              <a:schemeClr val="bg1"/>
            </a:solidFill>
          </a:ln>
        </p:spPr>
        <p:style>
          <a:lnRef idx="0">
            <a:scrgbClr r="0" g="0" b="0"/>
          </a:lnRef>
          <a:fillRef idx="3">
            <a:scrgbClr r="0" g="0" b="0"/>
          </a:fillRef>
          <a:effectRef idx="2">
            <a:schemeClr val="accent1">
              <a:hueOff val="0"/>
              <a:satOff val="0"/>
              <a:lumOff val="0"/>
              <a:alphaOff val="0"/>
            </a:schemeClr>
          </a:effectRef>
          <a:fontRef idx="minor">
            <a:schemeClr val="lt1"/>
          </a:fontRef>
        </p:style>
        <p:txBody>
          <a:bodyPr lIns="87444" tIns="87444" rIns="87444" bIns="87444" spcCol="1270" anchor="ctr"/>
          <a:lstStyle/>
          <a:p>
            <a:pPr algn="ctr" defTabSz="666750">
              <a:lnSpc>
                <a:spcPct val="90000"/>
              </a:lnSpc>
              <a:spcAft>
                <a:spcPct val="35000"/>
              </a:spcAft>
              <a:defRPr/>
            </a:pPr>
            <a:r>
              <a:rPr lang="en-US" sz="1500" b="1" dirty="0">
                <a:solidFill>
                  <a:schemeClr val="tx1">
                    <a:lumMod val="95000"/>
                    <a:lumOff val="5000"/>
                  </a:schemeClr>
                </a:solidFill>
              </a:rPr>
              <a:t>allow only specific computers to access your wireless network</a:t>
            </a:r>
          </a:p>
        </p:txBody>
      </p:sp>
      <p:pic>
        <p:nvPicPr>
          <p:cNvPr id="51209" name="Picture 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00800" y="3886200"/>
            <a:ext cx="21145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6141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2CACB-4247-4B73-8E1D-3A2BB2F6A0BF}"/>
              </a:ext>
            </a:extLst>
          </p:cNvPr>
          <p:cNvSpPr>
            <a:spLocks noGrp="1"/>
          </p:cNvSpPr>
          <p:nvPr>
            <p:ph type="title"/>
          </p:nvPr>
        </p:nvSpPr>
        <p:spPr/>
        <p:txBody>
          <a:bodyPr>
            <a:normAutofit fontScale="90000"/>
          </a:bodyPr>
          <a:lstStyle/>
          <a:p>
            <a:r>
              <a:rPr lang="en-US" dirty="0"/>
              <a:t>Answer the following questions</a:t>
            </a:r>
          </a:p>
        </p:txBody>
      </p:sp>
      <p:sp>
        <p:nvSpPr>
          <p:cNvPr id="3" name="Content Placeholder 2">
            <a:extLst>
              <a:ext uri="{FF2B5EF4-FFF2-40B4-BE49-F238E27FC236}">
                <a16:creationId xmlns:a16="http://schemas.microsoft.com/office/drawing/2014/main" id="{80C9D21A-21F5-4F50-ADB1-AC554B531845}"/>
              </a:ext>
            </a:extLst>
          </p:cNvPr>
          <p:cNvSpPr>
            <a:spLocks noGrp="1"/>
          </p:cNvSpPr>
          <p:nvPr>
            <p:ph idx="1"/>
          </p:nvPr>
        </p:nvSpPr>
        <p:spPr>
          <a:xfrm>
            <a:off x="426128" y="1752600"/>
            <a:ext cx="8260672" cy="5105400"/>
          </a:xfrm>
        </p:spPr>
        <p:txBody>
          <a:bodyPr>
            <a:normAutofit fontScale="32500" lnSpcReduction="20000"/>
          </a:bodyPr>
          <a:lstStyle/>
          <a:p>
            <a:pPr marL="571500" indent="-457200">
              <a:buFont typeface="+mj-lt"/>
              <a:buAutoNum type="arabicPeriod"/>
            </a:pPr>
            <a:r>
              <a:rPr lang="en-US" dirty="0"/>
              <a:t>Describe the ethical and socio-economic implications of the ‘@’ character</a:t>
            </a:r>
          </a:p>
          <a:p>
            <a:pPr marL="571500" indent="-457200">
              <a:buFont typeface="+mj-lt"/>
              <a:buAutoNum type="arabicPeriod"/>
            </a:pPr>
            <a:r>
              <a:rPr lang="en-US" dirty="0"/>
              <a:t>In your own words, describe the economic impact the increase of water-resistant phones has had to the manufacturers</a:t>
            </a:r>
          </a:p>
          <a:p>
            <a:pPr marL="571500" indent="-457200">
              <a:buFont typeface="+mj-lt"/>
              <a:buAutoNum type="arabicPeriod"/>
            </a:pPr>
            <a:r>
              <a:rPr lang="en-US" dirty="0"/>
              <a:t>Compare and contrast Apple’s iOS and Google’s Android OS. Be sure to include at least six peer reviewed articles and site all sources in MLA format.</a:t>
            </a:r>
          </a:p>
          <a:p>
            <a:pPr marL="571500" indent="-457200">
              <a:buFont typeface="+mj-lt"/>
              <a:buAutoNum type="arabicPeriod"/>
            </a:pPr>
            <a:r>
              <a:rPr lang="en-US" dirty="0"/>
              <a:t>Using the materials found under your seat, design and implement your own cloud service platform. Your platform should have dynamic content, be capable of supporting at least 10-30,000 people, and include automatic user telemetry.</a:t>
            </a:r>
          </a:p>
          <a:p>
            <a:pPr marL="571500" indent="-457200">
              <a:buFont typeface="+mj-lt"/>
              <a:buAutoNum type="arabicPeriod"/>
            </a:pPr>
            <a:r>
              <a:rPr lang="en-US" dirty="0"/>
              <a:t>Black and White are considered colors, but black and white television is different from color television. Discuss.</a:t>
            </a:r>
          </a:p>
          <a:p>
            <a:pPr marL="571500" indent="-457200">
              <a:buFont typeface="+mj-lt"/>
              <a:buAutoNum type="arabicPeriod"/>
            </a:pPr>
            <a:r>
              <a:rPr lang="en-US" dirty="0"/>
              <a:t>List the models of Raspberry Pi in chronological order</a:t>
            </a:r>
          </a:p>
          <a:p>
            <a:pPr marL="571500" indent="-457200">
              <a:buFont typeface="+mj-lt"/>
              <a:buAutoNum type="arabicPeriod"/>
            </a:pPr>
            <a:r>
              <a:rPr lang="en-US" dirty="0"/>
              <a:t>List 3 models of the Windows phone and their specifications</a:t>
            </a:r>
          </a:p>
          <a:p>
            <a:pPr marL="571500" indent="-457200">
              <a:buFont typeface="+mj-lt"/>
              <a:buAutoNum type="arabicPeriod"/>
            </a:pPr>
            <a:r>
              <a:rPr lang="en-US" dirty="0"/>
              <a:t>List all versions of Microsoft Windows in chronological order</a:t>
            </a:r>
          </a:p>
          <a:p>
            <a:pPr marL="571500" indent="-457200">
              <a:buFont typeface="+mj-lt"/>
              <a:buAutoNum type="arabicPeriod"/>
            </a:pPr>
            <a:r>
              <a:rPr lang="en-US" dirty="0"/>
              <a:t>Has the concept of “Power over ethernet” changed the mesh density of the existing Wi-Fi implementations</a:t>
            </a:r>
          </a:p>
          <a:p>
            <a:pPr marL="571500" indent="-457200">
              <a:buFont typeface="+mj-lt"/>
              <a:buAutoNum type="arabicPeriod"/>
            </a:pPr>
            <a:r>
              <a:rPr lang="en-US" dirty="0"/>
              <a:t>IOT devices are often described as “edge devices.” What is the difference between aa “Sharp” edge device and a “dull” edge device</a:t>
            </a:r>
          </a:p>
          <a:p>
            <a:pPr marL="571500" indent="-457200">
              <a:buFont typeface="+mj-lt"/>
              <a:buAutoNum type="arabicPeriod"/>
            </a:pPr>
            <a:r>
              <a:rPr lang="en-US" dirty="0"/>
              <a:t>List 10 of the ~40 system calls for the Linux Kernel and describe their behavior</a:t>
            </a:r>
          </a:p>
          <a:p>
            <a:pPr marL="571500" indent="-457200">
              <a:buFont typeface="+mj-lt"/>
              <a:buAutoNum type="arabicPeriod"/>
            </a:pPr>
            <a:r>
              <a:rPr lang="en-US" dirty="0"/>
              <a:t>You can stop reading now. Seriously, there are no more real questions after this</a:t>
            </a:r>
          </a:p>
          <a:p>
            <a:pPr marL="571500" indent="-457200">
              <a:buFont typeface="+mj-lt"/>
              <a:buAutoNum type="arabicPeriod"/>
            </a:pPr>
            <a:r>
              <a:rPr lang="en-US" dirty="0"/>
              <a:t>The following text is just here to make this slide look really small and scary.</a:t>
            </a:r>
          </a:p>
          <a:p>
            <a:pPr marL="571500" indent="-457200">
              <a:buFont typeface="+mj-lt"/>
              <a:buAutoNum type="arabicPeriod"/>
            </a:pPr>
            <a:r>
              <a:rPr lang="en-US" dirty="0"/>
              <a:t>There really isn’t any additional content that follows.</a:t>
            </a:r>
          </a:p>
          <a:p>
            <a:pPr marL="571500" indent="-457200">
              <a:buFont typeface="+mj-lt"/>
              <a:buAutoNum type="arabicPeriod"/>
            </a:pPr>
            <a:r>
              <a:rPr lang="en-US" dirty="0"/>
              <a:t>I’m just typing nonsense from now on. It’s not like anybody is going to read this far.</a:t>
            </a:r>
          </a:p>
          <a:p>
            <a:pPr marL="571500" indent="-457200">
              <a:buFont typeface="+mj-lt"/>
              <a:buAutoNum type="arabicPeriod"/>
            </a:pPr>
            <a:r>
              <a:rPr lang="en-US" dirty="0"/>
              <a:t>The moon landing was faked by NASA. Nobody really went to the moon.  </a:t>
            </a:r>
          </a:p>
          <a:p>
            <a:pPr marL="571500" indent="-457200">
              <a:buFont typeface="+mj-lt"/>
              <a:buAutoNum type="arabicPeriod"/>
            </a:pPr>
            <a:r>
              <a:rPr lang="en-US" dirty="0"/>
              <a:t>I just need to fill up the rest of the white space on this slide so everyone will think there is actually some content here</a:t>
            </a:r>
          </a:p>
          <a:p>
            <a:pPr marL="571500" indent="-457200">
              <a:buFont typeface="+mj-lt"/>
              <a:buAutoNum type="arabicPeriod"/>
            </a:pPr>
            <a:r>
              <a:rPr lang="en-US" dirty="0"/>
              <a:t>I wonder if anyone is actually able to read this text and if anyone is actually going to read fast enough to get down this far. I hope not, then I’ll have to explain what all of this means</a:t>
            </a:r>
          </a:p>
          <a:p>
            <a:pPr marL="571500" indent="-457200">
              <a:buFont typeface="+mj-lt"/>
              <a:buAutoNum type="arabicPeriod"/>
            </a:pPr>
            <a:r>
              <a:rPr lang="en-US" dirty="0"/>
              <a:t>It is a universally accepted truth that any man with a good fortune must be in want of a wife. I find the sited evidence for this theorem lacking at best and I will need to see several more case studies carried out before I subscribe to this theory.</a:t>
            </a:r>
          </a:p>
          <a:p>
            <a:pPr marL="571500" indent="-457200">
              <a:buFont typeface="+mj-lt"/>
              <a:buAutoNum type="arabicPeriod"/>
            </a:pPr>
            <a:r>
              <a:rPr lang="en-US" dirty="0"/>
              <a:t>I think this is enough text now. I’ll just past some question from the final exam in. I’m sure nobody will notice.</a:t>
            </a:r>
          </a:p>
          <a:p>
            <a:pPr marL="571500" indent="-457200">
              <a:buFont typeface="+mj-lt"/>
              <a:buAutoNum type="arabicPeriod"/>
            </a:pPr>
            <a:r>
              <a:rPr lang="en-US" dirty="0"/>
              <a:t>How many permission bits does each file have in a Linux/Unix system have?</a:t>
            </a:r>
          </a:p>
          <a:p>
            <a:pPr marL="571500" indent="-457200">
              <a:buFont typeface="+mj-lt"/>
              <a:buAutoNum type="arabicPeriod"/>
            </a:pPr>
            <a:r>
              <a:rPr lang="en-US" dirty="0"/>
              <a:t>Where is the user account passwords stored in a Linux system?</a:t>
            </a:r>
          </a:p>
          <a:p>
            <a:pPr marL="571500" indent="-457200">
              <a:buFont typeface="+mj-lt"/>
              <a:buAutoNum type="arabicPeriod"/>
            </a:pPr>
            <a:r>
              <a:rPr lang="en-US" dirty="0"/>
              <a:t>What does IOT stand for?</a:t>
            </a:r>
          </a:p>
          <a:p>
            <a:pPr marL="571500" indent="-457200">
              <a:buFont typeface="+mj-lt"/>
              <a:buAutoNum type="arabicPeriod"/>
            </a:pPr>
            <a:r>
              <a:rPr lang="en-US" dirty="0"/>
              <a:t>What is meant by a “micro-kernel” architecture</a:t>
            </a:r>
          </a:p>
          <a:p>
            <a:pPr marL="571500" indent="-457200">
              <a:buFont typeface="+mj-lt"/>
              <a:buAutoNum type="arabicPeriod"/>
            </a:pPr>
            <a:r>
              <a:rPr lang="en-US" dirty="0"/>
              <a:t>What is the purpose of a SQL injection attack?</a:t>
            </a:r>
          </a:p>
          <a:p>
            <a:pPr marL="571500" indent="-457200">
              <a:buFont typeface="+mj-lt"/>
              <a:buAutoNum type="arabicPeriod"/>
            </a:pPr>
            <a:r>
              <a:rPr lang="en-US" dirty="0"/>
              <a:t>What does SQL stand for?</a:t>
            </a:r>
          </a:p>
          <a:p>
            <a:pPr marL="571500" indent="-457200">
              <a:buFont typeface="+mj-lt"/>
              <a:buAutoNum type="arabicPeriod"/>
            </a:pPr>
            <a:r>
              <a:rPr lang="en-US" dirty="0"/>
              <a:t>List 3 of the 7 SQL commands</a:t>
            </a:r>
          </a:p>
          <a:p>
            <a:pPr marL="571500" indent="-457200">
              <a:buFont typeface="+mj-lt"/>
              <a:buAutoNum type="arabicPeriod"/>
            </a:pPr>
            <a:r>
              <a:rPr lang="en-US" dirty="0"/>
              <a:t>Describe Mete Character Filtering</a:t>
            </a:r>
          </a:p>
          <a:p>
            <a:pPr marL="571500" indent="-457200">
              <a:buFont typeface="+mj-lt"/>
              <a:buAutoNum type="arabicPeriod"/>
            </a:pPr>
            <a:r>
              <a:rPr lang="en-US" dirty="0"/>
              <a:t>What method of attach involves execution of an attacker's code within a victim's browser?</a:t>
            </a:r>
          </a:p>
          <a:p>
            <a:pPr marL="571500" indent="-457200">
              <a:buFont typeface="+mj-lt"/>
              <a:buAutoNum type="arabicPeriod"/>
            </a:pPr>
            <a:r>
              <a:rPr lang="en-US" dirty="0"/>
              <a:t>List and describe one of the three cross site scripting attack types</a:t>
            </a:r>
          </a:p>
          <a:p>
            <a:pPr marL="571500" indent="-457200">
              <a:buFont typeface="+mj-lt"/>
              <a:buAutoNum type="arabicPeriod"/>
            </a:pPr>
            <a:r>
              <a:rPr lang="en-US" dirty="0"/>
              <a:t>What is the difference between cross site scripting and cross site request forgery?</a:t>
            </a:r>
          </a:p>
          <a:p>
            <a:pPr marL="571500" indent="-457200">
              <a:buFont typeface="+mj-lt"/>
              <a:buAutoNum type="arabicPeriod"/>
            </a:pPr>
            <a:r>
              <a:rPr lang="en-US" dirty="0"/>
              <a:t>What are some methods that might help prevent a cross site request forgery attack?</a:t>
            </a:r>
          </a:p>
          <a:p>
            <a:pPr marL="571500" indent="-457200">
              <a:buFont typeface="+mj-lt"/>
              <a:buAutoNum type="arabicPeriod"/>
            </a:pPr>
            <a:r>
              <a:rPr lang="en-US" dirty="0"/>
              <a:t>Describe how an HTTP GET request encodes its arguments?</a:t>
            </a:r>
          </a:p>
          <a:p>
            <a:pPr marL="571500" indent="-457200">
              <a:buFont typeface="+mj-lt"/>
              <a:buAutoNum type="arabicPeriod"/>
            </a:pPr>
            <a:endParaRPr lang="en-US" dirty="0"/>
          </a:p>
        </p:txBody>
      </p:sp>
    </p:spTree>
    <p:extLst>
      <p:ext uri="{BB962C8B-B14F-4D97-AF65-F5344CB8AC3E}">
        <p14:creationId xmlns:p14="http://schemas.microsoft.com/office/powerpoint/2010/main" val="1237955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857375" y="485775"/>
            <a:ext cx="5429250" cy="857250"/>
          </a:xfrm>
        </p:spPr>
        <p:txBody>
          <a:bodyPr/>
          <a:lstStyle/>
          <a:p>
            <a:r>
              <a:rPr lang="en-US" altLang="en-US" dirty="0"/>
              <a:t>Security Threats</a:t>
            </a:r>
          </a:p>
        </p:txBody>
      </p:sp>
      <p:graphicFrame>
        <p:nvGraphicFramePr>
          <p:cNvPr id="7" name="Content Placeholder 6"/>
          <p:cNvGraphicFramePr>
            <a:graphicFrameLocks noGrp="1"/>
          </p:cNvGraphicFramePr>
          <p:nvPr>
            <p:ph idx="1"/>
          </p:nvPr>
        </p:nvGraphicFramePr>
        <p:xfrm>
          <a:off x="1485900" y="1828801"/>
          <a:ext cx="6172200" cy="3623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0869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l="4198" t="9430" r="3719" b="18903"/>
          <a:stretch>
            <a:fillRect/>
          </a:stretch>
        </p:blipFill>
        <p:spPr bwMode="auto">
          <a:xfrm>
            <a:off x="1818085" y="675084"/>
            <a:ext cx="5562600" cy="5601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425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857375" y="589358"/>
            <a:ext cx="5429250" cy="857250"/>
          </a:xfrm>
        </p:spPr>
        <p:txBody>
          <a:bodyPr>
            <a:normAutofit fontScale="90000"/>
          </a:bodyPr>
          <a:lstStyle/>
          <a:p>
            <a:r>
              <a:rPr lang="en-US" altLang="en-US" dirty="0"/>
              <a:t>IEEE 802 Protocol Architecture</a:t>
            </a:r>
          </a:p>
        </p:txBody>
      </p:sp>
      <p:pic>
        <p:nvPicPr>
          <p:cNvPr id="65539" name="Picture 4">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63316" y="2078831"/>
            <a:ext cx="2028825" cy="355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139805" y="1697833"/>
            <a:ext cx="1521619" cy="3621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a:extLs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922169" y="1646636"/>
            <a:ext cx="1500188" cy="376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591276"/>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 calcmode="lin" valueType="num">
                                      <p:cBhvr>
                                        <p:cTn id="7" dur="500" fill="hold"/>
                                        <p:tgtEl>
                                          <p:spTgt spid="20485"/>
                                        </p:tgtEl>
                                        <p:attrNameLst>
                                          <p:attrName>ppt_w</p:attrName>
                                        </p:attrNameLst>
                                      </p:cBhvr>
                                      <p:tavLst>
                                        <p:tav tm="0">
                                          <p:val>
                                            <p:fltVal val="0"/>
                                          </p:val>
                                        </p:tav>
                                        <p:tav tm="100000">
                                          <p:val>
                                            <p:strVal val="#ppt_w"/>
                                          </p:val>
                                        </p:tav>
                                      </p:tavLst>
                                    </p:anim>
                                    <p:anim calcmode="lin" valueType="num">
                                      <p:cBhvr>
                                        <p:cTn id="8" dur="500" fill="hold"/>
                                        <p:tgtEl>
                                          <p:spTgt spid="20485"/>
                                        </p:tgtEl>
                                        <p:attrNameLst>
                                          <p:attrName>ppt_h</p:attrName>
                                        </p:attrNameLst>
                                      </p:cBhvr>
                                      <p:tavLst>
                                        <p:tav tm="0">
                                          <p:val>
                                            <p:fltVal val="0"/>
                                          </p:val>
                                        </p:tav>
                                        <p:tav tm="100000">
                                          <p:val>
                                            <p:strVal val="#ppt_h"/>
                                          </p:val>
                                        </p:tav>
                                      </p:tavLst>
                                    </p:anim>
                                    <p:animEffect transition="in" filter="fade">
                                      <p:cBhvr>
                                        <p:cTn id="9" dur="500"/>
                                        <p:tgtEl>
                                          <p:spTgt spid="20485"/>
                                        </p:tgtEl>
                                      </p:cBhvr>
                                    </p:animEffect>
                                  </p:childTnLst>
                                </p:cTn>
                              </p:par>
                              <p:par>
                                <p:cTn id="10" presetID="53" presetClass="entr" presetSubtype="16" fill="hold" nodeType="withEffect">
                                  <p:stCondLst>
                                    <p:cond delay="0"/>
                                  </p:stCondLst>
                                  <p:childTnLst>
                                    <p:set>
                                      <p:cBhvr>
                                        <p:cTn id="11" dur="1" fill="hold">
                                          <p:stCondLst>
                                            <p:cond delay="0"/>
                                          </p:stCondLst>
                                        </p:cTn>
                                        <p:tgtEl>
                                          <p:spTgt spid="20486"/>
                                        </p:tgtEl>
                                        <p:attrNameLst>
                                          <p:attrName>style.visibility</p:attrName>
                                        </p:attrNameLst>
                                      </p:cBhvr>
                                      <p:to>
                                        <p:strVal val="visible"/>
                                      </p:to>
                                    </p:set>
                                    <p:anim calcmode="lin" valueType="num">
                                      <p:cBhvr>
                                        <p:cTn id="12" dur="500" fill="hold"/>
                                        <p:tgtEl>
                                          <p:spTgt spid="20486"/>
                                        </p:tgtEl>
                                        <p:attrNameLst>
                                          <p:attrName>ppt_w</p:attrName>
                                        </p:attrNameLst>
                                      </p:cBhvr>
                                      <p:tavLst>
                                        <p:tav tm="0">
                                          <p:val>
                                            <p:fltVal val="0"/>
                                          </p:val>
                                        </p:tav>
                                        <p:tav tm="100000">
                                          <p:val>
                                            <p:strVal val="#ppt_w"/>
                                          </p:val>
                                        </p:tav>
                                      </p:tavLst>
                                    </p:anim>
                                    <p:anim calcmode="lin" valueType="num">
                                      <p:cBhvr>
                                        <p:cTn id="13" dur="500" fill="hold"/>
                                        <p:tgtEl>
                                          <p:spTgt spid="20486"/>
                                        </p:tgtEl>
                                        <p:attrNameLst>
                                          <p:attrName>ppt_h</p:attrName>
                                        </p:attrNameLst>
                                      </p:cBhvr>
                                      <p:tavLst>
                                        <p:tav tm="0">
                                          <p:val>
                                            <p:fltVal val="0"/>
                                          </p:val>
                                        </p:tav>
                                        <p:tav tm="100000">
                                          <p:val>
                                            <p:strVal val="#ppt_h"/>
                                          </p:val>
                                        </p:tav>
                                      </p:tavLst>
                                    </p:anim>
                                    <p:animEffect transition="in" filter="fade">
                                      <p:cBhvr>
                                        <p:cTn id="14"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857375" y="485775"/>
            <a:ext cx="5429250" cy="857250"/>
          </a:xfrm>
        </p:spPr>
        <p:txBody>
          <a:bodyPr>
            <a:normAutofit fontScale="90000"/>
          </a:bodyPr>
          <a:lstStyle/>
          <a:p>
            <a:r>
              <a:rPr lang="en-US" altLang="en-US" sz="3000" dirty="0"/>
              <a:t>General IEEE 802 MPDU Format</a:t>
            </a:r>
          </a:p>
        </p:txBody>
      </p:sp>
      <p:pic>
        <p:nvPicPr>
          <p:cNvPr id="67587"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t="24545" b="41818"/>
          <a:stretch>
            <a:fillRect/>
          </a:stretch>
        </p:blipFill>
        <p:spPr bwMode="auto">
          <a:xfrm>
            <a:off x="629841" y="3267076"/>
            <a:ext cx="7828360" cy="34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1"/>
          <p:cNvSpPr>
            <a:spLocks noChangeArrowheads="1"/>
          </p:cNvSpPr>
          <p:nvPr/>
        </p:nvSpPr>
        <p:spPr bwMode="auto">
          <a:xfrm>
            <a:off x="5175648" y="1633537"/>
            <a:ext cx="2069797"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350"/>
              <a:t>MAC Protocol Data Unit </a:t>
            </a:r>
          </a:p>
        </p:txBody>
      </p:sp>
    </p:spTree>
    <p:extLst>
      <p:ext uri="{BB962C8B-B14F-4D97-AF65-F5344CB8AC3E}">
        <p14:creationId xmlns:p14="http://schemas.microsoft.com/office/powerpoint/2010/main" val="2078239819"/>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IEEE 802.11 Terminology</a:t>
            </a:r>
          </a:p>
        </p:txBody>
      </p:sp>
      <p:graphicFrame>
        <p:nvGraphicFramePr>
          <p:cNvPr id="59395" name="Object 2">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15757130"/>
              </p:ext>
            </p:extLst>
          </p:nvPr>
        </p:nvGraphicFramePr>
        <p:xfrm>
          <a:off x="1350111" y="1839913"/>
          <a:ext cx="6412706" cy="4286250"/>
        </p:xfrm>
        <a:graphic>
          <a:graphicData uri="http://schemas.openxmlformats.org/presentationml/2006/ole">
            <mc:AlternateContent xmlns:mc="http://schemas.openxmlformats.org/markup-compatibility/2006">
              <mc:Choice xmlns:v="urn:schemas-microsoft-com:vml" Requires="v">
                <p:oleObj spid="_x0000_s6175" name="Document" r:id="rId4" imgW="6095776" imgH="3809860" progId="Word.Document.12">
                  <p:link updateAutomatic="1"/>
                </p:oleObj>
              </mc:Choice>
              <mc:Fallback>
                <p:oleObj name="Document" r:id="rId4" imgW="6095776" imgH="3809860" progId="Word.Document.12">
                  <p:link updateAutomatic="1"/>
                  <p:pic>
                    <p:nvPicPr>
                      <p:cNvPr id="59395"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111" y="1839913"/>
                        <a:ext cx="6412706"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9396" name="TextBox 4"/>
          <p:cNvSpPr txBox="1">
            <a:spLocks noChangeArrowheads="1"/>
          </p:cNvSpPr>
          <p:nvPr/>
        </p:nvSpPr>
        <p:spPr bwMode="auto">
          <a:xfrm>
            <a:off x="10022681" y="2908698"/>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350">
              <a:latin typeface="Arial" panose="020B0604020202020204" pitchFamily="34" charset="0"/>
            </a:endParaRPr>
          </a:p>
        </p:txBody>
      </p:sp>
    </p:spTree>
    <p:extLst>
      <p:ext uri="{BB962C8B-B14F-4D97-AF65-F5344CB8AC3E}">
        <p14:creationId xmlns:p14="http://schemas.microsoft.com/office/powerpoint/2010/main" val="1839599197"/>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Basic 802.11b Overview</a:t>
            </a:r>
          </a:p>
        </p:txBody>
      </p:sp>
      <p:sp>
        <p:nvSpPr>
          <p:cNvPr id="38915" name="Rectangle 3"/>
          <p:cNvSpPr>
            <a:spLocks noGrp="1" noChangeArrowheads="1"/>
          </p:cNvSpPr>
          <p:nvPr>
            <p:ph type="body" idx="1"/>
          </p:nvPr>
        </p:nvSpPr>
        <p:spPr/>
        <p:txBody>
          <a:bodyPr/>
          <a:lstStyle/>
          <a:p>
            <a:r>
              <a:rPr lang="en-US" altLang="en-US"/>
              <a:t>802.11b was IEEE approved in 1999</a:t>
            </a:r>
          </a:p>
          <a:p>
            <a:r>
              <a:rPr lang="en-US" altLang="en-US"/>
              <a:t>Infrastructure Mode or Ad Hoc</a:t>
            </a:r>
          </a:p>
          <a:p>
            <a:r>
              <a:rPr lang="en-US" altLang="en-US"/>
              <a:t>Utilizes 2.4GHz band on 15 different channels (only 11 in US)</a:t>
            </a:r>
          </a:p>
          <a:p>
            <a:r>
              <a:rPr lang="en-US" altLang="en-US"/>
              <a:t>11mbit shared among all users on access point</a:t>
            </a:r>
          </a:p>
          <a:p>
            <a:r>
              <a:rPr lang="en-US" altLang="en-US"/>
              <a:t>Cheap!!!</a:t>
            </a:r>
          </a:p>
          <a:p>
            <a:endParaRPr lang="en-US" altLang="en-US"/>
          </a:p>
        </p:txBody>
      </p:sp>
    </p:spTree>
    <p:extLst>
      <p:ext uri="{BB962C8B-B14F-4D97-AF65-F5344CB8AC3E}">
        <p14:creationId xmlns:p14="http://schemas.microsoft.com/office/powerpoint/2010/main" val="3802756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altLang="en-US"/>
              <a:t>Wired Equivalent Protocol (WEP)</a:t>
            </a:r>
          </a:p>
        </p:txBody>
      </p:sp>
      <p:sp>
        <p:nvSpPr>
          <p:cNvPr id="46083" name="Rectangle 3"/>
          <p:cNvSpPr>
            <a:spLocks noGrp="1" noChangeArrowheads="1"/>
          </p:cNvSpPr>
          <p:nvPr>
            <p:ph type="body" idx="1"/>
          </p:nvPr>
        </p:nvSpPr>
        <p:spPr/>
        <p:txBody>
          <a:bodyPr/>
          <a:lstStyle/>
          <a:p>
            <a:r>
              <a:rPr lang="en-US" altLang="en-US" dirty="0"/>
              <a:t>Primary built for 802.11 protocol</a:t>
            </a:r>
          </a:p>
          <a:p>
            <a:r>
              <a:rPr lang="en-US" altLang="en-US" dirty="0"/>
              <a:t>Uses 40bit RC4 encryption</a:t>
            </a:r>
          </a:p>
          <a:p>
            <a:r>
              <a:rPr lang="en-US" altLang="en-US" dirty="0"/>
              <a:t>Intended to make wireless as secure as a wired network</a:t>
            </a:r>
          </a:p>
          <a:p>
            <a:r>
              <a:rPr lang="en-US" altLang="en-US" dirty="0"/>
              <a:t>Unfortunately, since ratification of the 802.11 standard, RC4 has been proven insecure, leaving the 802.11 protocol wide open for attack</a:t>
            </a:r>
          </a:p>
        </p:txBody>
      </p:sp>
    </p:spTree>
    <p:extLst>
      <p:ext uri="{BB962C8B-B14F-4D97-AF65-F5344CB8AC3E}">
        <p14:creationId xmlns:p14="http://schemas.microsoft.com/office/powerpoint/2010/main" val="993727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A closer look at WEP</a:t>
            </a:r>
          </a:p>
        </p:txBody>
      </p:sp>
      <p:sp>
        <p:nvSpPr>
          <p:cNvPr id="47107" name="Rectangle 3"/>
          <p:cNvSpPr>
            <a:spLocks noGrp="1" noChangeArrowheads="1"/>
          </p:cNvSpPr>
          <p:nvPr>
            <p:ph type="body" idx="1"/>
          </p:nvPr>
        </p:nvSpPr>
        <p:spPr/>
        <p:txBody>
          <a:bodyPr/>
          <a:lstStyle/>
          <a:p>
            <a:r>
              <a:rPr lang="en-US" altLang="en-US" dirty="0"/>
              <a:t>Weakness in RC4 lies within the Initialization Vector (IV)</a:t>
            </a:r>
          </a:p>
          <a:p>
            <a:r>
              <a:rPr lang="en-US" altLang="en-US" dirty="0"/>
              <a:t>The IV is a random 24bit number (2^24)</a:t>
            </a:r>
          </a:p>
          <a:p>
            <a:r>
              <a:rPr lang="en-US" altLang="en-US" dirty="0"/>
              <a:t>Packets sent over the network contain the IV followed by the encrypted data</a:t>
            </a:r>
          </a:p>
          <a:p>
            <a:r>
              <a:rPr lang="en-US" altLang="en-US" dirty="0"/>
              <a:t>RC4 combines the IV and the 40-bit key to encrypt the data</a:t>
            </a:r>
          </a:p>
          <a:p>
            <a:pPr lvl="1"/>
            <a:r>
              <a:rPr lang="en-US" altLang="en-US" dirty="0"/>
              <a:t>Now 64-128 bits</a:t>
            </a:r>
          </a:p>
          <a:p>
            <a:r>
              <a:rPr lang="en-US" altLang="en-US" dirty="0"/>
              <a:t>Two known attacks against this:</a:t>
            </a:r>
          </a:p>
          <a:p>
            <a:pPr>
              <a:buFontTx/>
              <a:buNone/>
            </a:pPr>
            <a:endParaRPr lang="en-US" altLang="en-US" dirty="0"/>
          </a:p>
        </p:txBody>
      </p:sp>
    </p:spTree>
    <p:extLst>
      <p:ext uri="{BB962C8B-B14F-4D97-AF65-F5344CB8AC3E}">
        <p14:creationId xmlns:p14="http://schemas.microsoft.com/office/powerpoint/2010/main" val="3082331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t>Numerical Limitation Attack</a:t>
            </a:r>
          </a:p>
        </p:txBody>
      </p:sp>
      <p:sp>
        <p:nvSpPr>
          <p:cNvPr id="48131" name="Rectangle 3"/>
          <p:cNvSpPr>
            <a:spLocks noGrp="1" noChangeArrowheads="1"/>
          </p:cNvSpPr>
          <p:nvPr>
            <p:ph type="body" idx="1"/>
          </p:nvPr>
        </p:nvSpPr>
        <p:spPr/>
        <p:txBody>
          <a:bodyPr/>
          <a:lstStyle/>
          <a:p>
            <a:pPr>
              <a:lnSpc>
                <a:spcPct val="90000"/>
              </a:lnSpc>
            </a:pPr>
            <a:r>
              <a:rPr lang="en-US" altLang="en-US" dirty="0">
                <a:solidFill>
                  <a:srgbClr val="FF0000"/>
                </a:solidFill>
              </a:rPr>
              <a:t>IV’s are only 24bit</a:t>
            </a:r>
            <a:r>
              <a:rPr lang="en-US" altLang="en-US" dirty="0"/>
              <a:t>, and thus there are only 16,777,216 possible IV’s</a:t>
            </a:r>
          </a:p>
          <a:p>
            <a:pPr>
              <a:lnSpc>
                <a:spcPct val="90000"/>
              </a:lnSpc>
            </a:pPr>
            <a:r>
              <a:rPr lang="en-US" altLang="en-US" dirty="0"/>
              <a:t>A busy network will repeat IV’s often</a:t>
            </a:r>
          </a:p>
          <a:p>
            <a:pPr>
              <a:lnSpc>
                <a:spcPct val="90000"/>
              </a:lnSpc>
            </a:pPr>
            <a:r>
              <a:rPr lang="en-US" altLang="en-US" dirty="0"/>
              <a:t>By listening to the encrypted traffic and picking out the duplicate IV’s, it is possible to infer what parts of the WEP key are</a:t>
            </a:r>
          </a:p>
          <a:p>
            <a:pPr>
              <a:lnSpc>
                <a:spcPct val="90000"/>
              </a:lnSpc>
            </a:pPr>
            <a:r>
              <a:rPr lang="en-US" altLang="en-US" dirty="0"/>
              <a:t>Enough duplicate IV’s and you can figure out the whole WEP key</a:t>
            </a:r>
          </a:p>
          <a:p>
            <a:pPr>
              <a:lnSpc>
                <a:spcPct val="90000"/>
              </a:lnSpc>
            </a:pPr>
            <a:r>
              <a:rPr lang="en-US" altLang="en-US" dirty="0"/>
              <a:t>This attack is not used in practice</a:t>
            </a:r>
          </a:p>
          <a:p>
            <a:pPr>
              <a:lnSpc>
                <a:spcPct val="90000"/>
              </a:lnSpc>
            </a:pPr>
            <a:endParaRPr lang="en-US" altLang="en-US" dirty="0"/>
          </a:p>
        </p:txBody>
      </p:sp>
    </p:spTree>
    <p:extLst>
      <p:ext uri="{BB962C8B-B14F-4D97-AF65-F5344CB8AC3E}">
        <p14:creationId xmlns:p14="http://schemas.microsoft.com/office/powerpoint/2010/main" val="2393112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t>The Weak IV attack</a:t>
            </a:r>
          </a:p>
        </p:txBody>
      </p:sp>
      <p:sp>
        <p:nvSpPr>
          <p:cNvPr id="49155" name="Rectangle 3"/>
          <p:cNvSpPr>
            <a:spLocks noGrp="1" noChangeArrowheads="1"/>
          </p:cNvSpPr>
          <p:nvPr>
            <p:ph type="body" idx="1"/>
          </p:nvPr>
        </p:nvSpPr>
        <p:spPr/>
        <p:txBody>
          <a:bodyPr/>
          <a:lstStyle/>
          <a:p>
            <a:r>
              <a:rPr lang="en-US" altLang="en-US" dirty="0"/>
              <a:t>Some IV’s do not work well with RC4</a:t>
            </a:r>
          </a:p>
          <a:p>
            <a:r>
              <a:rPr lang="en-US" altLang="en-US" dirty="0"/>
              <a:t>Using a formula, one can take a weak IV and infer part of the WEP key</a:t>
            </a:r>
          </a:p>
          <a:p>
            <a:r>
              <a:rPr lang="en-US" altLang="en-US" dirty="0"/>
              <a:t>Once again, </a:t>
            </a:r>
            <a:r>
              <a:rPr lang="en-US" altLang="en-US" dirty="0">
                <a:solidFill>
                  <a:srgbClr val="FF0000"/>
                </a:solidFill>
              </a:rPr>
              <a:t>passively monitoring the network for a few hours </a:t>
            </a:r>
            <a:r>
              <a:rPr lang="en-US" altLang="en-US" dirty="0"/>
              <a:t>can be enough time to gather enough weak IV’s to figure out the WEP key</a:t>
            </a:r>
          </a:p>
          <a:p>
            <a:r>
              <a:rPr lang="en-US" altLang="en-US" dirty="0" err="1"/>
              <a:t>Airsnort</a:t>
            </a:r>
            <a:r>
              <a:rPr lang="en-US" altLang="en-US" dirty="0"/>
              <a:t> and variants use this attack</a:t>
            </a:r>
          </a:p>
        </p:txBody>
      </p:sp>
    </p:spTree>
    <p:extLst>
      <p:ext uri="{BB962C8B-B14F-4D97-AF65-F5344CB8AC3E}">
        <p14:creationId xmlns:p14="http://schemas.microsoft.com/office/powerpoint/2010/main" val="4079758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7253BF-AF27-490B-8533-1E2A6F4F1FF8}"/>
              </a:ext>
            </a:extLst>
          </p:cNvPr>
          <p:cNvSpPr>
            <a:spLocks noGrp="1"/>
          </p:cNvSpPr>
          <p:nvPr>
            <p:ph type="title"/>
          </p:nvPr>
        </p:nvSpPr>
        <p:spPr>
          <a:xfrm>
            <a:off x="504967" y="3063921"/>
            <a:ext cx="8134065" cy="2013046"/>
          </a:xfrm>
        </p:spPr>
        <p:txBody>
          <a:bodyPr/>
          <a:lstStyle/>
          <a:p>
            <a:r>
              <a:rPr lang="en-US" sz="3600" b="1" dirty="0"/>
              <a:t>Contractually obligated “Happy Halloween”</a:t>
            </a:r>
            <a:br>
              <a:rPr lang="en-US" b="1" dirty="0"/>
            </a:br>
            <a:endParaRPr lang="en-US" b="1" dirty="0"/>
          </a:p>
        </p:txBody>
      </p:sp>
    </p:spTree>
    <p:extLst>
      <p:ext uri="{BB962C8B-B14F-4D97-AF65-F5344CB8AC3E}">
        <p14:creationId xmlns:p14="http://schemas.microsoft.com/office/powerpoint/2010/main" val="647130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a:t>Looking back on WEP</a:t>
            </a:r>
          </a:p>
        </p:txBody>
      </p:sp>
      <p:sp>
        <p:nvSpPr>
          <p:cNvPr id="50179" name="Rectangle 3"/>
          <p:cNvSpPr>
            <a:spLocks noGrp="1" noChangeArrowheads="1"/>
          </p:cNvSpPr>
          <p:nvPr>
            <p:ph type="body" idx="1"/>
          </p:nvPr>
        </p:nvSpPr>
        <p:spPr/>
        <p:txBody>
          <a:bodyPr/>
          <a:lstStyle/>
          <a:p>
            <a:pPr>
              <a:lnSpc>
                <a:spcPct val="90000"/>
              </a:lnSpc>
            </a:pPr>
            <a:r>
              <a:rPr lang="en-US" altLang="en-US"/>
              <a:t>WEP is flawed by a technology weakness, and there is no simple solution to fix it</a:t>
            </a:r>
          </a:p>
          <a:p>
            <a:pPr>
              <a:lnSpc>
                <a:spcPct val="90000"/>
              </a:lnSpc>
            </a:pPr>
            <a:r>
              <a:rPr lang="en-US" altLang="en-US"/>
              <a:t>Increasing key length will only help against a brute force attack (trying to guess the key). The IV is the weakness in this protocol, so increasing key length is going to help minimally (the difficulty of cracking the key increases linearly as apposed to exponentially)</a:t>
            </a:r>
          </a:p>
          <a:p>
            <a:pPr>
              <a:lnSpc>
                <a:spcPct val="90000"/>
              </a:lnSpc>
            </a:pPr>
            <a:r>
              <a:rPr lang="en-US" altLang="en-US"/>
              <a:t>Attacks against WEP are passive and extremely difficult to detect</a:t>
            </a:r>
          </a:p>
        </p:txBody>
      </p:sp>
    </p:spTree>
    <p:extLst>
      <p:ext uri="{BB962C8B-B14F-4D97-AF65-F5344CB8AC3E}">
        <p14:creationId xmlns:p14="http://schemas.microsoft.com/office/powerpoint/2010/main" val="1411727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4367-AD36-4B4F-A84E-9BE2F348F848}"/>
              </a:ext>
            </a:extLst>
          </p:cNvPr>
          <p:cNvSpPr>
            <a:spLocks noGrp="1"/>
          </p:cNvSpPr>
          <p:nvPr>
            <p:ph type="title"/>
          </p:nvPr>
        </p:nvSpPr>
        <p:spPr/>
        <p:txBody>
          <a:bodyPr/>
          <a:lstStyle/>
          <a:p>
            <a:r>
              <a:rPr lang="en-US" dirty="0" err="1"/>
              <a:t>Wpa</a:t>
            </a:r>
            <a:endParaRPr lang="en-US" dirty="0"/>
          </a:p>
        </p:txBody>
      </p:sp>
      <p:sp>
        <p:nvSpPr>
          <p:cNvPr id="3" name="Content Placeholder 2">
            <a:extLst>
              <a:ext uri="{FF2B5EF4-FFF2-40B4-BE49-F238E27FC236}">
                <a16:creationId xmlns:a16="http://schemas.microsoft.com/office/drawing/2014/main" id="{78BC8A32-696E-4DB9-B8B5-B883E99EFA1C}"/>
              </a:ext>
            </a:extLst>
          </p:cNvPr>
          <p:cNvSpPr>
            <a:spLocks noGrp="1"/>
          </p:cNvSpPr>
          <p:nvPr>
            <p:ph idx="1"/>
          </p:nvPr>
        </p:nvSpPr>
        <p:spPr/>
        <p:txBody>
          <a:bodyPr/>
          <a:lstStyle/>
          <a:p>
            <a:r>
              <a:rPr lang="en-US" b="1" dirty="0"/>
              <a:t>W</a:t>
            </a:r>
            <a:r>
              <a:rPr lang="en-US" dirty="0"/>
              <a:t>i-Fi </a:t>
            </a:r>
            <a:r>
              <a:rPr lang="en-US" b="1" dirty="0"/>
              <a:t>P</a:t>
            </a:r>
            <a:r>
              <a:rPr lang="en-US" dirty="0"/>
              <a:t>rotected </a:t>
            </a:r>
            <a:r>
              <a:rPr lang="en-US" b="1" dirty="0"/>
              <a:t>A</a:t>
            </a:r>
            <a:r>
              <a:rPr lang="en-US" dirty="0"/>
              <a:t>ccess</a:t>
            </a:r>
          </a:p>
          <a:p>
            <a:pPr lvl="1"/>
            <a:r>
              <a:rPr lang="en-US" dirty="0"/>
              <a:t>Upgrade to WEP </a:t>
            </a:r>
          </a:p>
          <a:p>
            <a:pPr lvl="1"/>
            <a:r>
              <a:rPr lang="en-US" dirty="0"/>
              <a:t>Designed to run on the same hardware</a:t>
            </a:r>
          </a:p>
          <a:p>
            <a:pPr lvl="2"/>
            <a:r>
              <a:rPr lang="en-US" dirty="0"/>
              <a:t>Except the Access Points</a:t>
            </a:r>
          </a:p>
          <a:p>
            <a:r>
              <a:rPr lang="en-US" dirty="0"/>
              <a:t>Implements Temporal Key Integrity Protocol (TKIP)</a:t>
            </a:r>
          </a:p>
          <a:p>
            <a:pPr lvl="1"/>
            <a:r>
              <a:rPr lang="en-US" dirty="0"/>
              <a:t>Where WEP uses a 64-128 bit key that does not change</a:t>
            </a:r>
          </a:p>
          <a:p>
            <a:pPr lvl="1"/>
            <a:r>
              <a:rPr lang="en-US" dirty="0"/>
              <a:t> TKIP employs a per-packet key, meaning that it dynamically generates a new 128-bit key for each packet</a:t>
            </a:r>
          </a:p>
        </p:txBody>
      </p:sp>
    </p:spTree>
    <p:extLst>
      <p:ext uri="{BB962C8B-B14F-4D97-AF65-F5344CB8AC3E}">
        <p14:creationId xmlns:p14="http://schemas.microsoft.com/office/powerpoint/2010/main" val="2742640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23CF-156E-4CDA-88F2-25FD6F85788D}"/>
              </a:ext>
            </a:extLst>
          </p:cNvPr>
          <p:cNvSpPr>
            <a:spLocks noGrp="1"/>
          </p:cNvSpPr>
          <p:nvPr>
            <p:ph type="title"/>
          </p:nvPr>
        </p:nvSpPr>
        <p:spPr/>
        <p:txBody>
          <a:bodyPr/>
          <a:lstStyle/>
          <a:p>
            <a:r>
              <a:rPr lang="en-US" dirty="0"/>
              <a:t>WPA2</a:t>
            </a:r>
          </a:p>
        </p:txBody>
      </p:sp>
      <p:sp>
        <p:nvSpPr>
          <p:cNvPr id="3" name="Content Placeholder 2">
            <a:extLst>
              <a:ext uri="{FF2B5EF4-FFF2-40B4-BE49-F238E27FC236}">
                <a16:creationId xmlns:a16="http://schemas.microsoft.com/office/drawing/2014/main" id="{FCCAD7D6-CE13-4B5D-A830-DD132B34DB4A}"/>
              </a:ext>
            </a:extLst>
          </p:cNvPr>
          <p:cNvSpPr>
            <a:spLocks noGrp="1"/>
          </p:cNvSpPr>
          <p:nvPr>
            <p:ph idx="1"/>
          </p:nvPr>
        </p:nvSpPr>
        <p:spPr>
          <a:xfrm>
            <a:off x="203199" y="1752600"/>
            <a:ext cx="8708571" cy="4938486"/>
          </a:xfrm>
        </p:spPr>
        <p:txBody>
          <a:bodyPr>
            <a:normAutofit fontScale="85000" lnSpcReduction="20000"/>
          </a:bodyPr>
          <a:lstStyle/>
          <a:p>
            <a:r>
              <a:rPr lang="en-US" dirty="0"/>
              <a:t>Update to WPA</a:t>
            </a:r>
          </a:p>
          <a:p>
            <a:pPr lvl="1"/>
            <a:r>
              <a:rPr lang="en-US" dirty="0"/>
              <a:t>Improves upon WPA security</a:t>
            </a:r>
          </a:p>
          <a:p>
            <a:pPr lvl="1"/>
            <a:r>
              <a:rPr lang="en-US" dirty="0"/>
              <a:t>Capable of using TKIP or AES</a:t>
            </a:r>
          </a:p>
          <a:p>
            <a:r>
              <a:rPr lang="en-US" dirty="0"/>
              <a:t>Comes in two flavors:</a:t>
            </a:r>
          </a:p>
          <a:p>
            <a:pPr lvl="1"/>
            <a:r>
              <a:rPr lang="en-US" dirty="0"/>
              <a:t>Personal</a:t>
            </a:r>
          </a:p>
          <a:p>
            <a:pPr lvl="1"/>
            <a:r>
              <a:rPr lang="en-US" dirty="0"/>
              <a:t>Enterprise</a:t>
            </a:r>
          </a:p>
          <a:p>
            <a:r>
              <a:rPr lang="en-US" dirty="0"/>
              <a:t>WPA-Personal</a:t>
            </a:r>
          </a:p>
          <a:p>
            <a:pPr lvl="1"/>
            <a:r>
              <a:rPr lang="en-US" dirty="0"/>
              <a:t>WPA-PSK (pre-shared key)</a:t>
            </a:r>
          </a:p>
          <a:p>
            <a:pPr lvl="1"/>
            <a:r>
              <a:rPr lang="en-US" dirty="0"/>
              <a:t>Designed for home and small office networks</a:t>
            </a:r>
          </a:p>
          <a:p>
            <a:pPr lvl="1"/>
            <a:r>
              <a:rPr lang="en-US" dirty="0"/>
              <a:t>Doesn't require an authentication server</a:t>
            </a:r>
          </a:p>
          <a:p>
            <a:pPr lvl="1"/>
            <a:r>
              <a:rPr lang="en-US" dirty="0"/>
              <a:t>Each device encrypts the network traffic by deriving its 128-bit encryption key from a 256-bit shared key</a:t>
            </a:r>
          </a:p>
          <a:p>
            <a:r>
              <a:rPr lang="en-US" dirty="0"/>
              <a:t>WPA-Enterprise</a:t>
            </a:r>
          </a:p>
          <a:p>
            <a:pPr lvl="1"/>
            <a:r>
              <a:rPr lang="en-US" dirty="0"/>
              <a:t>WPA-802.1X</a:t>
            </a:r>
          </a:p>
          <a:p>
            <a:pPr lvl="1"/>
            <a:r>
              <a:rPr lang="en-US" dirty="0"/>
              <a:t>Designed for enterprise networks</a:t>
            </a:r>
          </a:p>
          <a:p>
            <a:pPr lvl="1"/>
            <a:r>
              <a:rPr lang="en-US" dirty="0"/>
              <a:t>Requires a RADIUS authentication server</a:t>
            </a:r>
          </a:p>
          <a:p>
            <a:pPr lvl="1"/>
            <a:r>
              <a:rPr lang="en-US" dirty="0"/>
              <a:t>Provides protection against dictionary attacks</a:t>
            </a:r>
          </a:p>
        </p:txBody>
      </p:sp>
    </p:spTree>
    <p:extLst>
      <p:ext uri="{BB962C8B-B14F-4D97-AF65-F5344CB8AC3E}">
        <p14:creationId xmlns:p14="http://schemas.microsoft.com/office/powerpoint/2010/main" val="33635134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27795-4D7C-4F18-8983-336F8DCD5CD0}"/>
              </a:ext>
            </a:extLst>
          </p:cNvPr>
          <p:cNvSpPr>
            <a:spLocks noGrp="1"/>
          </p:cNvSpPr>
          <p:nvPr>
            <p:ph type="title"/>
          </p:nvPr>
        </p:nvSpPr>
        <p:spPr/>
        <p:txBody>
          <a:bodyPr/>
          <a:lstStyle/>
          <a:p>
            <a:r>
              <a:rPr lang="en-US" dirty="0"/>
              <a:t>WPA3</a:t>
            </a:r>
          </a:p>
        </p:txBody>
      </p:sp>
      <p:sp>
        <p:nvSpPr>
          <p:cNvPr id="3" name="Content Placeholder 2">
            <a:extLst>
              <a:ext uri="{FF2B5EF4-FFF2-40B4-BE49-F238E27FC236}">
                <a16:creationId xmlns:a16="http://schemas.microsoft.com/office/drawing/2014/main" id="{4E88C5F4-2133-4954-A80D-5D8D343455AE}"/>
              </a:ext>
            </a:extLst>
          </p:cNvPr>
          <p:cNvSpPr>
            <a:spLocks noGrp="1"/>
          </p:cNvSpPr>
          <p:nvPr>
            <p:ph idx="1"/>
          </p:nvPr>
        </p:nvSpPr>
        <p:spPr/>
        <p:txBody>
          <a:bodyPr>
            <a:normAutofit fontScale="92500" lnSpcReduction="10000"/>
          </a:bodyPr>
          <a:lstStyle/>
          <a:p>
            <a:r>
              <a:rPr lang="en-US" dirty="0"/>
              <a:t>January 2018, the Wi-Fi Alliance announced WPA3</a:t>
            </a:r>
          </a:p>
          <a:p>
            <a:pPr lvl="1"/>
            <a:r>
              <a:rPr lang="en-US" dirty="0"/>
              <a:t>Replacement to WPA2</a:t>
            </a:r>
          </a:p>
          <a:p>
            <a:pPr marL="411480" lvl="1" indent="0">
              <a:buNone/>
            </a:pPr>
            <a:endParaRPr lang="en-US" dirty="0"/>
          </a:p>
          <a:p>
            <a:r>
              <a:rPr lang="en-US" dirty="0"/>
              <a:t>Uses an equivalent 192-bit cryptographic strength algorithm</a:t>
            </a:r>
          </a:p>
          <a:p>
            <a:pPr lvl="1"/>
            <a:r>
              <a:rPr lang="en-US" dirty="0"/>
              <a:t>Enterprise Mode</a:t>
            </a:r>
          </a:p>
          <a:p>
            <a:r>
              <a:rPr lang="en-US" dirty="0"/>
              <a:t>Still mandates the use of AES-128 in CCM mode as the minimum encryption algorithm</a:t>
            </a:r>
          </a:p>
          <a:p>
            <a:pPr lvl="1"/>
            <a:r>
              <a:rPr lang="en-US" dirty="0"/>
              <a:t>Personal mode.</a:t>
            </a:r>
          </a:p>
          <a:p>
            <a:endParaRPr lang="en-US" dirty="0"/>
          </a:p>
          <a:p>
            <a:r>
              <a:rPr lang="en-US" dirty="0"/>
              <a:t>Replaces the pre-shared key with </a:t>
            </a:r>
            <a:r>
              <a:rPr lang="en-US" u="sng" dirty="0"/>
              <a:t>Simultaneous Authentication of Equals</a:t>
            </a:r>
            <a:r>
              <a:rPr lang="en-US" dirty="0"/>
              <a:t> (SAE)</a:t>
            </a:r>
          </a:p>
        </p:txBody>
      </p:sp>
    </p:spTree>
    <p:extLst>
      <p:ext uri="{BB962C8B-B14F-4D97-AF65-F5344CB8AC3E}">
        <p14:creationId xmlns:p14="http://schemas.microsoft.com/office/powerpoint/2010/main" val="1372947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3000"/>
              <a:t>Security beyond 802.11 specifications</a:t>
            </a:r>
          </a:p>
        </p:txBody>
      </p:sp>
      <p:sp>
        <p:nvSpPr>
          <p:cNvPr id="51203" name="Rectangle 3"/>
          <p:cNvSpPr>
            <a:spLocks noGrp="1" noChangeArrowheads="1"/>
          </p:cNvSpPr>
          <p:nvPr>
            <p:ph type="body" idx="1"/>
          </p:nvPr>
        </p:nvSpPr>
        <p:spPr/>
        <p:txBody>
          <a:bodyPr/>
          <a:lstStyle/>
          <a:p>
            <a:pPr>
              <a:lnSpc>
                <a:spcPct val="90000"/>
              </a:lnSpc>
            </a:pPr>
            <a:r>
              <a:rPr lang="en-US" altLang="en-US"/>
              <a:t>For a secure wireless network, you MUST go above and beyond the 802.11a/b/g security measures.</a:t>
            </a:r>
          </a:p>
          <a:p>
            <a:pPr>
              <a:lnSpc>
                <a:spcPct val="90000"/>
              </a:lnSpc>
            </a:pPr>
            <a:r>
              <a:rPr lang="en-US" altLang="en-US"/>
              <a:t>At this point, there are many measures you can take to secure a wireless network. All have their pro’s and con’s, and of course some work better than others</a:t>
            </a:r>
          </a:p>
          <a:p>
            <a:pPr>
              <a:lnSpc>
                <a:spcPct val="90000"/>
              </a:lnSpc>
            </a:pPr>
            <a:r>
              <a:rPr lang="en-US" altLang="en-US"/>
              <a:t>The Goal: a secure network that is easy to deploy and maintain.</a:t>
            </a:r>
          </a:p>
        </p:txBody>
      </p:sp>
    </p:spTree>
    <p:extLst>
      <p:ext uri="{BB962C8B-B14F-4D97-AF65-F5344CB8AC3E}">
        <p14:creationId xmlns:p14="http://schemas.microsoft.com/office/powerpoint/2010/main" val="404880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a:t>Hiding the SSID</a:t>
            </a:r>
          </a:p>
        </p:txBody>
      </p:sp>
      <p:sp>
        <p:nvSpPr>
          <p:cNvPr id="52227" name="Rectangle 3"/>
          <p:cNvSpPr>
            <a:spLocks noGrp="1" noChangeArrowheads="1"/>
          </p:cNvSpPr>
          <p:nvPr>
            <p:ph type="body" idx="1"/>
          </p:nvPr>
        </p:nvSpPr>
        <p:spPr/>
        <p:txBody>
          <a:bodyPr/>
          <a:lstStyle/>
          <a:p>
            <a:r>
              <a:rPr lang="en-US" altLang="en-US"/>
              <a:t>As stated earlier, the SSID is by default broadcast every few seconds.</a:t>
            </a:r>
          </a:p>
          <a:p>
            <a:r>
              <a:rPr lang="en-US" altLang="en-US"/>
              <a:t>Turning it off makes it harder to figure out a wireless connection is there</a:t>
            </a:r>
          </a:p>
          <a:p>
            <a:r>
              <a:rPr lang="en-US" altLang="en-US"/>
              <a:t>Reading raw packets will reveal the SSID since even when using WEP, the SSID is in plain text</a:t>
            </a:r>
          </a:p>
          <a:p>
            <a:r>
              <a:rPr lang="en-US" altLang="en-US"/>
              <a:t>Increases deployment difficulty</a:t>
            </a:r>
          </a:p>
        </p:txBody>
      </p:sp>
    </p:spTree>
    <p:extLst>
      <p:ext uri="{BB962C8B-B14F-4D97-AF65-F5344CB8AC3E}">
        <p14:creationId xmlns:p14="http://schemas.microsoft.com/office/powerpoint/2010/main" val="1601839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MAC address filtering</a:t>
            </a:r>
          </a:p>
        </p:txBody>
      </p:sp>
      <p:sp>
        <p:nvSpPr>
          <p:cNvPr id="53251" name="Rectangle 3"/>
          <p:cNvSpPr>
            <a:spLocks noGrp="1" noChangeArrowheads="1"/>
          </p:cNvSpPr>
          <p:nvPr>
            <p:ph type="body" idx="1"/>
          </p:nvPr>
        </p:nvSpPr>
        <p:spPr/>
        <p:txBody>
          <a:bodyPr/>
          <a:lstStyle/>
          <a:p>
            <a:r>
              <a:rPr lang="en-US" altLang="en-US"/>
              <a:t>MAC address filtering works by only allowing specific hardware to connect to the AP</a:t>
            </a:r>
          </a:p>
          <a:p>
            <a:r>
              <a:rPr lang="en-US" altLang="en-US"/>
              <a:t>Management on large networks unfeasible</a:t>
            </a:r>
          </a:p>
          <a:p>
            <a:r>
              <a:rPr lang="en-US" altLang="en-US"/>
              <a:t>Using a packet sniffer, one can very easily find a valid MAC address and modify their OS to use it, even if the data is encrypted</a:t>
            </a:r>
          </a:p>
          <a:p>
            <a:r>
              <a:rPr lang="en-US" altLang="en-US"/>
              <a:t>May be good for small networks</a:t>
            </a:r>
          </a:p>
        </p:txBody>
      </p:sp>
    </p:spTree>
    <p:extLst>
      <p:ext uri="{BB962C8B-B14F-4D97-AF65-F5344CB8AC3E}">
        <p14:creationId xmlns:p14="http://schemas.microsoft.com/office/powerpoint/2010/main" val="1891647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err="1"/>
              <a:t>Wardrivng</a:t>
            </a:r>
            <a:endParaRPr lang="en-US" altLang="en-US" dirty="0"/>
          </a:p>
        </p:txBody>
      </p:sp>
      <p:sp>
        <p:nvSpPr>
          <p:cNvPr id="52227" name="Rectangle 3"/>
          <p:cNvSpPr>
            <a:spLocks noGrp="1" noChangeArrowheads="1"/>
          </p:cNvSpPr>
          <p:nvPr>
            <p:ph type="body" idx="1"/>
          </p:nvPr>
        </p:nvSpPr>
        <p:spPr>
          <a:xfrm>
            <a:off x="423081" y="1960337"/>
            <a:ext cx="5832576" cy="4774292"/>
          </a:xfrm>
        </p:spPr>
        <p:txBody>
          <a:bodyPr>
            <a:normAutofit lnSpcReduction="10000"/>
          </a:bodyPr>
          <a:lstStyle/>
          <a:p>
            <a:r>
              <a:rPr lang="en-US" dirty="0"/>
              <a:t>The concept of war driving is simple: Using: </a:t>
            </a:r>
          </a:p>
          <a:p>
            <a:pPr lvl="1"/>
            <a:r>
              <a:rPr lang="en-US" dirty="0"/>
              <a:t>a device capable of receiving an 802.11b signal</a:t>
            </a:r>
          </a:p>
          <a:p>
            <a:pPr lvl="1"/>
            <a:r>
              <a:rPr lang="en-US" dirty="0"/>
              <a:t>a device capable of locating itself on a map</a:t>
            </a:r>
          </a:p>
          <a:p>
            <a:pPr lvl="1"/>
            <a:r>
              <a:rPr lang="en-US" dirty="0"/>
              <a:t>And logging software</a:t>
            </a:r>
          </a:p>
          <a:p>
            <a:r>
              <a:rPr lang="en-US" dirty="0"/>
              <a:t>The hacker moves from place to place, letting these devices do their job</a:t>
            </a:r>
          </a:p>
          <a:p>
            <a:r>
              <a:rPr lang="en-US" dirty="0"/>
              <a:t>The hacker gets a database comprising the network name, signal strength, location, and </a:t>
            </a:r>
            <a:r>
              <a:rPr lang="en-US" dirty="0" err="1"/>
              <a:t>ip</a:t>
            </a:r>
            <a:r>
              <a:rPr lang="en-US" dirty="0"/>
              <a:t>/namespace in use.</a:t>
            </a:r>
            <a:endParaRPr lang="en-US" altLang="en-US" dirty="0"/>
          </a:p>
        </p:txBody>
      </p:sp>
      <p:sp>
        <p:nvSpPr>
          <p:cNvPr id="2" name="Rectangle 1"/>
          <p:cNvSpPr/>
          <p:nvPr/>
        </p:nvSpPr>
        <p:spPr>
          <a:xfrm>
            <a:off x="6255657" y="5124522"/>
            <a:ext cx="2679897" cy="923330"/>
          </a:xfrm>
          <a:prstGeom prst="rect">
            <a:avLst/>
          </a:prstGeom>
        </p:spPr>
        <p:txBody>
          <a:bodyPr wrap="square">
            <a:spAutoFit/>
          </a:bodyPr>
          <a:lstStyle/>
          <a:p>
            <a:r>
              <a:rPr lang="en-US" sz="1350" dirty="0"/>
              <a:t>http://searchitchannel.techtarget.com/feature/Securing-wireless-access-points-War-driving-and-war-walking</a:t>
            </a:r>
          </a:p>
        </p:txBody>
      </p:sp>
      <p:pic>
        <p:nvPicPr>
          <p:cNvPr id="5122" name="Picture 2" descr="Image result for wireless wardriv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48567" y="1842040"/>
            <a:ext cx="2272352" cy="249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677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err="1"/>
              <a:t>Wardrivng</a:t>
            </a:r>
            <a:r>
              <a:rPr lang="en-US" altLang="en-US" dirty="0"/>
              <a:t> - prevention</a:t>
            </a:r>
          </a:p>
        </p:txBody>
      </p:sp>
      <p:sp>
        <p:nvSpPr>
          <p:cNvPr id="52227" name="Rectangle 3"/>
          <p:cNvSpPr>
            <a:spLocks noGrp="1" noChangeArrowheads="1"/>
          </p:cNvSpPr>
          <p:nvPr>
            <p:ph type="body" idx="1"/>
          </p:nvPr>
        </p:nvSpPr>
        <p:spPr>
          <a:xfrm>
            <a:off x="423081" y="1960337"/>
            <a:ext cx="8461612" cy="3263504"/>
          </a:xfrm>
        </p:spPr>
        <p:txBody>
          <a:bodyPr>
            <a:normAutofit/>
          </a:bodyPr>
          <a:lstStyle/>
          <a:p>
            <a:r>
              <a:rPr lang="en-US" dirty="0"/>
              <a:t>Don’t broadcast your SSID.</a:t>
            </a:r>
          </a:p>
          <a:p>
            <a:pPr lvl="1"/>
            <a:r>
              <a:rPr lang="en-US" dirty="0"/>
              <a:t>If you don’t broadcast your SSID, it will be difficult to detect (but not impossible). </a:t>
            </a:r>
          </a:p>
          <a:p>
            <a:endParaRPr lang="en-US" dirty="0"/>
          </a:p>
          <a:p>
            <a:r>
              <a:rPr lang="en-US" dirty="0"/>
              <a:t>Change the default password. </a:t>
            </a:r>
          </a:p>
          <a:p>
            <a:pPr lvl="1"/>
            <a:r>
              <a:rPr lang="en-US" dirty="0"/>
              <a:t>The make of the router can be seen by </a:t>
            </a:r>
            <a:r>
              <a:rPr lang="en-US" dirty="0" err="1"/>
              <a:t>wardriver</a:t>
            </a:r>
            <a:r>
              <a:rPr lang="en-US" dirty="0"/>
              <a:t> software such as </a:t>
            </a:r>
            <a:r>
              <a:rPr lang="en-US" dirty="0" err="1"/>
              <a:t>netstumbler</a:t>
            </a:r>
            <a:r>
              <a:rPr lang="en-US" dirty="0"/>
              <a:t>. </a:t>
            </a:r>
          </a:p>
        </p:txBody>
      </p:sp>
      <p:sp>
        <p:nvSpPr>
          <p:cNvPr id="2" name="Rectangle 1"/>
          <p:cNvSpPr/>
          <p:nvPr/>
        </p:nvSpPr>
        <p:spPr>
          <a:xfrm>
            <a:off x="628650" y="5348801"/>
            <a:ext cx="6546661" cy="507831"/>
          </a:xfrm>
          <a:prstGeom prst="rect">
            <a:avLst/>
          </a:prstGeom>
        </p:spPr>
        <p:txBody>
          <a:bodyPr wrap="square">
            <a:spAutoFit/>
          </a:bodyPr>
          <a:lstStyle/>
          <a:p>
            <a:r>
              <a:rPr lang="en-US" sz="1350" dirty="0"/>
              <a:t>http://www.streetdirectory.com/travel_guide/2139/computers_and_the_internet/what_is_wardriving_and_how_can_you_prevent_it.html</a:t>
            </a:r>
          </a:p>
        </p:txBody>
      </p:sp>
    </p:spTree>
    <p:extLst>
      <p:ext uri="{BB962C8B-B14F-4D97-AF65-F5344CB8AC3E}">
        <p14:creationId xmlns:p14="http://schemas.microsoft.com/office/powerpoint/2010/main" val="3359094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err="1"/>
              <a:t>Wardrivng</a:t>
            </a:r>
            <a:r>
              <a:rPr lang="en-US" altLang="en-US" dirty="0"/>
              <a:t> - prevention</a:t>
            </a:r>
          </a:p>
        </p:txBody>
      </p:sp>
      <p:sp>
        <p:nvSpPr>
          <p:cNvPr id="52227" name="Rectangle 3"/>
          <p:cNvSpPr>
            <a:spLocks noGrp="1" noChangeArrowheads="1"/>
          </p:cNvSpPr>
          <p:nvPr>
            <p:ph type="body" idx="1"/>
          </p:nvPr>
        </p:nvSpPr>
        <p:spPr>
          <a:xfrm>
            <a:off x="423081" y="1960337"/>
            <a:ext cx="8461612" cy="3263504"/>
          </a:xfrm>
        </p:spPr>
        <p:txBody>
          <a:bodyPr>
            <a:normAutofit fontScale="92500" lnSpcReduction="10000"/>
          </a:bodyPr>
          <a:lstStyle/>
          <a:p>
            <a:r>
              <a:rPr lang="en-US" dirty="0"/>
              <a:t>Encrypt your wireless communication.</a:t>
            </a:r>
          </a:p>
          <a:p>
            <a:pPr lvl="1"/>
            <a:r>
              <a:rPr lang="en-US" dirty="0"/>
              <a:t>Enable encryption and enter a key. </a:t>
            </a:r>
          </a:p>
          <a:p>
            <a:pPr lvl="1"/>
            <a:r>
              <a:rPr lang="en-US" dirty="0"/>
              <a:t>WPA2 &gt; WPA &gt; WEP</a:t>
            </a:r>
          </a:p>
          <a:p>
            <a:pPr marL="114300" indent="0">
              <a:buNone/>
            </a:pPr>
            <a:endParaRPr lang="en-US" dirty="0"/>
          </a:p>
          <a:p>
            <a:r>
              <a:rPr lang="en-US" dirty="0"/>
              <a:t>Filter the MAC addresses that are allowed to connect to your router. </a:t>
            </a:r>
          </a:p>
          <a:p>
            <a:pPr lvl="1"/>
            <a:r>
              <a:rPr lang="en-US" dirty="0"/>
              <a:t>This would require that you enter your router configuration and input the MAC address of each wireless card you have.</a:t>
            </a:r>
          </a:p>
          <a:p>
            <a:pPr lvl="1"/>
            <a:r>
              <a:rPr lang="en-US" dirty="0"/>
              <a:t>This will restrict access so that only your computers can connect to the router.</a:t>
            </a:r>
          </a:p>
        </p:txBody>
      </p:sp>
      <p:sp>
        <p:nvSpPr>
          <p:cNvPr id="2" name="Rectangle 1"/>
          <p:cNvSpPr/>
          <p:nvPr/>
        </p:nvSpPr>
        <p:spPr>
          <a:xfrm>
            <a:off x="628650" y="5348801"/>
            <a:ext cx="6546661" cy="507831"/>
          </a:xfrm>
          <a:prstGeom prst="rect">
            <a:avLst/>
          </a:prstGeom>
        </p:spPr>
        <p:txBody>
          <a:bodyPr wrap="square">
            <a:spAutoFit/>
          </a:bodyPr>
          <a:lstStyle/>
          <a:p>
            <a:r>
              <a:rPr lang="en-US" sz="1350" dirty="0"/>
              <a:t>http://www.streetdirectory.com/travel_guide/2139/computers_and_the_internet/what_is_wardriving_and_how_can_you_prevent_it.html</a:t>
            </a:r>
          </a:p>
        </p:txBody>
      </p:sp>
    </p:spTree>
    <p:extLst>
      <p:ext uri="{BB962C8B-B14F-4D97-AF65-F5344CB8AC3E}">
        <p14:creationId xmlns:p14="http://schemas.microsoft.com/office/powerpoint/2010/main" val="3391297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65C83E75-264D-4F41-B0A2-17D08AF27741}"/>
              </a:ext>
            </a:extLst>
          </p:cNvPr>
          <p:cNvSpPr>
            <a:spLocks noGrp="1"/>
          </p:cNvSpPr>
          <p:nvPr>
            <p:ph type="subTitle" idx="1"/>
          </p:nvPr>
        </p:nvSpPr>
        <p:spPr/>
        <p:txBody>
          <a:bodyPr/>
          <a:lstStyle/>
          <a:p>
            <a:endParaRPr lang="en-US" dirty="0"/>
          </a:p>
        </p:txBody>
      </p:sp>
      <p:sp>
        <p:nvSpPr>
          <p:cNvPr id="4" name="Title 3">
            <a:extLst>
              <a:ext uri="{FF2B5EF4-FFF2-40B4-BE49-F238E27FC236}">
                <a16:creationId xmlns:a16="http://schemas.microsoft.com/office/drawing/2014/main" id="{8376DE5F-8A8C-244A-899F-62D6CD31227F}"/>
              </a:ext>
            </a:extLst>
          </p:cNvPr>
          <p:cNvSpPr>
            <a:spLocks noGrp="1"/>
          </p:cNvSpPr>
          <p:nvPr>
            <p:ph type="ctrTitle"/>
          </p:nvPr>
        </p:nvSpPr>
        <p:spPr/>
        <p:txBody>
          <a:bodyPr/>
          <a:lstStyle/>
          <a:p>
            <a:r>
              <a:rPr lang="en-US" dirty="0"/>
              <a:t>Wireless Security</a:t>
            </a:r>
          </a:p>
        </p:txBody>
      </p:sp>
    </p:spTree>
    <p:extLst>
      <p:ext uri="{BB962C8B-B14F-4D97-AF65-F5344CB8AC3E}">
        <p14:creationId xmlns:p14="http://schemas.microsoft.com/office/powerpoint/2010/main" val="311940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EA8A9-A496-459D-BD05-730C9BF8ECE5}"/>
              </a:ext>
            </a:extLst>
          </p:cNvPr>
          <p:cNvSpPr>
            <a:spLocks noGrp="1"/>
          </p:cNvSpPr>
          <p:nvPr>
            <p:ph type="title"/>
          </p:nvPr>
        </p:nvSpPr>
        <p:spPr/>
        <p:txBody>
          <a:bodyPr/>
          <a:lstStyle/>
          <a:p>
            <a:r>
              <a:rPr lang="en-US" altLang="en-US" sz="3600" b="1" dirty="0"/>
              <a:t>Wireless Communication</a:t>
            </a:r>
            <a:endParaRPr lang="en-US" dirty="0"/>
          </a:p>
        </p:txBody>
      </p:sp>
      <p:sp>
        <p:nvSpPr>
          <p:cNvPr id="3" name="Content Placeholder 2">
            <a:extLst>
              <a:ext uri="{FF2B5EF4-FFF2-40B4-BE49-F238E27FC236}">
                <a16:creationId xmlns:a16="http://schemas.microsoft.com/office/drawing/2014/main" id="{5457A587-DFCE-48A0-A192-0E585292E4D9}"/>
              </a:ext>
            </a:extLst>
          </p:cNvPr>
          <p:cNvSpPr>
            <a:spLocks noGrp="1"/>
          </p:cNvSpPr>
          <p:nvPr>
            <p:ph idx="1"/>
          </p:nvPr>
        </p:nvSpPr>
        <p:spPr/>
        <p:txBody>
          <a:bodyPr>
            <a:normAutofit/>
          </a:bodyPr>
          <a:lstStyle/>
          <a:p>
            <a:pPr>
              <a:lnSpc>
                <a:spcPct val="80000"/>
              </a:lnSpc>
            </a:pPr>
            <a:r>
              <a:rPr lang="en-US" altLang="en-US" dirty="0"/>
              <a:t>Wireless technology started in the early 1970s. </a:t>
            </a:r>
          </a:p>
          <a:p>
            <a:pPr>
              <a:lnSpc>
                <a:spcPct val="80000"/>
              </a:lnSpc>
            </a:pPr>
            <a:endParaRPr lang="en-US" altLang="en-US" dirty="0"/>
          </a:p>
          <a:p>
            <a:pPr>
              <a:lnSpc>
                <a:spcPct val="80000"/>
              </a:lnSpc>
            </a:pPr>
            <a:r>
              <a:rPr lang="en-US" altLang="en-US" dirty="0"/>
              <a:t>Wireless technology is one of the fastest developing technologies of the communication industry.  </a:t>
            </a:r>
          </a:p>
          <a:p>
            <a:pPr lvl="1">
              <a:lnSpc>
                <a:spcPct val="80000"/>
              </a:lnSpc>
            </a:pPr>
            <a:r>
              <a:rPr lang="en-US" altLang="en-US" dirty="0"/>
              <a:t>Very popular</a:t>
            </a:r>
          </a:p>
          <a:p>
            <a:pPr>
              <a:lnSpc>
                <a:spcPct val="80000"/>
              </a:lnSpc>
            </a:pPr>
            <a:endParaRPr lang="en-US" altLang="en-US" dirty="0"/>
          </a:p>
          <a:p>
            <a:pPr>
              <a:lnSpc>
                <a:spcPct val="80000"/>
              </a:lnSpc>
            </a:pPr>
            <a:r>
              <a:rPr lang="en-US" altLang="en-US" dirty="0"/>
              <a:t>It is based on wireless networking technology that includes WLAN,  Wireless WAN, Web and an industry of wireless communication devices.  </a:t>
            </a:r>
          </a:p>
          <a:p>
            <a:endParaRPr lang="en-US" dirty="0"/>
          </a:p>
        </p:txBody>
      </p:sp>
    </p:spTree>
    <p:extLst>
      <p:ext uri="{BB962C8B-B14F-4D97-AF65-F5344CB8AC3E}">
        <p14:creationId xmlns:p14="http://schemas.microsoft.com/office/powerpoint/2010/main" val="2120422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7E70-8C42-4B4F-8A1A-EDB514B63105}"/>
              </a:ext>
            </a:extLst>
          </p:cNvPr>
          <p:cNvSpPr>
            <a:spLocks noGrp="1"/>
          </p:cNvSpPr>
          <p:nvPr>
            <p:ph type="title"/>
          </p:nvPr>
        </p:nvSpPr>
        <p:spPr/>
        <p:txBody>
          <a:bodyPr/>
          <a:lstStyle/>
          <a:p>
            <a:r>
              <a:rPr lang="en-US" altLang="en-US" sz="3200" b="1" dirty="0"/>
              <a:t>Wireless Communication</a:t>
            </a:r>
            <a:endParaRPr lang="en-US" dirty="0"/>
          </a:p>
        </p:txBody>
      </p:sp>
      <p:sp>
        <p:nvSpPr>
          <p:cNvPr id="3" name="Content Placeholder 2">
            <a:extLst>
              <a:ext uri="{FF2B5EF4-FFF2-40B4-BE49-F238E27FC236}">
                <a16:creationId xmlns:a16="http://schemas.microsoft.com/office/drawing/2014/main" id="{B971E805-0CA2-4D3E-98A2-EB8F36FE512B}"/>
              </a:ext>
            </a:extLst>
          </p:cNvPr>
          <p:cNvSpPr>
            <a:spLocks noGrp="1"/>
          </p:cNvSpPr>
          <p:nvPr>
            <p:ph idx="1"/>
          </p:nvPr>
        </p:nvSpPr>
        <p:spPr/>
        <p:txBody>
          <a:bodyPr>
            <a:normAutofit lnSpcReduction="10000"/>
          </a:bodyPr>
          <a:lstStyle/>
          <a:p>
            <a:r>
              <a:rPr lang="en-US" altLang="en-US" dirty="0"/>
              <a:t>In its simplest form, </a:t>
            </a:r>
            <a:r>
              <a:rPr lang="en-US" altLang="en-US"/>
              <a:t>wireless technology </a:t>
            </a:r>
            <a:r>
              <a:rPr lang="en-US" altLang="en-US" dirty="0"/>
              <a:t>is based on a concept of a cell</a:t>
            </a:r>
          </a:p>
          <a:p>
            <a:endParaRPr lang="en-US" altLang="en-US" dirty="0"/>
          </a:p>
          <a:p>
            <a:r>
              <a:rPr lang="en-US" altLang="en-US" dirty="0"/>
              <a:t>That is why wireless communication is sometimes referred to as  cellular communication.</a:t>
            </a:r>
          </a:p>
          <a:p>
            <a:endParaRPr lang="en-US" altLang="en-US" dirty="0"/>
          </a:p>
          <a:p>
            <a:r>
              <a:rPr lang="en-US" altLang="en-US" dirty="0"/>
              <a:t>The wireless infrastructure, because of distance problems, is in most parts supported and complemented  by other wired  and other communication technologies such as satellite, infrared, microwave, and radio. </a:t>
            </a:r>
          </a:p>
          <a:p>
            <a:endParaRPr lang="en-US" dirty="0"/>
          </a:p>
        </p:txBody>
      </p:sp>
    </p:spTree>
    <p:extLst>
      <p:ext uri="{BB962C8B-B14F-4D97-AF65-F5344CB8AC3E}">
        <p14:creationId xmlns:p14="http://schemas.microsoft.com/office/powerpoint/2010/main" val="271143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87E70-8C42-4B4F-8A1A-EDB514B63105}"/>
              </a:ext>
            </a:extLst>
          </p:cNvPr>
          <p:cNvSpPr>
            <a:spLocks noGrp="1"/>
          </p:cNvSpPr>
          <p:nvPr>
            <p:ph type="title"/>
          </p:nvPr>
        </p:nvSpPr>
        <p:spPr/>
        <p:txBody>
          <a:bodyPr/>
          <a:lstStyle/>
          <a:p>
            <a:r>
              <a:rPr lang="en-US" altLang="en-US" sz="3200" b="1" dirty="0"/>
              <a:t>Wireless Communication</a:t>
            </a:r>
            <a:endParaRPr lang="en-US" dirty="0"/>
          </a:p>
        </p:txBody>
      </p:sp>
      <p:sp>
        <p:nvSpPr>
          <p:cNvPr id="3" name="Content Placeholder 2">
            <a:extLst>
              <a:ext uri="{FF2B5EF4-FFF2-40B4-BE49-F238E27FC236}">
                <a16:creationId xmlns:a16="http://schemas.microsoft.com/office/drawing/2014/main" id="{B971E805-0CA2-4D3E-98A2-EB8F36FE512B}"/>
              </a:ext>
            </a:extLst>
          </p:cNvPr>
          <p:cNvSpPr>
            <a:spLocks noGrp="1"/>
          </p:cNvSpPr>
          <p:nvPr>
            <p:ph idx="1"/>
          </p:nvPr>
        </p:nvSpPr>
        <p:spPr>
          <a:xfrm>
            <a:off x="159657" y="1752600"/>
            <a:ext cx="8752113" cy="4836886"/>
          </a:xfrm>
        </p:spPr>
        <p:txBody>
          <a:bodyPr>
            <a:normAutofit lnSpcReduction="10000"/>
          </a:bodyPr>
          <a:lstStyle/>
          <a:p>
            <a:pPr>
              <a:lnSpc>
                <a:spcPct val="80000"/>
              </a:lnSpc>
            </a:pPr>
            <a:r>
              <a:rPr lang="en-US" altLang="en-US" dirty="0"/>
              <a:t>Data is transmitted over a dedicated bandwidth. </a:t>
            </a:r>
          </a:p>
          <a:p>
            <a:pPr>
              <a:lnSpc>
                <a:spcPct val="80000"/>
              </a:lnSpc>
            </a:pPr>
            <a:r>
              <a:rPr lang="en-US" altLang="en-US" dirty="0"/>
              <a:t>This bandwidth is split into several segments called cells</a:t>
            </a:r>
          </a:p>
          <a:p>
            <a:pPr lvl="1">
              <a:lnSpc>
                <a:spcPct val="80000"/>
              </a:lnSpc>
            </a:pPr>
            <a:r>
              <a:rPr lang="en-US" altLang="en-US" dirty="0"/>
              <a:t>Cells are permanently assigned to small geographical regions</a:t>
            </a:r>
          </a:p>
          <a:p>
            <a:pPr lvl="1">
              <a:lnSpc>
                <a:spcPct val="80000"/>
              </a:lnSpc>
            </a:pPr>
            <a:endParaRPr lang="en-US" altLang="en-US" dirty="0"/>
          </a:p>
          <a:p>
            <a:pPr>
              <a:lnSpc>
                <a:spcPct val="80000"/>
              </a:lnSpc>
            </a:pPr>
            <a:r>
              <a:rPr lang="en-US" altLang="en-US" dirty="0"/>
              <a:t>Cells are roughly ten square miles or less depending on the density of cellular phones in the geographical cell. </a:t>
            </a:r>
          </a:p>
          <a:p>
            <a:pPr>
              <a:lnSpc>
                <a:spcPct val="80000"/>
              </a:lnSpc>
            </a:pPr>
            <a:endParaRPr lang="en-US" altLang="en-US" dirty="0"/>
          </a:p>
          <a:p>
            <a:pPr>
              <a:lnSpc>
                <a:spcPct val="80000"/>
              </a:lnSpc>
            </a:pPr>
            <a:r>
              <a:rPr lang="en-US" altLang="en-US" dirty="0"/>
              <a:t>Each cell has, at its center, a communication tower called the base station (BS)</a:t>
            </a:r>
          </a:p>
          <a:p>
            <a:pPr>
              <a:lnSpc>
                <a:spcPct val="80000"/>
              </a:lnSpc>
            </a:pPr>
            <a:endParaRPr lang="en-US" altLang="en-US" dirty="0"/>
          </a:p>
          <a:p>
            <a:pPr>
              <a:lnSpc>
                <a:spcPct val="80000"/>
              </a:lnSpc>
            </a:pPr>
            <a:r>
              <a:rPr lang="en-US" altLang="en-US" dirty="0"/>
              <a:t>The BS receives and sends data usually via a satellite. Each BS operates two types of channels: </a:t>
            </a:r>
          </a:p>
          <a:p>
            <a:pPr lvl="1">
              <a:lnSpc>
                <a:spcPct val="80000"/>
              </a:lnSpc>
            </a:pPr>
            <a:r>
              <a:rPr lang="en-US" altLang="en-US" sz="2400" dirty="0"/>
              <a:t>The control channel  which is used  in the exchange when setting up and maintaining calls </a:t>
            </a:r>
          </a:p>
          <a:p>
            <a:pPr lvl="1">
              <a:lnSpc>
                <a:spcPct val="80000"/>
              </a:lnSpc>
            </a:pPr>
            <a:r>
              <a:rPr lang="en-US" altLang="en-US" sz="2400" dirty="0"/>
              <a:t>The traffic channel to carry voice/data.</a:t>
            </a:r>
          </a:p>
          <a:p>
            <a:endParaRPr lang="en-US" altLang="en-US" dirty="0"/>
          </a:p>
        </p:txBody>
      </p:sp>
    </p:spTree>
    <p:extLst>
      <p:ext uri="{BB962C8B-B14F-4D97-AF65-F5344CB8AC3E}">
        <p14:creationId xmlns:p14="http://schemas.microsoft.com/office/powerpoint/2010/main" val="2744262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val 5"/>
          <p:cNvSpPr>
            <a:spLocks noChangeArrowheads="1"/>
          </p:cNvSpPr>
          <p:nvPr/>
        </p:nvSpPr>
        <p:spPr bwMode="auto">
          <a:xfrm>
            <a:off x="4755356" y="4140995"/>
            <a:ext cx="1614488" cy="157043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4579" name="Oval 11"/>
          <p:cNvSpPr>
            <a:spLocks noChangeArrowheads="1"/>
          </p:cNvSpPr>
          <p:nvPr/>
        </p:nvSpPr>
        <p:spPr bwMode="auto">
          <a:xfrm>
            <a:off x="1631158" y="1825229"/>
            <a:ext cx="1689497" cy="17145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4580" name="Line 22"/>
          <p:cNvSpPr>
            <a:spLocks noChangeShapeType="1"/>
          </p:cNvSpPr>
          <p:nvPr/>
        </p:nvSpPr>
        <p:spPr bwMode="auto">
          <a:xfrm>
            <a:off x="2491980" y="2693194"/>
            <a:ext cx="958453" cy="4917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4581" name="Oval 23"/>
          <p:cNvSpPr>
            <a:spLocks noChangeArrowheads="1"/>
          </p:cNvSpPr>
          <p:nvPr/>
        </p:nvSpPr>
        <p:spPr bwMode="auto">
          <a:xfrm>
            <a:off x="2286001" y="3882630"/>
            <a:ext cx="778669" cy="75366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4582" name="Line 34"/>
          <p:cNvSpPr>
            <a:spLocks noChangeShapeType="1"/>
          </p:cNvSpPr>
          <p:nvPr/>
        </p:nvSpPr>
        <p:spPr bwMode="auto">
          <a:xfrm flipV="1">
            <a:off x="2790825" y="3584973"/>
            <a:ext cx="942975" cy="607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4583" name="Oval 38"/>
          <p:cNvSpPr>
            <a:spLocks noChangeArrowheads="1"/>
          </p:cNvSpPr>
          <p:nvPr/>
        </p:nvSpPr>
        <p:spPr bwMode="auto">
          <a:xfrm>
            <a:off x="3474245" y="4187430"/>
            <a:ext cx="1708547" cy="1539478"/>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4584" name="Line 59"/>
          <p:cNvSpPr>
            <a:spLocks noChangeShapeType="1"/>
          </p:cNvSpPr>
          <p:nvPr/>
        </p:nvSpPr>
        <p:spPr bwMode="auto">
          <a:xfrm>
            <a:off x="5163741" y="4925616"/>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24585" name="Line 60"/>
          <p:cNvSpPr>
            <a:spLocks noChangeShapeType="1"/>
          </p:cNvSpPr>
          <p:nvPr/>
        </p:nvSpPr>
        <p:spPr bwMode="auto">
          <a:xfrm flipH="1">
            <a:off x="4798219" y="4852988"/>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4586" name="Line 61"/>
          <p:cNvSpPr>
            <a:spLocks noChangeShapeType="1"/>
          </p:cNvSpPr>
          <p:nvPr/>
        </p:nvSpPr>
        <p:spPr bwMode="auto">
          <a:xfrm flipH="1">
            <a:off x="4808935" y="4910138"/>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4587" name="Line 62"/>
          <p:cNvSpPr>
            <a:spLocks noChangeShapeType="1"/>
          </p:cNvSpPr>
          <p:nvPr/>
        </p:nvSpPr>
        <p:spPr bwMode="auto">
          <a:xfrm flipH="1">
            <a:off x="4766072" y="4960144"/>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4588" name="Line 63"/>
          <p:cNvSpPr>
            <a:spLocks noChangeShapeType="1"/>
          </p:cNvSpPr>
          <p:nvPr/>
        </p:nvSpPr>
        <p:spPr bwMode="auto">
          <a:xfrm flipH="1" flipV="1">
            <a:off x="4793457" y="3936207"/>
            <a:ext cx="711994" cy="9703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4589" name="Line 64"/>
          <p:cNvSpPr>
            <a:spLocks noChangeShapeType="1"/>
          </p:cNvSpPr>
          <p:nvPr/>
        </p:nvSpPr>
        <p:spPr bwMode="auto">
          <a:xfrm flipV="1">
            <a:off x="4374356" y="3965972"/>
            <a:ext cx="381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24590" name="Group 356"/>
          <p:cNvGrpSpPr>
            <a:grpSpLocks/>
          </p:cNvGrpSpPr>
          <p:nvPr/>
        </p:nvGrpSpPr>
        <p:grpSpPr bwMode="auto">
          <a:xfrm>
            <a:off x="5974556" y="4507706"/>
            <a:ext cx="248841" cy="276225"/>
            <a:chOff x="313" y="1497"/>
            <a:chExt cx="1152" cy="1014"/>
          </a:xfrm>
        </p:grpSpPr>
        <p:pic>
          <p:nvPicPr>
            <p:cNvPr id="24708" name="Picture 354" descr="laptop_stylized_sm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09" name="Picture 355" descr="antenna_stylize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1" name="Group 361"/>
          <p:cNvGrpSpPr>
            <a:grpSpLocks/>
          </p:cNvGrpSpPr>
          <p:nvPr/>
        </p:nvGrpSpPr>
        <p:grpSpPr bwMode="auto">
          <a:xfrm>
            <a:off x="2696767" y="4004073"/>
            <a:ext cx="297656" cy="291703"/>
            <a:chOff x="2967" y="478"/>
            <a:chExt cx="788" cy="625"/>
          </a:xfrm>
        </p:grpSpPr>
        <p:pic>
          <p:nvPicPr>
            <p:cNvPr id="24706" name="Picture 358" descr="access_point_stylized_smal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707" name="Picture 360" descr="antenna_radiation_stylized"/>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2" name="Group 89"/>
          <p:cNvGrpSpPr>
            <a:grpSpLocks/>
          </p:cNvGrpSpPr>
          <p:nvPr/>
        </p:nvGrpSpPr>
        <p:grpSpPr bwMode="auto">
          <a:xfrm>
            <a:off x="5394724" y="4575572"/>
            <a:ext cx="344090" cy="465534"/>
            <a:chOff x="5955030" y="3031808"/>
            <a:chExt cx="914400" cy="1398587"/>
          </a:xfrm>
        </p:grpSpPr>
        <p:grpSp>
          <p:nvGrpSpPr>
            <p:cNvPr id="24689" name="Group 398"/>
            <p:cNvGrpSpPr>
              <a:grpSpLocks/>
            </p:cNvGrpSpPr>
            <p:nvPr/>
          </p:nvGrpSpPr>
          <p:grpSpPr bwMode="auto">
            <a:xfrm>
              <a:off x="6097905" y="3403283"/>
              <a:ext cx="596900" cy="1027112"/>
              <a:chOff x="3130" y="3288"/>
              <a:chExt cx="410" cy="742"/>
            </a:xfrm>
          </p:grpSpPr>
          <p:sp>
            <p:nvSpPr>
              <p:cNvPr id="24691"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92"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93"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94"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95"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96"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97"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98"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99"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700"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701"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702"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703"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704"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705"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4690" name="Picture 399" descr="cell_tower_radiation cop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5030" y="3031808"/>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3" name="Group 403"/>
          <p:cNvGrpSpPr>
            <a:grpSpLocks/>
          </p:cNvGrpSpPr>
          <p:nvPr/>
        </p:nvGrpSpPr>
        <p:grpSpPr bwMode="auto">
          <a:xfrm>
            <a:off x="3695700" y="4873229"/>
            <a:ext cx="395288" cy="294084"/>
            <a:chOff x="2751" y="1851"/>
            <a:chExt cx="462" cy="478"/>
          </a:xfrm>
        </p:grpSpPr>
        <p:pic>
          <p:nvPicPr>
            <p:cNvPr id="24687" name="Picture 364" descr="iphone_stylized_small"/>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88" name="Picture 402" descr="antenna_radiation_stylized"/>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4" name="Group 91"/>
          <p:cNvGrpSpPr>
            <a:grpSpLocks/>
          </p:cNvGrpSpPr>
          <p:nvPr/>
        </p:nvGrpSpPr>
        <p:grpSpPr bwMode="auto">
          <a:xfrm>
            <a:off x="4213624" y="4598195"/>
            <a:ext cx="344090" cy="465535"/>
            <a:chOff x="5955030" y="3031808"/>
            <a:chExt cx="914400" cy="1398587"/>
          </a:xfrm>
        </p:grpSpPr>
        <p:grpSp>
          <p:nvGrpSpPr>
            <p:cNvPr id="24670" name="Group 398"/>
            <p:cNvGrpSpPr>
              <a:grpSpLocks/>
            </p:cNvGrpSpPr>
            <p:nvPr/>
          </p:nvGrpSpPr>
          <p:grpSpPr bwMode="auto">
            <a:xfrm>
              <a:off x="6097905" y="3403283"/>
              <a:ext cx="596900" cy="1027112"/>
              <a:chOff x="3130" y="3288"/>
              <a:chExt cx="410" cy="742"/>
            </a:xfrm>
          </p:grpSpPr>
          <p:sp>
            <p:nvSpPr>
              <p:cNvPr id="24672"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73"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74"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75"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76"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77"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78"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79"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80"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81"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82"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83"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84"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85"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86"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4671" name="Picture 399" descr="cell_tower_radiation cop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5030" y="3031808"/>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5" name="Group 356"/>
          <p:cNvGrpSpPr>
            <a:grpSpLocks/>
          </p:cNvGrpSpPr>
          <p:nvPr/>
        </p:nvGrpSpPr>
        <p:grpSpPr bwMode="auto">
          <a:xfrm>
            <a:off x="5479256" y="5200650"/>
            <a:ext cx="271463" cy="253604"/>
            <a:chOff x="313" y="1497"/>
            <a:chExt cx="1152" cy="1014"/>
          </a:xfrm>
        </p:grpSpPr>
        <p:pic>
          <p:nvPicPr>
            <p:cNvPr id="24668" name="Picture 354" descr="laptop_stylized_small"/>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69" name="Picture 355" descr="antenna_stylized"/>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6" name="Group 356"/>
          <p:cNvGrpSpPr>
            <a:grpSpLocks/>
          </p:cNvGrpSpPr>
          <p:nvPr/>
        </p:nvGrpSpPr>
        <p:grpSpPr bwMode="auto">
          <a:xfrm>
            <a:off x="4556523" y="5216128"/>
            <a:ext cx="282178" cy="260747"/>
            <a:chOff x="313" y="1497"/>
            <a:chExt cx="1152" cy="1014"/>
          </a:xfrm>
        </p:grpSpPr>
        <p:pic>
          <p:nvPicPr>
            <p:cNvPr id="24666" name="Picture 354" descr="laptop_stylized_small"/>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67" name="Picture 355" descr="antenna_stylize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7" name="Group 356"/>
          <p:cNvGrpSpPr>
            <a:grpSpLocks/>
          </p:cNvGrpSpPr>
          <p:nvPr/>
        </p:nvGrpSpPr>
        <p:grpSpPr bwMode="auto">
          <a:xfrm>
            <a:off x="4015980" y="5231608"/>
            <a:ext cx="286940" cy="327422"/>
            <a:chOff x="313" y="1497"/>
            <a:chExt cx="1152" cy="1014"/>
          </a:xfrm>
        </p:grpSpPr>
        <p:pic>
          <p:nvPicPr>
            <p:cNvPr id="24664" name="Picture 354" descr="laptop_stylized_small"/>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65" name="Picture 355" descr="antenna_stylized"/>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8" name="Group 403"/>
          <p:cNvGrpSpPr>
            <a:grpSpLocks/>
          </p:cNvGrpSpPr>
          <p:nvPr/>
        </p:nvGrpSpPr>
        <p:grpSpPr bwMode="auto">
          <a:xfrm>
            <a:off x="3939780" y="4362451"/>
            <a:ext cx="364331" cy="302419"/>
            <a:chOff x="2751" y="1851"/>
            <a:chExt cx="462" cy="478"/>
          </a:xfrm>
        </p:grpSpPr>
        <p:pic>
          <p:nvPicPr>
            <p:cNvPr id="24662" name="Picture 364" descr="iphone_stylized_small"/>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63" name="Picture 402" descr="antenna_radiation_stylized"/>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99" name="Group 403"/>
          <p:cNvGrpSpPr>
            <a:grpSpLocks/>
          </p:cNvGrpSpPr>
          <p:nvPr/>
        </p:nvGrpSpPr>
        <p:grpSpPr bwMode="auto">
          <a:xfrm>
            <a:off x="5860258" y="4857751"/>
            <a:ext cx="394097" cy="294085"/>
            <a:chOff x="2751" y="1851"/>
            <a:chExt cx="462" cy="478"/>
          </a:xfrm>
        </p:grpSpPr>
        <p:pic>
          <p:nvPicPr>
            <p:cNvPr id="24660" name="Picture 364" descr="iphone_stylized_small"/>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61" name="Picture 402" descr="antenna_radiation_stylized"/>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00" name="Group 356"/>
          <p:cNvGrpSpPr>
            <a:grpSpLocks/>
          </p:cNvGrpSpPr>
          <p:nvPr/>
        </p:nvGrpSpPr>
        <p:grpSpPr bwMode="auto">
          <a:xfrm>
            <a:off x="4883944" y="4750594"/>
            <a:ext cx="282179" cy="261938"/>
            <a:chOff x="313" y="1497"/>
            <a:chExt cx="1152" cy="1014"/>
          </a:xfrm>
        </p:grpSpPr>
        <p:pic>
          <p:nvPicPr>
            <p:cNvPr id="24658" name="Picture 354" descr="laptop_stylized_small"/>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59" name="Picture 355" descr="antenna_stylize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01" name="Group 356"/>
          <p:cNvGrpSpPr>
            <a:grpSpLocks/>
          </p:cNvGrpSpPr>
          <p:nvPr/>
        </p:nvGrpSpPr>
        <p:grpSpPr bwMode="auto">
          <a:xfrm>
            <a:off x="2575324" y="4339830"/>
            <a:ext cx="211931" cy="258365"/>
            <a:chOff x="313" y="1497"/>
            <a:chExt cx="1152" cy="1014"/>
          </a:xfrm>
        </p:grpSpPr>
        <p:pic>
          <p:nvPicPr>
            <p:cNvPr id="24656" name="Picture 354" descr="laptop_stylized_small"/>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57" name="Picture 355" descr="antenna_stylized"/>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02" name="Group 403"/>
          <p:cNvGrpSpPr>
            <a:grpSpLocks/>
          </p:cNvGrpSpPr>
          <p:nvPr/>
        </p:nvGrpSpPr>
        <p:grpSpPr bwMode="auto">
          <a:xfrm>
            <a:off x="2355056" y="4088606"/>
            <a:ext cx="333375" cy="285750"/>
            <a:chOff x="2751" y="1851"/>
            <a:chExt cx="462" cy="478"/>
          </a:xfrm>
        </p:grpSpPr>
        <p:pic>
          <p:nvPicPr>
            <p:cNvPr id="24654" name="Picture 364" descr="iphone_stylized_small"/>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55" name="Picture 402" descr="antenna_radiation_stylized"/>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03" name="Group 100"/>
          <p:cNvGrpSpPr>
            <a:grpSpLocks/>
          </p:cNvGrpSpPr>
          <p:nvPr/>
        </p:nvGrpSpPr>
        <p:grpSpPr bwMode="auto">
          <a:xfrm>
            <a:off x="2324100" y="2336007"/>
            <a:ext cx="344091" cy="464344"/>
            <a:chOff x="5955030" y="3031808"/>
            <a:chExt cx="914400" cy="1398587"/>
          </a:xfrm>
        </p:grpSpPr>
        <p:grpSp>
          <p:nvGrpSpPr>
            <p:cNvPr id="24637" name="Group 398"/>
            <p:cNvGrpSpPr>
              <a:grpSpLocks/>
            </p:cNvGrpSpPr>
            <p:nvPr/>
          </p:nvGrpSpPr>
          <p:grpSpPr bwMode="auto">
            <a:xfrm>
              <a:off x="6097905" y="3403283"/>
              <a:ext cx="596900" cy="1027112"/>
              <a:chOff x="3130" y="3288"/>
              <a:chExt cx="410" cy="742"/>
            </a:xfrm>
          </p:grpSpPr>
          <p:sp>
            <p:nvSpPr>
              <p:cNvPr id="24639"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40"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41"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42"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43"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44"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45"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46"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47"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48"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49"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50"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51"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52"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4653"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4638" name="Picture 399" descr="cell_tower_radiation cop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5030" y="3031808"/>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04" name="Group 356"/>
          <p:cNvGrpSpPr>
            <a:grpSpLocks/>
          </p:cNvGrpSpPr>
          <p:nvPr/>
        </p:nvGrpSpPr>
        <p:grpSpPr bwMode="auto">
          <a:xfrm>
            <a:off x="2727723" y="2434829"/>
            <a:ext cx="348853" cy="360759"/>
            <a:chOff x="313" y="1497"/>
            <a:chExt cx="1152" cy="1014"/>
          </a:xfrm>
        </p:grpSpPr>
        <p:pic>
          <p:nvPicPr>
            <p:cNvPr id="24635" name="Picture 354" descr="laptop_stylized_small"/>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355" descr="antenna_stylized"/>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05" name="Group 356"/>
          <p:cNvGrpSpPr>
            <a:grpSpLocks/>
          </p:cNvGrpSpPr>
          <p:nvPr/>
        </p:nvGrpSpPr>
        <p:grpSpPr bwMode="auto">
          <a:xfrm>
            <a:off x="2646761" y="3033713"/>
            <a:ext cx="250031" cy="276225"/>
            <a:chOff x="313" y="1497"/>
            <a:chExt cx="1152" cy="1014"/>
          </a:xfrm>
        </p:grpSpPr>
        <p:pic>
          <p:nvPicPr>
            <p:cNvPr id="24633" name="Picture 354" descr="laptop_stylized_sm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4" name="Picture 355" descr="antenna_stylize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06" name="Group 356"/>
          <p:cNvGrpSpPr>
            <a:grpSpLocks/>
          </p:cNvGrpSpPr>
          <p:nvPr/>
        </p:nvGrpSpPr>
        <p:grpSpPr bwMode="auto">
          <a:xfrm>
            <a:off x="2255045" y="3098006"/>
            <a:ext cx="211931" cy="258366"/>
            <a:chOff x="313" y="1497"/>
            <a:chExt cx="1152" cy="1014"/>
          </a:xfrm>
        </p:grpSpPr>
        <p:pic>
          <p:nvPicPr>
            <p:cNvPr id="24631" name="Picture 354" descr="laptop_stylized_small"/>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2" name="Picture 355" descr="antenna_stylized"/>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07" name="Group 403"/>
          <p:cNvGrpSpPr>
            <a:grpSpLocks/>
          </p:cNvGrpSpPr>
          <p:nvPr/>
        </p:nvGrpSpPr>
        <p:grpSpPr bwMode="auto">
          <a:xfrm>
            <a:off x="2034779" y="2845594"/>
            <a:ext cx="333375" cy="286941"/>
            <a:chOff x="2751" y="1851"/>
            <a:chExt cx="462" cy="478"/>
          </a:xfrm>
        </p:grpSpPr>
        <p:pic>
          <p:nvPicPr>
            <p:cNvPr id="24629" name="Picture 364" descr="iphone_stylized_small"/>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0" name="Picture 402" descr="antenna_radiation_stylized"/>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08" name="Group 356"/>
          <p:cNvGrpSpPr>
            <a:grpSpLocks/>
          </p:cNvGrpSpPr>
          <p:nvPr/>
        </p:nvGrpSpPr>
        <p:grpSpPr bwMode="auto">
          <a:xfrm>
            <a:off x="2316956" y="1908572"/>
            <a:ext cx="334566" cy="289322"/>
            <a:chOff x="313" y="1497"/>
            <a:chExt cx="1152" cy="1014"/>
          </a:xfrm>
        </p:grpSpPr>
        <p:pic>
          <p:nvPicPr>
            <p:cNvPr id="24627" name="Picture 354" descr="laptop_stylized_small"/>
            <p:cNvPicPr>
              <a:picLocks noChangeAspect="1" noChangeArrowheads="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8" name="Picture 355" descr="antenna_stylized"/>
            <p:cNvPicPr>
              <a:picLocks noChangeAspect="1" noChangeArrowheads="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09" name="Group 403"/>
          <p:cNvGrpSpPr>
            <a:grpSpLocks/>
          </p:cNvGrpSpPr>
          <p:nvPr/>
        </p:nvGrpSpPr>
        <p:grpSpPr bwMode="auto">
          <a:xfrm>
            <a:off x="1714500" y="2755106"/>
            <a:ext cx="334566" cy="285750"/>
            <a:chOff x="2751" y="1851"/>
            <a:chExt cx="462" cy="478"/>
          </a:xfrm>
        </p:grpSpPr>
        <p:pic>
          <p:nvPicPr>
            <p:cNvPr id="24625" name="Picture 364" descr="iphone_stylized_small"/>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6" name="Picture 402" descr="antenna_radiation_stylized"/>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610" name="Rectangle 84"/>
          <p:cNvSpPr>
            <a:spLocks noChangeArrowheads="1"/>
          </p:cNvSpPr>
          <p:nvPr/>
        </p:nvSpPr>
        <p:spPr bwMode="auto">
          <a:xfrm>
            <a:off x="5193506" y="1691271"/>
            <a:ext cx="2659857" cy="2170928"/>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4611" name="Rectangle 85"/>
          <p:cNvSpPr>
            <a:spLocks noChangeArrowheads="1"/>
          </p:cNvSpPr>
          <p:nvPr/>
        </p:nvSpPr>
        <p:spPr bwMode="auto">
          <a:xfrm>
            <a:off x="5331619" y="2081213"/>
            <a:ext cx="1434704" cy="2107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4612" name="Rectangle 83"/>
          <p:cNvSpPr>
            <a:spLocks noChangeArrowheads="1"/>
          </p:cNvSpPr>
          <p:nvPr/>
        </p:nvSpPr>
        <p:spPr bwMode="auto">
          <a:xfrm>
            <a:off x="5323285" y="2027636"/>
            <a:ext cx="2481263" cy="193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buClr>
                <a:srgbClr val="000099"/>
              </a:buClr>
              <a:buSzPct val="75000"/>
              <a:buFont typeface="Wingdings" panose="05000000000000000000" pitchFamily="2" charset="2"/>
              <a:buNone/>
            </a:pPr>
            <a:r>
              <a:rPr lang="en-US" altLang="en-US" sz="1500">
                <a:latin typeface="Gill Sans MT" panose="020B0502020104020203" pitchFamily="34" charset="0"/>
              </a:rPr>
              <a:t>wireless hosts</a:t>
            </a:r>
          </a:p>
          <a:p>
            <a:pPr>
              <a:lnSpc>
                <a:spcPct val="90000"/>
              </a:lnSpc>
              <a:spcBef>
                <a:spcPct val="20000"/>
              </a:spcBef>
              <a:buClr>
                <a:srgbClr val="000099"/>
              </a:buClr>
              <a:buSzPct val="75000"/>
              <a:buFont typeface="Wingdings" panose="05000000000000000000" pitchFamily="2" charset="2"/>
              <a:buChar char="v"/>
            </a:pPr>
            <a:r>
              <a:rPr lang="en-US" altLang="en-US" sz="1350">
                <a:latin typeface="Gill Sans MT" panose="020B0502020104020203" pitchFamily="34" charset="0"/>
              </a:rPr>
              <a:t>laptop, smartphone</a:t>
            </a:r>
          </a:p>
          <a:p>
            <a:pPr>
              <a:lnSpc>
                <a:spcPct val="90000"/>
              </a:lnSpc>
              <a:spcBef>
                <a:spcPct val="20000"/>
              </a:spcBef>
              <a:buClr>
                <a:srgbClr val="000099"/>
              </a:buClr>
              <a:buSzPct val="75000"/>
              <a:buFont typeface="Wingdings" panose="05000000000000000000" pitchFamily="2" charset="2"/>
              <a:buChar char="v"/>
            </a:pPr>
            <a:r>
              <a:rPr lang="en-US" altLang="en-US" sz="1350">
                <a:latin typeface="Gill Sans MT" panose="020B0502020104020203" pitchFamily="34" charset="0"/>
              </a:rPr>
              <a:t>run applications</a:t>
            </a:r>
          </a:p>
          <a:p>
            <a:pPr>
              <a:lnSpc>
                <a:spcPct val="90000"/>
              </a:lnSpc>
              <a:spcBef>
                <a:spcPct val="20000"/>
              </a:spcBef>
              <a:buClr>
                <a:srgbClr val="000099"/>
              </a:buClr>
              <a:buSzPct val="75000"/>
              <a:buFont typeface="Wingdings" panose="05000000000000000000" pitchFamily="2" charset="2"/>
              <a:buChar char="v"/>
            </a:pPr>
            <a:r>
              <a:rPr lang="en-US" altLang="en-US" sz="1350">
                <a:latin typeface="Gill Sans MT" panose="020B0502020104020203" pitchFamily="34" charset="0"/>
              </a:rPr>
              <a:t>may be stationary (non-mobile) or mobile</a:t>
            </a:r>
          </a:p>
          <a:p>
            <a:pPr lvl="1">
              <a:lnSpc>
                <a:spcPct val="90000"/>
              </a:lnSpc>
              <a:spcBef>
                <a:spcPct val="20000"/>
              </a:spcBef>
              <a:buClr>
                <a:srgbClr val="000099"/>
              </a:buClr>
              <a:buFont typeface="Wingdings" panose="05000000000000000000" pitchFamily="2" charset="2"/>
              <a:buChar char="§"/>
            </a:pPr>
            <a:r>
              <a:rPr lang="en-US" altLang="en-US" sz="1500">
                <a:latin typeface="Gill Sans MT" panose="020B0502020104020203" pitchFamily="34" charset="0"/>
              </a:rPr>
              <a:t>wireless does </a:t>
            </a:r>
            <a:r>
              <a:rPr lang="en-US" altLang="en-US" sz="1500" i="1">
                <a:latin typeface="Gill Sans MT" panose="020B0502020104020203" pitchFamily="34" charset="0"/>
              </a:rPr>
              <a:t>not</a:t>
            </a:r>
            <a:r>
              <a:rPr lang="en-US" altLang="en-US" sz="1500">
                <a:latin typeface="Gill Sans MT" panose="020B0502020104020203" pitchFamily="34" charset="0"/>
              </a:rPr>
              <a:t> always mean mobility</a:t>
            </a:r>
          </a:p>
        </p:txBody>
      </p:sp>
      <p:sp>
        <p:nvSpPr>
          <p:cNvPr id="24613" name="Line 86"/>
          <p:cNvSpPr>
            <a:spLocks noChangeShapeType="1"/>
          </p:cNvSpPr>
          <p:nvPr/>
        </p:nvSpPr>
        <p:spPr bwMode="auto">
          <a:xfrm flipH="1">
            <a:off x="5785247" y="3790951"/>
            <a:ext cx="717947" cy="1413272"/>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4614" name="Line 87"/>
          <p:cNvSpPr>
            <a:spLocks noChangeShapeType="1"/>
          </p:cNvSpPr>
          <p:nvPr/>
        </p:nvSpPr>
        <p:spPr bwMode="auto">
          <a:xfrm flipH="1">
            <a:off x="5086350" y="3779045"/>
            <a:ext cx="1414463" cy="102274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grpSp>
        <p:nvGrpSpPr>
          <p:cNvPr id="24615" name="Group 356"/>
          <p:cNvGrpSpPr>
            <a:grpSpLocks/>
          </p:cNvGrpSpPr>
          <p:nvPr/>
        </p:nvGrpSpPr>
        <p:grpSpPr bwMode="auto">
          <a:xfrm>
            <a:off x="7131844" y="1764507"/>
            <a:ext cx="571500" cy="578644"/>
            <a:chOff x="313" y="1497"/>
            <a:chExt cx="1152" cy="1014"/>
          </a:xfrm>
        </p:grpSpPr>
        <p:pic>
          <p:nvPicPr>
            <p:cNvPr id="24623" name="Picture 354" descr="laptop_stylized_small"/>
            <p:cNvPicPr>
              <a:picLocks noChangeAspect="1" noChangeArrowheads="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4" name="Picture 355" descr="antenna_stylized"/>
            <p:cNvPicPr>
              <a:picLocks noChangeAspect="1" noChangeArrowheads="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616" name="Group 403"/>
          <p:cNvGrpSpPr>
            <a:grpSpLocks/>
          </p:cNvGrpSpPr>
          <p:nvPr/>
        </p:nvGrpSpPr>
        <p:grpSpPr bwMode="auto">
          <a:xfrm>
            <a:off x="6705600" y="1885950"/>
            <a:ext cx="448866" cy="385763"/>
            <a:chOff x="2751" y="1851"/>
            <a:chExt cx="462" cy="478"/>
          </a:xfrm>
        </p:grpSpPr>
        <p:pic>
          <p:nvPicPr>
            <p:cNvPr id="24621" name="Picture 364" descr="iphone_stylized_small"/>
            <p:cNvPicPr>
              <a:picLocks noChangeAspect="1" noChangeArrowheads="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22" name="Picture 402" descr="antenna_radiation_stylized"/>
            <p:cNvPicPr>
              <a:picLocks noChangeAspect="1" noChangeArrowheads="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617" name="Rectangle 4"/>
          <p:cNvSpPr>
            <a:spLocks noGrp="1" noChangeArrowheads="1"/>
          </p:cNvSpPr>
          <p:nvPr>
            <p:ph type="title"/>
          </p:nvPr>
        </p:nvSpPr>
        <p:spPr>
          <a:xfrm>
            <a:off x="1734287" y="435162"/>
            <a:ext cx="5429250" cy="857250"/>
          </a:xfrm>
        </p:spPr>
        <p:txBody>
          <a:bodyPr>
            <a:normAutofit fontScale="90000"/>
          </a:bodyPr>
          <a:lstStyle/>
          <a:p>
            <a:r>
              <a:rPr lang="en-US" altLang="en-US" sz="3000" dirty="0">
                <a:latin typeface="Gill Sans MT" panose="020B0502020104020203" pitchFamily="34" charset="0"/>
              </a:rPr>
              <a:t>Elements of a wireless network</a:t>
            </a:r>
          </a:p>
        </p:txBody>
      </p:sp>
      <p:grpSp>
        <p:nvGrpSpPr>
          <p:cNvPr id="24618" name="Group 6"/>
          <p:cNvGrpSpPr>
            <a:grpSpLocks/>
          </p:cNvGrpSpPr>
          <p:nvPr/>
        </p:nvGrpSpPr>
        <p:grpSpPr bwMode="auto">
          <a:xfrm>
            <a:off x="3421856" y="2775348"/>
            <a:ext cx="1771650" cy="1321594"/>
            <a:chOff x="3839" y="1737"/>
            <a:chExt cx="1488" cy="1110"/>
          </a:xfrm>
        </p:grpSpPr>
        <p:sp>
          <p:nvSpPr>
            <p:cNvPr id="24619" name="Freeform 7"/>
            <p:cNvSpPr>
              <a:spLocks/>
            </p:cNvSpPr>
            <p:nvPr/>
          </p:nvSpPr>
          <p:spPr bwMode="auto">
            <a:xfrm>
              <a:off x="3839" y="1737"/>
              <a:ext cx="1488" cy="1110"/>
            </a:xfrm>
            <a:custGeom>
              <a:avLst/>
              <a:gdLst>
                <a:gd name="T0" fmla="*/ 1 w 2135"/>
                <a:gd name="T1" fmla="*/ 26 h 1662"/>
                <a:gd name="T2" fmla="*/ 6 w 2135"/>
                <a:gd name="T3" fmla="*/ 3 h 1662"/>
                <a:gd name="T4" fmla="*/ 36 w 2135"/>
                <a:gd name="T5" fmla="*/ 7 h 1662"/>
                <a:gd name="T6" fmla="*/ 68 w 2135"/>
                <a:gd name="T7" fmla="*/ 4 h 1662"/>
                <a:gd name="T8" fmla="*/ 112 w 2135"/>
                <a:gd name="T9" fmla="*/ 16 h 1662"/>
                <a:gd name="T10" fmla="*/ 112 w 2135"/>
                <a:gd name="T11" fmla="*/ 45 h 1662"/>
                <a:gd name="T12" fmla="*/ 88 w 2135"/>
                <a:gd name="T13" fmla="*/ 63 h 1662"/>
                <a:gd name="T14" fmla="*/ 45 w 2135"/>
                <a:gd name="T15" fmla="*/ 59 h 1662"/>
                <a:gd name="T16" fmla="*/ 28 w 2135"/>
                <a:gd name="T17" fmla="*/ 50 h 1662"/>
                <a:gd name="T18" fmla="*/ 10 w 2135"/>
                <a:gd name="T19" fmla="*/ 42 h 1662"/>
                <a:gd name="T20" fmla="*/ 1 w 2135"/>
                <a:gd name="T21" fmla="*/ 26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24620" name="Text Box 8"/>
            <p:cNvSpPr txBox="1">
              <a:spLocks noChangeArrowheads="1"/>
            </p:cNvSpPr>
            <p:nvPr/>
          </p:nvSpPr>
          <p:spPr bwMode="auto">
            <a:xfrm>
              <a:off x="4126" y="2030"/>
              <a:ext cx="10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a:ea typeface="MS PGothic" panose="020B0600070205080204" pitchFamily="34" charset="-128"/>
                  <a:cs typeface="Arial" panose="020B0604020202020204" pitchFamily="34" charset="0"/>
                </a:rPr>
                <a:t>network </a:t>
              </a:r>
            </a:p>
            <a:p>
              <a:pPr algn="ctr" eaLnBrk="1" hangingPunct="1"/>
              <a:r>
                <a:rPr lang="en-US" altLang="en-US" sz="1350">
                  <a:ea typeface="MS PGothic" panose="020B0600070205080204" pitchFamily="34" charset="-128"/>
                  <a:cs typeface="Arial" panose="020B0604020202020204" pitchFamily="34" charset="0"/>
                </a:rPr>
                <a:t>infrastructure</a:t>
              </a:r>
            </a:p>
          </p:txBody>
        </p:sp>
      </p:grpSp>
    </p:spTree>
    <p:extLst>
      <p:ext uri="{BB962C8B-B14F-4D97-AF65-F5344CB8AC3E}">
        <p14:creationId xmlns:p14="http://schemas.microsoft.com/office/powerpoint/2010/main" val="22851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5"/>
          <p:cNvSpPr>
            <a:spLocks noChangeArrowheads="1"/>
          </p:cNvSpPr>
          <p:nvPr/>
        </p:nvSpPr>
        <p:spPr bwMode="auto">
          <a:xfrm>
            <a:off x="4755356" y="4140995"/>
            <a:ext cx="1614488" cy="157043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6627" name="Oval 11"/>
          <p:cNvSpPr>
            <a:spLocks noChangeArrowheads="1"/>
          </p:cNvSpPr>
          <p:nvPr/>
        </p:nvSpPr>
        <p:spPr bwMode="auto">
          <a:xfrm>
            <a:off x="1631158" y="1825229"/>
            <a:ext cx="1689497" cy="1714500"/>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6628" name="Line 22"/>
          <p:cNvSpPr>
            <a:spLocks noChangeShapeType="1"/>
          </p:cNvSpPr>
          <p:nvPr/>
        </p:nvSpPr>
        <p:spPr bwMode="auto">
          <a:xfrm>
            <a:off x="2491980" y="2693194"/>
            <a:ext cx="958453" cy="4917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629" name="Oval 23"/>
          <p:cNvSpPr>
            <a:spLocks noChangeArrowheads="1"/>
          </p:cNvSpPr>
          <p:nvPr/>
        </p:nvSpPr>
        <p:spPr bwMode="auto">
          <a:xfrm>
            <a:off x="2286001" y="3882630"/>
            <a:ext cx="778669" cy="753665"/>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6630" name="Line 34"/>
          <p:cNvSpPr>
            <a:spLocks noChangeShapeType="1"/>
          </p:cNvSpPr>
          <p:nvPr/>
        </p:nvSpPr>
        <p:spPr bwMode="auto">
          <a:xfrm flipV="1">
            <a:off x="2790825" y="3584973"/>
            <a:ext cx="942975" cy="60721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631" name="Oval 38"/>
          <p:cNvSpPr>
            <a:spLocks noChangeArrowheads="1"/>
          </p:cNvSpPr>
          <p:nvPr/>
        </p:nvSpPr>
        <p:spPr bwMode="auto">
          <a:xfrm>
            <a:off x="3474245" y="4187430"/>
            <a:ext cx="1708547" cy="1539478"/>
          </a:xfrm>
          <a:prstGeom prst="ellipse">
            <a:avLst/>
          </a:pr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6632" name="Line 59"/>
          <p:cNvSpPr>
            <a:spLocks noChangeShapeType="1"/>
          </p:cNvSpPr>
          <p:nvPr/>
        </p:nvSpPr>
        <p:spPr bwMode="auto">
          <a:xfrm>
            <a:off x="5163741" y="4925616"/>
            <a:ext cx="228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26633" name="Line 60"/>
          <p:cNvSpPr>
            <a:spLocks noChangeShapeType="1"/>
          </p:cNvSpPr>
          <p:nvPr/>
        </p:nvSpPr>
        <p:spPr bwMode="auto">
          <a:xfrm flipH="1">
            <a:off x="4798219" y="4852988"/>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634" name="Line 61"/>
          <p:cNvSpPr>
            <a:spLocks noChangeShapeType="1"/>
          </p:cNvSpPr>
          <p:nvPr/>
        </p:nvSpPr>
        <p:spPr bwMode="auto">
          <a:xfrm flipH="1">
            <a:off x="4808935" y="4910138"/>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635" name="Line 62"/>
          <p:cNvSpPr>
            <a:spLocks noChangeShapeType="1"/>
          </p:cNvSpPr>
          <p:nvPr/>
        </p:nvSpPr>
        <p:spPr bwMode="auto">
          <a:xfrm flipH="1">
            <a:off x="4766072" y="4960144"/>
            <a:ext cx="1428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636" name="Line 63"/>
          <p:cNvSpPr>
            <a:spLocks noChangeShapeType="1"/>
          </p:cNvSpPr>
          <p:nvPr/>
        </p:nvSpPr>
        <p:spPr bwMode="auto">
          <a:xfrm flipH="1" flipV="1">
            <a:off x="4793457" y="3936207"/>
            <a:ext cx="711994" cy="9703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6637" name="Line 64"/>
          <p:cNvSpPr>
            <a:spLocks noChangeShapeType="1"/>
          </p:cNvSpPr>
          <p:nvPr/>
        </p:nvSpPr>
        <p:spPr bwMode="auto">
          <a:xfrm flipV="1">
            <a:off x="4374356" y="3965972"/>
            <a:ext cx="3810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grpSp>
        <p:nvGrpSpPr>
          <p:cNvPr id="26638" name="Group 356"/>
          <p:cNvGrpSpPr>
            <a:grpSpLocks/>
          </p:cNvGrpSpPr>
          <p:nvPr/>
        </p:nvGrpSpPr>
        <p:grpSpPr bwMode="auto">
          <a:xfrm>
            <a:off x="5974556" y="4507706"/>
            <a:ext cx="248841" cy="276225"/>
            <a:chOff x="313" y="1497"/>
            <a:chExt cx="1152" cy="1014"/>
          </a:xfrm>
        </p:grpSpPr>
        <p:pic>
          <p:nvPicPr>
            <p:cNvPr id="26770" name="Picture 354" descr="laptop_stylized_sm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71" name="Picture 355" descr="antenna_stylize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9" name="Group 361"/>
          <p:cNvGrpSpPr>
            <a:grpSpLocks/>
          </p:cNvGrpSpPr>
          <p:nvPr/>
        </p:nvGrpSpPr>
        <p:grpSpPr bwMode="auto">
          <a:xfrm>
            <a:off x="2696767" y="4004073"/>
            <a:ext cx="297656" cy="291703"/>
            <a:chOff x="2967" y="478"/>
            <a:chExt cx="788" cy="625"/>
          </a:xfrm>
        </p:grpSpPr>
        <p:pic>
          <p:nvPicPr>
            <p:cNvPr id="26768" name="Picture 358" descr="access_point_stylized_smal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69" name="Picture 360" descr="antenna_radiation_stylized"/>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0" name="Group 91"/>
          <p:cNvGrpSpPr>
            <a:grpSpLocks/>
          </p:cNvGrpSpPr>
          <p:nvPr/>
        </p:nvGrpSpPr>
        <p:grpSpPr bwMode="auto">
          <a:xfrm>
            <a:off x="5394724" y="4575572"/>
            <a:ext cx="344090" cy="465534"/>
            <a:chOff x="5955030" y="3031808"/>
            <a:chExt cx="914400" cy="1398587"/>
          </a:xfrm>
        </p:grpSpPr>
        <p:grpSp>
          <p:nvGrpSpPr>
            <p:cNvPr id="26751" name="Group 398"/>
            <p:cNvGrpSpPr>
              <a:grpSpLocks/>
            </p:cNvGrpSpPr>
            <p:nvPr/>
          </p:nvGrpSpPr>
          <p:grpSpPr bwMode="auto">
            <a:xfrm>
              <a:off x="6097905" y="3403283"/>
              <a:ext cx="596900" cy="1027112"/>
              <a:chOff x="3130" y="3288"/>
              <a:chExt cx="410" cy="742"/>
            </a:xfrm>
          </p:grpSpPr>
          <p:sp>
            <p:nvSpPr>
              <p:cNvPr id="26753"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54"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55"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56"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57"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58"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59"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60"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61"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62"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63"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64"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65"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66"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67"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6752" name="Picture 399" descr="cell_tower_radiation cop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5030" y="3031808"/>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1" name="Group 403"/>
          <p:cNvGrpSpPr>
            <a:grpSpLocks/>
          </p:cNvGrpSpPr>
          <p:nvPr/>
        </p:nvGrpSpPr>
        <p:grpSpPr bwMode="auto">
          <a:xfrm>
            <a:off x="3695700" y="4873229"/>
            <a:ext cx="395288" cy="294084"/>
            <a:chOff x="2751" y="1851"/>
            <a:chExt cx="462" cy="478"/>
          </a:xfrm>
        </p:grpSpPr>
        <p:pic>
          <p:nvPicPr>
            <p:cNvPr id="26749" name="Picture 364" descr="iphone_stylized_small"/>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50" name="Picture 402" descr="antenna_radiation_stylized"/>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2" name="Group 112"/>
          <p:cNvGrpSpPr>
            <a:grpSpLocks/>
          </p:cNvGrpSpPr>
          <p:nvPr/>
        </p:nvGrpSpPr>
        <p:grpSpPr bwMode="auto">
          <a:xfrm>
            <a:off x="4213624" y="4598195"/>
            <a:ext cx="344090" cy="465535"/>
            <a:chOff x="5955030" y="3031808"/>
            <a:chExt cx="914400" cy="1398587"/>
          </a:xfrm>
        </p:grpSpPr>
        <p:grpSp>
          <p:nvGrpSpPr>
            <p:cNvPr id="26732" name="Group 398"/>
            <p:cNvGrpSpPr>
              <a:grpSpLocks/>
            </p:cNvGrpSpPr>
            <p:nvPr/>
          </p:nvGrpSpPr>
          <p:grpSpPr bwMode="auto">
            <a:xfrm>
              <a:off x="6097905" y="3403283"/>
              <a:ext cx="596900" cy="1027112"/>
              <a:chOff x="3130" y="3288"/>
              <a:chExt cx="410" cy="742"/>
            </a:xfrm>
          </p:grpSpPr>
          <p:sp>
            <p:nvSpPr>
              <p:cNvPr id="26734"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35"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36"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37"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38"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39"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40"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41"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42"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43"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44"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45"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46"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47"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48"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6733" name="Picture 399" descr="cell_tower_radiation cop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5030" y="3031808"/>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3" name="Group 356"/>
          <p:cNvGrpSpPr>
            <a:grpSpLocks/>
          </p:cNvGrpSpPr>
          <p:nvPr/>
        </p:nvGrpSpPr>
        <p:grpSpPr bwMode="auto">
          <a:xfrm>
            <a:off x="5479256" y="5200650"/>
            <a:ext cx="271463" cy="253604"/>
            <a:chOff x="313" y="1497"/>
            <a:chExt cx="1152" cy="1014"/>
          </a:xfrm>
        </p:grpSpPr>
        <p:pic>
          <p:nvPicPr>
            <p:cNvPr id="26730" name="Picture 354" descr="laptop_stylized_small"/>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31" name="Picture 355" descr="antenna_stylized"/>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4" name="Group 356"/>
          <p:cNvGrpSpPr>
            <a:grpSpLocks/>
          </p:cNvGrpSpPr>
          <p:nvPr/>
        </p:nvGrpSpPr>
        <p:grpSpPr bwMode="auto">
          <a:xfrm>
            <a:off x="4556523" y="5216128"/>
            <a:ext cx="282178" cy="260747"/>
            <a:chOff x="313" y="1497"/>
            <a:chExt cx="1152" cy="1014"/>
          </a:xfrm>
        </p:grpSpPr>
        <p:pic>
          <p:nvPicPr>
            <p:cNvPr id="26728" name="Picture 354" descr="laptop_stylized_small"/>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9" name="Picture 355" descr="antenna_stylize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5" name="Group 356"/>
          <p:cNvGrpSpPr>
            <a:grpSpLocks/>
          </p:cNvGrpSpPr>
          <p:nvPr/>
        </p:nvGrpSpPr>
        <p:grpSpPr bwMode="auto">
          <a:xfrm>
            <a:off x="4015980" y="5231608"/>
            <a:ext cx="286940" cy="327422"/>
            <a:chOff x="313" y="1497"/>
            <a:chExt cx="1152" cy="1014"/>
          </a:xfrm>
        </p:grpSpPr>
        <p:pic>
          <p:nvPicPr>
            <p:cNvPr id="26726" name="Picture 354" descr="laptop_stylized_small"/>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7" name="Picture 355" descr="antenna_stylized"/>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6" name="Group 403"/>
          <p:cNvGrpSpPr>
            <a:grpSpLocks/>
          </p:cNvGrpSpPr>
          <p:nvPr/>
        </p:nvGrpSpPr>
        <p:grpSpPr bwMode="auto">
          <a:xfrm>
            <a:off x="3939780" y="4362451"/>
            <a:ext cx="364331" cy="302419"/>
            <a:chOff x="2751" y="1851"/>
            <a:chExt cx="462" cy="478"/>
          </a:xfrm>
        </p:grpSpPr>
        <p:pic>
          <p:nvPicPr>
            <p:cNvPr id="26724" name="Picture 364" descr="iphone_stylized_small"/>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5" name="Picture 402" descr="antenna_radiation_stylized"/>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7" name="Group 403"/>
          <p:cNvGrpSpPr>
            <a:grpSpLocks/>
          </p:cNvGrpSpPr>
          <p:nvPr/>
        </p:nvGrpSpPr>
        <p:grpSpPr bwMode="auto">
          <a:xfrm>
            <a:off x="5860258" y="4857751"/>
            <a:ext cx="394097" cy="294085"/>
            <a:chOff x="2751" y="1851"/>
            <a:chExt cx="462" cy="478"/>
          </a:xfrm>
        </p:grpSpPr>
        <p:pic>
          <p:nvPicPr>
            <p:cNvPr id="26722" name="Picture 364" descr="iphone_stylized_small"/>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3" name="Picture 402" descr="antenna_radiation_stylized"/>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8" name="Group 356"/>
          <p:cNvGrpSpPr>
            <a:grpSpLocks/>
          </p:cNvGrpSpPr>
          <p:nvPr/>
        </p:nvGrpSpPr>
        <p:grpSpPr bwMode="auto">
          <a:xfrm>
            <a:off x="4883944" y="4750594"/>
            <a:ext cx="282179" cy="261938"/>
            <a:chOff x="313" y="1497"/>
            <a:chExt cx="1152" cy="1014"/>
          </a:xfrm>
        </p:grpSpPr>
        <p:pic>
          <p:nvPicPr>
            <p:cNvPr id="26720" name="Picture 354" descr="laptop_stylized_small"/>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21" name="Picture 355" descr="antenna_stylized"/>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9" name="Group 356"/>
          <p:cNvGrpSpPr>
            <a:grpSpLocks/>
          </p:cNvGrpSpPr>
          <p:nvPr/>
        </p:nvGrpSpPr>
        <p:grpSpPr bwMode="auto">
          <a:xfrm>
            <a:off x="2575324" y="4339830"/>
            <a:ext cx="211931" cy="258365"/>
            <a:chOff x="313" y="1497"/>
            <a:chExt cx="1152" cy="1014"/>
          </a:xfrm>
        </p:grpSpPr>
        <p:pic>
          <p:nvPicPr>
            <p:cNvPr id="26718" name="Picture 354" descr="laptop_stylized_small"/>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19" name="Picture 355" descr="antenna_stylized"/>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50" name="Group 403"/>
          <p:cNvGrpSpPr>
            <a:grpSpLocks/>
          </p:cNvGrpSpPr>
          <p:nvPr/>
        </p:nvGrpSpPr>
        <p:grpSpPr bwMode="auto">
          <a:xfrm>
            <a:off x="2355056" y="4088606"/>
            <a:ext cx="333375" cy="285750"/>
            <a:chOff x="2751" y="1851"/>
            <a:chExt cx="462" cy="478"/>
          </a:xfrm>
        </p:grpSpPr>
        <p:pic>
          <p:nvPicPr>
            <p:cNvPr id="26716" name="Picture 364" descr="iphone_stylized_small"/>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17" name="Picture 402" descr="antenna_radiation_stylized"/>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51" name="Group 154"/>
          <p:cNvGrpSpPr>
            <a:grpSpLocks/>
          </p:cNvGrpSpPr>
          <p:nvPr/>
        </p:nvGrpSpPr>
        <p:grpSpPr bwMode="auto">
          <a:xfrm>
            <a:off x="2324100" y="2336007"/>
            <a:ext cx="344091" cy="464344"/>
            <a:chOff x="5955030" y="3031808"/>
            <a:chExt cx="914400" cy="1398587"/>
          </a:xfrm>
        </p:grpSpPr>
        <p:grpSp>
          <p:nvGrpSpPr>
            <p:cNvPr id="26699" name="Group 398"/>
            <p:cNvGrpSpPr>
              <a:grpSpLocks/>
            </p:cNvGrpSpPr>
            <p:nvPr/>
          </p:nvGrpSpPr>
          <p:grpSpPr bwMode="auto">
            <a:xfrm>
              <a:off x="6097905" y="3403283"/>
              <a:ext cx="596900" cy="1027112"/>
              <a:chOff x="3130" y="3288"/>
              <a:chExt cx="410" cy="742"/>
            </a:xfrm>
          </p:grpSpPr>
          <p:sp>
            <p:nvSpPr>
              <p:cNvPr id="26701"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02"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03"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04"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05"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06"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07"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08"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09"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10"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11"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12"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13"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14"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715"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6700" name="Picture 399" descr="cell_tower_radiation cop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5030" y="3031808"/>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52" name="Group 356"/>
          <p:cNvGrpSpPr>
            <a:grpSpLocks/>
          </p:cNvGrpSpPr>
          <p:nvPr/>
        </p:nvGrpSpPr>
        <p:grpSpPr bwMode="auto">
          <a:xfrm>
            <a:off x="2727723" y="2434829"/>
            <a:ext cx="348853" cy="360759"/>
            <a:chOff x="313" y="1497"/>
            <a:chExt cx="1152" cy="1014"/>
          </a:xfrm>
        </p:grpSpPr>
        <p:pic>
          <p:nvPicPr>
            <p:cNvPr id="26697" name="Picture 354" descr="laptop_stylized_small"/>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8" name="Picture 355" descr="antenna_stylized"/>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53" name="Group 356"/>
          <p:cNvGrpSpPr>
            <a:grpSpLocks/>
          </p:cNvGrpSpPr>
          <p:nvPr/>
        </p:nvGrpSpPr>
        <p:grpSpPr bwMode="auto">
          <a:xfrm>
            <a:off x="2646761" y="3033713"/>
            <a:ext cx="250031" cy="276225"/>
            <a:chOff x="313" y="1497"/>
            <a:chExt cx="1152" cy="1014"/>
          </a:xfrm>
        </p:grpSpPr>
        <p:pic>
          <p:nvPicPr>
            <p:cNvPr id="26695" name="Picture 354" descr="laptop_stylized_sm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6" name="Picture 355" descr="antenna_stylized"/>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54" name="Group 356"/>
          <p:cNvGrpSpPr>
            <a:grpSpLocks/>
          </p:cNvGrpSpPr>
          <p:nvPr/>
        </p:nvGrpSpPr>
        <p:grpSpPr bwMode="auto">
          <a:xfrm>
            <a:off x="2255045" y="3098006"/>
            <a:ext cx="211931" cy="258366"/>
            <a:chOff x="313" y="1497"/>
            <a:chExt cx="1152" cy="1014"/>
          </a:xfrm>
        </p:grpSpPr>
        <p:pic>
          <p:nvPicPr>
            <p:cNvPr id="26693" name="Picture 354" descr="laptop_stylized_small"/>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4" name="Picture 355" descr="antenna_stylized"/>
            <p:cNvPicPr>
              <a:picLocks noChangeAspect="1" noChangeArrowheads="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55" name="Group 403"/>
          <p:cNvGrpSpPr>
            <a:grpSpLocks/>
          </p:cNvGrpSpPr>
          <p:nvPr/>
        </p:nvGrpSpPr>
        <p:grpSpPr bwMode="auto">
          <a:xfrm>
            <a:off x="2034779" y="2845594"/>
            <a:ext cx="333375" cy="286941"/>
            <a:chOff x="2751" y="1851"/>
            <a:chExt cx="462" cy="478"/>
          </a:xfrm>
        </p:grpSpPr>
        <p:pic>
          <p:nvPicPr>
            <p:cNvPr id="26691" name="Picture 364" descr="iphone_stylized_small"/>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2" name="Picture 402" descr="antenna_radiation_stylized"/>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56" name="Group 356"/>
          <p:cNvGrpSpPr>
            <a:grpSpLocks/>
          </p:cNvGrpSpPr>
          <p:nvPr/>
        </p:nvGrpSpPr>
        <p:grpSpPr bwMode="auto">
          <a:xfrm>
            <a:off x="2316956" y="1908572"/>
            <a:ext cx="334566" cy="289322"/>
            <a:chOff x="313" y="1497"/>
            <a:chExt cx="1152" cy="1014"/>
          </a:xfrm>
        </p:grpSpPr>
        <p:pic>
          <p:nvPicPr>
            <p:cNvPr id="26689" name="Picture 354" descr="laptop_stylized_small"/>
            <p:cNvPicPr>
              <a:picLocks noChangeAspect="1" noChangeArrowheads="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313" y="1727"/>
              <a:ext cx="1152"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0" name="Picture 355" descr="antenna_stylized"/>
            <p:cNvPicPr>
              <a:picLocks noChangeAspect="1" noChangeArrowheads="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334" y="1497"/>
              <a:ext cx="1113" cy="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57" name="Group 403"/>
          <p:cNvGrpSpPr>
            <a:grpSpLocks/>
          </p:cNvGrpSpPr>
          <p:nvPr/>
        </p:nvGrpSpPr>
        <p:grpSpPr bwMode="auto">
          <a:xfrm>
            <a:off x="1714500" y="2755106"/>
            <a:ext cx="334566" cy="285750"/>
            <a:chOff x="2751" y="1851"/>
            <a:chExt cx="462" cy="478"/>
          </a:xfrm>
        </p:grpSpPr>
        <p:pic>
          <p:nvPicPr>
            <p:cNvPr id="26687" name="Picture 364" descr="iphone_stylized_small"/>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2928" y="1922"/>
              <a:ext cx="152"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88" name="Picture 402" descr="antenna_radiation_stylized"/>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2751" y="1851"/>
              <a:ext cx="46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58" name="Rectangle 64"/>
          <p:cNvSpPr>
            <a:spLocks noChangeArrowheads="1"/>
          </p:cNvSpPr>
          <p:nvPr/>
        </p:nvSpPr>
        <p:spPr bwMode="auto">
          <a:xfrm>
            <a:off x="5256610" y="1648339"/>
            <a:ext cx="2641997" cy="2587142"/>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6659" name="Rectangle 65"/>
          <p:cNvSpPr>
            <a:spLocks noChangeArrowheads="1"/>
          </p:cNvSpPr>
          <p:nvPr/>
        </p:nvSpPr>
        <p:spPr bwMode="auto">
          <a:xfrm>
            <a:off x="5297092" y="1909763"/>
            <a:ext cx="1434703" cy="2107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350"/>
          </a:p>
        </p:txBody>
      </p:sp>
      <p:sp>
        <p:nvSpPr>
          <p:cNvPr id="26660" name="Rectangle 66"/>
          <p:cNvSpPr>
            <a:spLocks noChangeArrowheads="1"/>
          </p:cNvSpPr>
          <p:nvPr/>
        </p:nvSpPr>
        <p:spPr bwMode="auto">
          <a:xfrm>
            <a:off x="5295901" y="1878806"/>
            <a:ext cx="2602706" cy="1934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90000"/>
              </a:lnSpc>
              <a:spcBef>
                <a:spcPct val="20000"/>
              </a:spcBef>
              <a:buClr>
                <a:srgbClr val="000099"/>
              </a:buClr>
              <a:buSzPct val="75000"/>
              <a:buFont typeface="Wingdings" panose="05000000000000000000" pitchFamily="2" charset="2"/>
              <a:buNone/>
            </a:pPr>
            <a:r>
              <a:rPr lang="en-US" altLang="en-US">
                <a:latin typeface="Gill Sans MT" panose="020B0502020104020203" pitchFamily="34" charset="0"/>
              </a:rPr>
              <a:t> base station</a:t>
            </a:r>
          </a:p>
          <a:p>
            <a:pPr>
              <a:lnSpc>
                <a:spcPct val="90000"/>
              </a:lnSpc>
              <a:spcBef>
                <a:spcPct val="20000"/>
              </a:spcBef>
              <a:buClr>
                <a:srgbClr val="000099"/>
              </a:buClr>
              <a:buSzPct val="75000"/>
              <a:buFont typeface="Wingdings" panose="05000000000000000000" pitchFamily="2" charset="2"/>
              <a:buChar char="v"/>
            </a:pPr>
            <a:r>
              <a:rPr lang="en-US" altLang="en-US" sz="1500">
                <a:latin typeface="Gill Sans MT" panose="020B0502020104020203" pitchFamily="34" charset="0"/>
              </a:rPr>
              <a:t>typically connected to wired network</a:t>
            </a:r>
          </a:p>
          <a:p>
            <a:pPr>
              <a:lnSpc>
                <a:spcPct val="90000"/>
              </a:lnSpc>
              <a:spcBef>
                <a:spcPct val="20000"/>
              </a:spcBef>
              <a:buClr>
                <a:srgbClr val="000099"/>
              </a:buClr>
              <a:buSzPct val="75000"/>
              <a:buFont typeface="Wingdings" panose="05000000000000000000" pitchFamily="2" charset="2"/>
              <a:buChar char="v"/>
            </a:pPr>
            <a:r>
              <a:rPr lang="en-US" altLang="en-US" sz="1500">
                <a:latin typeface="Gill Sans MT" panose="020B0502020104020203" pitchFamily="34" charset="0"/>
              </a:rPr>
              <a:t>relay - responsible for sending packets between wired network and wireless host(s) in its </a:t>
            </a:r>
            <a:r>
              <a:rPr lang="ja-JP" altLang="en-US" sz="1500">
                <a:latin typeface="Gill Sans MT" panose="020B0502020104020203" pitchFamily="34" charset="0"/>
              </a:rPr>
              <a:t>“</a:t>
            </a:r>
            <a:r>
              <a:rPr lang="en-US" altLang="en-US" sz="1500">
                <a:latin typeface="Gill Sans MT" panose="020B0502020104020203" pitchFamily="34" charset="0"/>
              </a:rPr>
              <a:t>area</a:t>
            </a:r>
            <a:r>
              <a:rPr lang="ja-JP" altLang="en-US" sz="1500">
                <a:latin typeface="Gill Sans MT" panose="020B0502020104020203" pitchFamily="34" charset="0"/>
              </a:rPr>
              <a:t>”</a:t>
            </a:r>
            <a:endParaRPr lang="en-US" altLang="en-US" sz="1500">
              <a:latin typeface="Gill Sans MT" panose="020B0502020104020203" pitchFamily="34" charset="0"/>
            </a:endParaRPr>
          </a:p>
          <a:p>
            <a:pPr lvl="1">
              <a:lnSpc>
                <a:spcPct val="90000"/>
              </a:lnSpc>
              <a:spcBef>
                <a:spcPct val="20000"/>
              </a:spcBef>
              <a:buClr>
                <a:srgbClr val="000099"/>
              </a:buClr>
              <a:buFont typeface="Wingdings" panose="05000000000000000000" pitchFamily="2" charset="2"/>
              <a:buChar char="§"/>
            </a:pPr>
            <a:r>
              <a:rPr lang="en-US" altLang="en-US" sz="1500">
                <a:latin typeface="Gill Sans MT" panose="020B0502020104020203" pitchFamily="34" charset="0"/>
              </a:rPr>
              <a:t>e.g., cell towers,  802.11 access points </a:t>
            </a:r>
          </a:p>
        </p:txBody>
      </p:sp>
      <p:sp>
        <p:nvSpPr>
          <p:cNvPr id="26661" name="Line 75"/>
          <p:cNvSpPr>
            <a:spLocks noChangeShapeType="1"/>
          </p:cNvSpPr>
          <p:nvPr/>
        </p:nvSpPr>
        <p:spPr bwMode="auto">
          <a:xfrm flipH="1">
            <a:off x="5657851" y="4255294"/>
            <a:ext cx="232172" cy="6477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grpSp>
        <p:nvGrpSpPr>
          <p:cNvPr id="26662" name="Group 190"/>
          <p:cNvGrpSpPr>
            <a:grpSpLocks/>
          </p:cNvGrpSpPr>
          <p:nvPr/>
        </p:nvGrpSpPr>
        <p:grpSpPr bwMode="auto">
          <a:xfrm>
            <a:off x="7284244" y="1672829"/>
            <a:ext cx="344091" cy="465534"/>
            <a:chOff x="5955030" y="3031808"/>
            <a:chExt cx="914400" cy="1398587"/>
          </a:xfrm>
        </p:grpSpPr>
        <p:grpSp>
          <p:nvGrpSpPr>
            <p:cNvPr id="26670" name="Group 398"/>
            <p:cNvGrpSpPr>
              <a:grpSpLocks/>
            </p:cNvGrpSpPr>
            <p:nvPr/>
          </p:nvGrpSpPr>
          <p:grpSpPr bwMode="auto">
            <a:xfrm>
              <a:off x="6097905" y="3403283"/>
              <a:ext cx="596900" cy="1027112"/>
              <a:chOff x="3130" y="3288"/>
              <a:chExt cx="410" cy="742"/>
            </a:xfrm>
          </p:grpSpPr>
          <p:sp>
            <p:nvSpPr>
              <p:cNvPr id="26672" name="Line 270"/>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73" name="Line 271"/>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74" name="Line 272"/>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75" name="Line 273"/>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76" name="Line 274"/>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77" name="Line 275"/>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78" name="Line 276"/>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79" name="Line 277"/>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80" name="Line 278"/>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81" name="Line 279"/>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82" name="Line 280"/>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83" name="Line 281"/>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84" name="Line 282"/>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85" name="Line 283"/>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26686" name="Line 284"/>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grpSp>
        <p:pic>
          <p:nvPicPr>
            <p:cNvPr id="26671" name="Picture 399" descr="cell_tower_radiation copy"/>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955030" y="3031808"/>
              <a:ext cx="9144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63" name="Group 361"/>
          <p:cNvGrpSpPr>
            <a:grpSpLocks/>
          </p:cNvGrpSpPr>
          <p:nvPr/>
        </p:nvGrpSpPr>
        <p:grpSpPr bwMode="auto">
          <a:xfrm>
            <a:off x="6827044" y="1778794"/>
            <a:ext cx="442913" cy="376238"/>
            <a:chOff x="2967" y="478"/>
            <a:chExt cx="788" cy="625"/>
          </a:xfrm>
        </p:grpSpPr>
        <p:pic>
          <p:nvPicPr>
            <p:cNvPr id="26668" name="Picture 358" descr="access_point_stylized_small"/>
            <p:cNvPicPr>
              <a:picLocks noChangeAspect="1" noChangeArrowheads="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3012" y="559"/>
              <a:ext cx="576"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9" name="Picture 360" descr="antenna_radiation_stylized"/>
            <p:cNvPicPr>
              <a:picLocks noChangeAspect="1" noChangeArrowheads="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2967" y="478"/>
              <a:ext cx="788"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64" name="Rectangle 4"/>
          <p:cNvSpPr>
            <a:spLocks noGrp="1" noChangeArrowheads="1"/>
          </p:cNvSpPr>
          <p:nvPr>
            <p:ph type="title"/>
          </p:nvPr>
        </p:nvSpPr>
        <p:spPr>
          <a:xfrm>
            <a:off x="1777377" y="493433"/>
            <a:ext cx="5429250" cy="857250"/>
          </a:xfrm>
        </p:spPr>
        <p:txBody>
          <a:bodyPr>
            <a:normAutofit fontScale="90000"/>
          </a:bodyPr>
          <a:lstStyle/>
          <a:p>
            <a:r>
              <a:rPr lang="en-US" altLang="en-US" sz="3000" dirty="0">
                <a:latin typeface="Gill Sans MT" panose="020B0502020104020203" pitchFamily="34" charset="0"/>
              </a:rPr>
              <a:t>Elements of a wireless network</a:t>
            </a:r>
          </a:p>
        </p:txBody>
      </p:sp>
      <p:grpSp>
        <p:nvGrpSpPr>
          <p:cNvPr id="26665" name="Group 6"/>
          <p:cNvGrpSpPr>
            <a:grpSpLocks/>
          </p:cNvGrpSpPr>
          <p:nvPr/>
        </p:nvGrpSpPr>
        <p:grpSpPr bwMode="auto">
          <a:xfrm>
            <a:off x="3421856" y="2775348"/>
            <a:ext cx="1771650" cy="1321594"/>
            <a:chOff x="3839" y="1737"/>
            <a:chExt cx="1488" cy="1110"/>
          </a:xfrm>
        </p:grpSpPr>
        <p:sp>
          <p:nvSpPr>
            <p:cNvPr id="26666" name="Freeform 7"/>
            <p:cNvSpPr>
              <a:spLocks/>
            </p:cNvSpPr>
            <p:nvPr/>
          </p:nvSpPr>
          <p:spPr bwMode="auto">
            <a:xfrm>
              <a:off x="3839" y="1737"/>
              <a:ext cx="1488" cy="1110"/>
            </a:xfrm>
            <a:custGeom>
              <a:avLst/>
              <a:gdLst>
                <a:gd name="T0" fmla="*/ 1 w 2135"/>
                <a:gd name="T1" fmla="*/ 26 h 1662"/>
                <a:gd name="T2" fmla="*/ 6 w 2135"/>
                <a:gd name="T3" fmla="*/ 3 h 1662"/>
                <a:gd name="T4" fmla="*/ 36 w 2135"/>
                <a:gd name="T5" fmla="*/ 7 h 1662"/>
                <a:gd name="T6" fmla="*/ 68 w 2135"/>
                <a:gd name="T7" fmla="*/ 4 h 1662"/>
                <a:gd name="T8" fmla="*/ 112 w 2135"/>
                <a:gd name="T9" fmla="*/ 16 h 1662"/>
                <a:gd name="T10" fmla="*/ 112 w 2135"/>
                <a:gd name="T11" fmla="*/ 45 h 1662"/>
                <a:gd name="T12" fmla="*/ 88 w 2135"/>
                <a:gd name="T13" fmla="*/ 63 h 1662"/>
                <a:gd name="T14" fmla="*/ 45 w 2135"/>
                <a:gd name="T15" fmla="*/ 59 h 1662"/>
                <a:gd name="T16" fmla="*/ 28 w 2135"/>
                <a:gd name="T17" fmla="*/ 50 h 1662"/>
                <a:gd name="T18" fmla="*/ 10 w 2135"/>
                <a:gd name="T19" fmla="*/ 42 h 1662"/>
                <a:gd name="T20" fmla="*/ 1 w 2135"/>
                <a:gd name="T21" fmla="*/ 26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350"/>
            </a:p>
          </p:txBody>
        </p:sp>
        <p:sp>
          <p:nvSpPr>
            <p:cNvPr id="26667" name="Text Box 8"/>
            <p:cNvSpPr txBox="1">
              <a:spLocks noChangeArrowheads="1"/>
            </p:cNvSpPr>
            <p:nvPr/>
          </p:nvSpPr>
          <p:spPr bwMode="auto">
            <a:xfrm>
              <a:off x="4126" y="2030"/>
              <a:ext cx="1003" cy="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350">
                  <a:ea typeface="MS PGothic" panose="020B0600070205080204" pitchFamily="34" charset="-128"/>
                  <a:cs typeface="Arial" panose="020B0604020202020204" pitchFamily="34" charset="0"/>
                </a:rPr>
                <a:t>network </a:t>
              </a:r>
            </a:p>
            <a:p>
              <a:pPr algn="ctr" eaLnBrk="1" hangingPunct="1"/>
              <a:r>
                <a:rPr lang="en-US" altLang="en-US" sz="1350">
                  <a:ea typeface="MS PGothic" panose="020B0600070205080204" pitchFamily="34" charset="-128"/>
                  <a:cs typeface="Arial" panose="020B0604020202020204" pitchFamily="34" charset="0"/>
                </a:rPr>
                <a:t>infrastructure</a:t>
              </a:r>
            </a:p>
          </p:txBody>
        </p:sp>
      </p:grpSp>
    </p:spTree>
    <p:extLst>
      <p:ext uri="{BB962C8B-B14F-4D97-AF65-F5344CB8AC3E}">
        <p14:creationId xmlns:p14="http://schemas.microsoft.com/office/powerpoint/2010/main" val="2597293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558</TotalTime>
  <Words>5060</Words>
  <Application>Microsoft Office PowerPoint</Application>
  <PresentationFormat>On-screen Show (4:3)</PresentationFormat>
  <Paragraphs>543</Paragraphs>
  <Slides>39</Slides>
  <Notes>32</Notes>
  <HiddenSlides>0</HiddenSlides>
  <MMClips>0</MMClips>
  <ScaleCrop>false</ScaleCrop>
  <HeadingPairs>
    <vt:vector size="10" baseType="variant">
      <vt:variant>
        <vt:lpstr>Fonts Used</vt:lpstr>
      </vt:variant>
      <vt:variant>
        <vt:i4>7</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Arial</vt:lpstr>
      <vt:lpstr>Book Antiqua</vt:lpstr>
      <vt:lpstr>Calibri</vt:lpstr>
      <vt:lpstr>Century Gothic</vt:lpstr>
      <vt:lpstr>Gill Sans MT</vt:lpstr>
      <vt:lpstr>Times New Roman</vt:lpstr>
      <vt:lpstr>Wingdings</vt:lpstr>
      <vt:lpstr>Apothecary</vt:lpstr>
      <vt:lpstr>file:///C:\Users\ASUS1\Downloads\Macintosh%20HD:Users:kevinmclaughlin:Desktop:Stallings%20Security%20Book%202nd%20Edition:T24-Wireless.doc!OLE_LINK1</vt:lpstr>
      <vt:lpstr>Clip</vt:lpstr>
      <vt:lpstr>Pop quiz!</vt:lpstr>
      <vt:lpstr>Answer the following questions</vt:lpstr>
      <vt:lpstr>Contractually obligated “Happy Halloween” </vt:lpstr>
      <vt:lpstr>Wireless Security</vt:lpstr>
      <vt:lpstr>Wireless Communication</vt:lpstr>
      <vt:lpstr>Wireless Communication</vt:lpstr>
      <vt:lpstr>Wireless Communication</vt:lpstr>
      <vt:lpstr>Elements of a wireless network</vt:lpstr>
      <vt:lpstr>Elements of a wireless network</vt:lpstr>
      <vt:lpstr>Elements of a wireless network</vt:lpstr>
      <vt:lpstr>Elements of a wireless network</vt:lpstr>
      <vt:lpstr>Elements of a wireless network</vt:lpstr>
      <vt:lpstr>Wireless network taxonomy</vt:lpstr>
      <vt:lpstr>Access Point (AP)</vt:lpstr>
      <vt:lpstr>802.11</vt:lpstr>
      <vt:lpstr>Wireless Security Overview</vt:lpstr>
      <vt:lpstr>Wireless Security</vt:lpstr>
      <vt:lpstr>Wireless Network Threats</vt:lpstr>
      <vt:lpstr>Wireless Security Techniques</vt:lpstr>
      <vt:lpstr>Security Threats</vt:lpstr>
      <vt:lpstr>PowerPoint Presentation</vt:lpstr>
      <vt:lpstr>IEEE 802 Protocol Architecture</vt:lpstr>
      <vt:lpstr>General IEEE 802 MPDU Format</vt:lpstr>
      <vt:lpstr>IEEE 802.11 Terminology</vt:lpstr>
      <vt:lpstr>Basic 802.11b Overview</vt:lpstr>
      <vt:lpstr>Wired Equivalent Protocol (WEP)</vt:lpstr>
      <vt:lpstr>A closer look at WEP</vt:lpstr>
      <vt:lpstr>Numerical Limitation Attack</vt:lpstr>
      <vt:lpstr>The Weak IV attack</vt:lpstr>
      <vt:lpstr>Looking back on WEP</vt:lpstr>
      <vt:lpstr>Wpa</vt:lpstr>
      <vt:lpstr>WPA2</vt:lpstr>
      <vt:lpstr>WPA3</vt:lpstr>
      <vt:lpstr>Security beyond 802.11 specifications</vt:lpstr>
      <vt:lpstr>Hiding the SSID</vt:lpstr>
      <vt:lpstr>MAC address filtering</vt:lpstr>
      <vt:lpstr>Wardrivng</vt:lpstr>
      <vt:lpstr>Wardrivng - prevention</vt:lpstr>
      <vt:lpstr>Wardrivng - prevention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CISCO ios</dc:title>
  <dc:creator>William Forsyth</dc:creator>
  <cp:lastModifiedBy>William Forsyth</cp:lastModifiedBy>
  <cp:revision>96</cp:revision>
  <dcterms:created xsi:type="dcterms:W3CDTF">2019-10-21T17:32:23Z</dcterms:created>
  <dcterms:modified xsi:type="dcterms:W3CDTF">2022-05-24T18:16:30Z</dcterms:modified>
</cp:coreProperties>
</file>