
<file path=[Content_Types].xml><?xml version="1.0" encoding="utf-8"?>
<Types xmlns="http://schemas.openxmlformats.org/package/2006/content-types">
  <Default Extension="bin" ContentType="audio/unknown"/>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5"/>
  </p:notesMasterIdLst>
  <p:handoutMasterIdLst>
    <p:handoutMasterId r:id="rId66"/>
  </p:handoutMasterIdLst>
  <p:sldIdLst>
    <p:sldId id="256" r:id="rId2"/>
    <p:sldId id="729" r:id="rId3"/>
    <p:sldId id="730" r:id="rId4"/>
    <p:sldId id="288" r:id="rId5"/>
    <p:sldId id="270" r:id="rId6"/>
    <p:sldId id="717" r:id="rId7"/>
    <p:sldId id="398" r:id="rId8"/>
    <p:sldId id="257" r:id="rId9"/>
    <p:sldId id="716" r:id="rId10"/>
    <p:sldId id="389" r:id="rId11"/>
    <p:sldId id="391" r:id="rId12"/>
    <p:sldId id="392" r:id="rId13"/>
    <p:sldId id="394" r:id="rId14"/>
    <p:sldId id="396" r:id="rId15"/>
    <p:sldId id="397" r:id="rId16"/>
    <p:sldId id="417" r:id="rId17"/>
    <p:sldId id="258" r:id="rId18"/>
    <p:sldId id="719" r:id="rId19"/>
    <p:sldId id="720" r:id="rId20"/>
    <p:sldId id="722" r:id="rId21"/>
    <p:sldId id="272" r:id="rId22"/>
    <p:sldId id="726" r:id="rId23"/>
    <p:sldId id="419" r:id="rId24"/>
    <p:sldId id="731" r:id="rId25"/>
    <p:sldId id="732" r:id="rId26"/>
    <p:sldId id="733" r:id="rId27"/>
    <p:sldId id="735" r:id="rId28"/>
    <p:sldId id="736" r:id="rId29"/>
    <p:sldId id="737" r:id="rId30"/>
    <p:sldId id="738" r:id="rId31"/>
    <p:sldId id="739" r:id="rId32"/>
    <p:sldId id="740" r:id="rId33"/>
    <p:sldId id="741" r:id="rId34"/>
    <p:sldId id="742" r:id="rId35"/>
    <p:sldId id="743" r:id="rId36"/>
    <p:sldId id="734" r:id="rId37"/>
    <p:sldId id="745" r:id="rId38"/>
    <p:sldId id="746" r:id="rId39"/>
    <p:sldId id="747" r:id="rId40"/>
    <p:sldId id="748" r:id="rId41"/>
    <p:sldId id="749" r:id="rId42"/>
    <p:sldId id="750" r:id="rId43"/>
    <p:sldId id="751" r:id="rId44"/>
    <p:sldId id="752" r:id="rId45"/>
    <p:sldId id="744" r:id="rId46"/>
    <p:sldId id="753" r:id="rId47"/>
    <p:sldId id="754" r:id="rId48"/>
    <p:sldId id="755" r:id="rId49"/>
    <p:sldId id="756" r:id="rId50"/>
    <p:sldId id="757" r:id="rId51"/>
    <p:sldId id="758" r:id="rId52"/>
    <p:sldId id="759" r:id="rId53"/>
    <p:sldId id="760" r:id="rId54"/>
    <p:sldId id="761" r:id="rId55"/>
    <p:sldId id="762" r:id="rId56"/>
    <p:sldId id="763" r:id="rId57"/>
    <p:sldId id="764" r:id="rId58"/>
    <p:sldId id="765" r:id="rId59"/>
    <p:sldId id="766" r:id="rId60"/>
    <p:sldId id="767" r:id="rId61"/>
    <p:sldId id="768" r:id="rId62"/>
    <p:sldId id="769" r:id="rId63"/>
    <p:sldId id="770" r:id="rId6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charset="0"/>
        <a:ea typeface="+mn-ea"/>
        <a:cs typeface="+mn-cs"/>
      </a:defRPr>
    </a:lvl1pPr>
    <a:lvl2pPr marL="457200" algn="l" rtl="0" fontAlgn="base">
      <a:spcBef>
        <a:spcPct val="0"/>
      </a:spcBef>
      <a:spcAft>
        <a:spcPct val="0"/>
      </a:spcAft>
      <a:defRPr sz="2400" kern="1200">
        <a:solidFill>
          <a:schemeClr val="tx1"/>
        </a:solidFill>
        <a:latin typeface="Comic Sans MS" charset="0"/>
        <a:ea typeface="+mn-ea"/>
        <a:cs typeface="+mn-cs"/>
      </a:defRPr>
    </a:lvl2pPr>
    <a:lvl3pPr marL="914400" algn="l" rtl="0" fontAlgn="base">
      <a:spcBef>
        <a:spcPct val="0"/>
      </a:spcBef>
      <a:spcAft>
        <a:spcPct val="0"/>
      </a:spcAft>
      <a:defRPr sz="2400" kern="1200">
        <a:solidFill>
          <a:schemeClr val="tx1"/>
        </a:solidFill>
        <a:latin typeface="Comic Sans MS" charset="0"/>
        <a:ea typeface="+mn-ea"/>
        <a:cs typeface="+mn-cs"/>
      </a:defRPr>
    </a:lvl3pPr>
    <a:lvl4pPr marL="1371600" algn="l" rtl="0" fontAlgn="base">
      <a:spcBef>
        <a:spcPct val="0"/>
      </a:spcBef>
      <a:spcAft>
        <a:spcPct val="0"/>
      </a:spcAft>
      <a:defRPr sz="2400" kern="1200">
        <a:solidFill>
          <a:schemeClr val="tx1"/>
        </a:solidFill>
        <a:latin typeface="Comic Sans MS" charset="0"/>
        <a:ea typeface="+mn-ea"/>
        <a:cs typeface="+mn-cs"/>
      </a:defRPr>
    </a:lvl4pPr>
    <a:lvl5pPr marL="1828800" algn="l" rtl="0" fontAlgn="base">
      <a:spcBef>
        <a:spcPct val="0"/>
      </a:spcBef>
      <a:spcAft>
        <a:spcPct val="0"/>
      </a:spcAft>
      <a:defRPr sz="2400" kern="1200">
        <a:solidFill>
          <a:schemeClr val="tx1"/>
        </a:solidFill>
        <a:latin typeface="Comic Sans MS" charset="0"/>
        <a:ea typeface="+mn-ea"/>
        <a:cs typeface="+mn-cs"/>
      </a:defRPr>
    </a:lvl5pPr>
    <a:lvl6pPr marL="2286000" algn="l" defTabSz="457200" rtl="0" eaLnBrk="1" latinLnBrk="0" hangingPunct="1">
      <a:defRPr sz="2400" kern="1200">
        <a:solidFill>
          <a:schemeClr val="tx1"/>
        </a:solidFill>
        <a:latin typeface="Comic Sans MS" charset="0"/>
        <a:ea typeface="+mn-ea"/>
        <a:cs typeface="+mn-cs"/>
      </a:defRPr>
    </a:lvl6pPr>
    <a:lvl7pPr marL="2743200" algn="l" defTabSz="457200" rtl="0" eaLnBrk="1" latinLnBrk="0" hangingPunct="1">
      <a:defRPr sz="2400" kern="1200">
        <a:solidFill>
          <a:schemeClr val="tx1"/>
        </a:solidFill>
        <a:latin typeface="Comic Sans MS" charset="0"/>
        <a:ea typeface="+mn-ea"/>
        <a:cs typeface="+mn-cs"/>
      </a:defRPr>
    </a:lvl7pPr>
    <a:lvl8pPr marL="3200400" algn="l" defTabSz="457200" rtl="0" eaLnBrk="1" latinLnBrk="0" hangingPunct="1">
      <a:defRPr sz="2400" kern="1200">
        <a:solidFill>
          <a:schemeClr val="tx1"/>
        </a:solidFill>
        <a:latin typeface="Comic Sans MS" charset="0"/>
        <a:ea typeface="+mn-ea"/>
        <a:cs typeface="+mn-cs"/>
      </a:defRPr>
    </a:lvl8pPr>
    <a:lvl9pPr marL="3657600" algn="l" defTabSz="457200" rtl="0" eaLnBrk="1" latinLnBrk="0" hangingPunct="1">
      <a:defRPr sz="2400" kern="1200">
        <a:solidFill>
          <a:schemeClr val="tx1"/>
        </a:solidFill>
        <a:latin typeface="Comic Sans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E03"/>
    <a:srgbClr val="06FF0E"/>
    <a:srgbClr val="CC14BE"/>
    <a:srgbClr val="FF0000"/>
    <a:srgbClr val="B73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15E63F-011A-3E43-A312-98E7CA0808B8}" type="datetimeFigureOut">
              <a:rPr lang="en-US" smtClean="0"/>
              <a:pPr/>
              <a:t>5/24/2022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4F18CF-6D04-D149-A2BD-325B25DE722B}" type="slidenum">
              <a:rPr lang="en-US" smtClean="0"/>
              <a:pPr/>
              <a:t>‹#›</a:t>
            </a:fld>
            <a:endParaRPr lang="en-US"/>
          </a:p>
        </p:txBody>
      </p:sp>
    </p:spTree>
    <p:extLst>
      <p:ext uri="{BB962C8B-B14F-4D97-AF65-F5344CB8AC3E}">
        <p14:creationId xmlns:p14="http://schemas.microsoft.com/office/powerpoint/2010/main" val="2399289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134AB6-D105-B94F-AF6A-AF4BFCAA1F29}" type="slidenum">
              <a:rPr lang="en-US"/>
              <a:pPr>
                <a:defRPr/>
              </a:pPr>
              <a:t>‹#›</a:t>
            </a:fld>
            <a:endParaRPr lang="en-US"/>
          </a:p>
        </p:txBody>
      </p:sp>
    </p:spTree>
    <p:extLst>
      <p:ext uri="{BB962C8B-B14F-4D97-AF65-F5344CB8AC3E}">
        <p14:creationId xmlns:p14="http://schemas.microsoft.com/office/powerpoint/2010/main" val="39240926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8C00367-E604-41D3-940B-4CF469174442}" type="datetimeFigureOut">
              <a:rPr lang="en-US" smtClean="0"/>
              <a:t>5/24/2022</a:t>
            </a:fld>
            <a:endParaRPr lang="en-US"/>
          </a:p>
        </p:txBody>
      </p:sp>
      <p:sp>
        <p:nvSpPr>
          <p:cNvPr id="5" name="Footer Placeholder 4"/>
          <p:cNvSpPr>
            <a:spLocks noGrp="1"/>
          </p:cNvSpPr>
          <p:nvPr>
            <p:ph type="ftr" sz="quarter" idx="11"/>
          </p:nvPr>
        </p:nvSpPr>
        <p:spPr/>
        <p:txBody>
          <a:bodyPr/>
          <a:lstStyle/>
          <a:p>
            <a:pPr>
              <a:defRPr/>
            </a:pPr>
            <a:r>
              <a:rPr lang="en-US"/>
              <a:t> Part 1 </a:t>
            </a:r>
            <a:r>
              <a:rPr lang="en-US">
                <a:sym typeface="Symbol" charset="2"/>
              </a:rPr>
              <a:t></a:t>
            </a:r>
            <a:r>
              <a:rPr lang="en-US"/>
              <a:t> Cryptography                                                                                                     </a:t>
            </a:r>
            <a:fld id="{7AEB01AE-29C2-494A-9265-B28106D64B54}" type="slidenum">
              <a:rPr lang="en-US" smtClean="0">
                <a:latin typeface="Times New Roman" charset="0"/>
              </a:rPr>
              <a:pPr>
                <a:defRPr/>
              </a:pPr>
              <a:t>‹#›</a:t>
            </a:fld>
            <a:endParaRPr lang="en-US">
              <a:latin typeface="Times New Roman" charset="0"/>
            </a:endParaRPr>
          </a:p>
        </p:txBody>
      </p:sp>
      <p:sp>
        <p:nvSpPr>
          <p:cNvPr id="6" name="Slide Number Placeholder 5"/>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339691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00367-E604-41D3-940B-4CF469174442}" type="datetimeFigureOut">
              <a:rPr lang="en-US" smtClean="0"/>
              <a:t>5/24/2022</a:t>
            </a:fld>
            <a:endParaRPr lang="en-US"/>
          </a:p>
        </p:txBody>
      </p:sp>
      <p:sp>
        <p:nvSpPr>
          <p:cNvPr id="5" name="Footer Placeholder 4"/>
          <p:cNvSpPr>
            <a:spLocks noGrp="1"/>
          </p:cNvSpPr>
          <p:nvPr>
            <p:ph type="ftr" sz="quarter" idx="11"/>
          </p:nvPr>
        </p:nvSpPr>
        <p:spPr/>
        <p:txBody>
          <a:bodyPr/>
          <a:lstStyle/>
          <a:p>
            <a:pPr>
              <a:defRPr/>
            </a:pPr>
            <a:r>
              <a:rPr lang="en-US"/>
              <a:t> Part 1 </a:t>
            </a:r>
            <a:r>
              <a:rPr lang="en-US">
                <a:sym typeface="Symbol" charset="2"/>
              </a:rPr>
              <a:t></a:t>
            </a:r>
            <a:r>
              <a:rPr lang="en-US"/>
              <a:t> Cryptography                                                                                                     </a:t>
            </a:r>
            <a:fld id="{3BEF3D06-DB2C-0F45-953A-3E58DC02B984}" type="slidenum">
              <a:rPr lang="en-US" smtClean="0">
                <a:latin typeface="Times New Roman" charset="0"/>
              </a:rPr>
              <a:pPr>
                <a:defRPr/>
              </a:pPr>
              <a:t>‹#›</a:t>
            </a:fld>
            <a:endParaRPr lang="en-US">
              <a:latin typeface="Times New Roman" charset="0"/>
            </a:endParaRPr>
          </a:p>
        </p:txBody>
      </p:sp>
      <p:sp>
        <p:nvSpPr>
          <p:cNvPr id="6" name="Slide Number Placeholder 5"/>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9601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00367-E604-41D3-940B-4CF469174442}" type="datetimeFigureOut">
              <a:rPr lang="en-US" smtClean="0"/>
              <a:t>5/24/2022</a:t>
            </a:fld>
            <a:endParaRPr lang="en-US"/>
          </a:p>
        </p:txBody>
      </p:sp>
      <p:sp>
        <p:nvSpPr>
          <p:cNvPr id="5" name="Footer Placeholder 4"/>
          <p:cNvSpPr>
            <a:spLocks noGrp="1"/>
          </p:cNvSpPr>
          <p:nvPr>
            <p:ph type="ftr" sz="quarter" idx="11"/>
          </p:nvPr>
        </p:nvSpPr>
        <p:spPr/>
        <p:txBody>
          <a:bodyPr/>
          <a:lstStyle/>
          <a:p>
            <a:pPr>
              <a:defRPr/>
            </a:pPr>
            <a:r>
              <a:rPr lang="en-US"/>
              <a:t> Part 1 </a:t>
            </a:r>
            <a:r>
              <a:rPr lang="en-US">
                <a:sym typeface="Symbol" charset="2"/>
              </a:rPr>
              <a:t></a:t>
            </a:r>
            <a:r>
              <a:rPr lang="en-US"/>
              <a:t> Cryptography                                                                                                     </a:t>
            </a:r>
            <a:fld id="{2F5E24AA-7384-BA40-8F30-9DC79283B14C}" type="slidenum">
              <a:rPr lang="en-US" smtClean="0">
                <a:latin typeface="Times New Roman" charset="0"/>
              </a:rPr>
              <a:pPr>
                <a:defRPr/>
              </a:pPr>
              <a:t>‹#›</a:t>
            </a:fld>
            <a:endParaRPr lang="en-US">
              <a:latin typeface="Times New Roman" charset="0"/>
            </a:endParaRPr>
          </a:p>
        </p:txBody>
      </p:sp>
      <p:sp>
        <p:nvSpPr>
          <p:cNvPr id="6" name="Slide Number Placeholder 5"/>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356437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00367-E604-41D3-940B-4CF469174442}" type="datetimeFigureOut">
              <a:rPr lang="en-US" smtClean="0"/>
              <a:t>5/24/2022</a:t>
            </a:fld>
            <a:endParaRPr lang="en-US"/>
          </a:p>
        </p:txBody>
      </p:sp>
      <p:sp>
        <p:nvSpPr>
          <p:cNvPr id="5" name="Footer Placeholder 4"/>
          <p:cNvSpPr>
            <a:spLocks noGrp="1"/>
          </p:cNvSpPr>
          <p:nvPr>
            <p:ph type="ftr" sz="quarter" idx="11"/>
          </p:nvPr>
        </p:nvSpPr>
        <p:spPr/>
        <p:txBody>
          <a:bodyPr/>
          <a:lstStyle/>
          <a:p>
            <a:pPr>
              <a:defRPr/>
            </a:pPr>
            <a:r>
              <a:rPr lang="en-US"/>
              <a:t> Part 1 </a:t>
            </a:r>
            <a:r>
              <a:rPr lang="en-US">
                <a:sym typeface="Symbol" charset="2"/>
              </a:rPr>
              <a:t></a:t>
            </a:r>
            <a:r>
              <a:rPr lang="en-US"/>
              <a:t> Cryptography                                                                                                     </a:t>
            </a:r>
            <a:fld id="{AD201B23-E879-9846-A2A9-CED7FCA065EC}" type="slidenum">
              <a:rPr lang="en-US" smtClean="0">
                <a:latin typeface="Times New Roman" charset="0"/>
              </a:rPr>
              <a:pPr>
                <a:defRPr/>
              </a:pPr>
              <a:t>‹#›</a:t>
            </a:fld>
            <a:endParaRPr lang="en-US">
              <a:latin typeface="Times New Roman" charset="0"/>
            </a:endParaRPr>
          </a:p>
        </p:txBody>
      </p:sp>
      <p:sp>
        <p:nvSpPr>
          <p:cNvPr id="6" name="Slide Number Placeholder 5"/>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40835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C00367-E604-41D3-940B-4CF469174442}" type="datetimeFigureOut">
              <a:rPr lang="en-US" smtClean="0"/>
              <a:t>5/24/2022</a:t>
            </a:fld>
            <a:endParaRPr lang="en-US"/>
          </a:p>
        </p:txBody>
      </p:sp>
      <p:sp>
        <p:nvSpPr>
          <p:cNvPr id="5" name="Footer Placeholder 4"/>
          <p:cNvSpPr>
            <a:spLocks noGrp="1"/>
          </p:cNvSpPr>
          <p:nvPr>
            <p:ph type="ftr" sz="quarter" idx="11"/>
          </p:nvPr>
        </p:nvSpPr>
        <p:spPr/>
        <p:txBody>
          <a:bodyPr/>
          <a:lstStyle/>
          <a:p>
            <a:pPr>
              <a:defRPr/>
            </a:pPr>
            <a:r>
              <a:rPr lang="en-US"/>
              <a:t> Part 1 </a:t>
            </a:r>
            <a:r>
              <a:rPr lang="en-US">
                <a:sym typeface="Symbol" charset="2"/>
              </a:rPr>
              <a:t></a:t>
            </a:r>
            <a:r>
              <a:rPr lang="en-US"/>
              <a:t> Cryptography                                                                                                     </a:t>
            </a:r>
            <a:fld id="{3704A275-DB3B-2346-8033-8BFE9A8F495E}" type="slidenum">
              <a:rPr lang="en-US" smtClean="0">
                <a:latin typeface="Times New Roman" charset="0"/>
              </a:rPr>
              <a:pPr>
                <a:defRPr/>
              </a:pPr>
              <a:t>‹#›</a:t>
            </a:fld>
            <a:endParaRPr lang="en-US">
              <a:latin typeface="Times New Roman" charset="0"/>
            </a:endParaRPr>
          </a:p>
        </p:txBody>
      </p:sp>
      <p:sp>
        <p:nvSpPr>
          <p:cNvPr id="6" name="Slide Number Placeholder 5"/>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311729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00367-E604-41D3-940B-4CF469174442}" type="datetimeFigureOut">
              <a:rPr lang="en-US" smtClean="0"/>
              <a:t>5/24/2022</a:t>
            </a:fld>
            <a:endParaRPr lang="en-US"/>
          </a:p>
        </p:txBody>
      </p:sp>
      <p:sp>
        <p:nvSpPr>
          <p:cNvPr id="6" name="Footer Placeholder 5"/>
          <p:cNvSpPr>
            <a:spLocks noGrp="1"/>
          </p:cNvSpPr>
          <p:nvPr>
            <p:ph type="ftr" sz="quarter" idx="11"/>
          </p:nvPr>
        </p:nvSpPr>
        <p:spPr/>
        <p:txBody>
          <a:bodyPr/>
          <a:lstStyle/>
          <a:p>
            <a:pPr>
              <a:defRPr/>
            </a:pPr>
            <a:r>
              <a:rPr lang="en-US"/>
              <a:t> Part 1 </a:t>
            </a:r>
            <a:r>
              <a:rPr lang="en-US">
                <a:sym typeface="Symbol" charset="2"/>
              </a:rPr>
              <a:t></a:t>
            </a:r>
            <a:r>
              <a:rPr lang="en-US"/>
              <a:t> Cryptography                                                                                                     </a:t>
            </a:r>
            <a:fld id="{B2341617-4344-324E-9E15-ABC09817E918}" type="slidenum">
              <a:rPr lang="en-US" smtClean="0">
                <a:latin typeface="Times New Roman" charset="0"/>
              </a:rPr>
              <a:pPr>
                <a:defRPr/>
              </a:pPr>
              <a:t>‹#›</a:t>
            </a:fld>
            <a:endParaRPr lang="en-US">
              <a:latin typeface="Times New Roman" charset="0"/>
            </a:endParaRPr>
          </a:p>
        </p:txBody>
      </p:sp>
      <p:sp>
        <p:nvSpPr>
          <p:cNvPr id="7" name="Slide Number Placeholder 6"/>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598863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00367-E604-41D3-940B-4CF469174442}" type="datetimeFigureOut">
              <a:rPr lang="en-US" smtClean="0"/>
              <a:t>5/24/2022</a:t>
            </a:fld>
            <a:endParaRPr lang="en-US"/>
          </a:p>
        </p:txBody>
      </p:sp>
      <p:sp>
        <p:nvSpPr>
          <p:cNvPr id="8" name="Footer Placeholder 7"/>
          <p:cNvSpPr>
            <a:spLocks noGrp="1"/>
          </p:cNvSpPr>
          <p:nvPr>
            <p:ph type="ftr" sz="quarter" idx="11"/>
          </p:nvPr>
        </p:nvSpPr>
        <p:spPr/>
        <p:txBody>
          <a:bodyPr/>
          <a:lstStyle/>
          <a:p>
            <a:pPr>
              <a:defRPr/>
            </a:pPr>
            <a:r>
              <a:rPr lang="en-US"/>
              <a:t> Part 1 </a:t>
            </a:r>
            <a:r>
              <a:rPr lang="en-US">
                <a:sym typeface="Symbol" charset="2"/>
              </a:rPr>
              <a:t></a:t>
            </a:r>
            <a:r>
              <a:rPr lang="en-US"/>
              <a:t> Cryptography                                                                                                     </a:t>
            </a:r>
            <a:fld id="{83BECADF-31BF-9A45-B60A-2F834887DC4F}" type="slidenum">
              <a:rPr lang="en-US" smtClean="0">
                <a:latin typeface="Times New Roman" charset="0"/>
              </a:rPr>
              <a:pPr>
                <a:defRPr/>
              </a:pPr>
              <a:t>‹#›</a:t>
            </a:fld>
            <a:endParaRPr lang="en-US">
              <a:latin typeface="Times New Roman" charset="0"/>
            </a:endParaRPr>
          </a:p>
        </p:txBody>
      </p:sp>
      <p:sp>
        <p:nvSpPr>
          <p:cNvPr id="9" name="Slide Number Placeholder 8"/>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2994773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00367-E604-41D3-940B-4CF469174442}" type="datetimeFigureOut">
              <a:rPr lang="en-US" smtClean="0"/>
              <a:t>5/24/2022</a:t>
            </a:fld>
            <a:endParaRPr lang="en-US"/>
          </a:p>
        </p:txBody>
      </p:sp>
      <p:sp>
        <p:nvSpPr>
          <p:cNvPr id="4" name="Footer Placeholder 3"/>
          <p:cNvSpPr>
            <a:spLocks noGrp="1"/>
          </p:cNvSpPr>
          <p:nvPr>
            <p:ph type="ftr" sz="quarter" idx="11"/>
          </p:nvPr>
        </p:nvSpPr>
        <p:spPr/>
        <p:txBody>
          <a:bodyPr/>
          <a:lstStyle/>
          <a:p>
            <a:pPr>
              <a:defRPr/>
            </a:pPr>
            <a:r>
              <a:rPr lang="en-US"/>
              <a:t> Part 1 </a:t>
            </a:r>
            <a:r>
              <a:rPr lang="en-US">
                <a:sym typeface="Symbol" charset="2"/>
              </a:rPr>
              <a:t></a:t>
            </a:r>
            <a:r>
              <a:rPr lang="en-US"/>
              <a:t> Cryptography                                                                                                     </a:t>
            </a:r>
            <a:fld id="{D7B3BD55-AF80-B342-AA19-1C66FBFEF432}" type="slidenum">
              <a:rPr lang="en-US" smtClean="0">
                <a:latin typeface="Times New Roman" charset="0"/>
              </a:rPr>
              <a:pPr>
                <a:defRPr/>
              </a:pPr>
              <a:t>‹#›</a:t>
            </a:fld>
            <a:endParaRPr lang="en-US">
              <a:latin typeface="Times New Roman" charset="0"/>
            </a:endParaRPr>
          </a:p>
        </p:txBody>
      </p:sp>
      <p:sp>
        <p:nvSpPr>
          <p:cNvPr id="5" name="Slide Number Placeholder 4"/>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196793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00367-E604-41D3-940B-4CF469174442}" type="datetimeFigureOut">
              <a:rPr lang="en-US" smtClean="0"/>
              <a:t>5/24/2022</a:t>
            </a:fld>
            <a:endParaRPr lang="en-US"/>
          </a:p>
        </p:txBody>
      </p:sp>
      <p:sp>
        <p:nvSpPr>
          <p:cNvPr id="3" name="Footer Placeholder 2"/>
          <p:cNvSpPr>
            <a:spLocks noGrp="1"/>
          </p:cNvSpPr>
          <p:nvPr>
            <p:ph type="ftr" sz="quarter" idx="11"/>
          </p:nvPr>
        </p:nvSpPr>
        <p:spPr/>
        <p:txBody>
          <a:bodyPr/>
          <a:lstStyle/>
          <a:p>
            <a:pPr>
              <a:defRPr/>
            </a:pPr>
            <a:r>
              <a:rPr lang="en-US"/>
              <a:t> Part 1 </a:t>
            </a:r>
            <a:r>
              <a:rPr lang="en-US">
                <a:sym typeface="Symbol" charset="2"/>
              </a:rPr>
              <a:t></a:t>
            </a:r>
            <a:r>
              <a:rPr lang="en-US"/>
              <a:t> Cryptography                                                                                                     </a:t>
            </a:r>
            <a:fld id="{B43B62A7-37BF-F14C-8188-B3945FC10AB8}" type="slidenum">
              <a:rPr lang="en-US" smtClean="0">
                <a:latin typeface="Times New Roman" charset="0"/>
              </a:rPr>
              <a:pPr>
                <a:defRPr/>
              </a:pPr>
              <a:t>‹#›</a:t>
            </a:fld>
            <a:endParaRPr lang="en-US">
              <a:latin typeface="Times New Roman" charset="0"/>
            </a:endParaRPr>
          </a:p>
        </p:txBody>
      </p:sp>
      <p:sp>
        <p:nvSpPr>
          <p:cNvPr id="4" name="Slide Number Placeholder 3"/>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2981865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8C00367-E604-41D3-940B-4CF469174442}" type="datetimeFigureOut">
              <a:rPr lang="en-US" smtClean="0"/>
              <a:t>5/24/2022</a:t>
            </a:fld>
            <a:endParaRPr lang="en-US"/>
          </a:p>
        </p:txBody>
      </p:sp>
      <p:sp>
        <p:nvSpPr>
          <p:cNvPr id="6" name="Footer Placeholder 5"/>
          <p:cNvSpPr>
            <a:spLocks noGrp="1"/>
          </p:cNvSpPr>
          <p:nvPr>
            <p:ph type="ftr" sz="quarter" idx="11"/>
          </p:nvPr>
        </p:nvSpPr>
        <p:spPr/>
        <p:txBody>
          <a:bodyPr/>
          <a:lstStyle/>
          <a:p>
            <a:pPr>
              <a:defRPr/>
            </a:pPr>
            <a:r>
              <a:rPr lang="en-US"/>
              <a:t> Part 1 </a:t>
            </a:r>
            <a:r>
              <a:rPr lang="en-US">
                <a:sym typeface="Symbol" charset="2"/>
              </a:rPr>
              <a:t></a:t>
            </a:r>
            <a:r>
              <a:rPr lang="en-US"/>
              <a:t> Cryptography                                                                                                     </a:t>
            </a:r>
            <a:fld id="{F390FFE1-3D51-2540-8BDD-BEBEA3A79C21}" type="slidenum">
              <a:rPr lang="en-US" smtClean="0">
                <a:latin typeface="Times New Roman" charset="0"/>
              </a:rPr>
              <a:pPr>
                <a:defRPr/>
              </a:pPr>
              <a:t>‹#›</a:t>
            </a:fld>
            <a:endParaRPr lang="en-US">
              <a:latin typeface="Times New Roman" charset="0"/>
            </a:endParaRPr>
          </a:p>
        </p:txBody>
      </p:sp>
      <p:sp>
        <p:nvSpPr>
          <p:cNvPr id="7" name="Slide Number Placeholder 6"/>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423706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8C00367-E604-41D3-940B-4CF469174442}" type="datetimeFigureOut">
              <a:rPr lang="en-US" smtClean="0"/>
              <a:t>5/24/2022</a:t>
            </a:fld>
            <a:endParaRPr lang="en-US"/>
          </a:p>
        </p:txBody>
      </p:sp>
      <p:sp>
        <p:nvSpPr>
          <p:cNvPr id="6" name="Footer Placeholder 5"/>
          <p:cNvSpPr>
            <a:spLocks noGrp="1"/>
          </p:cNvSpPr>
          <p:nvPr>
            <p:ph type="ftr" sz="quarter" idx="11"/>
          </p:nvPr>
        </p:nvSpPr>
        <p:spPr/>
        <p:txBody>
          <a:bodyPr/>
          <a:lstStyle/>
          <a:p>
            <a:pPr>
              <a:defRPr/>
            </a:pPr>
            <a:r>
              <a:rPr lang="en-US"/>
              <a:t> Part 1 </a:t>
            </a:r>
            <a:r>
              <a:rPr lang="en-US">
                <a:sym typeface="Symbol" charset="2"/>
              </a:rPr>
              <a:t></a:t>
            </a:r>
            <a:r>
              <a:rPr lang="en-US"/>
              <a:t> Cryptography                                                                                                     </a:t>
            </a:r>
            <a:fld id="{E4287857-CFE6-A14F-A3B9-C455FDB91334}" type="slidenum">
              <a:rPr lang="en-US" smtClean="0">
                <a:latin typeface="Times New Roman" charset="0"/>
              </a:rPr>
              <a:pPr>
                <a:defRPr/>
              </a:pPr>
              <a:t>‹#›</a:t>
            </a:fld>
            <a:endParaRPr lang="en-US">
              <a:latin typeface="Times New Roman" charset="0"/>
            </a:endParaRPr>
          </a:p>
        </p:txBody>
      </p:sp>
      <p:sp>
        <p:nvSpPr>
          <p:cNvPr id="7" name="Slide Number Placeholder 6"/>
          <p:cNvSpPr>
            <a:spLocks noGrp="1"/>
          </p:cNvSpPr>
          <p:nvPr>
            <p:ph type="sldNum" sz="quarter" idx="12"/>
          </p:nvPr>
        </p:nvSpPr>
        <p:spPr/>
        <p:txBody>
          <a:bodyPr/>
          <a:lstStyle/>
          <a:p>
            <a:fld id="{4922CA03-EFAE-4CD2-B147-87832485BBA0}" type="slidenum">
              <a:rPr lang="en-US" smtClean="0"/>
              <a:t>‹#›</a:t>
            </a:fld>
            <a:endParaRPr lang="en-US"/>
          </a:p>
        </p:txBody>
      </p:sp>
    </p:spTree>
    <p:extLst>
      <p:ext uri="{BB962C8B-B14F-4D97-AF65-F5344CB8AC3E}">
        <p14:creationId xmlns:p14="http://schemas.microsoft.com/office/powerpoint/2010/main" val="261456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8C00367-E604-41D3-940B-4CF469174442}" type="datetimeFigureOut">
              <a:rPr lang="en-US" smtClean="0"/>
              <a:t>5/24/2022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 Part 1 </a:t>
            </a:r>
            <a:r>
              <a:rPr lang="en-US">
                <a:sym typeface="Symbol" charset="2"/>
              </a:rPr>
              <a:t></a:t>
            </a:r>
            <a:r>
              <a:rPr lang="en-US"/>
              <a:t> Cryptography                                                                                                     </a:t>
            </a:r>
            <a:fld id="{55A73CB8-469A-9540-BADA-AFD55CD9168A}" type="slidenum">
              <a:rPr lang="en-US" smtClean="0">
                <a:latin typeface="Times New Roman" charset="0"/>
              </a:rPr>
              <a:pPr>
                <a:defRPr/>
              </a:pPr>
              <a:t>‹#›</a:t>
            </a:fld>
            <a:endParaRPr lang="en-US">
              <a:latin typeface="Times New Roman" charset="0"/>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22CA03-EFAE-4CD2-B147-87832485BBA0}" type="slidenum">
              <a:rPr lang="en-US" smtClean="0"/>
              <a:t>‹#›</a:t>
            </a:fld>
            <a:endParaRPr lang="en-US"/>
          </a:p>
        </p:txBody>
      </p:sp>
    </p:spTree>
    <p:extLst>
      <p:ext uri="{BB962C8B-B14F-4D97-AF65-F5344CB8AC3E}">
        <p14:creationId xmlns:p14="http://schemas.microsoft.com/office/powerpoint/2010/main" val="2423564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xarg.org/tools/caesar-cipher/" TargetMode="External"/><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bin"/><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library.thinkquest.org/28005/flashed/timemachine/courseofhistory/zimmerman.shtml?tqskip1=1&amp;tqtime=1029" TargetMode="External"/><Relationship Id="rId2" Type="http://schemas.openxmlformats.org/officeDocument/2006/relationships/audio" Target="../media/audio1.bin"/><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3.bin"/><Relationship Id="rId2" Type="http://schemas.openxmlformats.org/officeDocument/2006/relationships/audio" Target="../media/audio2.bin"/><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1295400"/>
            <a:ext cx="7848600" cy="2209800"/>
          </a:xfrm>
        </p:spPr>
        <p:txBody>
          <a:bodyPr/>
          <a:lstStyle/>
          <a:p>
            <a:pPr algn="ctr" eaLnBrk="1" hangingPunct="1"/>
            <a:r>
              <a:rPr lang="en-US" sz="4000" b="1" dirty="0"/>
              <a:t>Cryptography</a:t>
            </a:r>
            <a:br>
              <a:rPr lang="en-US" b="1" dirty="0"/>
            </a:br>
            <a:br>
              <a:rPr lang="en-US" b="1" dirty="0"/>
            </a:br>
            <a:br>
              <a:rPr lang="en-US" b="1" dirty="0"/>
            </a:br>
            <a:r>
              <a:rPr lang="en-US" b="1" dirty="0"/>
              <a:t>Slides adopted and prepared by Dr. </a:t>
            </a:r>
            <a:r>
              <a:rPr lang="en-US" b="1" dirty="0" err="1"/>
              <a:t>Shahriar</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719787" y="152400"/>
            <a:ext cx="7924800" cy="1143000"/>
          </a:xfrm>
        </p:spPr>
        <p:txBody>
          <a:bodyPr/>
          <a:lstStyle/>
          <a:p>
            <a:pPr eaLnBrk="1" hangingPunct="1"/>
            <a:r>
              <a:rPr lang="en-US" dirty="0"/>
              <a:t>Not-so-Simple Substitution: before and beyond n=3</a:t>
            </a:r>
          </a:p>
        </p:txBody>
      </p:sp>
      <p:sp>
        <p:nvSpPr>
          <p:cNvPr id="22532" name="Rectangle 3"/>
          <p:cNvSpPr>
            <a:spLocks noGrp="1" noChangeArrowheads="1"/>
          </p:cNvSpPr>
          <p:nvPr>
            <p:ph idx="1"/>
          </p:nvPr>
        </p:nvSpPr>
        <p:spPr>
          <a:xfrm>
            <a:off x="685800" y="1600200"/>
            <a:ext cx="7924800" cy="2286000"/>
          </a:xfrm>
        </p:spPr>
        <p:txBody>
          <a:bodyPr/>
          <a:lstStyle/>
          <a:p>
            <a:pPr eaLnBrk="1" hangingPunct="1">
              <a:lnSpc>
                <a:spcPct val="90000"/>
              </a:lnSpc>
              <a:spcAft>
                <a:spcPts val="600"/>
              </a:spcAft>
            </a:pPr>
            <a:r>
              <a:rPr lang="en-US" dirty="0"/>
              <a:t>Shift by </a:t>
            </a:r>
            <a:r>
              <a:rPr lang="en-US" dirty="0" err="1">
                <a:latin typeface="Times Roman"/>
                <a:cs typeface="Times Roman"/>
              </a:rPr>
              <a:t>n</a:t>
            </a:r>
            <a:r>
              <a:rPr lang="en-US" dirty="0"/>
              <a:t> for some </a:t>
            </a:r>
            <a:r>
              <a:rPr lang="en-US" dirty="0" err="1">
                <a:latin typeface="Times-Roman" charset="0"/>
              </a:rPr>
              <a:t>n</a:t>
            </a:r>
            <a:r>
              <a:rPr lang="en-US" dirty="0"/>
              <a:t> </a:t>
            </a:r>
            <a:r>
              <a:rPr lang="en-US" dirty="0" err="1">
                <a:sym typeface="Symbol" charset="2"/>
              </a:rPr>
              <a:t></a:t>
            </a:r>
            <a:r>
              <a:rPr lang="en-US" dirty="0">
                <a:sym typeface="Symbol" charset="2"/>
              </a:rPr>
              <a:t> </a:t>
            </a:r>
            <a:r>
              <a:rPr lang="en-US" dirty="0">
                <a:latin typeface="Times-Roman" charset="0"/>
                <a:sym typeface="Symbol" charset="2"/>
              </a:rPr>
              <a:t>{0,1,2,…,25}</a:t>
            </a:r>
            <a:endParaRPr lang="en-US" dirty="0">
              <a:sym typeface="Symbol" charset="2"/>
            </a:endParaRPr>
          </a:p>
          <a:p>
            <a:pPr eaLnBrk="1" hangingPunct="1">
              <a:lnSpc>
                <a:spcPct val="90000"/>
              </a:lnSpc>
              <a:spcAft>
                <a:spcPts val="600"/>
              </a:spcAft>
            </a:pPr>
            <a:r>
              <a:rPr lang="en-US" dirty="0"/>
              <a:t>Then key is </a:t>
            </a:r>
            <a:r>
              <a:rPr lang="en-US" dirty="0" err="1">
                <a:latin typeface="Times-Roman" charset="0"/>
              </a:rPr>
              <a:t>n</a:t>
            </a:r>
            <a:endParaRPr lang="en-US" dirty="0"/>
          </a:p>
          <a:p>
            <a:pPr eaLnBrk="1" hangingPunct="1">
              <a:lnSpc>
                <a:spcPct val="90000"/>
              </a:lnSpc>
              <a:spcAft>
                <a:spcPts val="600"/>
              </a:spcAft>
            </a:pPr>
            <a:r>
              <a:rPr lang="en-US" dirty="0"/>
              <a:t>Example: key </a:t>
            </a:r>
            <a:r>
              <a:rPr lang="en-US" dirty="0" err="1">
                <a:latin typeface="Times-Roman" charset="0"/>
              </a:rPr>
              <a:t>n</a:t>
            </a:r>
            <a:r>
              <a:rPr lang="en-US" dirty="0">
                <a:latin typeface="Times-Roman" charset="0"/>
              </a:rPr>
              <a:t> = 7</a:t>
            </a:r>
            <a:endParaRPr lang="en-US" dirty="0">
              <a:solidFill>
                <a:srgbClr val="FF0000"/>
              </a:solidFill>
              <a:latin typeface="Times-Roman" charset="0"/>
            </a:endParaRPr>
          </a:p>
        </p:txBody>
      </p:sp>
      <p:sp>
        <p:nvSpPr>
          <p:cNvPr id="22621" name="Rectangle 93"/>
          <p:cNvSpPr>
            <a:spLocks noChangeArrowheads="1"/>
          </p:cNvSpPr>
          <p:nvPr/>
        </p:nvSpPr>
        <p:spPr bwMode="auto">
          <a:xfrm>
            <a:off x="228600" y="4176713"/>
            <a:ext cx="1247775" cy="446087"/>
          </a:xfrm>
          <a:prstGeom prst="rect">
            <a:avLst/>
          </a:prstGeom>
          <a:noFill/>
          <a:ln w="9525">
            <a:noFill/>
            <a:miter lim="800000"/>
            <a:headEnd/>
            <a:tailEnd/>
          </a:ln>
        </p:spPr>
        <p:txBody>
          <a:bodyPr wrap="none">
            <a:prstTxWarp prst="textNoShape">
              <a:avLst/>
            </a:prstTxWarp>
            <a:spAutoFit/>
          </a:bodyPr>
          <a:lstStyle/>
          <a:p>
            <a:r>
              <a:rPr lang="en-US" sz="2000"/>
              <a:t>Plaintext</a:t>
            </a:r>
          </a:p>
        </p:txBody>
      </p:sp>
      <p:sp>
        <p:nvSpPr>
          <p:cNvPr id="22622" name="Rectangle 94"/>
          <p:cNvSpPr>
            <a:spLocks noChangeArrowheads="1"/>
          </p:cNvSpPr>
          <p:nvPr/>
        </p:nvSpPr>
        <p:spPr bwMode="auto">
          <a:xfrm>
            <a:off x="0" y="4811713"/>
            <a:ext cx="1481138" cy="446087"/>
          </a:xfrm>
          <a:prstGeom prst="rect">
            <a:avLst/>
          </a:prstGeom>
          <a:noFill/>
          <a:ln w="9525">
            <a:noFill/>
            <a:miter lim="800000"/>
            <a:headEnd/>
            <a:tailEnd/>
          </a:ln>
        </p:spPr>
        <p:txBody>
          <a:bodyPr wrap="none">
            <a:prstTxWarp prst="textNoShape">
              <a:avLst/>
            </a:prstTxWarp>
            <a:spAutoFit/>
          </a:bodyPr>
          <a:lstStyle/>
          <a:p>
            <a:r>
              <a:rPr lang="en-US" sz="2000" dirty="0"/>
              <a:t>Ciphertext</a:t>
            </a:r>
            <a:endParaRPr lang="en-US" dirty="0"/>
          </a:p>
        </p:txBody>
      </p:sp>
      <p:graphicFrame>
        <p:nvGraphicFramePr>
          <p:cNvPr id="8" name="Table 3">
            <a:extLst>
              <a:ext uri="{FF2B5EF4-FFF2-40B4-BE49-F238E27FC236}">
                <a16:creationId xmlns:a16="http://schemas.microsoft.com/office/drawing/2014/main" id="{2202AB17-8E52-B14A-0D2D-A7D00819DA6A}"/>
              </a:ext>
            </a:extLst>
          </p:cNvPr>
          <p:cNvGraphicFramePr>
            <a:graphicFrameLocks noGrp="1"/>
          </p:cNvGraphicFramePr>
          <p:nvPr>
            <p:extLst>
              <p:ext uri="{D42A27DB-BD31-4B8C-83A1-F6EECF244321}">
                <p14:modId xmlns:p14="http://schemas.microsoft.com/office/powerpoint/2010/main" val="2042408392"/>
              </p:ext>
            </p:extLst>
          </p:nvPr>
        </p:nvGraphicFramePr>
        <p:xfrm>
          <a:off x="1552565" y="4049106"/>
          <a:ext cx="7362835" cy="1147388"/>
        </p:xfrm>
        <a:graphic>
          <a:graphicData uri="http://schemas.openxmlformats.org/drawingml/2006/table">
            <a:tbl>
              <a:tblPr firstRow="1" bandRow="1">
                <a:tableStyleId>{0505E3EF-67EA-436B-97B2-0124C06EBD24}</a:tableStyleId>
              </a:tblPr>
              <a:tblGrid>
                <a:gridCol w="283186">
                  <a:extLst>
                    <a:ext uri="{9D8B030D-6E8A-4147-A177-3AD203B41FA5}">
                      <a16:colId xmlns:a16="http://schemas.microsoft.com/office/drawing/2014/main" val="1885774759"/>
                    </a:ext>
                  </a:extLst>
                </a:gridCol>
                <a:gridCol w="283186">
                  <a:extLst>
                    <a:ext uri="{9D8B030D-6E8A-4147-A177-3AD203B41FA5}">
                      <a16:colId xmlns:a16="http://schemas.microsoft.com/office/drawing/2014/main" val="826459186"/>
                    </a:ext>
                  </a:extLst>
                </a:gridCol>
                <a:gridCol w="283186">
                  <a:extLst>
                    <a:ext uri="{9D8B030D-6E8A-4147-A177-3AD203B41FA5}">
                      <a16:colId xmlns:a16="http://schemas.microsoft.com/office/drawing/2014/main" val="132318574"/>
                    </a:ext>
                  </a:extLst>
                </a:gridCol>
                <a:gridCol w="283186">
                  <a:extLst>
                    <a:ext uri="{9D8B030D-6E8A-4147-A177-3AD203B41FA5}">
                      <a16:colId xmlns:a16="http://schemas.microsoft.com/office/drawing/2014/main" val="648962946"/>
                    </a:ext>
                  </a:extLst>
                </a:gridCol>
                <a:gridCol w="283186">
                  <a:extLst>
                    <a:ext uri="{9D8B030D-6E8A-4147-A177-3AD203B41FA5}">
                      <a16:colId xmlns:a16="http://schemas.microsoft.com/office/drawing/2014/main" val="4274767116"/>
                    </a:ext>
                  </a:extLst>
                </a:gridCol>
                <a:gridCol w="283186">
                  <a:extLst>
                    <a:ext uri="{9D8B030D-6E8A-4147-A177-3AD203B41FA5}">
                      <a16:colId xmlns:a16="http://schemas.microsoft.com/office/drawing/2014/main" val="2439332412"/>
                    </a:ext>
                  </a:extLst>
                </a:gridCol>
                <a:gridCol w="283186">
                  <a:extLst>
                    <a:ext uri="{9D8B030D-6E8A-4147-A177-3AD203B41FA5}">
                      <a16:colId xmlns:a16="http://schemas.microsoft.com/office/drawing/2014/main" val="134347920"/>
                    </a:ext>
                  </a:extLst>
                </a:gridCol>
                <a:gridCol w="283186">
                  <a:extLst>
                    <a:ext uri="{9D8B030D-6E8A-4147-A177-3AD203B41FA5}">
                      <a16:colId xmlns:a16="http://schemas.microsoft.com/office/drawing/2014/main" val="1489768926"/>
                    </a:ext>
                  </a:extLst>
                </a:gridCol>
                <a:gridCol w="283186">
                  <a:extLst>
                    <a:ext uri="{9D8B030D-6E8A-4147-A177-3AD203B41FA5}">
                      <a16:colId xmlns:a16="http://schemas.microsoft.com/office/drawing/2014/main" val="3314326271"/>
                    </a:ext>
                  </a:extLst>
                </a:gridCol>
                <a:gridCol w="283186">
                  <a:extLst>
                    <a:ext uri="{9D8B030D-6E8A-4147-A177-3AD203B41FA5}">
                      <a16:colId xmlns:a16="http://schemas.microsoft.com/office/drawing/2014/main" val="1386397299"/>
                    </a:ext>
                  </a:extLst>
                </a:gridCol>
                <a:gridCol w="283186">
                  <a:extLst>
                    <a:ext uri="{9D8B030D-6E8A-4147-A177-3AD203B41FA5}">
                      <a16:colId xmlns:a16="http://schemas.microsoft.com/office/drawing/2014/main" val="160266353"/>
                    </a:ext>
                  </a:extLst>
                </a:gridCol>
                <a:gridCol w="235027">
                  <a:extLst>
                    <a:ext uri="{9D8B030D-6E8A-4147-A177-3AD203B41FA5}">
                      <a16:colId xmlns:a16="http://schemas.microsoft.com/office/drawing/2014/main" val="3706808437"/>
                    </a:ext>
                  </a:extLst>
                </a:gridCol>
                <a:gridCol w="331344">
                  <a:extLst>
                    <a:ext uri="{9D8B030D-6E8A-4147-A177-3AD203B41FA5}">
                      <a16:colId xmlns:a16="http://schemas.microsoft.com/office/drawing/2014/main" val="2068750816"/>
                    </a:ext>
                  </a:extLst>
                </a:gridCol>
                <a:gridCol w="283186">
                  <a:extLst>
                    <a:ext uri="{9D8B030D-6E8A-4147-A177-3AD203B41FA5}">
                      <a16:colId xmlns:a16="http://schemas.microsoft.com/office/drawing/2014/main" val="685285993"/>
                    </a:ext>
                  </a:extLst>
                </a:gridCol>
                <a:gridCol w="283186">
                  <a:extLst>
                    <a:ext uri="{9D8B030D-6E8A-4147-A177-3AD203B41FA5}">
                      <a16:colId xmlns:a16="http://schemas.microsoft.com/office/drawing/2014/main" val="3243061367"/>
                    </a:ext>
                  </a:extLst>
                </a:gridCol>
                <a:gridCol w="283186">
                  <a:extLst>
                    <a:ext uri="{9D8B030D-6E8A-4147-A177-3AD203B41FA5}">
                      <a16:colId xmlns:a16="http://schemas.microsoft.com/office/drawing/2014/main" val="3456285272"/>
                    </a:ext>
                  </a:extLst>
                </a:gridCol>
                <a:gridCol w="283186">
                  <a:extLst>
                    <a:ext uri="{9D8B030D-6E8A-4147-A177-3AD203B41FA5}">
                      <a16:colId xmlns:a16="http://schemas.microsoft.com/office/drawing/2014/main" val="4089666626"/>
                    </a:ext>
                  </a:extLst>
                </a:gridCol>
                <a:gridCol w="283186">
                  <a:extLst>
                    <a:ext uri="{9D8B030D-6E8A-4147-A177-3AD203B41FA5}">
                      <a16:colId xmlns:a16="http://schemas.microsoft.com/office/drawing/2014/main" val="2287651936"/>
                    </a:ext>
                  </a:extLst>
                </a:gridCol>
                <a:gridCol w="283186">
                  <a:extLst>
                    <a:ext uri="{9D8B030D-6E8A-4147-A177-3AD203B41FA5}">
                      <a16:colId xmlns:a16="http://schemas.microsoft.com/office/drawing/2014/main" val="2179929121"/>
                    </a:ext>
                  </a:extLst>
                </a:gridCol>
                <a:gridCol w="283186">
                  <a:extLst>
                    <a:ext uri="{9D8B030D-6E8A-4147-A177-3AD203B41FA5}">
                      <a16:colId xmlns:a16="http://schemas.microsoft.com/office/drawing/2014/main" val="706007467"/>
                    </a:ext>
                  </a:extLst>
                </a:gridCol>
                <a:gridCol w="283186">
                  <a:extLst>
                    <a:ext uri="{9D8B030D-6E8A-4147-A177-3AD203B41FA5}">
                      <a16:colId xmlns:a16="http://schemas.microsoft.com/office/drawing/2014/main" val="3682945343"/>
                    </a:ext>
                  </a:extLst>
                </a:gridCol>
                <a:gridCol w="283186">
                  <a:extLst>
                    <a:ext uri="{9D8B030D-6E8A-4147-A177-3AD203B41FA5}">
                      <a16:colId xmlns:a16="http://schemas.microsoft.com/office/drawing/2014/main" val="3382790114"/>
                    </a:ext>
                  </a:extLst>
                </a:gridCol>
                <a:gridCol w="283186">
                  <a:extLst>
                    <a:ext uri="{9D8B030D-6E8A-4147-A177-3AD203B41FA5}">
                      <a16:colId xmlns:a16="http://schemas.microsoft.com/office/drawing/2014/main" val="4113585102"/>
                    </a:ext>
                  </a:extLst>
                </a:gridCol>
                <a:gridCol w="283186">
                  <a:extLst>
                    <a:ext uri="{9D8B030D-6E8A-4147-A177-3AD203B41FA5}">
                      <a16:colId xmlns:a16="http://schemas.microsoft.com/office/drawing/2014/main" val="2580784120"/>
                    </a:ext>
                  </a:extLst>
                </a:gridCol>
                <a:gridCol w="283186">
                  <a:extLst>
                    <a:ext uri="{9D8B030D-6E8A-4147-A177-3AD203B41FA5}">
                      <a16:colId xmlns:a16="http://schemas.microsoft.com/office/drawing/2014/main" val="2021872456"/>
                    </a:ext>
                  </a:extLst>
                </a:gridCol>
                <a:gridCol w="283186">
                  <a:extLst>
                    <a:ext uri="{9D8B030D-6E8A-4147-A177-3AD203B41FA5}">
                      <a16:colId xmlns:a16="http://schemas.microsoft.com/office/drawing/2014/main" val="3944579203"/>
                    </a:ext>
                  </a:extLst>
                </a:gridCol>
              </a:tblGrid>
              <a:tr h="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66544443"/>
                  </a:ext>
                </a:extLst>
              </a:tr>
              <a:tr h="42510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A</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B</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C</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D</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E</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F</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G</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H</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I</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J</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K</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L</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M</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N</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O</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P</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Q</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R</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S</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T</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U</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V</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W</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X</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Y</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Z </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extLst>
                  <a:ext uri="{0D108BD9-81ED-4DB2-BD59-A6C34878D82A}">
                    <a16:rowId xmlns:a16="http://schemas.microsoft.com/office/drawing/2014/main" val="1203400285"/>
                  </a:ext>
                </a:extLst>
              </a:tr>
              <a:tr h="42510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D</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E</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F</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G</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H</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I</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J</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K</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L</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M</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N</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O</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P</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Q</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R</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S</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T</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U</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V</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W</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X</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Y</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Z</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A</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B</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C</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extLst>
                  <a:ext uri="{0D108BD9-81ED-4DB2-BD59-A6C34878D82A}">
                    <a16:rowId xmlns:a16="http://schemas.microsoft.com/office/drawing/2014/main" val="253761598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152400"/>
            <a:ext cx="7924800" cy="1143000"/>
          </a:xfrm>
        </p:spPr>
        <p:txBody>
          <a:bodyPr/>
          <a:lstStyle/>
          <a:p>
            <a:pPr eaLnBrk="1" hangingPunct="1"/>
            <a:r>
              <a:rPr lang="en-US" dirty="0"/>
              <a:t>Cryptanalysis I: Try Them All</a:t>
            </a:r>
          </a:p>
        </p:txBody>
      </p:sp>
      <p:sp>
        <p:nvSpPr>
          <p:cNvPr id="171011" name="Rectangle 3"/>
          <p:cNvSpPr>
            <a:spLocks noGrp="1" noChangeArrowheads="1"/>
          </p:cNvSpPr>
          <p:nvPr>
            <p:ph idx="1"/>
          </p:nvPr>
        </p:nvSpPr>
        <p:spPr>
          <a:xfrm>
            <a:off x="762000" y="1143000"/>
            <a:ext cx="8077200" cy="4038600"/>
          </a:xfrm>
        </p:spPr>
        <p:txBody>
          <a:bodyPr>
            <a:normAutofit fontScale="92500" lnSpcReduction="20000"/>
          </a:bodyPr>
          <a:lstStyle/>
          <a:p>
            <a:pPr eaLnBrk="1" hangingPunct="1">
              <a:lnSpc>
                <a:spcPct val="90000"/>
              </a:lnSpc>
              <a:spcAft>
                <a:spcPts val="600"/>
              </a:spcAft>
            </a:pPr>
            <a:r>
              <a:rPr lang="en-US" sz="2400" dirty="0"/>
              <a:t>A simple substitution (shift by </a:t>
            </a:r>
            <a:r>
              <a:rPr lang="en-US" sz="2400" dirty="0">
                <a:latin typeface="Times-Roman" charset="0"/>
              </a:rPr>
              <a:t>n</a:t>
            </a:r>
            <a:r>
              <a:rPr lang="en-US" sz="2400" dirty="0"/>
              <a:t>) is used</a:t>
            </a:r>
          </a:p>
          <a:p>
            <a:pPr lvl="1" eaLnBrk="1" hangingPunct="1">
              <a:lnSpc>
                <a:spcPct val="90000"/>
              </a:lnSpc>
              <a:spcAft>
                <a:spcPts val="600"/>
              </a:spcAft>
            </a:pPr>
            <a:r>
              <a:rPr lang="en-US" sz="2000" dirty="0"/>
              <a:t>But the key is unknown</a:t>
            </a:r>
          </a:p>
          <a:p>
            <a:pPr eaLnBrk="1" hangingPunct="1">
              <a:lnSpc>
                <a:spcPct val="90000"/>
              </a:lnSpc>
              <a:spcAft>
                <a:spcPts val="600"/>
              </a:spcAft>
            </a:pPr>
            <a:r>
              <a:rPr lang="en-US" sz="2400" dirty="0"/>
              <a:t>Given ciphertext: </a:t>
            </a:r>
            <a:r>
              <a:rPr lang="en-US" sz="2400" dirty="0">
                <a:solidFill>
                  <a:srgbClr val="FF0000"/>
                </a:solidFill>
                <a:latin typeface="Times-Roman" charset="0"/>
              </a:rPr>
              <a:t>CSYEVIXIVQMREXIH</a:t>
            </a:r>
            <a:endParaRPr lang="en-US" sz="2400" dirty="0"/>
          </a:p>
          <a:p>
            <a:pPr eaLnBrk="1" hangingPunct="1">
              <a:lnSpc>
                <a:spcPct val="90000"/>
              </a:lnSpc>
              <a:spcAft>
                <a:spcPts val="600"/>
              </a:spcAft>
            </a:pPr>
            <a:r>
              <a:rPr lang="en-US" sz="2400" dirty="0"/>
              <a:t>How to find the key?</a:t>
            </a:r>
          </a:p>
          <a:p>
            <a:pPr eaLnBrk="1" hangingPunct="1">
              <a:lnSpc>
                <a:spcPct val="90000"/>
              </a:lnSpc>
              <a:spcAft>
                <a:spcPts val="600"/>
              </a:spcAft>
            </a:pPr>
            <a:r>
              <a:rPr lang="en-US" sz="2400" dirty="0"/>
              <a:t>Only 26 possible keys </a:t>
            </a:r>
            <a:r>
              <a:rPr lang="en-US" sz="2400" dirty="0">
                <a:sym typeface="Symbol" charset="2"/>
              </a:rPr>
              <a:t></a:t>
            </a:r>
            <a:r>
              <a:rPr lang="en-US" sz="2400" dirty="0"/>
              <a:t> try them all!</a:t>
            </a:r>
          </a:p>
          <a:p>
            <a:pPr eaLnBrk="1" hangingPunct="1">
              <a:lnSpc>
                <a:spcPct val="90000"/>
              </a:lnSpc>
              <a:spcAft>
                <a:spcPts val="600"/>
              </a:spcAft>
            </a:pPr>
            <a:r>
              <a:rPr lang="en-US" sz="2400" b="1" dirty="0">
                <a:solidFill>
                  <a:schemeClr val="tx1">
                    <a:lumMod val="95000"/>
                    <a:lumOff val="5000"/>
                  </a:schemeClr>
                </a:solidFill>
              </a:rPr>
              <a:t>Exhaustive key search</a:t>
            </a:r>
            <a:endParaRPr lang="en-US" sz="2400" dirty="0">
              <a:solidFill>
                <a:schemeClr val="tx1">
                  <a:lumMod val="95000"/>
                  <a:lumOff val="5000"/>
                </a:schemeClr>
              </a:solidFill>
            </a:endParaRPr>
          </a:p>
          <a:p>
            <a:pPr eaLnBrk="1" hangingPunct="1">
              <a:lnSpc>
                <a:spcPct val="90000"/>
              </a:lnSpc>
              <a:spcAft>
                <a:spcPts val="600"/>
              </a:spcAft>
            </a:pPr>
            <a:r>
              <a:rPr lang="en-US" sz="2400" dirty="0"/>
              <a:t>Solution: key is </a:t>
            </a:r>
            <a:r>
              <a:rPr lang="en-US" sz="2400" dirty="0">
                <a:latin typeface="Times-Roman" charset="0"/>
              </a:rPr>
              <a:t>n = 4 (forward or backward?)</a:t>
            </a:r>
          </a:p>
          <a:p>
            <a:pPr eaLnBrk="1" hangingPunct="1">
              <a:lnSpc>
                <a:spcPct val="90000"/>
              </a:lnSpc>
              <a:spcAft>
                <a:spcPts val="600"/>
              </a:spcAft>
            </a:pPr>
            <a:r>
              <a:rPr lang="en-US" sz="2400" dirty="0">
                <a:latin typeface="Times-Roman" charset="0"/>
              </a:rPr>
              <a:t>Decrypted text (forward): GWCI … (no sense)</a:t>
            </a:r>
          </a:p>
          <a:p>
            <a:pPr eaLnBrk="1" hangingPunct="1">
              <a:lnSpc>
                <a:spcPct val="90000"/>
              </a:lnSpc>
              <a:spcAft>
                <a:spcPts val="600"/>
              </a:spcAft>
            </a:pPr>
            <a:r>
              <a:rPr lang="en-US" sz="2400" dirty="0">
                <a:latin typeface="Times-Roman" charset="0"/>
              </a:rPr>
              <a:t>Decrypted text (backward): YOU ARE … (meaningful)</a:t>
            </a:r>
          </a:p>
          <a:p>
            <a:pPr eaLnBrk="1" hangingPunct="1">
              <a:lnSpc>
                <a:spcPct val="90000"/>
              </a:lnSpc>
              <a:spcAft>
                <a:spcPts val="600"/>
              </a:spcAft>
            </a:pPr>
            <a:r>
              <a:rPr lang="en-US" sz="2400" dirty="0">
                <a:latin typeface="Times-Roman" charset="0"/>
              </a:rPr>
              <a:t>Try yourself at </a:t>
            </a:r>
            <a:r>
              <a:rPr lang="en-US" sz="2400" dirty="0">
                <a:latin typeface="Times-Roman" charset="0"/>
                <a:hlinkClick r:id="rId3"/>
              </a:rPr>
              <a:t>http://www.xarg.org/tools/caesar-cipher/</a:t>
            </a:r>
            <a:r>
              <a:rPr lang="en-US" sz="2400" dirty="0">
                <a:latin typeface="Times-Roman" charset="0"/>
              </a:rPr>
              <a:t> </a:t>
            </a:r>
          </a:p>
          <a:p>
            <a:pPr eaLnBrk="1" hangingPunct="1">
              <a:lnSpc>
                <a:spcPct val="90000"/>
              </a:lnSpc>
              <a:spcAft>
                <a:spcPts val="600"/>
              </a:spcAft>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box(out)">
                                      <p:cBhvr>
                                        <p:cTn id="7" dur="500"/>
                                        <p:tgtEl>
                                          <p:spTgt spid="17101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par>
                                <p:cTn id="8" presetID="4" presetClass="entr" presetSubtype="32" fill="hold" grpId="0" nodeType="withEffect">
                                  <p:stCondLst>
                                    <p:cond delay="0"/>
                                  </p:stCondLst>
                                  <p:childTnLst>
                                    <p:set>
                                      <p:cBhvr>
                                        <p:cTn id="9" dur="1" fill="hold">
                                          <p:stCondLst>
                                            <p:cond delay="0"/>
                                          </p:stCondLst>
                                        </p:cTn>
                                        <p:tgtEl>
                                          <p:spTgt spid="171011">
                                            <p:txEl>
                                              <p:pRg st="1" end="1"/>
                                            </p:txEl>
                                          </p:spTgt>
                                        </p:tgtEl>
                                        <p:attrNameLst>
                                          <p:attrName>style.visibility</p:attrName>
                                        </p:attrNameLst>
                                      </p:cBhvr>
                                      <p:to>
                                        <p:strVal val="visible"/>
                                      </p:to>
                                    </p:set>
                                    <p:animEffect transition="in" filter="box(out)">
                                      <p:cBhvr>
                                        <p:cTn id="10" dur="500"/>
                                        <p:tgtEl>
                                          <p:spTgt spid="171011">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
                                        </p:tgtEl>
                                      </p:cMediaNode>
                                    </p:audio>
                                  </p:sub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71011">
                                            <p:txEl>
                                              <p:pRg st="2" end="2"/>
                                            </p:txEl>
                                          </p:spTgt>
                                        </p:tgtEl>
                                        <p:attrNameLst>
                                          <p:attrName>style.visibility</p:attrName>
                                        </p:attrNameLst>
                                      </p:cBhvr>
                                      <p:to>
                                        <p:strVal val="visible"/>
                                      </p:to>
                                    </p:set>
                                    <p:animEffect transition="in" filter="box(out)">
                                      <p:cBhvr>
                                        <p:cTn id="15" dur="500"/>
                                        <p:tgtEl>
                                          <p:spTgt spid="171011">
                                            <p:txEl>
                                              <p:pRg st="2" end="2"/>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
                                        </p:tgtEl>
                                      </p:cMediaNode>
                                    </p:audio>
                                  </p:subTnLst>
                                </p:cTn>
                              </p:par>
                            </p:childTnLst>
                          </p:cTn>
                        </p:par>
                      </p:childTnLst>
                    </p:cTn>
                  </p:par>
                  <p:par>
                    <p:cTn id="16" fill="hold">
                      <p:stCondLst>
                        <p:cond delay="indefinite"/>
                      </p:stCondLst>
                      <p:childTnLst>
                        <p:par>
                          <p:cTn id="17" fill="hold">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171011">
                                            <p:txEl>
                                              <p:pRg st="3" end="3"/>
                                            </p:txEl>
                                          </p:spTgt>
                                        </p:tgtEl>
                                        <p:attrNameLst>
                                          <p:attrName>style.visibility</p:attrName>
                                        </p:attrNameLst>
                                      </p:cBhvr>
                                      <p:to>
                                        <p:strVal val="visible"/>
                                      </p:to>
                                    </p:set>
                                    <p:animEffect transition="in" filter="box(out)">
                                      <p:cBhvr>
                                        <p:cTn id="20" dur="500"/>
                                        <p:tgtEl>
                                          <p:spTgt spid="171011">
                                            <p:txEl>
                                              <p:pRg st="3" end="3"/>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Camera"/>
                                        </p:tgtEl>
                                      </p:cMediaNode>
                                    </p:audio>
                                  </p:sub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171011">
                                            <p:txEl>
                                              <p:pRg st="4" end="4"/>
                                            </p:txEl>
                                          </p:spTgt>
                                        </p:tgtEl>
                                        <p:attrNameLst>
                                          <p:attrName>style.visibility</p:attrName>
                                        </p:attrNameLst>
                                      </p:cBhvr>
                                      <p:to>
                                        <p:strVal val="visible"/>
                                      </p:to>
                                    </p:set>
                                    <p:animEffect transition="in" filter="box(out)">
                                      <p:cBhvr>
                                        <p:cTn id="25" dur="500"/>
                                        <p:tgtEl>
                                          <p:spTgt spid="171011">
                                            <p:txEl>
                                              <p:pRg st="4" end="4"/>
                                            </p:txEl>
                                          </p:spTgt>
                                        </p:tgtEl>
                                      </p:cBhvr>
                                    </p:animEffect>
                                  </p:childTnLst>
                                  <p:subTnLst>
                                    <p:audio>
                                      <p:cMediaNode>
                                        <p:cTn display="0" masterRel="sameClick">
                                          <p:stCondLst>
                                            <p:cond evt="begin" delay="0">
                                              <p:tn val="23"/>
                                            </p:cond>
                                          </p:stCondLst>
                                          <p:endCondLst>
                                            <p:cond evt="onStopAudio" delay="0">
                                              <p:tgtEl>
                                                <p:sldTgt/>
                                              </p:tgtEl>
                                            </p:cond>
                                          </p:endCondLst>
                                        </p:cTn>
                                        <p:tgtEl>
                                          <p:sndTgt r:embed="rId2" name="Camera"/>
                                        </p:tgtEl>
                                      </p:cMediaNode>
                                    </p:audio>
                                  </p:subTnLst>
                                </p:cTn>
                              </p:par>
                            </p:childTnLst>
                          </p:cTn>
                        </p:par>
                      </p:childTnLst>
                    </p:cTn>
                  </p:par>
                  <p:par>
                    <p:cTn id="26" fill="hold">
                      <p:stCondLst>
                        <p:cond delay="indefinite"/>
                      </p:stCondLst>
                      <p:childTnLst>
                        <p:par>
                          <p:cTn id="27" fill="hold">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171011">
                                            <p:txEl>
                                              <p:pRg st="5" end="5"/>
                                            </p:txEl>
                                          </p:spTgt>
                                        </p:tgtEl>
                                        <p:attrNameLst>
                                          <p:attrName>style.visibility</p:attrName>
                                        </p:attrNameLst>
                                      </p:cBhvr>
                                      <p:to>
                                        <p:strVal val="visible"/>
                                      </p:to>
                                    </p:set>
                                    <p:animEffect transition="in" filter="box(out)">
                                      <p:cBhvr>
                                        <p:cTn id="30" dur="500"/>
                                        <p:tgtEl>
                                          <p:spTgt spid="171011">
                                            <p:txEl>
                                              <p:pRg st="5" end="5"/>
                                            </p:txEl>
                                          </p:spTgt>
                                        </p:tgtEl>
                                      </p:cBhvr>
                                    </p:animEffect>
                                  </p:childTnLst>
                                  <p:subTnLst>
                                    <p:audio>
                                      <p:cMediaNode>
                                        <p:cTn display="0" masterRel="sameClick">
                                          <p:stCondLst>
                                            <p:cond evt="begin" delay="0">
                                              <p:tn val="28"/>
                                            </p:cond>
                                          </p:stCondLst>
                                          <p:endCondLst>
                                            <p:cond evt="onStopAudio" delay="0">
                                              <p:tgtEl>
                                                <p:sldTgt/>
                                              </p:tgtEl>
                                            </p:cond>
                                          </p:endCondLst>
                                        </p:cTn>
                                        <p:tgtEl>
                                          <p:sndTgt r:embed="rId2" name="Camera"/>
                                        </p:tgtEl>
                                      </p:cMediaNode>
                                    </p:audio>
                                  </p:subTnLst>
                                </p:cTn>
                              </p:par>
                            </p:childTnLst>
                          </p:cTn>
                        </p:par>
                      </p:childTnLst>
                    </p:cTn>
                  </p:par>
                  <p:par>
                    <p:cTn id="31" fill="hold">
                      <p:stCondLst>
                        <p:cond delay="indefinite"/>
                      </p:stCondLst>
                      <p:childTnLst>
                        <p:par>
                          <p:cTn id="32" fill="hold">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171011">
                                            <p:txEl>
                                              <p:pRg st="6" end="6"/>
                                            </p:txEl>
                                          </p:spTgt>
                                        </p:tgtEl>
                                        <p:attrNameLst>
                                          <p:attrName>style.visibility</p:attrName>
                                        </p:attrNameLst>
                                      </p:cBhvr>
                                      <p:to>
                                        <p:strVal val="visible"/>
                                      </p:to>
                                    </p:set>
                                    <p:animEffect transition="in" filter="box(out)">
                                      <p:cBhvr>
                                        <p:cTn id="35" dur="500"/>
                                        <p:tgtEl>
                                          <p:spTgt spid="171011">
                                            <p:txEl>
                                              <p:pRg st="6" end="6"/>
                                            </p:txEl>
                                          </p:spTgt>
                                        </p:tgtEl>
                                      </p:cBhvr>
                                    </p:animEffect>
                                  </p:childTnLst>
                                  <p:subTnLst>
                                    <p:audio>
                                      <p:cMediaNode>
                                        <p:cTn display="0" masterRel="sameClick">
                                          <p:stCondLst>
                                            <p:cond evt="begin" delay="0">
                                              <p:tn val="33"/>
                                            </p:cond>
                                          </p:stCondLst>
                                          <p:endCondLst>
                                            <p:cond evt="onStopAudio" delay="0">
                                              <p:tgtEl>
                                                <p:sldTgt/>
                                              </p:tgtEl>
                                            </p:cond>
                                          </p:endCondLst>
                                        </p:cTn>
                                        <p:tgtEl>
                                          <p:sndTgt r:embed="rId2" name="Camera"/>
                                        </p:tgtEl>
                                      </p:cMediaNode>
                                    </p:audio>
                                  </p:subTnLst>
                                </p:cTn>
                              </p:par>
                            </p:childTnLst>
                          </p:cTn>
                        </p:par>
                      </p:childTnLst>
                    </p:cTn>
                  </p:par>
                  <p:par>
                    <p:cTn id="36" fill="hold">
                      <p:stCondLst>
                        <p:cond delay="indefinite"/>
                      </p:stCondLst>
                      <p:childTnLst>
                        <p:par>
                          <p:cTn id="37" fill="hold">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171011">
                                            <p:txEl>
                                              <p:pRg st="7" end="7"/>
                                            </p:txEl>
                                          </p:spTgt>
                                        </p:tgtEl>
                                        <p:attrNameLst>
                                          <p:attrName>style.visibility</p:attrName>
                                        </p:attrNameLst>
                                      </p:cBhvr>
                                      <p:to>
                                        <p:strVal val="visible"/>
                                      </p:to>
                                    </p:set>
                                    <p:animEffect transition="in" filter="box(out)">
                                      <p:cBhvr>
                                        <p:cTn id="40" dur="500"/>
                                        <p:tgtEl>
                                          <p:spTgt spid="171011">
                                            <p:txEl>
                                              <p:pRg st="7" end="7"/>
                                            </p:txEl>
                                          </p:spTgt>
                                        </p:tgtEl>
                                      </p:cBhvr>
                                    </p:animEffect>
                                  </p:childTnLst>
                                  <p:subTnLst>
                                    <p:audio>
                                      <p:cMediaNode>
                                        <p:cTn display="0" masterRel="sameClick">
                                          <p:stCondLst>
                                            <p:cond evt="begin" delay="0">
                                              <p:tn val="38"/>
                                            </p:cond>
                                          </p:stCondLst>
                                          <p:endCondLst>
                                            <p:cond evt="onStopAudio" delay="0">
                                              <p:tgtEl>
                                                <p:sldTgt/>
                                              </p:tgtEl>
                                            </p:cond>
                                          </p:endCondLst>
                                        </p:cTn>
                                        <p:tgtEl>
                                          <p:sndTgt r:embed="rId2" name="Camera"/>
                                        </p:tgtEl>
                                      </p:cMediaNode>
                                    </p:audio>
                                  </p:subTnLst>
                                </p:cTn>
                              </p:par>
                            </p:childTnLst>
                          </p:cTn>
                        </p:par>
                      </p:childTnLst>
                    </p:cTn>
                  </p:par>
                  <p:par>
                    <p:cTn id="41" fill="hold">
                      <p:stCondLst>
                        <p:cond delay="indefinite"/>
                      </p:stCondLst>
                      <p:childTnLst>
                        <p:par>
                          <p:cTn id="42" fill="hold">
                            <p:stCondLst>
                              <p:cond delay="0"/>
                            </p:stCondLst>
                            <p:childTnLst>
                              <p:par>
                                <p:cTn id="43" presetID="4" presetClass="entr" presetSubtype="32" fill="hold" grpId="0" nodeType="clickEffect">
                                  <p:stCondLst>
                                    <p:cond delay="0"/>
                                  </p:stCondLst>
                                  <p:childTnLst>
                                    <p:set>
                                      <p:cBhvr>
                                        <p:cTn id="44" dur="1" fill="hold">
                                          <p:stCondLst>
                                            <p:cond delay="0"/>
                                          </p:stCondLst>
                                        </p:cTn>
                                        <p:tgtEl>
                                          <p:spTgt spid="171011">
                                            <p:txEl>
                                              <p:pRg st="8" end="8"/>
                                            </p:txEl>
                                          </p:spTgt>
                                        </p:tgtEl>
                                        <p:attrNameLst>
                                          <p:attrName>style.visibility</p:attrName>
                                        </p:attrNameLst>
                                      </p:cBhvr>
                                      <p:to>
                                        <p:strVal val="visible"/>
                                      </p:to>
                                    </p:set>
                                    <p:animEffect transition="in" filter="box(out)">
                                      <p:cBhvr>
                                        <p:cTn id="45" dur="500"/>
                                        <p:tgtEl>
                                          <p:spTgt spid="171011">
                                            <p:txEl>
                                              <p:pRg st="8" end="8"/>
                                            </p:txEl>
                                          </p:spTgt>
                                        </p:tgtEl>
                                      </p:cBhvr>
                                    </p:animEffect>
                                  </p:childTnLst>
                                  <p:subTnLst>
                                    <p:audio>
                                      <p:cMediaNode>
                                        <p:cTn display="0" masterRel="sameClick">
                                          <p:stCondLst>
                                            <p:cond evt="begin" delay="0">
                                              <p:tn val="43"/>
                                            </p:cond>
                                          </p:stCondLst>
                                          <p:endCondLst>
                                            <p:cond evt="onStopAudio" delay="0">
                                              <p:tgtEl>
                                                <p:sldTgt/>
                                              </p:tgtEl>
                                            </p:cond>
                                          </p:endCondLst>
                                        </p:cTn>
                                        <p:tgtEl>
                                          <p:sndTgt r:embed="rId2" name="Camera"/>
                                        </p:tgtEl>
                                      </p:cMediaNode>
                                    </p:audio>
                                  </p:subTnLst>
                                </p:cTn>
                              </p:par>
                            </p:childTnLst>
                          </p:cTn>
                        </p:par>
                      </p:childTnLst>
                    </p:cTn>
                  </p:par>
                  <p:par>
                    <p:cTn id="46" fill="hold">
                      <p:stCondLst>
                        <p:cond delay="indefinite"/>
                      </p:stCondLst>
                      <p:childTnLst>
                        <p:par>
                          <p:cTn id="47" fill="hold">
                            <p:stCondLst>
                              <p:cond delay="0"/>
                            </p:stCondLst>
                            <p:childTnLst>
                              <p:par>
                                <p:cTn id="48" presetID="4" presetClass="entr" presetSubtype="32" fill="hold" grpId="0" nodeType="clickEffect">
                                  <p:stCondLst>
                                    <p:cond delay="0"/>
                                  </p:stCondLst>
                                  <p:childTnLst>
                                    <p:set>
                                      <p:cBhvr>
                                        <p:cTn id="49" dur="1" fill="hold">
                                          <p:stCondLst>
                                            <p:cond delay="0"/>
                                          </p:stCondLst>
                                        </p:cTn>
                                        <p:tgtEl>
                                          <p:spTgt spid="171011">
                                            <p:txEl>
                                              <p:pRg st="9" end="9"/>
                                            </p:txEl>
                                          </p:spTgt>
                                        </p:tgtEl>
                                        <p:attrNameLst>
                                          <p:attrName>style.visibility</p:attrName>
                                        </p:attrNameLst>
                                      </p:cBhvr>
                                      <p:to>
                                        <p:strVal val="visible"/>
                                      </p:to>
                                    </p:set>
                                    <p:animEffect transition="in" filter="box(out)">
                                      <p:cBhvr>
                                        <p:cTn id="50" dur="500"/>
                                        <p:tgtEl>
                                          <p:spTgt spid="171011">
                                            <p:txEl>
                                              <p:pRg st="9" end="9"/>
                                            </p:txEl>
                                          </p:spTgt>
                                        </p:tgtEl>
                                      </p:cBhvr>
                                    </p:animEffect>
                                  </p:childTnLst>
                                  <p:subTnLst>
                                    <p:audio>
                                      <p:cMediaNode>
                                        <p:cTn display="0" masterRel="sameClick">
                                          <p:stCondLst>
                                            <p:cond evt="begin" delay="0">
                                              <p:tn val="48"/>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533400" y="457200"/>
            <a:ext cx="8153400" cy="1143000"/>
          </a:xfrm>
        </p:spPr>
        <p:txBody>
          <a:bodyPr>
            <a:normAutofit fontScale="90000"/>
          </a:bodyPr>
          <a:lstStyle/>
          <a:p>
            <a:pPr eaLnBrk="1" hangingPunct="1"/>
            <a:r>
              <a:rPr lang="en-US" sz="4000" dirty="0"/>
              <a:t>Make the cryptanalysis harder: Least-Simple Simple Substitution</a:t>
            </a:r>
            <a:endParaRPr lang="en-US" dirty="0"/>
          </a:p>
        </p:txBody>
      </p:sp>
      <p:sp>
        <p:nvSpPr>
          <p:cNvPr id="24580" name="Rectangle 3"/>
          <p:cNvSpPr>
            <a:spLocks noGrp="1" noChangeArrowheads="1"/>
          </p:cNvSpPr>
          <p:nvPr>
            <p:ph idx="1"/>
          </p:nvPr>
        </p:nvSpPr>
        <p:spPr>
          <a:xfrm>
            <a:off x="685800" y="1676400"/>
            <a:ext cx="7924800" cy="1981200"/>
          </a:xfrm>
        </p:spPr>
        <p:txBody>
          <a:bodyPr/>
          <a:lstStyle/>
          <a:p>
            <a:pPr eaLnBrk="1" hangingPunct="1">
              <a:lnSpc>
                <a:spcPct val="90000"/>
              </a:lnSpc>
            </a:pPr>
            <a:r>
              <a:rPr lang="en-US" sz="2800" dirty="0"/>
              <a:t>In general, simple substitution key can be any </a:t>
            </a:r>
            <a:r>
              <a:rPr lang="en-US" sz="2800" b="1" dirty="0">
                <a:solidFill>
                  <a:schemeClr val="hlink"/>
                </a:solidFill>
              </a:rPr>
              <a:t>permutation</a:t>
            </a:r>
            <a:r>
              <a:rPr lang="en-US" sz="2800" dirty="0"/>
              <a:t> of letters</a:t>
            </a:r>
          </a:p>
          <a:p>
            <a:pPr lvl="1" eaLnBrk="1" hangingPunct="1">
              <a:lnSpc>
                <a:spcPct val="90000"/>
              </a:lnSpc>
            </a:pPr>
            <a:r>
              <a:rPr lang="en-US" sz="2400" dirty="0"/>
              <a:t>Not necessarily a shift of the alphabet</a:t>
            </a:r>
          </a:p>
          <a:p>
            <a:pPr eaLnBrk="1" hangingPunct="1">
              <a:lnSpc>
                <a:spcPct val="90000"/>
              </a:lnSpc>
            </a:pPr>
            <a:r>
              <a:rPr lang="en-US" sz="2800" dirty="0"/>
              <a:t>For example</a:t>
            </a:r>
            <a:endParaRPr lang="en-US" sz="2800" dirty="0">
              <a:solidFill>
                <a:srgbClr val="FF0000"/>
              </a:solidFill>
              <a:latin typeface="Times-Roman" charset="0"/>
            </a:endParaRPr>
          </a:p>
        </p:txBody>
      </p:sp>
      <p:sp>
        <p:nvSpPr>
          <p:cNvPr id="24669" name="Rectangle 92"/>
          <p:cNvSpPr>
            <a:spLocks noChangeArrowheads="1"/>
          </p:cNvSpPr>
          <p:nvPr/>
        </p:nvSpPr>
        <p:spPr bwMode="auto">
          <a:xfrm>
            <a:off x="381000" y="3821113"/>
            <a:ext cx="1247775" cy="446087"/>
          </a:xfrm>
          <a:prstGeom prst="rect">
            <a:avLst/>
          </a:prstGeom>
          <a:noFill/>
          <a:ln w="9525">
            <a:noFill/>
            <a:miter lim="800000"/>
            <a:headEnd/>
            <a:tailEnd/>
          </a:ln>
        </p:spPr>
        <p:txBody>
          <a:bodyPr wrap="none">
            <a:prstTxWarp prst="textNoShape">
              <a:avLst/>
            </a:prstTxWarp>
            <a:spAutoFit/>
          </a:bodyPr>
          <a:lstStyle/>
          <a:p>
            <a:r>
              <a:rPr lang="en-US" sz="2000"/>
              <a:t>Plaintext</a:t>
            </a:r>
          </a:p>
        </p:txBody>
      </p:sp>
      <p:sp>
        <p:nvSpPr>
          <p:cNvPr id="24670" name="Rectangle 93"/>
          <p:cNvSpPr>
            <a:spLocks noChangeArrowheads="1"/>
          </p:cNvSpPr>
          <p:nvPr/>
        </p:nvSpPr>
        <p:spPr bwMode="auto">
          <a:xfrm>
            <a:off x="152400" y="4506913"/>
            <a:ext cx="1481138" cy="446087"/>
          </a:xfrm>
          <a:prstGeom prst="rect">
            <a:avLst/>
          </a:prstGeom>
          <a:noFill/>
          <a:ln w="9525">
            <a:noFill/>
            <a:miter lim="800000"/>
            <a:headEnd/>
            <a:tailEnd/>
          </a:ln>
        </p:spPr>
        <p:txBody>
          <a:bodyPr wrap="none">
            <a:prstTxWarp prst="textNoShape">
              <a:avLst/>
            </a:prstTxWarp>
            <a:spAutoFit/>
          </a:bodyPr>
          <a:lstStyle/>
          <a:p>
            <a:r>
              <a:rPr lang="en-US" sz="2000" dirty="0"/>
              <a:t>Ciphertext</a:t>
            </a:r>
            <a:endParaRPr lang="en-US" dirty="0"/>
          </a:p>
        </p:txBody>
      </p:sp>
      <p:sp>
        <p:nvSpPr>
          <p:cNvPr id="24671" name="Rectangle 97"/>
          <p:cNvSpPr>
            <a:spLocks noChangeArrowheads="1"/>
          </p:cNvSpPr>
          <p:nvPr/>
        </p:nvSpPr>
        <p:spPr bwMode="auto">
          <a:xfrm>
            <a:off x="706582" y="5105400"/>
            <a:ext cx="8001000" cy="7620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SzPct val="75000"/>
              <a:buFont typeface="Wingdings" charset="2"/>
              <a:buChar char="q"/>
            </a:pPr>
            <a:r>
              <a:rPr lang="en-US" sz="2000" dirty="0">
                <a:solidFill>
                  <a:schemeClr val="tx1">
                    <a:lumMod val="95000"/>
                    <a:lumOff val="5000"/>
                  </a:schemeClr>
                </a:solidFill>
              </a:rPr>
              <a:t>Then 26! &gt; 2</a:t>
            </a:r>
            <a:r>
              <a:rPr lang="en-US" sz="2000" baseline="30000" dirty="0">
                <a:solidFill>
                  <a:schemeClr val="tx1">
                    <a:lumMod val="95000"/>
                    <a:lumOff val="5000"/>
                  </a:schemeClr>
                </a:solidFill>
              </a:rPr>
              <a:t>88</a:t>
            </a:r>
            <a:r>
              <a:rPr lang="en-US" sz="2000" dirty="0">
                <a:solidFill>
                  <a:schemeClr val="tx1">
                    <a:lumMod val="95000"/>
                    <a:lumOff val="5000"/>
                  </a:schemeClr>
                </a:solidFill>
              </a:rPr>
              <a:t> possible keys!</a:t>
            </a:r>
          </a:p>
          <a:p>
            <a:pPr marL="342900" indent="-342900">
              <a:lnSpc>
                <a:spcPct val="90000"/>
              </a:lnSpc>
              <a:spcBef>
                <a:spcPct val="20000"/>
              </a:spcBef>
              <a:buSzPct val="75000"/>
              <a:buFont typeface="Wingdings" charset="2"/>
              <a:buChar char="q"/>
            </a:pPr>
            <a:r>
              <a:rPr lang="en-US" sz="2000" dirty="0">
                <a:solidFill>
                  <a:schemeClr val="tx1">
                    <a:lumMod val="95000"/>
                    <a:lumOff val="5000"/>
                  </a:schemeClr>
                </a:solidFill>
                <a:latin typeface="Times-Roman" charset="0"/>
              </a:rPr>
              <a:t>Are we now better off preventing Trudy from decrypting encrypted message using permutation approach instead of shifting?</a:t>
            </a:r>
          </a:p>
        </p:txBody>
      </p:sp>
      <p:graphicFrame>
        <p:nvGraphicFramePr>
          <p:cNvPr id="9" name="Table 3">
            <a:extLst>
              <a:ext uri="{FF2B5EF4-FFF2-40B4-BE49-F238E27FC236}">
                <a16:creationId xmlns:a16="http://schemas.microsoft.com/office/drawing/2014/main" id="{8FB4C9C2-4A66-A923-52E6-9F3079DF069B}"/>
              </a:ext>
            </a:extLst>
          </p:cNvPr>
          <p:cNvGraphicFramePr>
            <a:graphicFrameLocks noGrp="1"/>
          </p:cNvGraphicFramePr>
          <p:nvPr>
            <p:extLst>
              <p:ext uri="{D42A27DB-BD31-4B8C-83A1-F6EECF244321}">
                <p14:modId xmlns:p14="http://schemas.microsoft.com/office/powerpoint/2010/main" val="1340589408"/>
              </p:ext>
            </p:extLst>
          </p:nvPr>
        </p:nvGraphicFramePr>
        <p:xfrm>
          <a:off x="1628775" y="3733800"/>
          <a:ext cx="7362835" cy="1147388"/>
        </p:xfrm>
        <a:graphic>
          <a:graphicData uri="http://schemas.openxmlformats.org/drawingml/2006/table">
            <a:tbl>
              <a:tblPr firstRow="1" bandRow="1">
                <a:tableStyleId>{0505E3EF-67EA-436B-97B2-0124C06EBD24}</a:tableStyleId>
              </a:tblPr>
              <a:tblGrid>
                <a:gridCol w="283186">
                  <a:extLst>
                    <a:ext uri="{9D8B030D-6E8A-4147-A177-3AD203B41FA5}">
                      <a16:colId xmlns:a16="http://schemas.microsoft.com/office/drawing/2014/main" val="1885774759"/>
                    </a:ext>
                  </a:extLst>
                </a:gridCol>
                <a:gridCol w="283186">
                  <a:extLst>
                    <a:ext uri="{9D8B030D-6E8A-4147-A177-3AD203B41FA5}">
                      <a16:colId xmlns:a16="http://schemas.microsoft.com/office/drawing/2014/main" val="826459186"/>
                    </a:ext>
                  </a:extLst>
                </a:gridCol>
                <a:gridCol w="283186">
                  <a:extLst>
                    <a:ext uri="{9D8B030D-6E8A-4147-A177-3AD203B41FA5}">
                      <a16:colId xmlns:a16="http://schemas.microsoft.com/office/drawing/2014/main" val="132318574"/>
                    </a:ext>
                  </a:extLst>
                </a:gridCol>
                <a:gridCol w="283186">
                  <a:extLst>
                    <a:ext uri="{9D8B030D-6E8A-4147-A177-3AD203B41FA5}">
                      <a16:colId xmlns:a16="http://schemas.microsoft.com/office/drawing/2014/main" val="648962946"/>
                    </a:ext>
                  </a:extLst>
                </a:gridCol>
                <a:gridCol w="283186">
                  <a:extLst>
                    <a:ext uri="{9D8B030D-6E8A-4147-A177-3AD203B41FA5}">
                      <a16:colId xmlns:a16="http://schemas.microsoft.com/office/drawing/2014/main" val="4274767116"/>
                    </a:ext>
                  </a:extLst>
                </a:gridCol>
                <a:gridCol w="283186">
                  <a:extLst>
                    <a:ext uri="{9D8B030D-6E8A-4147-A177-3AD203B41FA5}">
                      <a16:colId xmlns:a16="http://schemas.microsoft.com/office/drawing/2014/main" val="2439332412"/>
                    </a:ext>
                  </a:extLst>
                </a:gridCol>
                <a:gridCol w="283186">
                  <a:extLst>
                    <a:ext uri="{9D8B030D-6E8A-4147-A177-3AD203B41FA5}">
                      <a16:colId xmlns:a16="http://schemas.microsoft.com/office/drawing/2014/main" val="134347920"/>
                    </a:ext>
                  </a:extLst>
                </a:gridCol>
                <a:gridCol w="283186">
                  <a:extLst>
                    <a:ext uri="{9D8B030D-6E8A-4147-A177-3AD203B41FA5}">
                      <a16:colId xmlns:a16="http://schemas.microsoft.com/office/drawing/2014/main" val="1489768926"/>
                    </a:ext>
                  </a:extLst>
                </a:gridCol>
                <a:gridCol w="283186">
                  <a:extLst>
                    <a:ext uri="{9D8B030D-6E8A-4147-A177-3AD203B41FA5}">
                      <a16:colId xmlns:a16="http://schemas.microsoft.com/office/drawing/2014/main" val="3314326271"/>
                    </a:ext>
                  </a:extLst>
                </a:gridCol>
                <a:gridCol w="283186">
                  <a:extLst>
                    <a:ext uri="{9D8B030D-6E8A-4147-A177-3AD203B41FA5}">
                      <a16:colId xmlns:a16="http://schemas.microsoft.com/office/drawing/2014/main" val="1386397299"/>
                    </a:ext>
                  </a:extLst>
                </a:gridCol>
                <a:gridCol w="283186">
                  <a:extLst>
                    <a:ext uri="{9D8B030D-6E8A-4147-A177-3AD203B41FA5}">
                      <a16:colId xmlns:a16="http://schemas.microsoft.com/office/drawing/2014/main" val="160266353"/>
                    </a:ext>
                  </a:extLst>
                </a:gridCol>
                <a:gridCol w="235027">
                  <a:extLst>
                    <a:ext uri="{9D8B030D-6E8A-4147-A177-3AD203B41FA5}">
                      <a16:colId xmlns:a16="http://schemas.microsoft.com/office/drawing/2014/main" val="3706808437"/>
                    </a:ext>
                  </a:extLst>
                </a:gridCol>
                <a:gridCol w="331344">
                  <a:extLst>
                    <a:ext uri="{9D8B030D-6E8A-4147-A177-3AD203B41FA5}">
                      <a16:colId xmlns:a16="http://schemas.microsoft.com/office/drawing/2014/main" val="2068750816"/>
                    </a:ext>
                  </a:extLst>
                </a:gridCol>
                <a:gridCol w="283186">
                  <a:extLst>
                    <a:ext uri="{9D8B030D-6E8A-4147-A177-3AD203B41FA5}">
                      <a16:colId xmlns:a16="http://schemas.microsoft.com/office/drawing/2014/main" val="685285993"/>
                    </a:ext>
                  </a:extLst>
                </a:gridCol>
                <a:gridCol w="283186">
                  <a:extLst>
                    <a:ext uri="{9D8B030D-6E8A-4147-A177-3AD203B41FA5}">
                      <a16:colId xmlns:a16="http://schemas.microsoft.com/office/drawing/2014/main" val="3243061367"/>
                    </a:ext>
                  </a:extLst>
                </a:gridCol>
                <a:gridCol w="283186">
                  <a:extLst>
                    <a:ext uri="{9D8B030D-6E8A-4147-A177-3AD203B41FA5}">
                      <a16:colId xmlns:a16="http://schemas.microsoft.com/office/drawing/2014/main" val="3456285272"/>
                    </a:ext>
                  </a:extLst>
                </a:gridCol>
                <a:gridCol w="283186">
                  <a:extLst>
                    <a:ext uri="{9D8B030D-6E8A-4147-A177-3AD203B41FA5}">
                      <a16:colId xmlns:a16="http://schemas.microsoft.com/office/drawing/2014/main" val="4089666626"/>
                    </a:ext>
                  </a:extLst>
                </a:gridCol>
                <a:gridCol w="283186">
                  <a:extLst>
                    <a:ext uri="{9D8B030D-6E8A-4147-A177-3AD203B41FA5}">
                      <a16:colId xmlns:a16="http://schemas.microsoft.com/office/drawing/2014/main" val="2287651936"/>
                    </a:ext>
                  </a:extLst>
                </a:gridCol>
                <a:gridCol w="283186">
                  <a:extLst>
                    <a:ext uri="{9D8B030D-6E8A-4147-A177-3AD203B41FA5}">
                      <a16:colId xmlns:a16="http://schemas.microsoft.com/office/drawing/2014/main" val="2179929121"/>
                    </a:ext>
                  </a:extLst>
                </a:gridCol>
                <a:gridCol w="283186">
                  <a:extLst>
                    <a:ext uri="{9D8B030D-6E8A-4147-A177-3AD203B41FA5}">
                      <a16:colId xmlns:a16="http://schemas.microsoft.com/office/drawing/2014/main" val="706007467"/>
                    </a:ext>
                  </a:extLst>
                </a:gridCol>
                <a:gridCol w="283186">
                  <a:extLst>
                    <a:ext uri="{9D8B030D-6E8A-4147-A177-3AD203B41FA5}">
                      <a16:colId xmlns:a16="http://schemas.microsoft.com/office/drawing/2014/main" val="3682945343"/>
                    </a:ext>
                  </a:extLst>
                </a:gridCol>
                <a:gridCol w="283186">
                  <a:extLst>
                    <a:ext uri="{9D8B030D-6E8A-4147-A177-3AD203B41FA5}">
                      <a16:colId xmlns:a16="http://schemas.microsoft.com/office/drawing/2014/main" val="3382790114"/>
                    </a:ext>
                  </a:extLst>
                </a:gridCol>
                <a:gridCol w="283186">
                  <a:extLst>
                    <a:ext uri="{9D8B030D-6E8A-4147-A177-3AD203B41FA5}">
                      <a16:colId xmlns:a16="http://schemas.microsoft.com/office/drawing/2014/main" val="4113585102"/>
                    </a:ext>
                  </a:extLst>
                </a:gridCol>
                <a:gridCol w="283186">
                  <a:extLst>
                    <a:ext uri="{9D8B030D-6E8A-4147-A177-3AD203B41FA5}">
                      <a16:colId xmlns:a16="http://schemas.microsoft.com/office/drawing/2014/main" val="2580784120"/>
                    </a:ext>
                  </a:extLst>
                </a:gridCol>
                <a:gridCol w="283186">
                  <a:extLst>
                    <a:ext uri="{9D8B030D-6E8A-4147-A177-3AD203B41FA5}">
                      <a16:colId xmlns:a16="http://schemas.microsoft.com/office/drawing/2014/main" val="2021872456"/>
                    </a:ext>
                  </a:extLst>
                </a:gridCol>
                <a:gridCol w="283186">
                  <a:extLst>
                    <a:ext uri="{9D8B030D-6E8A-4147-A177-3AD203B41FA5}">
                      <a16:colId xmlns:a16="http://schemas.microsoft.com/office/drawing/2014/main" val="3944579203"/>
                    </a:ext>
                  </a:extLst>
                </a:gridCol>
              </a:tblGrid>
              <a:tr h="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66544443"/>
                  </a:ext>
                </a:extLst>
              </a:tr>
              <a:tr h="42510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A</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B</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C</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D</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E</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F</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G</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H</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I</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J</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K</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L</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M</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N</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O</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P</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Q</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R</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S</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T</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U</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V</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W</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X</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Y</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Z </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extLst>
                  <a:ext uri="{0D108BD9-81ED-4DB2-BD59-A6C34878D82A}">
                    <a16:rowId xmlns:a16="http://schemas.microsoft.com/office/drawing/2014/main" val="1203400285"/>
                  </a:ext>
                </a:extLst>
              </a:tr>
              <a:tr h="42510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D</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E</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F</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G</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H</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I</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J</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K</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L</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M</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N</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O</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P</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Q</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R</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S</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T</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U</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V</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W</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X</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Y</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Z</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A</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B</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C</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extLst>
                  <a:ext uri="{0D108BD9-81ED-4DB2-BD59-A6C34878D82A}">
                    <a16:rowId xmlns:a16="http://schemas.microsoft.com/office/drawing/2014/main" val="253761598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533400" y="609600"/>
            <a:ext cx="8153400" cy="1143000"/>
          </a:xfrm>
        </p:spPr>
        <p:txBody>
          <a:bodyPr/>
          <a:lstStyle/>
          <a:p>
            <a:pPr eaLnBrk="1" hangingPunct="1"/>
            <a:r>
              <a:rPr lang="en-US"/>
              <a:t>Cryptanalysis II: Be Clever</a:t>
            </a:r>
          </a:p>
        </p:txBody>
      </p:sp>
      <p:sp>
        <p:nvSpPr>
          <p:cNvPr id="25604" name="Rectangle 3"/>
          <p:cNvSpPr>
            <a:spLocks noGrp="1" noChangeArrowheads="1"/>
          </p:cNvSpPr>
          <p:nvPr>
            <p:ph idx="1"/>
          </p:nvPr>
        </p:nvSpPr>
        <p:spPr>
          <a:xfrm>
            <a:off x="685800" y="1828800"/>
            <a:ext cx="8153400" cy="4343400"/>
          </a:xfrm>
        </p:spPr>
        <p:txBody>
          <a:bodyPr/>
          <a:lstStyle/>
          <a:p>
            <a:pPr eaLnBrk="1" hangingPunct="1">
              <a:lnSpc>
                <a:spcPct val="90000"/>
              </a:lnSpc>
              <a:spcAft>
                <a:spcPts val="600"/>
              </a:spcAft>
            </a:pPr>
            <a:r>
              <a:rPr lang="en-US" sz="2800" dirty="0"/>
              <a:t>We know that a simple substitution is used</a:t>
            </a:r>
          </a:p>
          <a:p>
            <a:pPr eaLnBrk="1" hangingPunct="1">
              <a:lnSpc>
                <a:spcPct val="90000"/>
              </a:lnSpc>
              <a:spcAft>
                <a:spcPts val="600"/>
              </a:spcAft>
            </a:pPr>
            <a:r>
              <a:rPr lang="en-US" sz="2800" dirty="0"/>
              <a:t>But not necessarily a shift by </a:t>
            </a:r>
            <a:r>
              <a:rPr lang="en-US" dirty="0" err="1">
                <a:latin typeface="Times-Roman" charset="0"/>
              </a:rPr>
              <a:t>n</a:t>
            </a:r>
            <a:endParaRPr lang="en-US" sz="2800" dirty="0"/>
          </a:p>
          <a:p>
            <a:pPr eaLnBrk="1" hangingPunct="1">
              <a:lnSpc>
                <a:spcPct val="90000"/>
              </a:lnSpc>
              <a:spcAft>
                <a:spcPts val="600"/>
              </a:spcAft>
            </a:pPr>
            <a:r>
              <a:rPr lang="en-US" sz="2800" dirty="0"/>
              <a:t>Find the key given the ciphertext: </a:t>
            </a:r>
          </a:p>
          <a:p>
            <a:pPr eaLnBrk="1" hangingPunct="1">
              <a:lnSpc>
                <a:spcPct val="90000"/>
              </a:lnSpc>
              <a:buFont typeface="Wingdings" charset="2"/>
              <a:buNone/>
            </a:pPr>
            <a:endParaRPr lang="en-US" sz="1100" dirty="0"/>
          </a:p>
          <a:p>
            <a:pPr eaLnBrk="1" hangingPunct="1">
              <a:lnSpc>
                <a:spcPct val="90000"/>
              </a:lnSpc>
              <a:buFont typeface="Wingdings" charset="2"/>
              <a:buNone/>
            </a:pPr>
            <a:r>
              <a:rPr lang="en-US" sz="1800" b="1" dirty="0">
                <a:solidFill>
                  <a:schemeClr val="tx1">
                    <a:lumMod val="95000"/>
                    <a:lumOff val="5000"/>
                  </a:schemeClr>
                </a:solidFill>
              </a:rPr>
              <a:t>PBFPVYFBQXZTYFPBFEQJHDXXQVAPTPQJKTOYQWIPBVWLXTOXBTFXQWAXBVCXQWAXFQJVWLEQNTOZQGGQLFXQWAKVWLXQWAEBIPBFXFQVXGTVJVWLBTPQWAEBFPBFHCVLXBQUFEVWLXGDPEQVPQGVPPBFTIXPFHXZHVFAGFOTHFEFBQUFTDHZBQPOTHXTYFTODXQHFTDPTOGHFQPBQWAQJJTODXQHFOQPWTBDHHIXQVAPBFZQHCFWPFHPBFIPBQWKFABVYYDZBOTHPBQPQJTQOTOGHFQAPBFEQJHDXXQVAVXEBQPEFZBVFOJIWFFACFCCFHQWAUVWFLQHGFXVAFXQHFUFHILTTAVWAFFAWTEVOITDHFHFQAITIXPFHXAFQHEFZQWGFLVWPTOFFA</a:t>
            </a:r>
            <a:endParaRPr lang="en-US" sz="2000" b="1" dirty="0">
              <a:solidFill>
                <a:schemeClr val="tx1">
                  <a:lumMod val="95000"/>
                  <a:lumOff val="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533400" y="457200"/>
            <a:ext cx="8153400" cy="1143000"/>
          </a:xfrm>
        </p:spPr>
        <p:txBody>
          <a:bodyPr/>
          <a:lstStyle/>
          <a:p>
            <a:pPr eaLnBrk="1" hangingPunct="1"/>
            <a:r>
              <a:rPr lang="en-US"/>
              <a:t>Cryptanalysis II</a:t>
            </a:r>
          </a:p>
        </p:txBody>
      </p:sp>
      <p:sp>
        <p:nvSpPr>
          <p:cNvPr id="176131" name="Rectangle 3"/>
          <p:cNvSpPr>
            <a:spLocks noGrp="1" noChangeArrowheads="1"/>
          </p:cNvSpPr>
          <p:nvPr>
            <p:ph idx="1"/>
          </p:nvPr>
        </p:nvSpPr>
        <p:spPr>
          <a:xfrm>
            <a:off x="533400" y="1676400"/>
            <a:ext cx="8001000" cy="1905000"/>
          </a:xfrm>
        </p:spPr>
        <p:txBody>
          <a:bodyPr/>
          <a:lstStyle/>
          <a:p>
            <a:pPr eaLnBrk="1" hangingPunct="1"/>
            <a:r>
              <a:rPr lang="en-US" sz="2800" dirty="0"/>
              <a:t>Cannot try all 2</a:t>
            </a:r>
            <a:r>
              <a:rPr lang="en-US" sz="2800" baseline="30000" dirty="0"/>
              <a:t>88</a:t>
            </a:r>
            <a:r>
              <a:rPr lang="en-US" sz="2800" dirty="0"/>
              <a:t> simple substitution keys</a:t>
            </a:r>
          </a:p>
          <a:p>
            <a:pPr eaLnBrk="1" hangingPunct="1"/>
            <a:r>
              <a:rPr lang="en-US" sz="2800" dirty="0"/>
              <a:t>Can we be more clever?</a:t>
            </a:r>
          </a:p>
          <a:p>
            <a:pPr eaLnBrk="1" hangingPunct="1"/>
            <a:r>
              <a:rPr lang="en-US" sz="2800" dirty="0"/>
              <a:t>English letter frequency counts…(E occurs most frequently followed by T, and so on)</a:t>
            </a:r>
            <a:endParaRPr lang="en-US" sz="2800" baseline="30000" dirty="0"/>
          </a:p>
        </p:txBody>
      </p:sp>
      <p:graphicFrame>
        <p:nvGraphicFramePr>
          <p:cNvPr id="176133" name="Object 2"/>
          <p:cNvGraphicFramePr>
            <a:graphicFrameLocks noChangeAspect="1"/>
          </p:cNvGraphicFramePr>
          <p:nvPr/>
        </p:nvGraphicFramePr>
        <p:xfrm>
          <a:off x="152400" y="3429000"/>
          <a:ext cx="8686800" cy="2771775"/>
        </p:xfrm>
        <a:graphic>
          <a:graphicData uri="http://schemas.openxmlformats.org/presentationml/2006/ole">
            <mc:AlternateContent xmlns:mc="http://schemas.openxmlformats.org/markup-compatibility/2006">
              <mc:Choice xmlns:v="urn:schemas-microsoft-com:vml" Requires="v">
                <p:oleObj spid="_x0000_s26730" name="Chart" r:id="rId4" imgW="11792111" imgH="5286274" progId="MSGraph.Chart.8">
                  <p:embed followColorScheme="full"/>
                </p:oleObj>
              </mc:Choice>
              <mc:Fallback>
                <p:oleObj name="Chart" r:id="rId4" imgW="11792111" imgH="5286274" progId="MSGraph.Chart.8">
                  <p:embed followColorScheme="full"/>
                  <p:pic>
                    <p:nvPicPr>
                      <p:cNvPr id="0" name="Picture 2"/>
                      <p:cNvPicPr>
                        <a:picLocks noChangeAspect="1" noChangeArrowheads="1"/>
                      </p:cNvPicPr>
                      <p:nvPr/>
                    </p:nvPicPr>
                    <p:blipFill>
                      <a:blip r:embed="rId5"/>
                      <a:srcRect/>
                      <a:stretch>
                        <a:fillRect/>
                      </a:stretch>
                    </p:blipFill>
                    <p:spPr bwMode="auto">
                      <a:xfrm>
                        <a:off x="152400" y="3429000"/>
                        <a:ext cx="86868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box(out)">
                                      <p:cBhvr>
                                        <p:cTn id="7" dur="500"/>
                                        <p:tgtEl>
                                          <p:spTgt spid="17613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6131">
                                            <p:txEl>
                                              <p:pRg st="1" end="1"/>
                                            </p:txEl>
                                          </p:spTgt>
                                        </p:tgtEl>
                                        <p:attrNameLst>
                                          <p:attrName>style.visibility</p:attrName>
                                        </p:attrNameLst>
                                      </p:cBhvr>
                                      <p:to>
                                        <p:strVal val="visible"/>
                                      </p:to>
                                    </p:set>
                                    <p:animEffect transition="in" filter="box(out)">
                                      <p:cBhvr>
                                        <p:cTn id="12" dur="500"/>
                                        <p:tgtEl>
                                          <p:spTgt spid="17613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76131">
                                            <p:txEl>
                                              <p:pRg st="2" end="2"/>
                                            </p:txEl>
                                          </p:spTgt>
                                        </p:tgtEl>
                                        <p:attrNameLst>
                                          <p:attrName>style.visibility</p:attrName>
                                        </p:attrNameLst>
                                      </p:cBhvr>
                                      <p:to>
                                        <p:strVal val="visible"/>
                                      </p:to>
                                    </p:set>
                                    <p:animEffect transition="in" filter="box(out)">
                                      <p:cBhvr>
                                        <p:cTn id="17" dur="500"/>
                                        <p:tgtEl>
                                          <p:spTgt spid="17613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
                                        </p:tgtEl>
                                      </p:cMediaNode>
                                    </p:audio>
                                  </p:sub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76133"/>
                                        </p:tgtEl>
                                        <p:attrNameLst>
                                          <p:attrName>style.visibility</p:attrName>
                                        </p:attrNameLst>
                                      </p:cBhvr>
                                      <p:to>
                                        <p:strVal val="visible"/>
                                      </p:to>
                                    </p:set>
                                    <p:anim calcmode="lin" valueType="num">
                                      <p:cBhvr additive="base">
                                        <p:cTn id="22" dur="500" fill="hold"/>
                                        <p:tgtEl>
                                          <p:spTgt spid="176133"/>
                                        </p:tgtEl>
                                        <p:attrNameLst>
                                          <p:attrName>ppt_x</p:attrName>
                                        </p:attrNameLst>
                                      </p:cBhvr>
                                      <p:tavLst>
                                        <p:tav tm="0">
                                          <p:val>
                                            <p:strVal val="#ppt_x"/>
                                          </p:val>
                                        </p:tav>
                                        <p:tav tm="100000">
                                          <p:val>
                                            <p:strVal val="#ppt_x"/>
                                          </p:val>
                                        </p:tav>
                                      </p:tavLst>
                                    </p:anim>
                                    <p:anim calcmode="lin" valueType="num">
                                      <p:cBhvr additive="base">
                                        <p:cTn id="23" dur="500" fill="hold"/>
                                        <p:tgtEl>
                                          <p:spTgt spid="1761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p:bldOleChart spid="1761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533400" y="381000"/>
            <a:ext cx="8153400" cy="1143000"/>
          </a:xfrm>
        </p:spPr>
        <p:txBody>
          <a:bodyPr/>
          <a:lstStyle/>
          <a:p>
            <a:pPr eaLnBrk="1" hangingPunct="1"/>
            <a:r>
              <a:rPr lang="en-US"/>
              <a:t>Cryptanalysis II</a:t>
            </a:r>
          </a:p>
        </p:txBody>
      </p:sp>
      <p:sp>
        <p:nvSpPr>
          <p:cNvPr id="27652" name="Rectangle 3"/>
          <p:cNvSpPr>
            <a:spLocks noGrp="1" noChangeArrowheads="1"/>
          </p:cNvSpPr>
          <p:nvPr>
            <p:ph idx="1"/>
          </p:nvPr>
        </p:nvSpPr>
        <p:spPr>
          <a:xfrm>
            <a:off x="685800" y="1371600"/>
            <a:ext cx="8077200" cy="2971800"/>
          </a:xfrm>
        </p:spPr>
        <p:txBody>
          <a:bodyPr/>
          <a:lstStyle/>
          <a:p>
            <a:pPr eaLnBrk="1" hangingPunct="1">
              <a:lnSpc>
                <a:spcPct val="90000"/>
              </a:lnSpc>
            </a:pPr>
            <a:r>
              <a:rPr lang="en-US" sz="2400" dirty="0"/>
              <a:t>Ciphertext: </a:t>
            </a:r>
          </a:p>
          <a:p>
            <a:pPr eaLnBrk="1" hangingPunct="1">
              <a:lnSpc>
                <a:spcPct val="90000"/>
              </a:lnSpc>
              <a:buFont typeface="Wingdings" charset="2"/>
              <a:buNone/>
            </a:pPr>
            <a:endParaRPr lang="en-US" sz="1200" dirty="0"/>
          </a:p>
          <a:p>
            <a:pPr eaLnBrk="1" hangingPunct="1">
              <a:lnSpc>
                <a:spcPct val="90000"/>
              </a:lnSpc>
              <a:buFont typeface="Wingdings" charset="2"/>
              <a:buNone/>
            </a:pPr>
            <a:r>
              <a:rPr lang="en-US" sz="1400" b="1" dirty="0">
                <a:solidFill>
                  <a:schemeClr val="tx1">
                    <a:lumMod val="95000"/>
                    <a:lumOff val="5000"/>
                  </a:schemeClr>
                </a:solidFill>
              </a:rPr>
              <a:t>PBFPVYFBQXZTYFPBFEQJHDXXQVAPTPQJKTOYQWIPBVWLXTOXBTFXQWAXBVCXQWAXFQJVWLEQNTOZQGGQLFXQWAKVWLXQWAEBIPBFXFQVXGTVJVWLBTPQWAEBFPBFHCVLXBQUFEVWLXGDPEQVPQGVPPBFTIXPFHXZHVFAGFOTHFEFBQUFTDHZBQPOTHXTYFTODXQHFTDPTOGHFQPBQWAQJJTODXQHFOQPWTBDHHIXQVAPBFZQHCFWPFHPBFIPBQWKFABVYYDZBOTHPBQPQJTQOTOGHFQAPBFEQJHDXXQVAVXEBQPEFZBVFOJIWFFACFCCFHQWAUVWFLQHGFXVAFXQHFUFHILTTAVWAFFAWTEVOITDHFHFQAITIXPFHXAFQHEFZQWGFLVWPTOFFA</a:t>
            </a:r>
          </a:p>
        </p:txBody>
      </p:sp>
      <p:sp>
        <p:nvSpPr>
          <p:cNvPr id="27741" name="Rectangle 232"/>
          <p:cNvSpPr>
            <a:spLocks noChangeArrowheads="1"/>
          </p:cNvSpPr>
          <p:nvPr/>
        </p:nvSpPr>
        <p:spPr bwMode="auto">
          <a:xfrm>
            <a:off x="609600" y="4010055"/>
            <a:ext cx="8077200" cy="400110"/>
          </a:xfrm>
          <a:prstGeom prst="rect">
            <a:avLst/>
          </a:prstGeom>
          <a:noFill/>
          <a:ln w="9525">
            <a:noFill/>
            <a:miter lim="800000"/>
            <a:headEnd/>
            <a:tailEnd/>
          </a:ln>
        </p:spPr>
        <p:txBody>
          <a:bodyPr wrap="square">
            <a:prstTxWarp prst="textNoShape">
              <a:avLst/>
            </a:prstTxWarp>
            <a:spAutoFit/>
          </a:bodyPr>
          <a:lstStyle/>
          <a:p>
            <a:r>
              <a:rPr lang="en-US" sz="2000" dirty="0"/>
              <a:t>Ciphertext frequency counts: replace F with E, Q with T, etc.</a:t>
            </a:r>
          </a:p>
        </p:txBody>
      </p:sp>
      <p:sp>
        <p:nvSpPr>
          <p:cNvPr id="27742" name="Rectangle 233"/>
          <p:cNvSpPr>
            <a:spLocks noChangeArrowheads="1"/>
          </p:cNvSpPr>
          <p:nvPr/>
        </p:nvSpPr>
        <p:spPr bwMode="auto">
          <a:xfrm>
            <a:off x="685800" y="3276600"/>
            <a:ext cx="8001000" cy="7620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SzPct val="75000"/>
              <a:buFont typeface="Wingdings" charset="2"/>
              <a:buChar char="q"/>
            </a:pPr>
            <a:r>
              <a:rPr lang="en-US" sz="2800" dirty="0"/>
              <a:t>Analyze this message using statistics below</a:t>
            </a:r>
            <a:endParaRPr lang="en-US" sz="2800" dirty="0">
              <a:solidFill>
                <a:srgbClr val="FF0000"/>
              </a:solidFill>
              <a:latin typeface="Times-Roman" charset="0"/>
            </a:endParaRPr>
          </a:p>
        </p:txBody>
      </p:sp>
      <p:graphicFrame>
        <p:nvGraphicFramePr>
          <p:cNvPr id="8" name="Table 3">
            <a:extLst>
              <a:ext uri="{FF2B5EF4-FFF2-40B4-BE49-F238E27FC236}">
                <a16:creationId xmlns:a16="http://schemas.microsoft.com/office/drawing/2014/main" id="{259C9AB1-3881-3802-BF02-8C5506B620EB}"/>
              </a:ext>
            </a:extLst>
          </p:cNvPr>
          <p:cNvGraphicFramePr>
            <a:graphicFrameLocks noGrp="1"/>
          </p:cNvGraphicFramePr>
          <p:nvPr>
            <p:extLst>
              <p:ext uri="{D42A27DB-BD31-4B8C-83A1-F6EECF244321}">
                <p14:modId xmlns:p14="http://schemas.microsoft.com/office/powerpoint/2010/main" val="426004578"/>
              </p:ext>
            </p:extLst>
          </p:nvPr>
        </p:nvGraphicFramePr>
        <p:xfrm>
          <a:off x="156758" y="4666672"/>
          <a:ext cx="8830484" cy="1124528"/>
        </p:xfrm>
        <a:graphic>
          <a:graphicData uri="http://schemas.openxmlformats.org/drawingml/2006/table">
            <a:tbl>
              <a:tblPr firstRow="1" bandRow="1">
                <a:tableStyleId>{0505E3EF-67EA-436B-97B2-0124C06EBD24}</a:tableStyleId>
              </a:tblPr>
              <a:tblGrid>
                <a:gridCol w="346916">
                  <a:extLst>
                    <a:ext uri="{9D8B030D-6E8A-4147-A177-3AD203B41FA5}">
                      <a16:colId xmlns:a16="http://schemas.microsoft.com/office/drawing/2014/main" val="1885774759"/>
                    </a:ext>
                  </a:extLst>
                </a:gridCol>
                <a:gridCol w="338791">
                  <a:extLst>
                    <a:ext uri="{9D8B030D-6E8A-4147-A177-3AD203B41FA5}">
                      <a16:colId xmlns:a16="http://schemas.microsoft.com/office/drawing/2014/main" val="826459186"/>
                    </a:ext>
                  </a:extLst>
                </a:gridCol>
                <a:gridCol w="336083">
                  <a:extLst>
                    <a:ext uri="{9D8B030D-6E8A-4147-A177-3AD203B41FA5}">
                      <a16:colId xmlns:a16="http://schemas.microsoft.com/office/drawing/2014/main" val="132318574"/>
                    </a:ext>
                  </a:extLst>
                </a:gridCol>
                <a:gridCol w="353686">
                  <a:extLst>
                    <a:ext uri="{9D8B030D-6E8A-4147-A177-3AD203B41FA5}">
                      <a16:colId xmlns:a16="http://schemas.microsoft.com/office/drawing/2014/main" val="648962946"/>
                    </a:ext>
                  </a:extLst>
                </a:gridCol>
                <a:gridCol w="326604">
                  <a:extLst>
                    <a:ext uri="{9D8B030D-6E8A-4147-A177-3AD203B41FA5}">
                      <a16:colId xmlns:a16="http://schemas.microsoft.com/office/drawing/2014/main" val="4274767116"/>
                    </a:ext>
                  </a:extLst>
                </a:gridCol>
                <a:gridCol w="321188">
                  <a:extLst>
                    <a:ext uri="{9D8B030D-6E8A-4147-A177-3AD203B41FA5}">
                      <a16:colId xmlns:a16="http://schemas.microsoft.com/office/drawing/2014/main" val="2439332412"/>
                    </a:ext>
                  </a:extLst>
                </a:gridCol>
                <a:gridCol w="357748">
                  <a:extLst>
                    <a:ext uri="{9D8B030D-6E8A-4147-A177-3AD203B41FA5}">
                      <a16:colId xmlns:a16="http://schemas.microsoft.com/office/drawing/2014/main" val="134347920"/>
                    </a:ext>
                  </a:extLst>
                </a:gridCol>
                <a:gridCol w="356394">
                  <a:extLst>
                    <a:ext uri="{9D8B030D-6E8A-4147-A177-3AD203B41FA5}">
                      <a16:colId xmlns:a16="http://schemas.microsoft.com/office/drawing/2014/main" val="1489768926"/>
                    </a:ext>
                  </a:extLst>
                </a:gridCol>
                <a:gridCol w="275149">
                  <a:extLst>
                    <a:ext uri="{9D8B030D-6E8A-4147-A177-3AD203B41FA5}">
                      <a16:colId xmlns:a16="http://schemas.microsoft.com/office/drawing/2014/main" val="3314326271"/>
                    </a:ext>
                  </a:extLst>
                </a:gridCol>
                <a:gridCol w="290044">
                  <a:extLst>
                    <a:ext uri="{9D8B030D-6E8A-4147-A177-3AD203B41FA5}">
                      <a16:colId xmlns:a16="http://schemas.microsoft.com/office/drawing/2014/main" val="1386397299"/>
                    </a:ext>
                  </a:extLst>
                </a:gridCol>
                <a:gridCol w="333375">
                  <a:extLst>
                    <a:ext uri="{9D8B030D-6E8A-4147-A177-3AD203B41FA5}">
                      <a16:colId xmlns:a16="http://schemas.microsoft.com/office/drawing/2014/main" val="160266353"/>
                    </a:ext>
                  </a:extLst>
                </a:gridCol>
                <a:gridCol w="311710">
                  <a:extLst>
                    <a:ext uri="{9D8B030D-6E8A-4147-A177-3AD203B41FA5}">
                      <a16:colId xmlns:a16="http://schemas.microsoft.com/office/drawing/2014/main" val="3706808437"/>
                    </a:ext>
                  </a:extLst>
                </a:gridCol>
                <a:gridCol w="406495">
                  <a:extLst>
                    <a:ext uri="{9D8B030D-6E8A-4147-A177-3AD203B41FA5}">
                      <a16:colId xmlns:a16="http://schemas.microsoft.com/office/drawing/2014/main" val="2068750816"/>
                    </a:ext>
                  </a:extLst>
                </a:gridCol>
                <a:gridCol w="360457">
                  <a:extLst>
                    <a:ext uri="{9D8B030D-6E8A-4147-A177-3AD203B41FA5}">
                      <a16:colId xmlns:a16="http://schemas.microsoft.com/office/drawing/2014/main" val="685285993"/>
                    </a:ext>
                  </a:extLst>
                </a:gridCol>
                <a:gridCol w="364518">
                  <a:extLst>
                    <a:ext uri="{9D8B030D-6E8A-4147-A177-3AD203B41FA5}">
                      <a16:colId xmlns:a16="http://schemas.microsoft.com/office/drawing/2014/main" val="3243061367"/>
                    </a:ext>
                  </a:extLst>
                </a:gridCol>
                <a:gridCol w="333375">
                  <a:extLst>
                    <a:ext uri="{9D8B030D-6E8A-4147-A177-3AD203B41FA5}">
                      <a16:colId xmlns:a16="http://schemas.microsoft.com/office/drawing/2014/main" val="3456285272"/>
                    </a:ext>
                  </a:extLst>
                </a:gridCol>
                <a:gridCol w="367227">
                  <a:extLst>
                    <a:ext uri="{9D8B030D-6E8A-4147-A177-3AD203B41FA5}">
                      <a16:colId xmlns:a16="http://schemas.microsoft.com/office/drawing/2014/main" val="4089666626"/>
                    </a:ext>
                  </a:extLst>
                </a:gridCol>
                <a:gridCol w="338791">
                  <a:extLst>
                    <a:ext uri="{9D8B030D-6E8A-4147-A177-3AD203B41FA5}">
                      <a16:colId xmlns:a16="http://schemas.microsoft.com/office/drawing/2014/main" val="2287651936"/>
                    </a:ext>
                  </a:extLst>
                </a:gridCol>
                <a:gridCol w="321188">
                  <a:extLst>
                    <a:ext uri="{9D8B030D-6E8A-4147-A177-3AD203B41FA5}">
                      <a16:colId xmlns:a16="http://schemas.microsoft.com/office/drawing/2014/main" val="2179929121"/>
                    </a:ext>
                  </a:extLst>
                </a:gridCol>
                <a:gridCol w="326604">
                  <a:extLst>
                    <a:ext uri="{9D8B030D-6E8A-4147-A177-3AD203B41FA5}">
                      <a16:colId xmlns:a16="http://schemas.microsoft.com/office/drawing/2014/main" val="706007467"/>
                    </a:ext>
                  </a:extLst>
                </a:gridCol>
                <a:gridCol w="360457">
                  <a:extLst>
                    <a:ext uri="{9D8B030D-6E8A-4147-A177-3AD203B41FA5}">
                      <a16:colId xmlns:a16="http://schemas.microsoft.com/office/drawing/2014/main" val="3682945343"/>
                    </a:ext>
                  </a:extLst>
                </a:gridCol>
                <a:gridCol w="344208">
                  <a:extLst>
                    <a:ext uri="{9D8B030D-6E8A-4147-A177-3AD203B41FA5}">
                      <a16:colId xmlns:a16="http://schemas.microsoft.com/office/drawing/2014/main" val="3382790114"/>
                    </a:ext>
                  </a:extLst>
                </a:gridCol>
                <a:gridCol w="413265">
                  <a:extLst>
                    <a:ext uri="{9D8B030D-6E8A-4147-A177-3AD203B41FA5}">
                      <a16:colId xmlns:a16="http://schemas.microsoft.com/office/drawing/2014/main" val="4113585102"/>
                    </a:ext>
                  </a:extLst>
                </a:gridCol>
                <a:gridCol w="333375">
                  <a:extLst>
                    <a:ext uri="{9D8B030D-6E8A-4147-A177-3AD203B41FA5}">
                      <a16:colId xmlns:a16="http://schemas.microsoft.com/office/drawing/2014/main" val="2580784120"/>
                    </a:ext>
                  </a:extLst>
                </a:gridCol>
                <a:gridCol w="241547">
                  <a:extLst>
                    <a:ext uri="{9D8B030D-6E8A-4147-A177-3AD203B41FA5}">
                      <a16:colId xmlns:a16="http://schemas.microsoft.com/office/drawing/2014/main" val="2021872456"/>
                    </a:ext>
                  </a:extLst>
                </a:gridCol>
                <a:gridCol w="371289">
                  <a:extLst>
                    <a:ext uri="{9D8B030D-6E8A-4147-A177-3AD203B41FA5}">
                      <a16:colId xmlns:a16="http://schemas.microsoft.com/office/drawing/2014/main" val="3944579203"/>
                    </a:ext>
                  </a:extLst>
                </a:gridCol>
              </a:tblGrid>
              <a:tr h="0">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466544443"/>
                  </a:ext>
                </a:extLst>
              </a:tr>
              <a:tr h="42510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A</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B</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C</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D</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E</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F</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G</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H</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I</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J</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K</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L</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M</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N</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O</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P</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Q</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R</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S</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T</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U</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V</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W</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X</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Y</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Z </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extLst>
                  <a:ext uri="{0D108BD9-81ED-4DB2-BD59-A6C34878D82A}">
                    <a16:rowId xmlns:a16="http://schemas.microsoft.com/office/drawing/2014/main" val="1203400285"/>
                  </a:ext>
                </a:extLst>
              </a:tr>
              <a:tr h="42510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21</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26</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6</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10</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a:ln>
                            <a:noFill/>
                          </a:ln>
                          <a:solidFill>
                            <a:schemeClr val="tx1"/>
                          </a:solidFill>
                          <a:effectLst/>
                          <a:latin typeface="Comic Sans MS" charset="0"/>
                        </a:rPr>
                        <a:t>12</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51</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10</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25</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a:ln>
                            <a:noFill/>
                          </a:ln>
                          <a:solidFill>
                            <a:schemeClr val="tx1"/>
                          </a:solidFill>
                          <a:effectLst/>
                          <a:latin typeface="Comic Sans MS" charset="0"/>
                        </a:rPr>
                        <a:t>10</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9</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a:ln>
                            <a:noFill/>
                          </a:ln>
                          <a:solidFill>
                            <a:schemeClr val="tx1"/>
                          </a:solidFill>
                          <a:effectLst/>
                          <a:latin typeface="Comic Sans MS" charset="0"/>
                        </a:rPr>
                        <a:t>3</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10</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0</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1</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15</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a:ln>
                            <a:noFill/>
                          </a:ln>
                          <a:solidFill>
                            <a:schemeClr val="tx1"/>
                          </a:solidFill>
                          <a:effectLst/>
                          <a:latin typeface="Comic Sans MS" charset="0"/>
                        </a:rPr>
                        <a:t>28</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42</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0</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a:ln>
                            <a:noFill/>
                          </a:ln>
                          <a:solidFill>
                            <a:schemeClr val="tx1"/>
                          </a:solidFill>
                          <a:effectLst/>
                          <a:latin typeface="Comic Sans MS" charset="0"/>
                        </a:rPr>
                        <a:t>0</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27</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4</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24</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22</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28</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400" b="0" i="0" u="none" strike="noStrike" cap="none" normalizeH="0" baseline="0" dirty="0">
                          <a:ln>
                            <a:noFill/>
                          </a:ln>
                          <a:solidFill>
                            <a:schemeClr val="tx1"/>
                          </a:solidFill>
                          <a:effectLst/>
                          <a:latin typeface="Comic Sans MS" charset="0"/>
                        </a:rPr>
                        <a:t>6</a:t>
                      </a: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1800" b="0" u="none" strike="noStrike" kern="1200" cap="none" normalizeH="0" baseline="0" dirty="0">
                          <a:ln>
                            <a:noFill/>
                          </a:ln>
                          <a:solidFill>
                            <a:schemeClr val="tx1"/>
                          </a:solidFill>
                          <a:effectLst/>
                        </a:rPr>
                        <a:t>8</a:t>
                      </a:r>
                      <a:endParaRPr kumimoji="0" lang="en-US" sz="1800" b="0" i="0" u="none" strike="noStrike" kern="1200" cap="none" normalizeH="0" baseline="0" dirty="0">
                        <a:ln>
                          <a:noFill/>
                        </a:ln>
                        <a:solidFill>
                          <a:schemeClr val="tx1"/>
                        </a:solidFill>
                        <a:effectLst/>
                        <a:latin typeface="Comic Sans MS" charset="0"/>
                        <a:ea typeface="+mn-ea"/>
                        <a:cs typeface="+mn-cs"/>
                      </a:endParaRPr>
                    </a:p>
                  </a:txBody>
                  <a:tcPr/>
                </a:tc>
                <a:extLst>
                  <a:ext uri="{0D108BD9-81ED-4DB2-BD59-A6C34878D82A}">
                    <a16:rowId xmlns:a16="http://schemas.microsoft.com/office/drawing/2014/main" val="253761598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0" y="152400"/>
            <a:ext cx="8991600" cy="838200"/>
          </a:xfrm>
        </p:spPr>
        <p:txBody>
          <a:bodyPr/>
          <a:lstStyle/>
          <a:p>
            <a:pPr eaLnBrk="1" hangingPunct="1"/>
            <a:r>
              <a:rPr lang="en-US" dirty="0"/>
              <a:t>Cryptanalysis: secure vs. insecure</a:t>
            </a:r>
          </a:p>
        </p:txBody>
      </p:sp>
      <p:sp>
        <p:nvSpPr>
          <p:cNvPr id="198659" name="Rectangle 3"/>
          <p:cNvSpPr>
            <a:spLocks noGrp="1" noChangeArrowheads="1"/>
          </p:cNvSpPr>
          <p:nvPr>
            <p:ph idx="1"/>
          </p:nvPr>
        </p:nvSpPr>
        <p:spPr>
          <a:xfrm>
            <a:off x="762000" y="1295400"/>
            <a:ext cx="7772400" cy="4114800"/>
          </a:xfrm>
        </p:spPr>
        <p:txBody>
          <a:bodyPr/>
          <a:lstStyle/>
          <a:p>
            <a:pPr eaLnBrk="1" hangingPunct="1">
              <a:lnSpc>
                <a:spcPct val="90000"/>
              </a:lnSpc>
              <a:spcAft>
                <a:spcPts val="600"/>
              </a:spcAft>
            </a:pPr>
            <a:r>
              <a:rPr lang="en-US" sz="2800" dirty="0"/>
              <a:t>Cryptosystem is </a:t>
            </a:r>
            <a:r>
              <a:rPr lang="en-US" sz="2800" b="1" dirty="0">
                <a:solidFill>
                  <a:schemeClr val="tx1">
                    <a:lumMod val="95000"/>
                    <a:lumOff val="5000"/>
                  </a:schemeClr>
                </a:solidFill>
              </a:rPr>
              <a:t>secure</a:t>
            </a:r>
            <a:r>
              <a:rPr lang="en-US" sz="2800" dirty="0"/>
              <a:t> if the best known decryption (also considered an attack on the system) by Trudy is to try all keys</a:t>
            </a:r>
          </a:p>
          <a:p>
            <a:pPr lvl="1" eaLnBrk="1" hangingPunct="1">
              <a:lnSpc>
                <a:spcPct val="90000"/>
              </a:lnSpc>
              <a:spcAft>
                <a:spcPts val="600"/>
              </a:spcAft>
            </a:pPr>
            <a:r>
              <a:rPr lang="en-US" sz="2400" dirty="0"/>
              <a:t>Exhaustive key search, that is</a:t>
            </a:r>
          </a:p>
          <a:p>
            <a:pPr eaLnBrk="1" hangingPunct="1">
              <a:lnSpc>
                <a:spcPct val="90000"/>
              </a:lnSpc>
              <a:spcAft>
                <a:spcPts val="600"/>
              </a:spcAft>
            </a:pPr>
            <a:endParaRPr lang="en-US" sz="2800" dirty="0"/>
          </a:p>
          <a:p>
            <a:pPr eaLnBrk="1" hangingPunct="1">
              <a:lnSpc>
                <a:spcPct val="90000"/>
              </a:lnSpc>
              <a:spcAft>
                <a:spcPts val="600"/>
              </a:spcAft>
            </a:pPr>
            <a:r>
              <a:rPr lang="en-US" sz="2800" dirty="0"/>
              <a:t>Cryptosystem is </a:t>
            </a:r>
            <a:r>
              <a:rPr lang="en-US" sz="2800" b="1" dirty="0">
                <a:solidFill>
                  <a:srgbClr val="FF0000"/>
                </a:solidFill>
              </a:rPr>
              <a:t>insecure</a:t>
            </a:r>
            <a:r>
              <a:rPr lang="en-US" sz="2800" dirty="0"/>
              <a:t> if </a:t>
            </a:r>
            <a:r>
              <a:rPr lang="en-US" sz="2800" b="1" i="1" dirty="0"/>
              <a:t>any</a:t>
            </a:r>
            <a:r>
              <a:rPr lang="en-US" sz="2800" dirty="0"/>
              <a:t> </a:t>
            </a:r>
            <a:r>
              <a:rPr lang="en-US" sz="2800" dirty="0">
                <a:solidFill>
                  <a:srgbClr val="FF0000"/>
                </a:solidFill>
              </a:rPr>
              <a:t>shortcut attack </a:t>
            </a:r>
            <a:r>
              <a:rPr lang="en-US" sz="2800" dirty="0"/>
              <a:t>is known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box(out)">
                                      <p:cBhvr>
                                        <p:cTn id="7" dur="500"/>
                                        <p:tgtEl>
                                          <p:spTgt spid="1986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par>
                                <p:cTn id="8" presetID="4" presetClass="entr" presetSubtype="32" fill="hold" grpId="0" nodeType="withEffect">
                                  <p:stCondLst>
                                    <p:cond delay="0"/>
                                  </p:stCondLst>
                                  <p:childTnLst>
                                    <p:set>
                                      <p:cBhvr>
                                        <p:cTn id="9" dur="1" fill="hold">
                                          <p:stCondLst>
                                            <p:cond delay="0"/>
                                          </p:stCondLst>
                                        </p:cTn>
                                        <p:tgtEl>
                                          <p:spTgt spid="198659">
                                            <p:txEl>
                                              <p:pRg st="1" end="1"/>
                                            </p:txEl>
                                          </p:spTgt>
                                        </p:tgtEl>
                                        <p:attrNameLst>
                                          <p:attrName>style.visibility</p:attrName>
                                        </p:attrNameLst>
                                      </p:cBhvr>
                                      <p:to>
                                        <p:strVal val="visible"/>
                                      </p:to>
                                    </p:set>
                                    <p:animEffect transition="in" filter="box(out)">
                                      <p:cBhvr>
                                        <p:cTn id="10" dur="500"/>
                                        <p:tgtEl>
                                          <p:spTgt spid="198659">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
                                        </p:tgtEl>
                                      </p:cMediaNode>
                                    </p:audio>
                                  </p:sub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98659">
                                            <p:txEl>
                                              <p:pRg st="3" end="3"/>
                                            </p:txEl>
                                          </p:spTgt>
                                        </p:tgtEl>
                                        <p:attrNameLst>
                                          <p:attrName>style.visibility</p:attrName>
                                        </p:attrNameLst>
                                      </p:cBhvr>
                                      <p:to>
                                        <p:strVal val="visible"/>
                                      </p:to>
                                    </p:set>
                                    <p:animEffect transition="in" filter="box(out)">
                                      <p:cBhvr>
                                        <p:cTn id="15" dur="500"/>
                                        <p:tgtEl>
                                          <p:spTgt spid="198659">
                                            <p:txEl>
                                              <p:pRg st="3" end="3"/>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720436" y="228600"/>
            <a:ext cx="7772400" cy="838200"/>
          </a:xfrm>
        </p:spPr>
        <p:txBody>
          <a:bodyPr/>
          <a:lstStyle/>
          <a:p>
            <a:pPr eaLnBrk="1" hangingPunct="1"/>
            <a:r>
              <a:rPr lang="en-US" dirty="0"/>
              <a:t>Double Transposition</a:t>
            </a:r>
          </a:p>
        </p:txBody>
      </p:sp>
      <p:sp>
        <p:nvSpPr>
          <p:cNvPr id="22531" name="Rectangle 3"/>
          <p:cNvSpPr>
            <a:spLocks noGrp="1" noChangeArrowheads="1"/>
          </p:cNvSpPr>
          <p:nvPr>
            <p:ph idx="1"/>
          </p:nvPr>
        </p:nvSpPr>
        <p:spPr>
          <a:xfrm>
            <a:off x="685800" y="1371600"/>
            <a:ext cx="7772400" cy="685800"/>
          </a:xfrm>
        </p:spPr>
        <p:txBody>
          <a:bodyPr/>
          <a:lstStyle/>
          <a:p>
            <a:pPr eaLnBrk="1" hangingPunct="1"/>
            <a:r>
              <a:rPr lang="en-US" sz="2800" dirty="0"/>
              <a:t>Plaintext: </a:t>
            </a:r>
            <a:r>
              <a:rPr lang="en-US" sz="2800" dirty="0" err="1">
                <a:solidFill>
                  <a:srgbClr val="FF0000"/>
                </a:solidFill>
                <a:latin typeface="Times-Roman" charset="0"/>
              </a:rPr>
              <a:t>attackxatxdawn</a:t>
            </a:r>
            <a:endParaRPr lang="en-US" sz="2800" dirty="0">
              <a:solidFill>
                <a:srgbClr val="FF0000"/>
              </a:solidFill>
              <a:latin typeface="Times-Roman" charset="0"/>
            </a:endParaRPr>
          </a:p>
        </p:txBody>
      </p:sp>
      <p:pic>
        <p:nvPicPr>
          <p:cNvPr id="22532" name="Picture 4" descr="001.jpg                                                        0007DDCBMacintosh HD                   B7464D7A:"/>
          <p:cNvPicPr>
            <a:picLocks noChangeAspect="1" noChangeArrowheads="1"/>
          </p:cNvPicPr>
          <p:nvPr/>
        </p:nvPicPr>
        <p:blipFill>
          <a:blip r:embed="rId3"/>
          <a:srcRect/>
          <a:stretch>
            <a:fillRect/>
          </a:stretch>
        </p:blipFill>
        <p:spPr bwMode="auto">
          <a:xfrm>
            <a:off x="1143000" y="2362200"/>
            <a:ext cx="2209800" cy="2117725"/>
          </a:xfrm>
          <a:prstGeom prst="rect">
            <a:avLst/>
          </a:prstGeom>
          <a:noFill/>
          <a:ln w="9525">
            <a:noFill/>
            <a:miter lim="800000"/>
            <a:headEnd/>
            <a:tailEnd/>
          </a:ln>
        </p:spPr>
      </p:pic>
      <p:pic>
        <p:nvPicPr>
          <p:cNvPr id="22533" name="Picture 5" descr="002.jpg                                                        0007DDCBMacintosh HD                   B7464D7A:"/>
          <p:cNvPicPr>
            <a:picLocks noChangeAspect="1" noChangeArrowheads="1"/>
          </p:cNvPicPr>
          <p:nvPr/>
        </p:nvPicPr>
        <p:blipFill>
          <a:blip r:embed="rId4"/>
          <a:srcRect/>
          <a:stretch>
            <a:fillRect/>
          </a:stretch>
        </p:blipFill>
        <p:spPr bwMode="auto">
          <a:xfrm>
            <a:off x="5334000" y="2362200"/>
            <a:ext cx="2209800" cy="2117725"/>
          </a:xfrm>
          <a:prstGeom prst="rect">
            <a:avLst/>
          </a:prstGeom>
          <a:noFill/>
          <a:ln w="9525">
            <a:noFill/>
            <a:miter lim="800000"/>
            <a:headEnd/>
            <a:tailEnd/>
          </a:ln>
        </p:spPr>
      </p:pic>
      <p:sp>
        <p:nvSpPr>
          <p:cNvPr id="22534" name="Rectangle 6"/>
          <p:cNvSpPr>
            <a:spLocks noChangeArrowheads="1"/>
          </p:cNvSpPr>
          <p:nvPr/>
        </p:nvSpPr>
        <p:spPr bwMode="auto">
          <a:xfrm>
            <a:off x="3463925" y="2590800"/>
            <a:ext cx="1795463" cy="800100"/>
          </a:xfrm>
          <a:prstGeom prst="rect">
            <a:avLst/>
          </a:prstGeom>
          <a:noFill/>
          <a:ln w="9525">
            <a:noFill/>
            <a:miter lim="800000"/>
            <a:headEnd/>
            <a:tailEnd/>
          </a:ln>
        </p:spPr>
        <p:txBody>
          <a:bodyPr wrap="none">
            <a:prstTxWarp prst="textNoShape">
              <a:avLst/>
            </a:prstTxWarp>
            <a:spAutoFit/>
          </a:bodyPr>
          <a:lstStyle/>
          <a:p>
            <a:r>
              <a:rPr lang="en-US" sz="2000"/>
              <a:t>Permute rows</a:t>
            </a:r>
          </a:p>
          <a:p>
            <a:r>
              <a:rPr lang="en-US" sz="2000"/>
              <a:t>and columns</a:t>
            </a:r>
            <a:endParaRPr lang="en-US"/>
          </a:p>
        </p:txBody>
      </p:sp>
      <p:sp>
        <p:nvSpPr>
          <p:cNvPr id="22535" name="Rectangle 7"/>
          <p:cNvSpPr>
            <a:spLocks noChangeArrowheads="1"/>
          </p:cNvSpPr>
          <p:nvPr/>
        </p:nvSpPr>
        <p:spPr bwMode="auto">
          <a:xfrm>
            <a:off x="3733800" y="3108325"/>
            <a:ext cx="1187450" cy="1311275"/>
          </a:xfrm>
          <a:prstGeom prst="rect">
            <a:avLst/>
          </a:prstGeom>
          <a:noFill/>
          <a:ln w="9525">
            <a:noFill/>
            <a:miter lim="800000"/>
            <a:headEnd/>
            <a:tailEnd/>
          </a:ln>
        </p:spPr>
        <p:txBody>
          <a:bodyPr>
            <a:prstTxWarp prst="textNoShape">
              <a:avLst/>
            </a:prstTxWarp>
            <a:spAutoFit/>
          </a:bodyPr>
          <a:lstStyle/>
          <a:p>
            <a:r>
              <a:rPr lang="en-US" sz="8000" dirty="0">
                <a:sym typeface="Symbol" charset="2"/>
              </a:rPr>
              <a:t></a:t>
            </a:r>
            <a:endParaRPr lang="en-US" dirty="0"/>
          </a:p>
        </p:txBody>
      </p:sp>
      <p:sp>
        <p:nvSpPr>
          <p:cNvPr id="22537" name="Rectangle 9"/>
          <p:cNvSpPr>
            <a:spLocks noChangeArrowheads="1"/>
          </p:cNvSpPr>
          <p:nvPr/>
        </p:nvSpPr>
        <p:spPr bwMode="auto">
          <a:xfrm>
            <a:off x="671945" y="4648200"/>
            <a:ext cx="7772400" cy="1447800"/>
          </a:xfrm>
          <a:prstGeom prst="rect">
            <a:avLst/>
          </a:prstGeom>
          <a:noFill/>
          <a:ln w="9525">
            <a:noFill/>
            <a:miter lim="800000"/>
            <a:headEnd/>
            <a:tailEnd/>
          </a:ln>
        </p:spPr>
        <p:txBody>
          <a:bodyPr>
            <a:prstTxWarp prst="textNoShape">
              <a:avLst/>
            </a:prstTxWarp>
          </a:bodyPr>
          <a:lstStyle/>
          <a:p>
            <a:pPr marL="342900" indent="-342900">
              <a:lnSpc>
                <a:spcPct val="90000"/>
              </a:lnSpc>
              <a:spcBef>
                <a:spcPct val="20000"/>
              </a:spcBef>
              <a:buClr>
                <a:schemeClr val="tx1"/>
              </a:buClr>
              <a:buSzPct val="75000"/>
              <a:buFont typeface="Wingdings" charset="2"/>
              <a:buChar char="q"/>
            </a:pPr>
            <a:r>
              <a:rPr lang="en-US" sz="2800" dirty="0"/>
              <a:t>Ciphertext: </a:t>
            </a:r>
            <a:r>
              <a:rPr lang="en-US" sz="2800" dirty="0" err="1">
                <a:solidFill>
                  <a:srgbClr val="FF0000"/>
                </a:solidFill>
                <a:latin typeface="Times-Roman" charset="0"/>
              </a:rPr>
              <a:t>xtawxnattxadakc</a:t>
            </a:r>
            <a:r>
              <a:rPr lang="en-US" sz="2800" dirty="0">
                <a:solidFill>
                  <a:srgbClr val="FF0000"/>
                </a:solidFill>
                <a:latin typeface="Times-Roman" charset="0"/>
              </a:rPr>
              <a:t> </a:t>
            </a:r>
          </a:p>
          <a:p>
            <a:pPr marL="342900" indent="-342900">
              <a:lnSpc>
                <a:spcPct val="90000"/>
              </a:lnSpc>
              <a:spcBef>
                <a:spcPct val="20000"/>
              </a:spcBef>
              <a:buClr>
                <a:schemeClr val="tx1"/>
              </a:buClr>
              <a:buSzPct val="75000"/>
              <a:buFont typeface="Wingdings" charset="2"/>
              <a:buChar char="q"/>
            </a:pPr>
            <a:r>
              <a:rPr lang="en-US" sz="2800" dirty="0"/>
              <a:t>Key is matrix size and permutations: (3,5,1,4,2) and (1,3,2)</a:t>
            </a:r>
            <a:endParaRPr lang="en-US" sz="2800" dirty="0">
              <a:solidFill>
                <a:srgbClr val="FF0000"/>
              </a:solidFill>
              <a:latin typeface="Times-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2253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2535"/>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Arrow"/>
                                        </p:tgtEl>
                                      </p:cMediaNode>
                                    </p:audio>
                                  </p:sub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499"/>
                                          </p:stCondLst>
                                        </p:cTn>
                                        <p:tgtEl>
                                          <p:spTgt spid="225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225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2537">
                                            <p:txEl>
                                              <p:pRg st="0" end="0"/>
                                            </p:txEl>
                                          </p:spTgt>
                                        </p:tgtEl>
                                        <p:attrNameLst>
                                          <p:attrName>style.visibility</p:attrName>
                                        </p:attrNameLst>
                                      </p:cBhvr>
                                      <p:to>
                                        <p:strVal val="visible"/>
                                      </p:to>
                                    </p:set>
                                    <p:animEffect transition="in" filter="blinds(vertical)">
                                      <p:cBhvr>
                                        <p:cTn id="27" dur="500"/>
                                        <p:tgtEl>
                                          <p:spTgt spid="2253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22537">
                                            <p:txEl>
                                              <p:pRg st="1" end="1"/>
                                            </p:txEl>
                                          </p:spTgt>
                                        </p:tgtEl>
                                        <p:attrNameLst>
                                          <p:attrName>style.visibility</p:attrName>
                                        </p:attrNameLst>
                                      </p:cBhvr>
                                      <p:to>
                                        <p:strVal val="visible"/>
                                      </p:to>
                                    </p:set>
                                    <p:animEffect transition="in" filter="blinds(vertical)">
                                      <p:cBhvr>
                                        <p:cTn id="32" dur="500"/>
                                        <p:tgtEl>
                                          <p:spTgt spid="225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P spid="22534" grpId="0" autoUpdateAnimBg="0"/>
      <p:bldP spid="22535" grpId="0" autoUpdateAnimBg="0"/>
      <p:bldP spid="2253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0" y="152400"/>
            <a:ext cx="8991600" cy="838200"/>
          </a:xfrm>
        </p:spPr>
        <p:txBody>
          <a:bodyPr/>
          <a:lstStyle/>
          <a:p>
            <a:pPr eaLnBrk="1" hangingPunct="1"/>
            <a:r>
              <a:rPr lang="en-US" dirty="0"/>
              <a:t>One-Time Pad</a:t>
            </a:r>
          </a:p>
        </p:txBody>
      </p:sp>
      <p:sp>
        <p:nvSpPr>
          <p:cNvPr id="198659" name="Rectangle 3"/>
          <p:cNvSpPr>
            <a:spLocks noGrp="1" noChangeArrowheads="1"/>
          </p:cNvSpPr>
          <p:nvPr>
            <p:ph idx="1"/>
          </p:nvPr>
        </p:nvSpPr>
        <p:spPr>
          <a:xfrm>
            <a:off x="762000" y="1295400"/>
            <a:ext cx="7772400" cy="4114800"/>
          </a:xfrm>
        </p:spPr>
        <p:txBody>
          <a:bodyPr>
            <a:normAutofit lnSpcReduction="10000"/>
          </a:bodyPr>
          <a:lstStyle/>
          <a:p>
            <a:pPr eaLnBrk="1" hangingPunct="1">
              <a:lnSpc>
                <a:spcPct val="90000"/>
              </a:lnSpc>
              <a:spcAft>
                <a:spcPts val="600"/>
              </a:spcAft>
            </a:pPr>
            <a:r>
              <a:rPr lang="en-US" sz="2400" dirty="0"/>
              <a:t>Each bit or character from the plaintext is encrypted by a secret random key (or pad) of the same length as the plaintext, resulting in a ciphertext. </a:t>
            </a:r>
          </a:p>
          <a:p>
            <a:pPr eaLnBrk="1" hangingPunct="1">
              <a:lnSpc>
                <a:spcPct val="90000"/>
              </a:lnSpc>
              <a:spcAft>
                <a:spcPts val="600"/>
              </a:spcAft>
            </a:pPr>
            <a:r>
              <a:rPr lang="en-US" sz="2400" dirty="0"/>
              <a:t>If the key is truly random, as large as or greater than the plaintext, never reused in whole or part, and kept secret, the ciphertext will be impossible to decrypt or break without knowing the key.</a:t>
            </a:r>
          </a:p>
          <a:p>
            <a:pPr eaLnBrk="1" hangingPunct="1">
              <a:lnSpc>
                <a:spcPct val="90000"/>
              </a:lnSpc>
              <a:spcAft>
                <a:spcPts val="600"/>
              </a:spcAft>
            </a:pPr>
            <a:r>
              <a:rPr lang="en-US" sz="2400" dirty="0"/>
              <a:t>It has been proven that any cipher with the perfect secrecy property must use keys with the same requirements as One-time pad keys</a:t>
            </a:r>
          </a:p>
          <a:p>
            <a:pPr lvl="1" eaLnBrk="1" hangingPunct="1">
              <a:lnSpc>
                <a:spcPct val="90000"/>
              </a:lnSpc>
              <a:spcAft>
                <a:spcPts val="600"/>
              </a:spcAft>
            </a:pPr>
            <a:r>
              <a:rPr lang="en-US" sz="2000" dirty="0"/>
              <a:t>C. Shannon, 1949</a:t>
            </a:r>
          </a:p>
        </p:txBody>
      </p:sp>
    </p:spTree>
    <p:extLst>
      <p:ext uri="{BB962C8B-B14F-4D97-AF65-F5344CB8AC3E}">
        <p14:creationId xmlns:p14="http://schemas.microsoft.com/office/powerpoint/2010/main" val="199152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box(out)">
                                      <p:cBhvr>
                                        <p:cTn id="7" dur="500"/>
                                        <p:tgtEl>
                                          <p:spTgt spid="1986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8659">
                                            <p:txEl>
                                              <p:pRg st="1" end="1"/>
                                            </p:txEl>
                                          </p:spTgt>
                                        </p:tgtEl>
                                        <p:attrNameLst>
                                          <p:attrName>style.visibility</p:attrName>
                                        </p:attrNameLst>
                                      </p:cBhvr>
                                      <p:to>
                                        <p:strVal val="visible"/>
                                      </p:to>
                                    </p:set>
                                    <p:animEffect transition="in" filter="box(out)">
                                      <p:cBhvr>
                                        <p:cTn id="12" dur="500"/>
                                        <p:tgtEl>
                                          <p:spTgt spid="19865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8659">
                                            <p:txEl>
                                              <p:pRg st="2" end="2"/>
                                            </p:txEl>
                                          </p:spTgt>
                                        </p:tgtEl>
                                        <p:attrNameLst>
                                          <p:attrName>style.visibility</p:attrName>
                                        </p:attrNameLst>
                                      </p:cBhvr>
                                      <p:to>
                                        <p:strVal val="visible"/>
                                      </p:to>
                                    </p:set>
                                    <p:animEffect transition="in" filter="box(out)">
                                      <p:cBhvr>
                                        <p:cTn id="17" dur="500"/>
                                        <p:tgtEl>
                                          <p:spTgt spid="19865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par>
                                <p:cTn id="18" presetID="4" presetClass="entr" presetSubtype="32" fill="hold" grpId="0" nodeType="withEffect">
                                  <p:stCondLst>
                                    <p:cond delay="0"/>
                                  </p:stCondLst>
                                  <p:childTnLst>
                                    <p:set>
                                      <p:cBhvr>
                                        <p:cTn id="19" dur="1" fill="hold">
                                          <p:stCondLst>
                                            <p:cond delay="0"/>
                                          </p:stCondLst>
                                        </p:cTn>
                                        <p:tgtEl>
                                          <p:spTgt spid="198659">
                                            <p:txEl>
                                              <p:pRg st="3" end="3"/>
                                            </p:txEl>
                                          </p:spTgt>
                                        </p:tgtEl>
                                        <p:attrNameLst>
                                          <p:attrName>style.visibility</p:attrName>
                                        </p:attrNameLst>
                                      </p:cBhvr>
                                      <p:to>
                                        <p:strVal val="visible"/>
                                      </p:to>
                                    </p:set>
                                    <p:animEffect transition="in" filter="box(out)">
                                      <p:cBhvr>
                                        <p:cTn id="20" dur="500"/>
                                        <p:tgtEl>
                                          <p:spTgt spid="198659">
                                            <p:txEl>
                                              <p:pRg st="3" end="3"/>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0" y="152400"/>
            <a:ext cx="8991600" cy="838200"/>
          </a:xfrm>
        </p:spPr>
        <p:txBody>
          <a:bodyPr>
            <a:normAutofit fontScale="90000"/>
          </a:bodyPr>
          <a:lstStyle/>
          <a:p>
            <a:pPr eaLnBrk="1" hangingPunct="1"/>
            <a:r>
              <a:rPr lang="en-US" sz="3600" dirty="0"/>
              <a:t>One-Time Pad: Example of encryption (modular addition)</a:t>
            </a:r>
          </a:p>
        </p:txBody>
      </p:sp>
      <p:sp>
        <p:nvSpPr>
          <p:cNvPr id="198659" name="Rectangle 3"/>
          <p:cNvSpPr>
            <a:spLocks noGrp="1" noChangeArrowheads="1"/>
          </p:cNvSpPr>
          <p:nvPr>
            <p:ph idx="1"/>
          </p:nvPr>
        </p:nvSpPr>
        <p:spPr>
          <a:xfrm>
            <a:off x="762000" y="3886200"/>
            <a:ext cx="7772400" cy="2286000"/>
          </a:xfrm>
        </p:spPr>
        <p:txBody>
          <a:bodyPr/>
          <a:lstStyle/>
          <a:p>
            <a:pPr eaLnBrk="1" hangingPunct="1">
              <a:lnSpc>
                <a:spcPct val="90000"/>
              </a:lnSpc>
              <a:spcAft>
                <a:spcPts val="600"/>
              </a:spcAft>
            </a:pPr>
            <a:r>
              <a:rPr lang="en-US" sz="1400" dirty="0"/>
              <a:t>Assume that Alice would like to send the message "HELLO" to Bob</a:t>
            </a:r>
          </a:p>
          <a:p>
            <a:pPr eaLnBrk="1" hangingPunct="1">
              <a:lnSpc>
                <a:spcPct val="90000"/>
              </a:lnSpc>
              <a:spcAft>
                <a:spcPts val="600"/>
              </a:spcAft>
            </a:pPr>
            <a:r>
              <a:rPr lang="en-US" sz="1400" dirty="0"/>
              <a:t>Generate a random key "XMCKL" (equal length of the original message)</a:t>
            </a:r>
          </a:p>
          <a:p>
            <a:pPr eaLnBrk="1" hangingPunct="1">
              <a:lnSpc>
                <a:spcPct val="90000"/>
              </a:lnSpc>
              <a:spcAft>
                <a:spcPts val="600"/>
              </a:spcAft>
            </a:pPr>
            <a:r>
              <a:rPr lang="en-US" sz="1400" dirty="0"/>
              <a:t>The numerical values of corresponding message and key letters are added together, modulo 26. </a:t>
            </a:r>
          </a:p>
          <a:p>
            <a:pPr eaLnBrk="1" hangingPunct="1">
              <a:lnSpc>
                <a:spcPct val="90000"/>
              </a:lnSpc>
              <a:spcAft>
                <a:spcPts val="600"/>
              </a:spcAft>
            </a:pPr>
            <a:endParaRPr lang="en-US" sz="1400" dirty="0"/>
          </a:p>
        </p:txBody>
      </p:sp>
      <p:pic>
        <p:nvPicPr>
          <p:cNvPr id="27650" name="Picture 2" descr="An illustration of a one-time p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676400"/>
            <a:ext cx="5400675"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569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box(out)">
                                      <p:cBhvr>
                                        <p:cTn id="7" dur="500"/>
                                        <p:tgtEl>
                                          <p:spTgt spid="1986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8659">
                                            <p:txEl>
                                              <p:pRg st="1" end="1"/>
                                            </p:txEl>
                                          </p:spTgt>
                                        </p:tgtEl>
                                        <p:attrNameLst>
                                          <p:attrName>style.visibility</p:attrName>
                                        </p:attrNameLst>
                                      </p:cBhvr>
                                      <p:to>
                                        <p:strVal val="visible"/>
                                      </p:to>
                                    </p:set>
                                    <p:animEffect transition="in" filter="box(out)">
                                      <p:cBhvr>
                                        <p:cTn id="12" dur="500"/>
                                        <p:tgtEl>
                                          <p:spTgt spid="19865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8659">
                                            <p:txEl>
                                              <p:pRg st="2" end="2"/>
                                            </p:txEl>
                                          </p:spTgt>
                                        </p:tgtEl>
                                        <p:attrNameLst>
                                          <p:attrName>style.visibility</p:attrName>
                                        </p:attrNameLst>
                                      </p:cBhvr>
                                      <p:to>
                                        <p:strVal val="visible"/>
                                      </p:to>
                                    </p:set>
                                    <p:animEffect transition="in" filter="box(out)">
                                      <p:cBhvr>
                                        <p:cTn id="17" dur="500"/>
                                        <p:tgtEl>
                                          <p:spTgt spid="19865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lstStyle/>
          <a:p>
            <a:r>
              <a:rPr lang="en-US" dirty="0"/>
              <a:t>Terminologies and assumption</a:t>
            </a:r>
          </a:p>
          <a:p>
            <a:r>
              <a:rPr lang="en-US" dirty="0"/>
              <a:t>Symmetric cryptography</a:t>
            </a:r>
          </a:p>
          <a:p>
            <a:r>
              <a:rPr lang="en-US" dirty="0"/>
              <a:t>Asymmetric cryptography</a:t>
            </a:r>
          </a:p>
          <a:p>
            <a:r>
              <a:rPr lang="en-US" dirty="0"/>
              <a:t>Hashes</a:t>
            </a:r>
          </a:p>
          <a:p>
            <a:r>
              <a:rPr lang="en-US" dirty="0"/>
              <a:t>Attacks on cryptography</a:t>
            </a:r>
          </a:p>
        </p:txBody>
      </p:sp>
    </p:spTree>
    <p:extLst>
      <p:ext uri="{BB962C8B-B14F-4D97-AF65-F5344CB8AC3E}">
        <p14:creationId xmlns:p14="http://schemas.microsoft.com/office/powerpoint/2010/main" val="1267467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0" y="152400"/>
            <a:ext cx="8991600" cy="838200"/>
          </a:xfrm>
        </p:spPr>
        <p:txBody>
          <a:bodyPr>
            <a:normAutofit fontScale="90000"/>
          </a:bodyPr>
          <a:lstStyle/>
          <a:p>
            <a:pPr eaLnBrk="1" hangingPunct="1"/>
            <a:r>
              <a:rPr lang="en-US" sz="3600" dirty="0"/>
              <a:t>One-Time Pad: Example of decryption (modular subtraction)</a:t>
            </a:r>
          </a:p>
        </p:txBody>
      </p:sp>
      <p:sp>
        <p:nvSpPr>
          <p:cNvPr id="198659" name="Rectangle 3"/>
          <p:cNvSpPr>
            <a:spLocks noGrp="1" noChangeArrowheads="1"/>
          </p:cNvSpPr>
          <p:nvPr>
            <p:ph idx="1"/>
          </p:nvPr>
        </p:nvSpPr>
        <p:spPr>
          <a:xfrm>
            <a:off x="685800" y="3657600"/>
            <a:ext cx="7772400" cy="1981200"/>
          </a:xfrm>
        </p:spPr>
        <p:txBody>
          <a:bodyPr/>
          <a:lstStyle/>
          <a:p>
            <a:pPr eaLnBrk="1" hangingPunct="1">
              <a:lnSpc>
                <a:spcPct val="90000"/>
              </a:lnSpc>
              <a:spcAft>
                <a:spcPts val="600"/>
              </a:spcAft>
            </a:pPr>
            <a:r>
              <a:rPr lang="en-US" sz="1400" dirty="0"/>
              <a:t>The ciphertext "EQNVZ“ is received by Bob who then uses the same key and the same process, but in reverse, to obtain the plaintext </a:t>
            </a:r>
          </a:p>
          <a:p>
            <a:pPr eaLnBrk="1" hangingPunct="1">
              <a:lnSpc>
                <a:spcPct val="90000"/>
              </a:lnSpc>
              <a:spcAft>
                <a:spcPts val="600"/>
              </a:spcAft>
            </a:pPr>
            <a:r>
              <a:rPr lang="en-US" sz="1400" dirty="0"/>
              <a:t>The key is subtracted from the Ciphertext, again using modular arithmetic</a:t>
            </a:r>
          </a:p>
          <a:p>
            <a:pPr eaLnBrk="1" hangingPunct="1">
              <a:lnSpc>
                <a:spcPct val="90000"/>
              </a:lnSpc>
              <a:spcAft>
                <a:spcPts val="600"/>
              </a:spcAft>
            </a:pPr>
            <a:r>
              <a:rPr lang="en-US" sz="1400" dirty="0"/>
              <a:t>If a number is larger than 26, then the remainder after subtraction of 26 is taken in modular arithmetic fashion </a:t>
            </a:r>
          </a:p>
          <a:p>
            <a:pPr eaLnBrk="1" hangingPunct="1">
              <a:lnSpc>
                <a:spcPct val="90000"/>
              </a:lnSpc>
              <a:spcAft>
                <a:spcPts val="600"/>
              </a:spcAft>
            </a:pPr>
            <a:r>
              <a:rPr lang="en-US" sz="1400" dirty="0"/>
              <a:t>If a number is negative then 26 is added to make the number positive.</a:t>
            </a:r>
          </a:p>
        </p:txBody>
      </p:sp>
      <p:pic>
        <p:nvPicPr>
          <p:cNvPr id="2" name="Picture 2" descr="An illustration of a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600200"/>
            <a:ext cx="56769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967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box(out)">
                                      <p:cBhvr>
                                        <p:cTn id="7" dur="500"/>
                                        <p:tgtEl>
                                          <p:spTgt spid="1986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98659">
                                            <p:txEl>
                                              <p:pRg st="1" end="1"/>
                                            </p:txEl>
                                          </p:spTgt>
                                        </p:tgtEl>
                                        <p:attrNameLst>
                                          <p:attrName>style.visibility</p:attrName>
                                        </p:attrNameLst>
                                      </p:cBhvr>
                                      <p:to>
                                        <p:strVal val="visible"/>
                                      </p:to>
                                    </p:set>
                                    <p:animEffect transition="in" filter="box(out)">
                                      <p:cBhvr>
                                        <p:cTn id="12" dur="500"/>
                                        <p:tgtEl>
                                          <p:spTgt spid="19865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8659">
                                            <p:txEl>
                                              <p:pRg st="2" end="2"/>
                                            </p:txEl>
                                          </p:spTgt>
                                        </p:tgtEl>
                                        <p:attrNameLst>
                                          <p:attrName>style.visibility</p:attrName>
                                        </p:attrNameLst>
                                      </p:cBhvr>
                                      <p:to>
                                        <p:strVal val="visible"/>
                                      </p:to>
                                    </p:set>
                                    <p:animEffect transition="in" filter="box(out)">
                                      <p:cBhvr>
                                        <p:cTn id="17" dur="500"/>
                                        <p:tgtEl>
                                          <p:spTgt spid="19865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98659">
                                            <p:txEl>
                                              <p:pRg st="3" end="3"/>
                                            </p:txEl>
                                          </p:spTgt>
                                        </p:tgtEl>
                                        <p:attrNameLst>
                                          <p:attrName>style.visibility</p:attrName>
                                        </p:attrNameLst>
                                      </p:cBhvr>
                                      <p:to>
                                        <p:strVal val="visible"/>
                                      </p:to>
                                    </p:set>
                                    <p:animEffect transition="in" filter="box(out)">
                                      <p:cBhvr>
                                        <p:cTn id="22" dur="500"/>
                                        <p:tgtEl>
                                          <p:spTgt spid="19865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685800" y="228600"/>
            <a:ext cx="7772400" cy="1143000"/>
          </a:xfrm>
        </p:spPr>
        <p:txBody>
          <a:bodyPr/>
          <a:lstStyle/>
          <a:p>
            <a:pPr eaLnBrk="1" hangingPunct="1"/>
            <a:r>
              <a:rPr lang="en-US" dirty="0"/>
              <a:t>Codebook Cipher</a:t>
            </a:r>
          </a:p>
        </p:txBody>
      </p:sp>
      <p:sp>
        <p:nvSpPr>
          <p:cNvPr id="39939" name="Rectangle 3"/>
          <p:cNvSpPr>
            <a:spLocks noGrp="1" noChangeArrowheads="1"/>
          </p:cNvSpPr>
          <p:nvPr>
            <p:ph idx="1"/>
          </p:nvPr>
        </p:nvSpPr>
        <p:spPr>
          <a:xfrm>
            <a:off x="533400" y="1295400"/>
            <a:ext cx="8229600" cy="4648200"/>
          </a:xfrm>
        </p:spPr>
        <p:txBody>
          <a:bodyPr>
            <a:normAutofit lnSpcReduction="10000"/>
          </a:bodyPr>
          <a:lstStyle/>
          <a:p>
            <a:pPr eaLnBrk="1" hangingPunct="1">
              <a:lnSpc>
                <a:spcPct val="90000"/>
              </a:lnSpc>
              <a:spcAft>
                <a:spcPts val="600"/>
              </a:spcAft>
            </a:pPr>
            <a:r>
              <a:rPr lang="en-US" sz="2800" dirty="0"/>
              <a:t>A codebook is a type of document used for gathering and storing codes.</a:t>
            </a:r>
          </a:p>
          <a:p>
            <a:pPr eaLnBrk="1" hangingPunct="1">
              <a:lnSpc>
                <a:spcPct val="90000"/>
              </a:lnSpc>
              <a:spcAft>
                <a:spcPts val="600"/>
              </a:spcAft>
            </a:pPr>
            <a:r>
              <a:rPr lang="en-US" sz="2800" dirty="0"/>
              <a:t>A codebook contains </a:t>
            </a:r>
            <a:r>
              <a:rPr lang="en-US" sz="2800" b="1" dirty="0">
                <a:solidFill>
                  <a:schemeClr val="tx1">
                    <a:lumMod val="95000"/>
                    <a:lumOff val="5000"/>
                  </a:schemeClr>
                </a:solidFill>
              </a:rPr>
              <a:t>a lookup table </a:t>
            </a:r>
            <a:r>
              <a:rPr lang="en-US" sz="2800" dirty="0"/>
              <a:t>for coding and decoding; each word or phrase has one or more strings which replace it. </a:t>
            </a:r>
          </a:p>
          <a:p>
            <a:pPr eaLnBrk="1" hangingPunct="1">
              <a:lnSpc>
                <a:spcPct val="90000"/>
              </a:lnSpc>
              <a:spcAft>
                <a:spcPts val="600"/>
              </a:spcAft>
            </a:pPr>
            <a:r>
              <a:rPr lang="en-US" sz="2800" dirty="0"/>
              <a:t>To decipher messages written in code, corresponding copies of the codebook must be available at either end. </a:t>
            </a:r>
          </a:p>
          <a:p>
            <a:pPr eaLnBrk="1" hangingPunct="1">
              <a:lnSpc>
                <a:spcPct val="90000"/>
              </a:lnSpc>
              <a:spcAft>
                <a:spcPts val="600"/>
              </a:spcAft>
            </a:pPr>
            <a:r>
              <a:rPr lang="en-US" sz="2800" dirty="0"/>
              <a:t>The distribution and physical security of codebooks presents a special difficulty in the use of codes, compared to the other crypto.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ox(out)">
                                      <p:cBhvr>
                                        <p:cTn id="7" dur="500"/>
                                        <p:tgtEl>
                                          <p:spTgt spid="3993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685800" y="228600"/>
            <a:ext cx="7772400" cy="1143000"/>
          </a:xfrm>
        </p:spPr>
        <p:txBody>
          <a:bodyPr/>
          <a:lstStyle/>
          <a:p>
            <a:pPr eaLnBrk="1" hangingPunct="1"/>
            <a:r>
              <a:rPr lang="en-US" dirty="0"/>
              <a:t>Codebook Cipher</a:t>
            </a:r>
          </a:p>
        </p:txBody>
      </p:sp>
      <p:sp>
        <p:nvSpPr>
          <p:cNvPr id="39939" name="Rectangle 3"/>
          <p:cNvSpPr>
            <a:spLocks noGrp="1" noChangeArrowheads="1"/>
          </p:cNvSpPr>
          <p:nvPr>
            <p:ph idx="1"/>
          </p:nvPr>
        </p:nvSpPr>
        <p:spPr>
          <a:xfrm>
            <a:off x="457200" y="1295400"/>
            <a:ext cx="4648200" cy="2739421"/>
          </a:xfrm>
        </p:spPr>
        <p:txBody>
          <a:bodyPr>
            <a:normAutofit fontScale="92500" lnSpcReduction="20000"/>
          </a:bodyPr>
          <a:lstStyle/>
          <a:p>
            <a:pPr eaLnBrk="1" hangingPunct="1">
              <a:lnSpc>
                <a:spcPct val="90000"/>
              </a:lnSpc>
              <a:spcAft>
                <a:spcPts val="600"/>
              </a:spcAft>
            </a:pPr>
            <a:r>
              <a:rPr lang="en-US" sz="1800" dirty="0"/>
              <a:t>Example of codebook from history</a:t>
            </a:r>
            <a:endParaRPr lang="en-US" sz="1800" dirty="0">
              <a:hlinkClick r:id="rId3"/>
            </a:endParaRPr>
          </a:p>
          <a:p>
            <a:pPr eaLnBrk="1" hangingPunct="1">
              <a:lnSpc>
                <a:spcPct val="90000"/>
              </a:lnSpc>
              <a:spcAft>
                <a:spcPts val="600"/>
              </a:spcAft>
            </a:pPr>
            <a:r>
              <a:rPr lang="en-US" sz="1800" dirty="0">
                <a:hlinkClick r:id="rId3"/>
              </a:rPr>
              <a:t>Zimmerman Telegram</a:t>
            </a:r>
            <a:r>
              <a:rPr lang="en-US" sz="1800" dirty="0"/>
              <a:t> encrypted via codebook</a:t>
            </a:r>
          </a:p>
          <a:p>
            <a:pPr eaLnBrk="1" hangingPunct="1">
              <a:lnSpc>
                <a:spcPct val="90000"/>
              </a:lnSpc>
              <a:spcAft>
                <a:spcPts val="600"/>
              </a:spcAft>
              <a:buFont typeface="Wingdings" charset="2"/>
              <a:buNone/>
            </a:pPr>
            <a:r>
              <a:rPr lang="en-US" sz="1200" dirty="0"/>
              <a:t>	</a:t>
            </a:r>
            <a:r>
              <a:rPr lang="en-US" sz="1200" dirty="0" err="1"/>
              <a:t>Februar</a:t>
            </a:r>
            <a:r>
              <a:rPr lang="en-US" sz="1200" dirty="0"/>
              <a:t>		13605 (</a:t>
            </a:r>
            <a:r>
              <a:rPr lang="en-US" sz="1200" dirty="0" err="1"/>
              <a:t>february</a:t>
            </a:r>
            <a:r>
              <a:rPr lang="en-US" sz="1200" dirty="0"/>
              <a:t>)</a:t>
            </a:r>
          </a:p>
          <a:p>
            <a:pPr eaLnBrk="1" hangingPunct="1">
              <a:lnSpc>
                <a:spcPct val="90000"/>
              </a:lnSpc>
              <a:spcAft>
                <a:spcPts val="600"/>
              </a:spcAft>
              <a:buFont typeface="Wingdings" charset="2"/>
              <a:buNone/>
            </a:pPr>
            <a:r>
              <a:rPr lang="en-US" sz="1200" dirty="0"/>
              <a:t>	fest		13732 (party)</a:t>
            </a:r>
          </a:p>
          <a:p>
            <a:pPr eaLnBrk="1" hangingPunct="1">
              <a:lnSpc>
                <a:spcPct val="90000"/>
              </a:lnSpc>
              <a:spcAft>
                <a:spcPts val="600"/>
              </a:spcAft>
              <a:buFont typeface="Wingdings" charset="2"/>
              <a:buNone/>
            </a:pPr>
            <a:r>
              <a:rPr lang="en-US" sz="1200" dirty="0"/>
              <a:t>	</a:t>
            </a:r>
            <a:r>
              <a:rPr lang="en-US" sz="1200" dirty="0" err="1"/>
              <a:t>finanzielle</a:t>
            </a:r>
            <a:r>
              <a:rPr lang="en-US" sz="1200" dirty="0"/>
              <a:t>	13850 (financial situation)</a:t>
            </a:r>
          </a:p>
          <a:p>
            <a:pPr eaLnBrk="1" hangingPunct="1">
              <a:lnSpc>
                <a:spcPct val="90000"/>
              </a:lnSpc>
              <a:spcAft>
                <a:spcPts val="600"/>
              </a:spcAft>
              <a:buNone/>
            </a:pPr>
            <a:r>
              <a:rPr lang="en-US" sz="1200" dirty="0"/>
              <a:t>	</a:t>
            </a:r>
            <a:r>
              <a:rPr lang="en-US" sz="1200" dirty="0" err="1"/>
              <a:t>folgender</a:t>
            </a:r>
            <a:r>
              <a:rPr lang="en-US" sz="1200" dirty="0"/>
              <a:t>	13918 (following)</a:t>
            </a:r>
          </a:p>
          <a:p>
            <a:pPr eaLnBrk="1" hangingPunct="1">
              <a:lnSpc>
                <a:spcPct val="90000"/>
              </a:lnSpc>
              <a:spcAft>
                <a:spcPts val="600"/>
              </a:spcAft>
              <a:buFont typeface="Wingdings" charset="2"/>
              <a:buNone/>
            </a:pPr>
            <a:r>
              <a:rPr lang="en-US" sz="1200" dirty="0"/>
              <a:t>	</a:t>
            </a:r>
            <a:r>
              <a:rPr lang="en-US" sz="1200" dirty="0" err="1"/>
              <a:t>Frieden</a:t>
            </a:r>
            <a:r>
              <a:rPr lang="en-US" sz="1200" dirty="0"/>
              <a:t>		17142 (friend)</a:t>
            </a:r>
          </a:p>
          <a:p>
            <a:pPr eaLnBrk="1" hangingPunct="1">
              <a:lnSpc>
                <a:spcPct val="90000"/>
              </a:lnSpc>
              <a:spcAft>
                <a:spcPts val="600"/>
              </a:spcAft>
              <a:buNone/>
            </a:pPr>
            <a:r>
              <a:rPr lang="en-US" sz="1200" dirty="0"/>
              <a:t>	</a:t>
            </a:r>
            <a:r>
              <a:rPr lang="en-US" sz="1200" dirty="0" err="1"/>
              <a:t>Friedenschluss</a:t>
            </a:r>
            <a:r>
              <a:rPr lang="en-US" sz="1200" dirty="0"/>
              <a:t>	17149 (peace)</a:t>
            </a:r>
          </a:p>
          <a:p>
            <a:pPr eaLnBrk="1" hangingPunct="1">
              <a:lnSpc>
                <a:spcPct val="90000"/>
              </a:lnSpc>
              <a:spcAft>
                <a:spcPts val="600"/>
              </a:spcAft>
              <a:buFont typeface="Wingdings" charset="2"/>
              <a:buNone/>
            </a:pPr>
            <a:r>
              <a:rPr lang="en-US" sz="1200" dirty="0"/>
              <a:t>		</a:t>
            </a:r>
          </a:p>
        </p:txBody>
      </p:sp>
      <p:pic>
        <p:nvPicPr>
          <p:cNvPr id="27650" name="Picture 2">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4861" y="1676400"/>
            <a:ext cx="283845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651" name="Picture 3">
            <a:extLs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385" y="4201076"/>
            <a:ext cx="283845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657600" y="4364497"/>
            <a:ext cx="5105400" cy="1815882"/>
          </a:xfrm>
          <a:prstGeom prst="rect">
            <a:avLst/>
          </a:prstGeom>
        </p:spPr>
        <p:txBody>
          <a:bodyPr wrap="square">
            <a:spAutoFit/>
          </a:bodyPr>
          <a:lstStyle/>
          <a:p>
            <a:pPr marL="285750" indent="-285750">
              <a:buFont typeface="Arial" panose="020B0604020202020204" pitchFamily="34" charset="0"/>
              <a:buChar char="•"/>
            </a:pPr>
            <a:r>
              <a:rPr lang="en-US" sz="1400" dirty="0"/>
              <a:t>During WWII, the German </a:t>
            </a:r>
            <a:r>
              <a:rPr lang="en-US" sz="1400" dirty="0" err="1"/>
              <a:t>Kriegsmarine</a:t>
            </a:r>
            <a:r>
              <a:rPr lang="en-US" sz="1400" dirty="0"/>
              <a:t> (Navy) used a variety of codebooks</a:t>
            </a:r>
          </a:p>
          <a:p>
            <a:pPr marL="285750" indent="-285750">
              <a:buFont typeface="Arial" panose="020B0604020202020204" pitchFamily="34" charset="0"/>
              <a:buChar char="•"/>
            </a:pPr>
            <a:r>
              <a:rPr lang="en-US" sz="1400" dirty="0"/>
              <a:t>The caption on the top of the page on the left, reads: </a:t>
            </a:r>
            <a:r>
              <a:rPr lang="en-US" sz="1400" dirty="0" err="1"/>
              <a:t>Vorsicht</a:t>
            </a:r>
            <a:r>
              <a:rPr lang="en-US" sz="1400" dirty="0"/>
              <a:t>! </a:t>
            </a:r>
            <a:r>
              <a:rPr lang="en-US" sz="1400" dirty="0" err="1"/>
              <a:t>Wasserlöslicher</a:t>
            </a:r>
            <a:r>
              <a:rPr lang="en-US" sz="1400" dirty="0"/>
              <a:t> </a:t>
            </a:r>
            <a:r>
              <a:rPr lang="en-US" sz="1400" dirty="0" err="1"/>
              <a:t>Druck</a:t>
            </a:r>
            <a:r>
              <a:rPr lang="en-US" sz="1400" dirty="0"/>
              <a:t>! (Careful! Water solvable print!).</a:t>
            </a:r>
          </a:p>
          <a:p>
            <a:pPr marL="285750" indent="-285750">
              <a:buFont typeface="Arial" panose="020B0604020202020204" pitchFamily="34" charset="0"/>
              <a:buChar char="•"/>
            </a:pPr>
            <a:r>
              <a:rPr lang="en-US" sz="1400" dirty="0"/>
              <a:t>When left behind in a sinking U-Boot, the codebooks would wipe themselves automatically, which is why it was so hard to capture them.</a:t>
            </a:r>
          </a:p>
        </p:txBody>
      </p:sp>
    </p:spTree>
    <p:extLst>
      <p:ext uri="{BB962C8B-B14F-4D97-AF65-F5344CB8AC3E}">
        <p14:creationId xmlns:p14="http://schemas.microsoft.com/office/powerpoint/2010/main" val="312371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ox(out)">
                                      <p:cBhvr>
                                        <p:cTn id="7" dur="500"/>
                                        <p:tgtEl>
                                          <p:spTgt spid="3993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box(out)">
                                      <p:cBhvr>
                                        <p:cTn id="12" dur="500"/>
                                        <p:tgtEl>
                                          <p:spTgt spid="3993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box(out)">
                                      <p:cBhvr>
                                        <p:cTn id="17" dur="500"/>
                                        <p:tgtEl>
                                          <p:spTgt spid="3993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box(out)">
                                      <p:cBhvr>
                                        <p:cTn id="22" dur="500"/>
                                        <p:tgtEl>
                                          <p:spTgt spid="3993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box(out)">
                                      <p:cBhvr>
                                        <p:cTn id="27" dur="500"/>
                                        <p:tgtEl>
                                          <p:spTgt spid="3993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9939">
                                            <p:txEl>
                                              <p:pRg st="5" end="5"/>
                                            </p:txEl>
                                          </p:spTgt>
                                        </p:tgtEl>
                                        <p:attrNameLst>
                                          <p:attrName>style.visibility</p:attrName>
                                        </p:attrNameLst>
                                      </p:cBhvr>
                                      <p:to>
                                        <p:strVal val="visible"/>
                                      </p:to>
                                    </p:set>
                                    <p:animEffect transition="in" filter="box(out)">
                                      <p:cBhvr>
                                        <p:cTn id="32" dur="500"/>
                                        <p:tgtEl>
                                          <p:spTgt spid="39939">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9939">
                                            <p:txEl>
                                              <p:pRg st="6" end="6"/>
                                            </p:txEl>
                                          </p:spTgt>
                                        </p:tgtEl>
                                        <p:attrNameLst>
                                          <p:attrName>style.visibility</p:attrName>
                                        </p:attrNameLst>
                                      </p:cBhvr>
                                      <p:to>
                                        <p:strVal val="visible"/>
                                      </p:to>
                                    </p:set>
                                    <p:animEffect transition="in" filter="box(out)">
                                      <p:cBhvr>
                                        <p:cTn id="37" dur="500"/>
                                        <p:tgtEl>
                                          <p:spTgt spid="39939">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39939">
                                            <p:txEl>
                                              <p:pRg st="7" end="7"/>
                                            </p:txEl>
                                          </p:spTgt>
                                        </p:tgtEl>
                                        <p:attrNameLst>
                                          <p:attrName>style.visibility</p:attrName>
                                        </p:attrNameLst>
                                      </p:cBhvr>
                                      <p:to>
                                        <p:strVal val="visible"/>
                                      </p:to>
                                    </p:set>
                                    <p:animEffect transition="in" filter="box(out)">
                                      <p:cBhvr>
                                        <p:cTn id="42" dur="500"/>
                                        <p:tgtEl>
                                          <p:spTgt spid="39939">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39939">
                                            <p:txEl>
                                              <p:pRg st="8" end="8"/>
                                            </p:txEl>
                                          </p:spTgt>
                                        </p:tgtEl>
                                        <p:attrNameLst>
                                          <p:attrName>style.visibility</p:attrName>
                                        </p:attrNameLst>
                                      </p:cBhvr>
                                      <p:to>
                                        <p:strVal val="visible"/>
                                      </p:to>
                                    </p:set>
                                    <p:animEffect transition="in" filter="box(out)">
                                      <p:cBhvr>
                                        <p:cTn id="47" dur="500"/>
                                        <p:tgtEl>
                                          <p:spTgt spid="39939">
                                            <p:txEl>
                                              <p:pRg st="8" end="8"/>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685800" y="457200"/>
            <a:ext cx="7772400" cy="914400"/>
          </a:xfrm>
        </p:spPr>
        <p:txBody>
          <a:bodyPr/>
          <a:lstStyle/>
          <a:p>
            <a:pPr eaLnBrk="1" hangingPunct="1"/>
            <a:r>
              <a:rPr lang="en-US" dirty="0"/>
              <a:t>Next</a:t>
            </a:r>
          </a:p>
        </p:txBody>
      </p:sp>
      <p:sp>
        <p:nvSpPr>
          <p:cNvPr id="50180" name="Rectangle 3"/>
          <p:cNvSpPr>
            <a:spLocks noGrp="1" noChangeArrowheads="1"/>
          </p:cNvSpPr>
          <p:nvPr>
            <p:ph idx="1"/>
          </p:nvPr>
        </p:nvSpPr>
        <p:spPr>
          <a:xfrm>
            <a:off x="685800" y="1524000"/>
            <a:ext cx="7848600" cy="4648200"/>
          </a:xfrm>
        </p:spPr>
        <p:txBody>
          <a:bodyPr/>
          <a:lstStyle/>
          <a:p>
            <a:pPr eaLnBrk="1" hangingPunct="1"/>
            <a:r>
              <a:rPr lang="en-US" sz="2800" b="1" dirty="0">
                <a:solidFill>
                  <a:schemeClr val="tx1">
                    <a:lumMod val="95000"/>
                    <a:lumOff val="5000"/>
                  </a:schemeClr>
                </a:solidFill>
              </a:rPr>
              <a:t>Symmetric Key</a:t>
            </a:r>
            <a:endParaRPr lang="en-US" sz="2800" dirty="0">
              <a:solidFill>
                <a:schemeClr val="tx1">
                  <a:lumMod val="95000"/>
                  <a:lumOff val="5000"/>
                </a:schemeClr>
              </a:solidFill>
            </a:endParaRPr>
          </a:p>
          <a:p>
            <a:pPr lvl="1" eaLnBrk="1" hangingPunct="1"/>
            <a:r>
              <a:rPr lang="en-US" sz="2400" dirty="0"/>
              <a:t>Same key for encryption and decryption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762000" y="228600"/>
            <a:ext cx="7772400" cy="914400"/>
          </a:xfrm>
        </p:spPr>
        <p:txBody>
          <a:bodyPr/>
          <a:lstStyle/>
          <a:p>
            <a:pPr eaLnBrk="1" hangingPunct="1"/>
            <a:r>
              <a:rPr lang="en-US" dirty="0"/>
              <a:t>Feistel Cipher: Encryption</a:t>
            </a:r>
          </a:p>
        </p:txBody>
      </p:sp>
      <p:sp>
        <p:nvSpPr>
          <p:cNvPr id="67588" name="Rectangle 3"/>
          <p:cNvSpPr>
            <a:spLocks noGrp="1" noChangeArrowheads="1"/>
          </p:cNvSpPr>
          <p:nvPr>
            <p:ph type="body" idx="1"/>
          </p:nvPr>
        </p:nvSpPr>
        <p:spPr>
          <a:xfrm>
            <a:off x="457200" y="1371600"/>
            <a:ext cx="6096000" cy="4724400"/>
          </a:xfrm>
        </p:spPr>
        <p:txBody>
          <a:bodyPr/>
          <a:lstStyle/>
          <a:p>
            <a:pPr eaLnBrk="1" hangingPunct="1">
              <a:lnSpc>
                <a:spcPct val="90000"/>
              </a:lnSpc>
              <a:spcAft>
                <a:spcPts val="600"/>
              </a:spcAft>
            </a:pPr>
            <a:r>
              <a:rPr lang="en-US" sz="1800" b="1" dirty="0">
                <a:solidFill>
                  <a:schemeClr val="tx1">
                    <a:lumMod val="95000"/>
                    <a:lumOff val="5000"/>
                  </a:schemeClr>
                </a:solidFill>
              </a:rPr>
              <a:t>German-born physicist and cryptographer Horst Feistel invented while working for IBM (USA)</a:t>
            </a:r>
          </a:p>
          <a:p>
            <a:pPr eaLnBrk="1" hangingPunct="1">
              <a:lnSpc>
                <a:spcPct val="90000"/>
              </a:lnSpc>
              <a:spcAft>
                <a:spcPts val="600"/>
              </a:spcAft>
            </a:pPr>
            <a:r>
              <a:rPr lang="en-US" sz="1800" b="1" dirty="0">
                <a:solidFill>
                  <a:schemeClr val="tx1">
                    <a:lumMod val="95000"/>
                    <a:lumOff val="5000"/>
                  </a:schemeClr>
                </a:solidFill>
              </a:rPr>
              <a:t>Feistel cipher </a:t>
            </a:r>
            <a:r>
              <a:rPr lang="en-US" sz="1800" b="1" dirty="0"/>
              <a:t>s</a:t>
            </a:r>
            <a:r>
              <a:rPr lang="en-US" sz="1800" dirty="0"/>
              <a:t>plits plaintext block into left and right halves: </a:t>
            </a:r>
            <a:r>
              <a:rPr lang="en-US" sz="1800" dirty="0">
                <a:latin typeface="Times-Roman" charset="0"/>
              </a:rPr>
              <a:t>P </a:t>
            </a:r>
            <a:r>
              <a:rPr lang="en-US" sz="1800" dirty="0"/>
              <a:t>= </a:t>
            </a:r>
            <a:r>
              <a:rPr lang="en-US" sz="1800" dirty="0">
                <a:latin typeface="Times-Roman" charset="0"/>
              </a:rPr>
              <a:t>(L</a:t>
            </a:r>
            <a:r>
              <a:rPr lang="en-US" sz="1800" baseline="-25000" dirty="0">
                <a:latin typeface="Times-Roman" charset="0"/>
              </a:rPr>
              <a:t>0</a:t>
            </a:r>
            <a:r>
              <a:rPr lang="en-US" sz="1800" dirty="0">
                <a:latin typeface="Times-Roman" charset="0"/>
              </a:rPr>
              <a:t>,R</a:t>
            </a:r>
            <a:r>
              <a:rPr lang="en-US" sz="1800" baseline="-25000" dirty="0">
                <a:latin typeface="Times-Roman" charset="0"/>
              </a:rPr>
              <a:t>0</a:t>
            </a:r>
            <a:r>
              <a:rPr lang="en-US" sz="1800" dirty="0">
                <a:latin typeface="Times-Roman" charset="0"/>
              </a:rPr>
              <a:t>)</a:t>
            </a:r>
            <a:endParaRPr lang="en-US" sz="1800" dirty="0">
              <a:latin typeface="Courier" charset="0"/>
            </a:endParaRPr>
          </a:p>
          <a:p>
            <a:pPr eaLnBrk="1" hangingPunct="1">
              <a:lnSpc>
                <a:spcPct val="90000"/>
              </a:lnSpc>
              <a:spcAft>
                <a:spcPts val="600"/>
              </a:spcAft>
            </a:pPr>
            <a:r>
              <a:rPr lang="en-US" sz="1800" dirty="0"/>
              <a:t>For each round </a:t>
            </a:r>
            <a:r>
              <a:rPr lang="en-US" sz="1800" dirty="0" err="1">
                <a:latin typeface="Times-Roman" charset="0"/>
              </a:rPr>
              <a:t>i</a:t>
            </a:r>
            <a:r>
              <a:rPr lang="en-US" sz="1800" dirty="0">
                <a:latin typeface="Times-Roman" charset="0"/>
              </a:rPr>
              <a:t> = 1,2,...,</a:t>
            </a:r>
            <a:r>
              <a:rPr lang="en-US" sz="1800" dirty="0" err="1">
                <a:latin typeface="Times-Roman" charset="0"/>
              </a:rPr>
              <a:t>n</a:t>
            </a:r>
            <a:r>
              <a:rPr lang="en-US" sz="1800" dirty="0"/>
              <a:t>, compute</a:t>
            </a:r>
          </a:p>
          <a:p>
            <a:pPr eaLnBrk="1" hangingPunct="1">
              <a:lnSpc>
                <a:spcPct val="90000"/>
              </a:lnSpc>
              <a:spcAft>
                <a:spcPts val="0"/>
              </a:spcAft>
              <a:buFont typeface="Wingdings" charset="2"/>
              <a:buNone/>
            </a:pPr>
            <a:r>
              <a:rPr lang="en-US" sz="1800" dirty="0">
                <a:latin typeface="Times-Roman" charset="0"/>
              </a:rPr>
              <a:t>		L</a:t>
            </a:r>
            <a:r>
              <a:rPr lang="en-US" sz="1800" baseline="-25000" dirty="0">
                <a:latin typeface="Times-Roman" charset="0"/>
              </a:rPr>
              <a:t>i</a:t>
            </a:r>
            <a:r>
              <a:rPr lang="en-US" sz="1800" dirty="0">
                <a:latin typeface="Times-Roman" charset="0"/>
              </a:rPr>
              <a:t>= R</a:t>
            </a:r>
            <a:r>
              <a:rPr lang="en-US" sz="1800" baseline="-25000" dirty="0">
                <a:latin typeface="Times-Roman" charset="0"/>
              </a:rPr>
              <a:t>i</a:t>
            </a:r>
            <a:r>
              <a:rPr lang="en-US" sz="1800" baseline="-25000" dirty="0">
                <a:latin typeface="Times-Roman" charset="0"/>
                <a:sym typeface="Symbol" charset="2"/>
              </a:rPr>
              <a:t></a:t>
            </a:r>
            <a:r>
              <a:rPr lang="en-US" sz="1800" baseline="-25000" dirty="0">
                <a:latin typeface="Times-Roman" charset="0"/>
              </a:rPr>
              <a:t>1</a:t>
            </a:r>
            <a:r>
              <a:rPr lang="en-US" sz="1800" dirty="0">
                <a:latin typeface="Times-Roman" charset="0"/>
              </a:rPr>
              <a:t> </a:t>
            </a:r>
          </a:p>
          <a:p>
            <a:pPr eaLnBrk="1" hangingPunct="1">
              <a:lnSpc>
                <a:spcPct val="90000"/>
              </a:lnSpc>
              <a:spcAft>
                <a:spcPts val="0"/>
              </a:spcAft>
              <a:buFont typeface="Wingdings" charset="2"/>
              <a:buNone/>
            </a:pPr>
            <a:r>
              <a:rPr lang="en-US" sz="1800" dirty="0">
                <a:latin typeface="Times-Roman" charset="0"/>
              </a:rPr>
              <a:t>		</a:t>
            </a:r>
            <a:r>
              <a:rPr lang="en-US" sz="1800" dirty="0" err="1">
                <a:latin typeface="Times-Roman" charset="0"/>
              </a:rPr>
              <a:t>R</a:t>
            </a:r>
            <a:r>
              <a:rPr lang="en-US" sz="1800" baseline="-25000" dirty="0" err="1">
                <a:latin typeface="Times-Roman" charset="0"/>
              </a:rPr>
              <a:t>i</a:t>
            </a:r>
            <a:r>
              <a:rPr lang="en-US" sz="1800" dirty="0">
                <a:latin typeface="Times-Roman" charset="0"/>
              </a:rPr>
              <a:t>= L</a:t>
            </a:r>
            <a:r>
              <a:rPr lang="en-US" sz="1800" baseline="-25000" dirty="0">
                <a:latin typeface="Times-Roman" charset="0"/>
              </a:rPr>
              <a:t>i</a:t>
            </a:r>
            <a:r>
              <a:rPr lang="en-US" sz="1800" baseline="-25000" dirty="0">
                <a:latin typeface="Times-Roman" charset="0"/>
                <a:sym typeface="Symbol" charset="2"/>
              </a:rPr>
              <a:t></a:t>
            </a:r>
            <a:r>
              <a:rPr lang="en-US" sz="1800" baseline="-25000" dirty="0">
                <a:latin typeface="Times-Roman" charset="0"/>
              </a:rPr>
              <a:t>1</a:t>
            </a:r>
            <a:r>
              <a:rPr lang="en-US" sz="1800" dirty="0">
                <a:latin typeface="Times-Roman" charset="0"/>
              </a:rPr>
              <a:t> </a:t>
            </a:r>
            <a:r>
              <a:rPr lang="en-US" sz="1800" dirty="0">
                <a:latin typeface="Times-Roman" charset="0"/>
                <a:sym typeface="Symbol" charset="2"/>
              </a:rPr>
              <a:t> </a:t>
            </a:r>
            <a:r>
              <a:rPr lang="en-US" sz="1800" dirty="0">
                <a:latin typeface="Times-Roman" charset="0"/>
              </a:rPr>
              <a:t>F(R</a:t>
            </a:r>
            <a:r>
              <a:rPr lang="en-US" sz="1800" baseline="-25000" dirty="0">
                <a:latin typeface="Times-Roman" charset="0"/>
              </a:rPr>
              <a:t>i</a:t>
            </a:r>
            <a:r>
              <a:rPr lang="en-US" sz="1800" baseline="-25000" dirty="0">
                <a:latin typeface="Times-Roman" charset="0"/>
                <a:sym typeface="Symbol" charset="2"/>
              </a:rPr>
              <a:t></a:t>
            </a:r>
            <a:r>
              <a:rPr lang="en-US" sz="1800" baseline="-25000" dirty="0">
                <a:latin typeface="Times-Roman" charset="0"/>
              </a:rPr>
              <a:t>1</a:t>
            </a:r>
            <a:r>
              <a:rPr lang="en-US" sz="1800" dirty="0">
                <a:latin typeface="Times-Roman" charset="0"/>
              </a:rPr>
              <a:t>,K</a:t>
            </a:r>
            <a:r>
              <a:rPr lang="en-US" sz="1800" baseline="-25000" dirty="0">
                <a:latin typeface="Times-Roman" charset="0"/>
              </a:rPr>
              <a:t>i</a:t>
            </a:r>
            <a:r>
              <a:rPr lang="en-US" sz="1800" dirty="0">
                <a:latin typeface="Times-Roman" charset="0"/>
              </a:rPr>
              <a:t>)</a:t>
            </a:r>
          </a:p>
          <a:p>
            <a:pPr eaLnBrk="1" hangingPunct="1">
              <a:lnSpc>
                <a:spcPct val="90000"/>
              </a:lnSpc>
              <a:spcAft>
                <a:spcPts val="600"/>
              </a:spcAft>
              <a:buFont typeface="Wingdings" charset="2"/>
              <a:buNone/>
            </a:pPr>
            <a:r>
              <a:rPr lang="en-US" sz="1800" dirty="0">
                <a:latin typeface="Courier" charset="0"/>
              </a:rPr>
              <a:t>		</a:t>
            </a:r>
            <a:r>
              <a:rPr lang="en-US" sz="1800" dirty="0"/>
              <a:t>where </a:t>
            </a:r>
            <a:r>
              <a:rPr lang="en-US" sz="1800" dirty="0">
                <a:latin typeface="Times-Roman" charset="0"/>
              </a:rPr>
              <a:t>F</a:t>
            </a:r>
            <a:r>
              <a:rPr lang="en-US" sz="1800" dirty="0"/>
              <a:t> </a:t>
            </a:r>
            <a:r>
              <a:rPr lang="en-US" sz="1800" dirty="0">
                <a:solidFill>
                  <a:schemeClr val="tx1">
                    <a:lumMod val="95000"/>
                    <a:lumOff val="5000"/>
                  </a:schemeClr>
                </a:solidFill>
              </a:rPr>
              <a:t>is </a:t>
            </a:r>
            <a:r>
              <a:rPr lang="en-US" sz="1800" b="1" dirty="0">
                <a:solidFill>
                  <a:schemeClr val="tx1">
                    <a:lumMod val="95000"/>
                    <a:lumOff val="5000"/>
                  </a:schemeClr>
                </a:solidFill>
              </a:rPr>
              <a:t>round function</a:t>
            </a:r>
            <a:r>
              <a:rPr lang="en-US" sz="1800" i="1" dirty="0">
                <a:solidFill>
                  <a:schemeClr val="tx1">
                    <a:lumMod val="95000"/>
                    <a:lumOff val="5000"/>
                  </a:schemeClr>
                </a:solidFill>
              </a:rPr>
              <a:t> </a:t>
            </a:r>
            <a:r>
              <a:rPr lang="en-US" sz="1800" dirty="0"/>
              <a:t>and </a:t>
            </a:r>
            <a:r>
              <a:rPr lang="en-US" sz="1800" dirty="0">
                <a:latin typeface="Times-Roman" charset="0"/>
              </a:rPr>
              <a:t>K</a:t>
            </a:r>
            <a:r>
              <a:rPr lang="en-US" sz="1800" baseline="-25000" dirty="0">
                <a:latin typeface="Times-Roman" charset="0"/>
              </a:rPr>
              <a:t>i</a:t>
            </a:r>
            <a:r>
              <a:rPr lang="en-US" sz="1800" dirty="0"/>
              <a:t> is </a:t>
            </a:r>
            <a:r>
              <a:rPr lang="en-US" sz="1800" b="1" dirty="0" err="1">
                <a:solidFill>
                  <a:schemeClr val="tx1">
                    <a:lumMod val="95000"/>
                    <a:lumOff val="5000"/>
                  </a:schemeClr>
                </a:solidFill>
              </a:rPr>
              <a:t>subkey</a:t>
            </a:r>
            <a:endParaRPr lang="en-US" sz="1800" dirty="0">
              <a:solidFill>
                <a:schemeClr val="tx1">
                  <a:lumMod val="95000"/>
                  <a:lumOff val="5000"/>
                </a:schemeClr>
              </a:solidFill>
            </a:endParaRPr>
          </a:p>
          <a:p>
            <a:pPr eaLnBrk="1" hangingPunct="1">
              <a:lnSpc>
                <a:spcPct val="90000"/>
              </a:lnSpc>
              <a:spcAft>
                <a:spcPts val="600"/>
              </a:spcAft>
            </a:pPr>
            <a:r>
              <a:rPr lang="en-US" sz="1800" dirty="0"/>
              <a:t>Ciphertext: </a:t>
            </a:r>
            <a:r>
              <a:rPr lang="en-US" sz="1800" dirty="0">
                <a:latin typeface="Times-Roman" charset="0"/>
              </a:rPr>
              <a:t>C</a:t>
            </a:r>
            <a:r>
              <a:rPr lang="en-US" sz="1800" dirty="0"/>
              <a:t> = </a:t>
            </a:r>
            <a:r>
              <a:rPr lang="en-US" sz="1800" dirty="0">
                <a:latin typeface="Times-Roman" charset="0"/>
              </a:rPr>
              <a:t>(</a:t>
            </a:r>
            <a:r>
              <a:rPr lang="en-US" sz="1800" dirty="0" err="1">
                <a:latin typeface="Times-Roman" charset="0"/>
              </a:rPr>
              <a:t>L</a:t>
            </a:r>
            <a:r>
              <a:rPr lang="en-US" sz="1800" baseline="-25000" dirty="0" err="1">
                <a:latin typeface="Times-Roman" charset="0"/>
              </a:rPr>
              <a:t>n</a:t>
            </a:r>
            <a:r>
              <a:rPr lang="en-US" sz="1800" dirty="0" err="1">
                <a:latin typeface="Times-Roman" charset="0"/>
              </a:rPr>
              <a:t>,R</a:t>
            </a:r>
            <a:r>
              <a:rPr lang="en-US" sz="1800" baseline="-25000" dirty="0" err="1">
                <a:latin typeface="Times-Roman" charset="0"/>
              </a:rPr>
              <a:t>n</a:t>
            </a:r>
            <a:r>
              <a:rPr lang="en-US" sz="1800" dirty="0">
                <a:latin typeface="Times-Roman" charset="0"/>
              </a:rPr>
              <a:t>)</a:t>
            </a:r>
          </a:p>
          <a:p>
            <a:pPr eaLnBrk="1" hangingPunct="1">
              <a:lnSpc>
                <a:spcPct val="90000"/>
              </a:lnSpc>
              <a:spcAft>
                <a:spcPts val="600"/>
              </a:spcAft>
            </a:pPr>
            <a:endParaRPr lang="en-US" sz="1800" dirty="0">
              <a:latin typeface="Times-Roman" charset="0"/>
            </a:endParaRPr>
          </a:p>
          <a:p>
            <a:pPr eaLnBrk="1" hangingPunct="1">
              <a:lnSpc>
                <a:spcPct val="90000"/>
              </a:lnSpc>
              <a:spcAft>
                <a:spcPts val="600"/>
              </a:spcAft>
            </a:pPr>
            <a:r>
              <a:rPr lang="en-US" sz="1800" dirty="0">
                <a:latin typeface="Times-Roman" charset="0"/>
              </a:rPr>
              <a:t>XOR is an example of round function (it is invertible, if you know any two arguments, then you can retrieve the other by </a:t>
            </a:r>
            <a:r>
              <a:rPr lang="en-US" sz="1800" dirty="0" err="1">
                <a:latin typeface="Times-Roman" charset="0"/>
              </a:rPr>
              <a:t>xoring</a:t>
            </a:r>
            <a:r>
              <a:rPr lang="en-US" sz="1800" dirty="0">
                <a:latin typeface="Times-Roman" charset="0"/>
              </a:rPr>
              <a:t> the two)</a:t>
            </a:r>
          </a:p>
        </p:txBody>
      </p:sp>
      <p:pic>
        <p:nvPicPr>
          <p:cNvPr id="1026" name="Picture 2" descr="An illustration of a Feistel Cip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371600"/>
            <a:ext cx="2200275"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2677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a:xfrm>
            <a:off x="762000" y="76200"/>
            <a:ext cx="7772400" cy="838200"/>
          </a:xfrm>
        </p:spPr>
        <p:txBody>
          <a:bodyPr/>
          <a:lstStyle/>
          <a:p>
            <a:pPr eaLnBrk="1" hangingPunct="1"/>
            <a:r>
              <a:rPr lang="en-US" dirty="0"/>
              <a:t>Feistel Cipher: Decryption</a:t>
            </a:r>
          </a:p>
        </p:txBody>
      </p:sp>
      <p:sp>
        <p:nvSpPr>
          <p:cNvPr id="68612" name="Rectangle 3"/>
          <p:cNvSpPr>
            <a:spLocks noGrp="1" noChangeArrowheads="1"/>
          </p:cNvSpPr>
          <p:nvPr>
            <p:ph type="body" idx="1"/>
          </p:nvPr>
        </p:nvSpPr>
        <p:spPr>
          <a:xfrm>
            <a:off x="685800" y="990600"/>
            <a:ext cx="4114800" cy="4953000"/>
          </a:xfrm>
        </p:spPr>
        <p:txBody>
          <a:bodyPr>
            <a:normAutofit lnSpcReduction="10000"/>
          </a:bodyPr>
          <a:lstStyle/>
          <a:p>
            <a:pPr eaLnBrk="1" hangingPunct="1">
              <a:lnSpc>
                <a:spcPct val="90000"/>
              </a:lnSpc>
              <a:spcAft>
                <a:spcPts val="600"/>
              </a:spcAft>
            </a:pPr>
            <a:r>
              <a:rPr lang="en-US" sz="2400" dirty="0"/>
              <a:t>Start with </a:t>
            </a:r>
            <a:r>
              <a:rPr lang="en-US" sz="2400" dirty="0" err="1"/>
              <a:t>ciphertext</a:t>
            </a:r>
            <a:r>
              <a:rPr lang="en-US" sz="2400" dirty="0"/>
              <a:t> </a:t>
            </a:r>
            <a:r>
              <a:rPr lang="en-US" sz="2400" dirty="0">
                <a:latin typeface="Times-Roman" charset="0"/>
              </a:rPr>
              <a:t>C =</a:t>
            </a:r>
            <a:r>
              <a:rPr lang="en-US" sz="2400" dirty="0"/>
              <a:t> </a:t>
            </a:r>
            <a:r>
              <a:rPr lang="en-US" sz="2400" dirty="0">
                <a:latin typeface="Times-Roman" charset="0"/>
              </a:rPr>
              <a:t>(</a:t>
            </a:r>
            <a:r>
              <a:rPr lang="en-US" sz="2400" dirty="0" err="1">
                <a:latin typeface="Times-Roman" charset="0"/>
              </a:rPr>
              <a:t>L</a:t>
            </a:r>
            <a:r>
              <a:rPr lang="en-US" sz="2400" baseline="-25000" dirty="0" err="1">
                <a:latin typeface="Times-Roman" charset="0"/>
              </a:rPr>
              <a:t>n</a:t>
            </a:r>
            <a:r>
              <a:rPr lang="en-US" sz="2400" dirty="0" err="1">
                <a:latin typeface="Times-Roman" charset="0"/>
              </a:rPr>
              <a:t>,R</a:t>
            </a:r>
            <a:r>
              <a:rPr lang="en-US" sz="2400" baseline="-25000" dirty="0" err="1">
                <a:latin typeface="Times-Roman" charset="0"/>
              </a:rPr>
              <a:t>n</a:t>
            </a:r>
            <a:r>
              <a:rPr lang="en-US" sz="2400" dirty="0">
                <a:latin typeface="Times-Roman" charset="0"/>
              </a:rPr>
              <a:t>)</a:t>
            </a:r>
          </a:p>
          <a:p>
            <a:pPr eaLnBrk="1" hangingPunct="1">
              <a:lnSpc>
                <a:spcPct val="90000"/>
              </a:lnSpc>
              <a:spcAft>
                <a:spcPts val="600"/>
              </a:spcAft>
            </a:pPr>
            <a:r>
              <a:rPr lang="en-US" sz="2400" dirty="0"/>
              <a:t>For each round </a:t>
            </a:r>
            <a:r>
              <a:rPr lang="en-US" sz="2400" dirty="0" err="1">
                <a:latin typeface="Times-Roman"/>
                <a:cs typeface="Times-Roman"/>
              </a:rPr>
              <a:t>i</a:t>
            </a:r>
            <a:r>
              <a:rPr lang="en-US" sz="2400" dirty="0">
                <a:latin typeface="Times-Roman"/>
                <a:cs typeface="Times-Roman"/>
              </a:rPr>
              <a:t> </a:t>
            </a:r>
            <a:r>
              <a:rPr lang="en-US" sz="2400" dirty="0">
                <a:latin typeface="Times-Roman" charset="0"/>
              </a:rPr>
              <a:t>= n,n</a:t>
            </a:r>
            <a:r>
              <a:rPr lang="en-US" sz="2400" dirty="0">
                <a:latin typeface="Times-Roman" charset="0"/>
                <a:sym typeface="Symbol" charset="2"/>
              </a:rPr>
              <a:t></a:t>
            </a:r>
            <a:r>
              <a:rPr lang="en-US" sz="2400" dirty="0">
                <a:latin typeface="Times-Roman" charset="0"/>
              </a:rPr>
              <a:t>1,…,1</a:t>
            </a:r>
            <a:r>
              <a:rPr lang="en-US" sz="2400" dirty="0"/>
              <a:t>, compute</a:t>
            </a:r>
          </a:p>
          <a:p>
            <a:pPr eaLnBrk="1" hangingPunct="1">
              <a:lnSpc>
                <a:spcPct val="90000"/>
              </a:lnSpc>
              <a:spcAft>
                <a:spcPts val="0"/>
              </a:spcAft>
              <a:buFont typeface="Wingdings" charset="2"/>
              <a:buNone/>
            </a:pPr>
            <a:r>
              <a:rPr lang="en-US" sz="2400" dirty="0">
                <a:latin typeface="Times-Roman" charset="0"/>
              </a:rPr>
              <a:t>	R</a:t>
            </a:r>
            <a:r>
              <a:rPr lang="en-US" sz="2400" baseline="-25000" dirty="0">
                <a:latin typeface="Times-Roman" charset="0"/>
              </a:rPr>
              <a:t>i</a:t>
            </a:r>
            <a:r>
              <a:rPr lang="en-US" sz="2400" baseline="-25000" dirty="0">
                <a:latin typeface="Times-Roman" charset="0"/>
                <a:sym typeface="Symbol" charset="2"/>
              </a:rPr>
              <a:t></a:t>
            </a:r>
            <a:r>
              <a:rPr lang="en-US" sz="2400" baseline="-25000" dirty="0">
                <a:latin typeface="Times-Roman" charset="0"/>
              </a:rPr>
              <a:t>1</a:t>
            </a:r>
            <a:r>
              <a:rPr lang="en-US" sz="2400" dirty="0">
                <a:latin typeface="Times-Roman" charset="0"/>
              </a:rPr>
              <a:t> = L</a:t>
            </a:r>
            <a:r>
              <a:rPr lang="en-US" sz="2400" baseline="-25000" dirty="0">
                <a:latin typeface="Times-Roman" charset="0"/>
              </a:rPr>
              <a:t>i</a:t>
            </a:r>
            <a:endParaRPr lang="en-US" sz="2400" dirty="0">
              <a:latin typeface="Times-Roman" charset="0"/>
            </a:endParaRPr>
          </a:p>
          <a:p>
            <a:pPr eaLnBrk="1" hangingPunct="1">
              <a:lnSpc>
                <a:spcPct val="90000"/>
              </a:lnSpc>
              <a:spcAft>
                <a:spcPts val="0"/>
              </a:spcAft>
              <a:buFont typeface="Wingdings" charset="2"/>
              <a:buNone/>
            </a:pPr>
            <a:r>
              <a:rPr lang="en-US" sz="2400" dirty="0">
                <a:latin typeface="Times-Roman" charset="0"/>
              </a:rPr>
              <a:t>	L</a:t>
            </a:r>
            <a:r>
              <a:rPr lang="en-US" sz="2400" baseline="-25000" dirty="0">
                <a:latin typeface="Times-Roman" charset="0"/>
              </a:rPr>
              <a:t>i</a:t>
            </a:r>
            <a:r>
              <a:rPr lang="en-US" sz="2400" baseline="-25000" dirty="0">
                <a:latin typeface="Times-Roman" charset="0"/>
                <a:sym typeface="Symbol" charset="2"/>
              </a:rPr>
              <a:t></a:t>
            </a:r>
            <a:r>
              <a:rPr lang="en-US" sz="2400" baseline="-25000" dirty="0">
                <a:latin typeface="Times-Roman" charset="0"/>
              </a:rPr>
              <a:t>1</a:t>
            </a:r>
            <a:r>
              <a:rPr lang="en-US" sz="2400" dirty="0">
                <a:latin typeface="Times-Roman" charset="0"/>
              </a:rPr>
              <a:t> = </a:t>
            </a:r>
            <a:r>
              <a:rPr lang="en-US" sz="2400" dirty="0" err="1">
                <a:latin typeface="Times-Roman" charset="0"/>
              </a:rPr>
              <a:t>R</a:t>
            </a:r>
            <a:r>
              <a:rPr lang="en-US" sz="2400" baseline="-25000" dirty="0" err="1">
                <a:latin typeface="Times-Roman" charset="0"/>
              </a:rPr>
              <a:t>i</a:t>
            </a:r>
            <a:r>
              <a:rPr lang="en-US" sz="2400" dirty="0">
                <a:latin typeface="Times-Roman" charset="0"/>
              </a:rPr>
              <a:t> </a:t>
            </a:r>
            <a:r>
              <a:rPr lang="en-US" sz="2400" dirty="0" err="1">
                <a:latin typeface="Times-Roman" charset="0"/>
                <a:sym typeface="Symbol" charset="2"/>
              </a:rPr>
              <a:t></a:t>
            </a:r>
            <a:r>
              <a:rPr lang="en-US" sz="2400" dirty="0">
                <a:latin typeface="Times-Roman" charset="0"/>
                <a:sym typeface="Symbol" charset="2"/>
              </a:rPr>
              <a:t> </a:t>
            </a:r>
            <a:r>
              <a:rPr lang="en-US" sz="2400" dirty="0">
                <a:latin typeface="Times-Roman" charset="0"/>
              </a:rPr>
              <a:t>F(R</a:t>
            </a:r>
            <a:r>
              <a:rPr lang="en-US" sz="2400" baseline="-25000" dirty="0">
                <a:latin typeface="Times-Roman" charset="0"/>
              </a:rPr>
              <a:t>i</a:t>
            </a:r>
            <a:r>
              <a:rPr lang="en-US" sz="2400" baseline="-25000" dirty="0">
                <a:latin typeface="Times-Roman" charset="0"/>
                <a:sym typeface="Symbol" charset="2"/>
              </a:rPr>
              <a:t></a:t>
            </a:r>
            <a:r>
              <a:rPr lang="en-US" sz="2400" baseline="-25000" dirty="0">
                <a:latin typeface="Times-Roman" charset="0"/>
              </a:rPr>
              <a:t>1</a:t>
            </a:r>
            <a:r>
              <a:rPr lang="en-US" sz="2400" dirty="0">
                <a:latin typeface="Times-Roman" charset="0"/>
              </a:rPr>
              <a:t>,K</a:t>
            </a:r>
            <a:r>
              <a:rPr lang="en-US" sz="2400" baseline="-25000" dirty="0">
                <a:latin typeface="Times-Roman" charset="0"/>
              </a:rPr>
              <a:t>i</a:t>
            </a:r>
            <a:r>
              <a:rPr lang="en-US" sz="2400" dirty="0">
                <a:latin typeface="Times-Roman" charset="0"/>
              </a:rPr>
              <a:t>)</a:t>
            </a:r>
          </a:p>
          <a:p>
            <a:pPr eaLnBrk="1" hangingPunct="1">
              <a:lnSpc>
                <a:spcPct val="90000"/>
              </a:lnSpc>
              <a:spcAft>
                <a:spcPts val="600"/>
              </a:spcAft>
              <a:buFont typeface="Wingdings" charset="2"/>
              <a:buNone/>
            </a:pPr>
            <a:r>
              <a:rPr lang="en-US" sz="2400" dirty="0">
                <a:latin typeface="Courier" charset="0"/>
              </a:rPr>
              <a:t>	</a:t>
            </a:r>
            <a:r>
              <a:rPr lang="en-US" sz="2400" dirty="0"/>
              <a:t>where </a:t>
            </a:r>
            <a:r>
              <a:rPr lang="en-US" sz="2400" dirty="0">
                <a:latin typeface="Times-Roman" charset="0"/>
              </a:rPr>
              <a:t>F</a:t>
            </a:r>
            <a:r>
              <a:rPr lang="en-US" sz="2400" dirty="0"/>
              <a:t> is round function</a:t>
            </a:r>
            <a:r>
              <a:rPr lang="en-US" sz="2400" i="1" dirty="0"/>
              <a:t> </a:t>
            </a:r>
            <a:r>
              <a:rPr lang="en-US" sz="2400" dirty="0"/>
              <a:t>and </a:t>
            </a:r>
            <a:r>
              <a:rPr lang="en-US" sz="2400" dirty="0" err="1">
                <a:latin typeface="Times-Roman" charset="0"/>
              </a:rPr>
              <a:t>K</a:t>
            </a:r>
            <a:r>
              <a:rPr lang="en-US" sz="2400" baseline="-25000" dirty="0" err="1">
                <a:latin typeface="Times-Roman" charset="0"/>
              </a:rPr>
              <a:t>i</a:t>
            </a:r>
            <a:r>
              <a:rPr lang="en-US" sz="2400" dirty="0"/>
              <a:t> is </a:t>
            </a:r>
            <a:r>
              <a:rPr lang="en-US" sz="2400" dirty="0" err="1"/>
              <a:t>subkey</a:t>
            </a:r>
            <a:endParaRPr lang="en-US" sz="2400" dirty="0"/>
          </a:p>
          <a:p>
            <a:pPr eaLnBrk="1" hangingPunct="1">
              <a:lnSpc>
                <a:spcPct val="90000"/>
              </a:lnSpc>
              <a:spcAft>
                <a:spcPts val="600"/>
              </a:spcAft>
            </a:pPr>
            <a:r>
              <a:rPr lang="en-US" sz="2400" dirty="0"/>
              <a:t>Plaintext: </a:t>
            </a:r>
            <a:r>
              <a:rPr lang="en-US" sz="2400" dirty="0">
                <a:latin typeface="Times-Roman" charset="0"/>
              </a:rPr>
              <a:t>P</a:t>
            </a:r>
            <a:r>
              <a:rPr lang="en-US" sz="2400" dirty="0"/>
              <a:t> </a:t>
            </a:r>
            <a:r>
              <a:rPr lang="en-US" sz="2400" dirty="0">
                <a:latin typeface="Times-Roman" charset="0"/>
              </a:rPr>
              <a:t>=</a:t>
            </a:r>
            <a:r>
              <a:rPr lang="en-US" sz="2400" dirty="0"/>
              <a:t> </a:t>
            </a:r>
            <a:r>
              <a:rPr lang="en-US" sz="2400" dirty="0">
                <a:latin typeface="Times-Roman" charset="0"/>
              </a:rPr>
              <a:t>(L</a:t>
            </a:r>
            <a:r>
              <a:rPr lang="en-US" sz="2400" baseline="-25000" dirty="0">
                <a:latin typeface="Times-Roman" charset="0"/>
              </a:rPr>
              <a:t>0</a:t>
            </a:r>
            <a:r>
              <a:rPr lang="en-US" sz="2400" dirty="0">
                <a:latin typeface="Times-Roman" charset="0"/>
              </a:rPr>
              <a:t>,R</a:t>
            </a:r>
            <a:r>
              <a:rPr lang="en-US" sz="2400" baseline="-25000" dirty="0">
                <a:latin typeface="Times-Roman" charset="0"/>
              </a:rPr>
              <a:t>0</a:t>
            </a:r>
            <a:r>
              <a:rPr lang="en-US" sz="2400" dirty="0">
                <a:latin typeface="Times-Roman" charset="0"/>
              </a:rPr>
              <a:t>)</a:t>
            </a:r>
          </a:p>
          <a:p>
            <a:pPr eaLnBrk="1" hangingPunct="1">
              <a:lnSpc>
                <a:spcPct val="90000"/>
              </a:lnSpc>
              <a:spcAft>
                <a:spcPts val="600"/>
              </a:spcAft>
            </a:pPr>
            <a:r>
              <a:rPr lang="en-US" sz="2400" dirty="0"/>
              <a:t>Formula “works” for any function </a:t>
            </a:r>
            <a:r>
              <a:rPr lang="en-US" sz="2400" dirty="0">
                <a:latin typeface="Times-Roman" charset="0"/>
              </a:rPr>
              <a:t>F</a:t>
            </a:r>
          </a:p>
          <a:p>
            <a:pPr lvl="1" eaLnBrk="1" hangingPunct="1">
              <a:lnSpc>
                <a:spcPct val="90000"/>
              </a:lnSpc>
              <a:spcAft>
                <a:spcPts val="600"/>
              </a:spcAft>
            </a:pPr>
            <a:r>
              <a:rPr lang="en-US" sz="2000" dirty="0"/>
              <a:t>But only secure for certain functions </a:t>
            </a:r>
            <a:r>
              <a:rPr lang="en-US" sz="2000" dirty="0">
                <a:latin typeface="Times-Roman" charset="0"/>
              </a:rPr>
              <a:t>F</a:t>
            </a:r>
          </a:p>
        </p:txBody>
      </p:sp>
      <p:pic>
        <p:nvPicPr>
          <p:cNvPr id="2050" name="Picture 2" descr="An illustration of a Feistel Cip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914400"/>
            <a:ext cx="2438400" cy="557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9518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685800" y="457200"/>
            <a:ext cx="7772400" cy="1143000"/>
          </a:xfrm>
        </p:spPr>
        <p:txBody>
          <a:bodyPr/>
          <a:lstStyle/>
          <a:p>
            <a:pPr eaLnBrk="1" hangingPunct="1"/>
            <a:r>
              <a:rPr lang="en-US" dirty="0"/>
              <a:t>Data Encryption Standard</a:t>
            </a:r>
          </a:p>
        </p:txBody>
      </p:sp>
      <p:sp>
        <p:nvSpPr>
          <p:cNvPr id="70660" name="Rectangle 3"/>
          <p:cNvSpPr>
            <a:spLocks noGrp="1" noChangeArrowheads="1"/>
          </p:cNvSpPr>
          <p:nvPr>
            <p:ph type="body" idx="1"/>
          </p:nvPr>
        </p:nvSpPr>
        <p:spPr>
          <a:xfrm>
            <a:off x="685800" y="1600200"/>
            <a:ext cx="7772400" cy="4191000"/>
          </a:xfrm>
        </p:spPr>
        <p:txBody>
          <a:bodyPr/>
          <a:lstStyle/>
          <a:p>
            <a:pPr eaLnBrk="1" hangingPunct="1">
              <a:lnSpc>
                <a:spcPct val="95000"/>
              </a:lnSpc>
              <a:spcAft>
                <a:spcPts val="600"/>
              </a:spcAft>
            </a:pPr>
            <a:r>
              <a:rPr lang="en-US" sz="2800" dirty="0"/>
              <a:t>DES is a Feistel cipher with…</a:t>
            </a:r>
          </a:p>
          <a:p>
            <a:pPr lvl="1" eaLnBrk="1" hangingPunct="1">
              <a:lnSpc>
                <a:spcPct val="95000"/>
              </a:lnSpc>
              <a:spcAft>
                <a:spcPts val="600"/>
              </a:spcAft>
            </a:pPr>
            <a:r>
              <a:rPr lang="en-US" sz="2400" dirty="0"/>
              <a:t>64 bit block length</a:t>
            </a:r>
          </a:p>
          <a:p>
            <a:pPr lvl="1" eaLnBrk="1" hangingPunct="1">
              <a:lnSpc>
                <a:spcPct val="95000"/>
              </a:lnSpc>
              <a:spcAft>
                <a:spcPts val="600"/>
              </a:spcAft>
            </a:pPr>
            <a:r>
              <a:rPr lang="en-US" sz="2400" dirty="0"/>
              <a:t>56 bit key length along with 48 bits of key used each round (</a:t>
            </a:r>
            <a:r>
              <a:rPr lang="en-US" sz="2400" dirty="0" err="1"/>
              <a:t>subkey</a:t>
            </a:r>
            <a:r>
              <a:rPr lang="en-US" sz="2400" dirty="0"/>
              <a:t>)</a:t>
            </a:r>
          </a:p>
          <a:p>
            <a:pPr lvl="1" eaLnBrk="1" hangingPunct="1">
              <a:lnSpc>
                <a:spcPct val="95000"/>
              </a:lnSpc>
              <a:spcAft>
                <a:spcPts val="600"/>
              </a:spcAft>
            </a:pPr>
            <a:r>
              <a:rPr lang="en-US" sz="2400" dirty="0"/>
              <a:t>16 rounds of iteration</a:t>
            </a:r>
          </a:p>
          <a:p>
            <a:pPr eaLnBrk="1" hangingPunct="1">
              <a:lnSpc>
                <a:spcPct val="95000"/>
              </a:lnSpc>
              <a:spcAft>
                <a:spcPts val="600"/>
              </a:spcAft>
            </a:pPr>
            <a:r>
              <a:rPr lang="en-US" sz="2800" dirty="0"/>
              <a:t>Each round is simple (for a block cipher)</a:t>
            </a:r>
          </a:p>
          <a:p>
            <a:pPr eaLnBrk="1" hangingPunct="1">
              <a:lnSpc>
                <a:spcPct val="95000"/>
              </a:lnSpc>
              <a:spcAft>
                <a:spcPts val="600"/>
              </a:spcAft>
            </a:pPr>
            <a:r>
              <a:rPr lang="en-US" sz="2800" dirty="0"/>
              <a:t>Security depends heavily on “S-boxes”</a:t>
            </a:r>
          </a:p>
          <a:p>
            <a:pPr lvl="1" eaLnBrk="1" hangingPunct="1">
              <a:lnSpc>
                <a:spcPct val="95000"/>
              </a:lnSpc>
              <a:spcAft>
                <a:spcPts val="600"/>
              </a:spcAft>
            </a:pPr>
            <a:r>
              <a:rPr lang="en-US" sz="2400" dirty="0"/>
              <a:t>Each S-boxes maps 6 bits to 4 bits</a:t>
            </a:r>
          </a:p>
        </p:txBody>
      </p:sp>
    </p:spTree>
    <p:extLst>
      <p:ext uri="{BB962C8B-B14F-4D97-AF65-F5344CB8AC3E}">
        <p14:creationId xmlns:p14="http://schemas.microsoft.com/office/powerpoint/2010/main" val="3530888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title"/>
          </p:nvPr>
        </p:nvSpPr>
        <p:spPr>
          <a:xfrm>
            <a:off x="685800" y="198054"/>
            <a:ext cx="7772400" cy="792546"/>
          </a:xfrm>
        </p:spPr>
        <p:txBody>
          <a:bodyPr/>
          <a:lstStyle/>
          <a:p>
            <a:pPr eaLnBrk="1" hangingPunct="1"/>
            <a:r>
              <a:rPr lang="en-US" dirty="0"/>
              <a:t>LM encryption</a:t>
            </a:r>
          </a:p>
        </p:txBody>
      </p:sp>
      <p:sp>
        <p:nvSpPr>
          <p:cNvPr id="3" name="Rectangle 2"/>
          <p:cNvSpPr/>
          <p:nvPr/>
        </p:nvSpPr>
        <p:spPr>
          <a:xfrm>
            <a:off x="457200" y="1090584"/>
            <a:ext cx="3031599" cy="461665"/>
          </a:xfrm>
          <a:prstGeom prst="rect">
            <a:avLst/>
          </a:prstGeom>
        </p:spPr>
        <p:txBody>
          <a:bodyPr wrap="none">
            <a:spAutoFit/>
          </a:bodyPr>
          <a:lstStyle/>
          <a:p>
            <a:r>
              <a:rPr lang="en-US" b="1" dirty="0"/>
              <a:t>LAN Manager hash</a:t>
            </a:r>
            <a:endParaRPr lang="en-US" dirty="0"/>
          </a:p>
        </p:txBody>
      </p:sp>
      <p:sp>
        <p:nvSpPr>
          <p:cNvPr id="4" name="Rectangle 3"/>
          <p:cNvSpPr/>
          <p:nvPr/>
        </p:nvSpPr>
        <p:spPr>
          <a:xfrm>
            <a:off x="491359" y="1560526"/>
            <a:ext cx="8305800" cy="4524315"/>
          </a:xfrm>
          <a:prstGeom prst="rect">
            <a:avLst/>
          </a:prstGeom>
        </p:spPr>
        <p:txBody>
          <a:bodyPr wrap="square">
            <a:spAutoFit/>
          </a:bodyPr>
          <a:lstStyle/>
          <a:p>
            <a:r>
              <a:rPr lang="en-US" dirty="0"/>
              <a:t>Hash of a password is computed using a six-step process:</a:t>
            </a:r>
          </a:p>
          <a:p>
            <a:endParaRPr lang="en-US" dirty="0"/>
          </a:p>
          <a:p>
            <a:pPr marL="457200" indent="-457200">
              <a:buFont typeface="+mj-lt"/>
              <a:buAutoNum type="arabicPeriod"/>
            </a:pPr>
            <a:r>
              <a:rPr lang="en-US" dirty="0"/>
              <a:t>Password is converted into all </a:t>
            </a:r>
            <a:r>
              <a:rPr lang="en-US" dirty="0">
                <a:solidFill>
                  <a:srgbClr val="FF0000"/>
                </a:solidFill>
              </a:rPr>
              <a:t>uppercase</a:t>
            </a:r>
            <a:r>
              <a:rPr lang="en-US" dirty="0"/>
              <a:t> letters</a:t>
            </a:r>
          </a:p>
          <a:p>
            <a:pPr marL="457200" indent="-457200">
              <a:buFont typeface="+mj-lt"/>
              <a:buAutoNum type="arabicPeriod"/>
            </a:pPr>
            <a:r>
              <a:rPr lang="en-US" dirty="0">
                <a:solidFill>
                  <a:srgbClr val="FF0000"/>
                </a:solidFill>
              </a:rPr>
              <a:t>Null characters </a:t>
            </a:r>
            <a:r>
              <a:rPr lang="en-US" dirty="0"/>
              <a:t>added to it until it equals 14 characters</a:t>
            </a:r>
          </a:p>
          <a:p>
            <a:pPr marL="457200" indent="-457200">
              <a:buFont typeface="+mj-lt"/>
              <a:buAutoNum type="arabicPeriod"/>
            </a:pPr>
            <a:r>
              <a:rPr lang="en-US" dirty="0"/>
              <a:t>New password is </a:t>
            </a:r>
            <a:r>
              <a:rPr lang="en-US" dirty="0">
                <a:solidFill>
                  <a:srgbClr val="FF0000"/>
                </a:solidFill>
              </a:rPr>
              <a:t>split</a:t>
            </a:r>
            <a:r>
              <a:rPr lang="en-US" dirty="0"/>
              <a:t> into two 7 character halves</a:t>
            </a:r>
          </a:p>
          <a:p>
            <a:pPr marL="457200" indent="-457200">
              <a:buFont typeface="+mj-lt"/>
              <a:buAutoNum type="arabicPeriod"/>
            </a:pPr>
            <a:r>
              <a:rPr lang="en-US" dirty="0"/>
              <a:t>Values are used to create </a:t>
            </a:r>
            <a:r>
              <a:rPr lang="en-US" dirty="0">
                <a:solidFill>
                  <a:srgbClr val="FF0000"/>
                </a:solidFill>
              </a:rPr>
              <a:t>two DES encryption </a:t>
            </a:r>
            <a:r>
              <a:rPr lang="en-US" dirty="0"/>
              <a:t>keys, one from each half with a parity bit added.</a:t>
            </a:r>
          </a:p>
          <a:p>
            <a:pPr marL="457200" indent="-457200">
              <a:buFont typeface="+mj-lt"/>
              <a:buAutoNum type="arabicPeriod"/>
            </a:pPr>
            <a:r>
              <a:rPr lang="en-US" dirty="0"/>
              <a:t>Each DES key is used to </a:t>
            </a:r>
            <a:r>
              <a:rPr lang="en-US" dirty="0">
                <a:solidFill>
                  <a:srgbClr val="FF0000"/>
                </a:solidFill>
              </a:rPr>
              <a:t>encrypt</a:t>
            </a:r>
            <a:r>
              <a:rPr lang="en-US" dirty="0"/>
              <a:t> the ASCII string (</a:t>
            </a:r>
            <a:r>
              <a:rPr lang="en-US" dirty="0">
                <a:solidFill>
                  <a:srgbClr val="FF0000"/>
                </a:solidFill>
              </a:rPr>
              <a:t>KGS!@#$%</a:t>
            </a:r>
            <a:r>
              <a:rPr lang="en-US" dirty="0"/>
              <a:t>), resulting in two 8-byte </a:t>
            </a:r>
            <a:r>
              <a:rPr lang="en-US" dirty="0" err="1"/>
              <a:t>ciphertext</a:t>
            </a:r>
            <a:endParaRPr lang="en-US" dirty="0"/>
          </a:p>
          <a:p>
            <a:pPr marL="457200" indent="-457200">
              <a:buFont typeface="+mj-lt"/>
              <a:buAutoNum type="arabicPeriod"/>
            </a:pPr>
            <a:r>
              <a:rPr lang="en-US" dirty="0"/>
              <a:t>The two 8-byte </a:t>
            </a:r>
            <a:r>
              <a:rPr lang="en-US" dirty="0" err="1"/>
              <a:t>ciphertext</a:t>
            </a:r>
            <a:r>
              <a:rPr lang="en-US" dirty="0"/>
              <a:t> values are combined to form a 16-byte value, which is the completed LM hash</a:t>
            </a:r>
          </a:p>
        </p:txBody>
      </p:sp>
    </p:spTree>
    <p:extLst>
      <p:ext uri="{BB962C8B-B14F-4D97-AF65-F5344CB8AC3E}">
        <p14:creationId xmlns:p14="http://schemas.microsoft.com/office/powerpoint/2010/main" val="861593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ChangeArrowheads="1"/>
          </p:cNvSpPr>
          <p:nvPr>
            <p:ph type="title"/>
          </p:nvPr>
        </p:nvSpPr>
        <p:spPr>
          <a:xfrm>
            <a:off x="685800" y="198054"/>
            <a:ext cx="7772400" cy="792546"/>
          </a:xfrm>
        </p:spPr>
        <p:txBody>
          <a:bodyPr/>
          <a:lstStyle/>
          <a:p>
            <a:pPr eaLnBrk="1" hangingPunct="1"/>
            <a:r>
              <a:rPr lang="en-US" dirty="0"/>
              <a:t>LM encryption</a:t>
            </a:r>
          </a:p>
        </p:txBody>
      </p:sp>
      <p:pic>
        <p:nvPicPr>
          <p:cNvPr id="1026" name="Picture 2" descr="An illustration of LM encry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865278"/>
            <a:ext cx="4648200" cy="5029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28600" y="1524000"/>
            <a:ext cx="3031599" cy="461665"/>
          </a:xfrm>
          <a:prstGeom prst="rect">
            <a:avLst/>
          </a:prstGeom>
        </p:spPr>
        <p:txBody>
          <a:bodyPr wrap="none">
            <a:spAutoFit/>
          </a:bodyPr>
          <a:lstStyle/>
          <a:p>
            <a:r>
              <a:rPr lang="en-US" b="1" dirty="0"/>
              <a:t>LAN Manager hash</a:t>
            </a:r>
            <a:endParaRPr lang="en-US" dirty="0"/>
          </a:p>
        </p:txBody>
      </p:sp>
      <p:pic>
        <p:nvPicPr>
          <p:cNvPr id="1027" name="Picture 3">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1" y="2335080"/>
            <a:ext cx="4495799" cy="2084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flipV="1">
            <a:off x="2476500" y="2438400"/>
            <a:ext cx="33147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2971800" y="2895600"/>
            <a:ext cx="26670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2345799" y="3379878"/>
            <a:ext cx="3064401" cy="491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Right Brace 13"/>
          <p:cNvSpPr/>
          <p:nvPr/>
        </p:nvSpPr>
        <p:spPr>
          <a:xfrm>
            <a:off x="4572000" y="3581400"/>
            <a:ext cx="198119" cy="5334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Arrow Connector 15"/>
          <p:cNvCxnSpPr>
            <a:stCxn id="14" idx="1"/>
          </p:cNvCxnSpPr>
          <p:nvPr/>
        </p:nvCxnSpPr>
        <p:spPr>
          <a:xfrm>
            <a:off x="4770119" y="3848100"/>
            <a:ext cx="792481" cy="1905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3877999" y="4191000"/>
            <a:ext cx="694001"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45990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838200" y="76200"/>
            <a:ext cx="7772400" cy="685800"/>
          </a:xfrm>
        </p:spPr>
        <p:txBody>
          <a:bodyPr/>
          <a:lstStyle/>
          <a:p>
            <a:pPr eaLnBrk="1" hangingPunct="1"/>
            <a:r>
              <a:rPr lang="en-US" dirty="0"/>
              <a:t>Data Encryption Standard</a:t>
            </a:r>
          </a:p>
        </p:txBody>
      </p:sp>
      <p:sp>
        <p:nvSpPr>
          <p:cNvPr id="69636" name="Rectangle 3"/>
          <p:cNvSpPr>
            <a:spLocks noGrp="1" noChangeArrowheads="1"/>
          </p:cNvSpPr>
          <p:nvPr>
            <p:ph type="body" idx="1"/>
          </p:nvPr>
        </p:nvSpPr>
        <p:spPr>
          <a:xfrm>
            <a:off x="685800" y="914400"/>
            <a:ext cx="7772400" cy="5105400"/>
          </a:xfrm>
        </p:spPr>
        <p:txBody>
          <a:bodyPr>
            <a:normAutofit lnSpcReduction="10000"/>
          </a:bodyPr>
          <a:lstStyle/>
          <a:p>
            <a:pPr eaLnBrk="1" hangingPunct="1">
              <a:lnSpc>
                <a:spcPct val="90000"/>
              </a:lnSpc>
              <a:spcAft>
                <a:spcPts val="600"/>
              </a:spcAft>
            </a:pPr>
            <a:r>
              <a:rPr lang="en-US" sz="2400" b="1" dirty="0">
                <a:solidFill>
                  <a:schemeClr val="hlink"/>
                </a:solidFill>
              </a:rPr>
              <a:t>DES</a:t>
            </a:r>
            <a:r>
              <a:rPr lang="en-US" sz="2400" dirty="0"/>
              <a:t> developed in 1970’s</a:t>
            </a:r>
          </a:p>
          <a:p>
            <a:pPr lvl="1" eaLnBrk="1" hangingPunct="1">
              <a:lnSpc>
                <a:spcPct val="90000"/>
              </a:lnSpc>
              <a:spcAft>
                <a:spcPts val="600"/>
              </a:spcAft>
            </a:pPr>
            <a:r>
              <a:rPr lang="en-US" sz="2000" dirty="0"/>
              <a:t>Based on IBM’s Lucifer cipher</a:t>
            </a:r>
          </a:p>
          <a:p>
            <a:pPr eaLnBrk="1" hangingPunct="1">
              <a:lnSpc>
                <a:spcPct val="90000"/>
              </a:lnSpc>
              <a:spcAft>
                <a:spcPts val="600"/>
              </a:spcAft>
            </a:pPr>
            <a:r>
              <a:rPr lang="en-US" sz="2400" dirty="0"/>
              <a:t>DES was U.S. government standard</a:t>
            </a:r>
          </a:p>
          <a:p>
            <a:pPr lvl="1" eaLnBrk="1" hangingPunct="1">
              <a:lnSpc>
                <a:spcPct val="90000"/>
              </a:lnSpc>
              <a:spcAft>
                <a:spcPts val="600"/>
              </a:spcAft>
            </a:pPr>
            <a:r>
              <a:rPr lang="en-US" sz="2000" dirty="0"/>
              <a:t>Data encryption using a private (secret) key was judged difficult to break by the U.S. government </a:t>
            </a:r>
          </a:p>
          <a:p>
            <a:pPr lvl="1" eaLnBrk="1" hangingPunct="1">
              <a:lnSpc>
                <a:spcPct val="90000"/>
              </a:lnSpc>
              <a:spcAft>
                <a:spcPts val="600"/>
              </a:spcAft>
            </a:pPr>
            <a:r>
              <a:rPr lang="en-US" sz="2000" dirty="0"/>
              <a:t>There are 72,000,000,000,000,000 (72 quadrillion) or more possible encryption keys that can be used. </a:t>
            </a:r>
          </a:p>
          <a:p>
            <a:pPr lvl="1" eaLnBrk="1" hangingPunct="1">
              <a:lnSpc>
                <a:spcPct val="90000"/>
              </a:lnSpc>
              <a:spcAft>
                <a:spcPts val="600"/>
              </a:spcAft>
            </a:pPr>
            <a:r>
              <a:rPr lang="en-US" sz="2000" dirty="0"/>
              <a:t>It was restricted for exportation to other countries. </a:t>
            </a:r>
          </a:p>
          <a:p>
            <a:pPr eaLnBrk="1" hangingPunct="1">
              <a:lnSpc>
                <a:spcPct val="90000"/>
              </a:lnSpc>
              <a:spcAft>
                <a:spcPts val="600"/>
              </a:spcAft>
            </a:pPr>
            <a:r>
              <a:rPr lang="en-US" sz="2400" dirty="0"/>
              <a:t>DES development was controversial</a:t>
            </a:r>
          </a:p>
          <a:p>
            <a:pPr lvl="1" eaLnBrk="1" hangingPunct="1">
              <a:lnSpc>
                <a:spcPct val="90000"/>
              </a:lnSpc>
              <a:spcAft>
                <a:spcPts val="600"/>
              </a:spcAft>
            </a:pPr>
            <a:r>
              <a:rPr lang="en-US" sz="2000" dirty="0"/>
              <a:t>NSA secretly involved</a:t>
            </a:r>
          </a:p>
          <a:p>
            <a:pPr lvl="1" eaLnBrk="1" hangingPunct="1">
              <a:lnSpc>
                <a:spcPct val="90000"/>
              </a:lnSpc>
              <a:spcAft>
                <a:spcPts val="600"/>
              </a:spcAft>
            </a:pPr>
            <a:r>
              <a:rPr lang="en-US" sz="2000" dirty="0"/>
              <a:t>Design process was secret</a:t>
            </a:r>
          </a:p>
          <a:p>
            <a:pPr lvl="1" eaLnBrk="1" hangingPunct="1">
              <a:lnSpc>
                <a:spcPct val="90000"/>
              </a:lnSpc>
              <a:spcAft>
                <a:spcPts val="600"/>
              </a:spcAft>
            </a:pPr>
            <a:r>
              <a:rPr lang="en-US" sz="2000" dirty="0"/>
              <a:t>Key length reduced from 128 to 56 bits</a:t>
            </a:r>
          </a:p>
          <a:p>
            <a:pPr lvl="1" eaLnBrk="1" hangingPunct="1">
              <a:lnSpc>
                <a:spcPct val="90000"/>
              </a:lnSpc>
              <a:spcAft>
                <a:spcPts val="600"/>
              </a:spcAft>
            </a:pPr>
            <a:r>
              <a:rPr lang="en-US" sz="2000" dirty="0"/>
              <a:t>Subtle changes to Lucifer algorithm</a:t>
            </a:r>
          </a:p>
        </p:txBody>
      </p:sp>
    </p:spTree>
    <p:extLst>
      <p:ext uri="{BB962C8B-B14F-4D97-AF65-F5344CB8AC3E}">
        <p14:creationId xmlns:p14="http://schemas.microsoft.com/office/powerpoint/2010/main" val="142899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lstStyle/>
          <a:p>
            <a:r>
              <a:rPr lang="en-US" dirty="0">
                <a:solidFill>
                  <a:srgbClr val="FF0000"/>
                </a:solidFill>
              </a:rPr>
              <a:t>Terminologies and assumption</a:t>
            </a:r>
          </a:p>
          <a:p>
            <a:r>
              <a:rPr lang="en-US" dirty="0"/>
              <a:t>Symmetric cryptography</a:t>
            </a:r>
          </a:p>
          <a:p>
            <a:r>
              <a:rPr lang="en-US" dirty="0"/>
              <a:t>Asymmetric cryptography</a:t>
            </a:r>
          </a:p>
          <a:p>
            <a:r>
              <a:rPr lang="en-US" dirty="0"/>
              <a:t>Hashes</a:t>
            </a:r>
          </a:p>
          <a:p>
            <a:r>
              <a:rPr lang="en-US" dirty="0"/>
              <a:t>Attacks on cryptography and best practices</a:t>
            </a:r>
          </a:p>
        </p:txBody>
      </p:sp>
    </p:spTree>
    <p:extLst>
      <p:ext uri="{BB962C8B-B14F-4D97-AF65-F5344CB8AC3E}">
        <p14:creationId xmlns:p14="http://schemas.microsoft.com/office/powerpoint/2010/main" val="2141835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5" name="Rectangle 2"/>
          <p:cNvSpPr>
            <a:spLocks noGrp="1" noChangeArrowheads="1"/>
          </p:cNvSpPr>
          <p:nvPr>
            <p:ph type="title"/>
          </p:nvPr>
        </p:nvSpPr>
        <p:spPr>
          <a:xfrm>
            <a:off x="685800" y="152400"/>
            <a:ext cx="7772400" cy="914400"/>
          </a:xfrm>
        </p:spPr>
        <p:txBody>
          <a:bodyPr/>
          <a:lstStyle/>
          <a:p>
            <a:pPr eaLnBrk="1" hangingPunct="1"/>
            <a:r>
              <a:rPr lang="en-US" dirty="0"/>
              <a:t>Security of DES</a:t>
            </a:r>
          </a:p>
        </p:txBody>
      </p:sp>
      <p:sp>
        <p:nvSpPr>
          <p:cNvPr id="201731" name="Rectangle 3"/>
          <p:cNvSpPr>
            <a:spLocks noGrp="1" noChangeArrowheads="1"/>
          </p:cNvSpPr>
          <p:nvPr>
            <p:ph type="body" idx="1"/>
          </p:nvPr>
        </p:nvSpPr>
        <p:spPr>
          <a:xfrm>
            <a:off x="685800" y="1219200"/>
            <a:ext cx="7772400" cy="4800600"/>
          </a:xfrm>
        </p:spPr>
        <p:txBody>
          <a:bodyPr/>
          <a:lstStyle/>
          <a:p>
            <a:pPr eaLnBrk="1" hangingPunct="1">
              <a:lnSpc>
                <a:spcPct val="90000"/>
              </a:lnSpc>
              <a:spcAft>
                <a:spcPts val="600"/>
              </a:spcAft>
            </a:pPr>
            <a:r>
              <a:rPr lang="en-US" sz="2400" dirty="0"/>
              <a:t>Security depends heavily on S-boxes</a:t>
            </a:r>
          </a:p>
          <a:p>
            <a:pPr lvl="1" eaLnBrk="1" hangingPunct="1">
              <a:lnSpc>
                <a:spcPct val="90000"/>
              </a:lnSpc>
              <a:spcAft>
                <a:spcPts val="600"/>
              </a:spcAft>
            </a:pPr>
            <a:r>
              <a:rPr lang="en-US" sz="2000" dirty="0"/>
              <a:t>Everything else in DES is linear</a:t>
            </a:r>
          </a:p>
          <a:p>
            <a:pPr lvl="1" eaLnBrk="1" hangingPunct="1">
              <a:lnSpc>
                <a:spcPct val="90000"/>
              </a:lnSpc>
              <a:spcAft>
                <a:spcPts val="600"/>
              </a:spcAft>
            </a:pPr>
            <a:r>
              <a:rPr lang="en-US" sz="2000" dirty="0"/>
              <a:t>Generate table randomly (mapping 2 bits of row, and 4 bits of column)</a:t>
            </a:r>
          </a:p>
          <a:p>
            <a:pPr eaLnBrk="1" hangingPunct="1">
              <a:lnSpc>
                <a:spcPct val="90000"/>
              </a:lnSpc>
              <a:spcAft>
                <a:spcPts val="600"/>
              </a:spcAft>
            </a:pPr>
            <a:r>
              <a:rPr lang="en-US" sz="2400" dirty="0"/>
              <a:t>Thirty+ years of intense analysis has revealed no “back door”</a:t>
            </a:r>
          </a:p>
          <a:p>
            <a:pPr eaLnBrk="1" hangingPunct="1">
              <a:lnSpc>
                <a:spcPct val="90000"/>
              </a:lnSpc>
              <a:spcAft>
                <a:spcPts val="600"/>
              </a:spcAft>
            </a:pPr>
            <a:r>
              <a:rPr lang="en-US" sz="2400" dirty="0"/>
              <a:t>Attacks, essentially exhaustive key search</a:t>
            </a:r>
          </a:p>
          <a:p>
            <a:pPr eaLnBrk="1" hangingPunct="1">
              <a:lnSpc>
                <a:spcPct val="90000"/>
              </a:lnSpc>
              <a:spcAft>
                <a:spcPts val="600"/>
              </a:spcAft>
            </a:pPr>
            <a:r>
              <a:rPr lang="en-US" sz="2400" b="1" dirty="0">
                <a:solidFill>
                  <a:schemeClr val="tx1">
                    <a:lumMod val="95000"/>
                    <a:lumOff val="5000"/>
                  </a:schemeClr>
                </a:solidFill>
              </a:rPr>
              <a:t>Inescapable conclusions</a:t>
            </a:r>
            <a:r>
              <a:rPr lang="en-US" sz="2400" dirty="0">
                <a:solidFill>
                  <a:schemeClr val="tx1">
                    <a:lumMod val="95000"/>
                    <a:lumOff val="5000"/>
                  </a:schemeClr>
                </a:solidFill>
              </a:rPr>
              <a:t> </a:t>
            </a:r>
          </a:p>
          <a:p>
            <a:pPr lvl="1" eaLnBrk="1" hangingPunct="1">
              <a:lnSpc>
                <a:spcPct val="90000"/>
              </a:lnSpc>
              <a:spcAft>
                <a:spcPts val="600"/>
              </a:spcAft>
            </a:pPr>
            <a:r>
              <a:rPr lang="en-US" sz="2000" dirty="0"/>
              <a:t>Designers of DES knew what they were doing</a:t>
            </a:r>
          </a:p>
          <a:p>
            <a:pPr lvl="1" eaLnBrk="1" hangingPunct="1">
              <a:lnSpc>
                <a:spcPct val="90000"/>
              </a:lnSpc>
              <a:spcAft>
                <a:spcPts val="600"/>
              </a:spcAft>
            </a:pPr>
            <a:r>
              <a:rPr lang="en-US" sz="2000" dirty="0"/>
              <a:t>Designers of DES were way ahead of their time</a:t>
            </a:r>
          </a:p>
        </p:txBody>
      </p:sp>
    </p:spTree>
    <p:extLst>
      <p:ext uri="{BB962C8B-B14F-4D97-AF65-F5344CB8AC3E}">
        <p14:creationId xmlns:p14="http://schemas.microsoft.com/office/powerpoint/2010/main" val="131586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Effect transition="in" filter="box(out)">
                                      <p:cBhvr>
                                        <p:cTn id="7" dur="500"/>
                                        <p:tgtEl>
                                          <p:spTgt spid="20173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
                                        </p:tgtEl>
                                      </p:cMediaNode>
                                    </p:audio>
                                  </p:subTnLst>
                                </p:cTn>
                              </p:par>
                              <p:par>
                                <p:cTn id="8" presetID="4" presetClass="entr" presetSubtype="32" fill="hold" grpId="0" nodeType="withEffect">
                                  <p:stCondLst>
                                    <p:cond delay="0"/>
                                  </p:stCondLst>
                                  <p:childTnLst>
                                    <p:set>
                                      <p:cBhvr>
                                        <p:cTn id="9" dur="1" fill="hold">
                                          <p:stCondLst>
                                            <p:cond delay="0"/>
                                          </p:stCondLst>
                                        </p:cTn>
                                        <p:tgtEl>
                                          <p:spTgt spid="201731">
                                            <p:txEl>
                                              <p:pRg st="1" end="1"/>
                                            </p:txEl>
                                          </p:spTgt>
                                        </p:tgtEl>
                                        <p:attrNameLst>
                                          <p:attrName>style.visibility</p:attrName>
                                        </p:attrNameLst>
                                      </p:cBhvr>
                                      <p:to>
                                        <p:strVal val="visible"/>
                                      </p:to>
                                    </p:set>
                                    <p:animEffect transition="in" filter="box(out)">
                                      <p:cBhvr>
                                        <p:cTn id="10" dur="500"/>
                                        <p:tgtEl>
                                          <p:spTgt spid="201731">
                                            <p:txEl>
                                              <p:pRg st="1" end="1"/>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amera"/>
                                        </p:tgtEl>
                                      </p:cMediaNode>
                                    </p:audio>
                                  </p:subTnLst>
                                </p:cTn>
                              </p:par>
                              <p:par>
                                <p:cTn id="11" presetID="4" presetClass="entr" presetSubtype="32" fill="hold" grpId="0" nodeType="withEffect">
                                  <p:stCondLst>
                                    <p:cond delay="0"/>
                                  </p:stCondLst>
                                  <p:childTnLst>
                                    <p:set>
                                      <p:cBhvr>
                                        <p:cTn id="12" dur="1" fill="hold">
                                          <p:stCondLst>
                                            <p:cond delay="0"/>
                                          </p:stCondLst>
                                        </p:cTn>
                                        <p:tgtEl>
                                          <p:spTgt spid="201731">
                                            <p:txEl>
                                              <p:pRg st="2" end="2"/>
                                            </p:txEl>
                                          </p:spTgt>
                                        </p:tgtEl>
                                        <p:attrNameLst>
                                          <p:attrName>style.visibility</p:attrName>
                                        </p:attrNameLst>
                                      </p:cBhvr>
                                      <p:to>
                                        <p:strVal val="visible"/>
                                      </p:to>
                                    </p:set>
                                    <p:animEffect transition="in" filter="box(out)">
                                      <p:cBhvr>
                                        <p:cTn id="13" dur="500"/>
                                        <p:tgtEl>
                                          <p:spTgt spid="201731">
                                            <p:txEl>
                                              <p:pRg st="2" end="2"/>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2" name="Camera"/>
                                        </p:tgtEl>
                                      </p:cMediaNode>
                                    </p:audio>
                                  </p:sub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201731">
                                            <p:txEl>
                                              <p:pRg st="3" end="3"/>
                                            </p:txEl>
                                          </p:spTgt>
                                        </p:tgtEl>
                                        <p:attrNameLst>
                                          <p:attrName>style.visibility</p:attrName>
                                        </p:attrNameLst>
                                      </p:cBhvr>
                                      <p:to>
                                        <p:strVal val="visible"/>
                                      </p:to>
                                    </p:set>
                                    <p:animEffect transition="in" filter="box(out)">
                                      <p:cBhvr>
                                        <p:cTn id="18" dur="500"/>
                                        <p:tgtEl>
                                          <p:spTgt spid="201731">
                                            <p:txEl>
                                              <p:pRg st="3" end="3"/>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2" name="Camera"/>
                                        </p:tgtEl>
                                      </p:cMediaNode>
                                    </p:audio>
                                  </p:sub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201731">
                                            <p:txEl>
                                              <p:pRg st="4" end="4"/>
                                            </p:txEl>
                                          </p:spTgt>
                                        </p:tgtEl>
                                        <p:attrNameLst>
                                          <p:attrName>style.visibility</p:attrName>
                                        </p:attrNameLst>
                                      </p:cBhvr>
                                      <p:to>
                                        <p:strVal val="visible"/>
                                      </p:to>
                                    </p:set>
                                    <p:animEffect transition="in" filter="box(out)">
                                      <p:cBhvr>
                                        <p:cTn id="23" dur="500"/>
                                        <p:tgtEl>
                                          <p:spTgt spid="201731">
                                            <p:txEl>
                                              <p:pRg st="4" end="4"/>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2" name="Camera"/>
                                        </p:tgtEl>
                                      </p:cMediaNode>
                                    </p:audio>
                                  </p:sub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201731">
                                            <p:txEl>
                                              <p:pRg st="5" end="5"/>
                                            </p:txEl>
                                          </p:spTgt>
                                        </p:tgtEl>
                                        <p:attrNameLst>
                                          <p:attrName>style.visibility</p:attrName>
                                        </p:attrNameLst>
                                      </p:cBhvr>
                                      <p:to>
                                        <p:strVal val="visible"/>
                                      </p:to>
                                    </p:set>
                                    <p:animEffect transition="in" filter="box(out)">
                                      <p:cBhvr>
                                        <p:cTn id="28" dur="500"/>
                                        <p:tgtEl>
                                          <p:spTgt spid="201731">
                                            <p:txEl>
                                              <p:pRg st="5" end="5"/>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2" name="Camera"/>
                                        </p:tgtEl>
                                      </p:cMediaNode>
                                    </p:audio>
                                  </p:subTnLst>
                                </p:cTn>
                              </p:par>
                              <p:par>
                                <p:cTn id="29" presetID="4" presetClass="entr" presetSubtype="32" fill="hold" grpId="0" nodeType="withEffect">
                                  <p:stCondLst>
                                    <p:cond delay="0"/>
                                  </p:stCondLst>
                                  <p:childTnLst>
                                    <p:set>
                                      <p:cBhvr>
                                        <p:cTn id="30" dur="1" fill="hold">
                                          <p:stCondLst>
                                            <p:cond delay="0"/>
                                          </p:stCondLst>
                                        </p:cTn>
                                        <p:tgtEl>
                                          <p:spTgt spid="201731">
                                            <p:txEl>
                                              <p:pRg st="6" end="6"/>
                                            </p:txEl>
                                          </p:spTgt>
                                        </p:tgtEl>
                                        <p:attrNameLst>
                                          <p:attrName>style.visibility</p:attrName>
                                        </p:attrNameLst>
                                      </p:cBhvr>
                                      <p:to>
                                        <p:strVal val="visible"/>
                                      </p:to>
                                    </p:set>
                                    <p:animEffect transition="in" filter="box(out)">
                                      <p:cBhvr>
                                        <p:cTn id="31" dur="500"/>
                                        <p:tgtEl>
                                          <p:spTgt spid="201731">
                                            <p:txEl>
                                              <p:pRg st="6" end="6"/>
                                            </p:txEl>
                                          </p:spTgt>
                                        </p:tgtEl>
                                      </p:cBhvr>
                                    </p:animEffect>
                                  </p:childTnLst>
                                  <p:subTnLst>
                                    <p:audio>
                                      <p:cMediaNode>
                                        <p:cTn display="0" masterRel="sameClick">
                                          <p:stCondLst>
                                            <p:cond evt="begin" delay="0">
                                              <p:tn val="29"/>
                                            </p:cond>
                                          </p:stCondLst>
                                          <p:endCondLst>
                                            <p:cond evt="onStopAudio" delay="0">
                                              <p:tgtEl>
                                                <p:sldTgt/>
                                              </p:tgtEl>
                                            </p:cond>
                                          </p:endCondLst>
                                        </p:cTn>
                                        <p:tgtEl>
                                          <p:sndTgt r:embed="rId2" name="Camera"/>
                                        </p:tgtEl>
                                      </p:cMediaNode>
                                    </p:audio>
                                  </p:subTnLst>
                                </p:cTn>
                              </p:par>
                              <p:par>
                                <p:cTn id="32" presetID="4" presetClass="entr" presetSubtype="32" fill="hold" grpId="0" nodeType="withEffect">
                                  <p:stCondLst>
                                    <p:cond delay="0"/>
                                  </p:stCondLst>
                                  <p:childTnLst>
                                    <p:set>
                                      <p:cBhvr>
                                        <p:cTn id="33" dur="1" fill="hold">
                                          <p:stCondLst>
                                            <p:cond delay="0"/>
                                          </p:stCondLst>
                                        </p:cTn>
                                        <p:tgtEl>
                                          <p:spTgt spid="201731">
                                            <p:txEl>
                                              <p:pRg st="7" end="7"/>
                                            </p:txEl>
                                          </p:spTgt>
                                        </p:tgtEl>
                                        <p:attrNameLst>
                                          <p:attrName>style.visibility</p:attrName>
                                        </p:attrNameLst>
                                      </p:cBhvr>
                                      <p:to>
                                        <p:strVal val="visible"/>
                                      </p:to>
                                    </p:set>
                                    <p:animEffect transition="in" filter="box(out)">
                                      <p:cBhvr>
                                        <p:cTn id="34" dur="500"/>
                                        <p:tgtEl>
                                          <p:spTgt spid="201731">
                                            <p:txEl>
                                              <p:pRg st="7" end="7"/>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2"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title"/>
          </p:nvPr>
        </p:nvSpPr>
        <p:spPr>
          <a:xfrm>
            <a:off x="381000" y="457200"/>
            <a:ext cx="8534400" cy="1219200"/>
          </a:xfrm>
        </p:spPr>
        <p:txBody>
          <a:bodyPr/>
          <a:lstStyle/>
          <a:p>
            <a:pPr eaLnBrk="1" hangingPunct="1"/>
            <a:r>
              <a:rPr lang="en-US" dirty="0"/>
              <a:t>Advanced Encryption Standard</a:t>
            </a:r>
          </a:p>
        </p:txBody>
      </p:sp>
      <p:sp>
        <p:nvSpPr>
          <p:cNvPr id="83972" name="Rectangle 3"/>
          <p:cNvSpPr>
            <a:spLocks noGrp="1" noChangeArrowheads="1"/>
          </p:cNvSpPr>
          <p:nvPr>
            <p:ph type="body" idx="1"/>
          </p:nvPr>
        </p:nvSpPr>
        <p:spPr>
          <a:xfrm>
            <a:off x="685800" y="1752600"/>
            <a:ext cx="7848600" cy="4343400"/>
          </a:xfrm>
        </p:spPr>
        <p:txBody>
          <a:bodyPr/>
          <a:lstStyle/>
          <a:p>
            <a:pPr eaLnBrk="1" hangingPunct="1">
              <a:lnSpc>
                <a:spcPct val="90000"/>
              </a:lnSpc>
              <a:spcAft>
                <a:spcPts val="600"/>
              </a:spcAft>
            </a:pPr>
            <a:r>
              <a:rPr lang="en-US" sz="2800" dirty="0"/>
              <a:t>Replacement for DES</a:t>
            </a:r>
          </a:p>
          <a:p>
            <a:pPr eaLnBrk="1" hangingPunct="1">
              <a:lnSpc>
                <a:spcPct val="90000"/>
              </a:lnSpc>
              <a:spcAft>
                <a:spcPts val="600"/>
              </a:spcAft>
            </a:pPr>
            <a:r>
              <a:rPr lang="en-US" sz="2800" dirty="0"/>
              <a:t>AES competition (late 90’s)</a:t>
            </a:r>
          </a:p>
          <a:p>
            <a:pPr lvl="1" eaLnBrk="1" hangingPunct="1">
              <a:lnSpc>
                <a:spcPct val="90000"/>
              </a:lnSpc>
              <a:spcAft>
                <a:spcPts val="600"/>
              </a:spcAft>
            </a:pPr>
            <a:r>
              <a:rPr lang="en-US" sz="2400" dirty="0"/>
              <a:t>NSA openly involved</a:t>
            </a:r>
          </a:p>
          <a:p>
            <a:pPr lvl="1" eaLnBrk="1" hangingPunct="1">
              <a:lnSpc>
                <a:spcPct val="90000"/>
              </a:lnSpc>
              <a:spcAft>
                <a:spcPts val="600"/>
              </a:spcAft>
            </a:pPr>
            <a:r>
              <a:rPr lang="en-US" sz="2400" dirty="0"/>
              <a:t>Transparent process</a:t>
            </a:r>
          </a:p>
          <a:p>
            <a:pPr lvl="1" eaLnBrk="1" hangingPunct="1">
              <a:lnSpc>
                <a:spcPct val="90000"/>
              </a:lnSpc>
              <a:spcAft>
                <a:spcPts val="600"/>
              </a:spcAft>
            </a:pPr>
            <a:r>
              <a:rPr lang="en-US" sz="2400" dirty="0"/>
              <a:t>Many strong algorithms proposed</a:t>
            </a:r>
          </a:p>
          <a:p>
            <a:pPr lvl="1" eaLnBrk="1" hangingPunct="1">
              <a:lnSpc>
                <a:spcPct val="90000"/>
              </a:lnSpc>
              <a:spcAft>
                <a:spcPts val="600"/>
              </a:spcAft>
            </a:pPr>
            <a:r>
              <a:rPr lang="en-US" sz="2400" dirty="0" err="1"/>
              <a:t>Rijndael</a:t>
            </a:r>
            <a:r>
              <a:rPr lang="en-US" sz="2400" dirty="0"/>
              <a:t> Algorithm ultimately selected (pronounced like “Rain Doll” or “Rhine Doll”)</a:t>
            </a:r>
          </a:p>
          <a:p>
            <a:pPr eaLnBrk="1" hangingPunct="1">
              <a:lnSpc>
                <a:spcPct val="90000"/>
              </a:lnSpc>
              <a:spcAft>
                <a:spcPts val="600"/>
              </a:spcAft>
            </a:pPr>
            <a:r>
              <a:rPr lang="en-US" sz="2800" dirty="0"/>
              <a:t>Iterated block cipher (like DES)</a:t>
            </a:r>
          </a:p>
          <a:p>
            <a:pPr eaLnBrk="1" hangingPunct="1">
              <a:lnSpc>
                <a:spcPct val="90000"/>
              </a:lnSpc>
              <a:spcAft>
                <a:spcPts val="600"/>
              </a:spcAft>
            </a:pPr>
            <a:r>
              <a:rPr lang="en-US" sz="2800" dirty="0"/>
              <a:t>Not a Feistel cipher (unlike DES)</a:t>
            </a:r>
          </a:p>
        </p:txBody>
      </p:sp>
    </p:spTree>
    <p:extLst>
      <p:ext uri="{BB962C8B-B14F-4D97-AF65-F5344CB8AC3E}">
        <p14:creationId xmlns:p14="http://schemas.microsoft.com/office/powerpoint/2010/main" val="1755557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2"/>
          <p:cNvSpPr>
            <a:spLocks noGrp="1" noChangeArrowheads="1"/>
          </p:cNvSpPr>
          <p:nvPr>
            <p:ph type="title"/>
          </p:nvPr>
        </p:nvSpPr>
        <p:spPr>
          <a:xfrm>
            <a:off x="685800" y="457200"/>
            <a:ext cx="7772400" cy="1143000"/>
          </a:xfrm>
        </p:spPr>
        <p:txBody>
          <a:bodyPr/>
          <a:lstStyle/>
          <a:p>
            <a:pPr eaLnBrk="1" hangingPunct="1"/>
            <a:r>
              <a:rPr lang="en-US" dirty="0"/>
              <a:t>AES Overview</a:t>
            </a:r>
          </a:p>
        </p:txBody>
      </p:sp>
      <p:sp>
        <p:nvSpPr>
          <p:cNvPr id="84996" name="Rectangle 3"/>
          <p:cNvSpPr>
            <a:spLocks noGrp="1" noChangeArrowheads="1"/>
          </p:cNvSpPr>
          <p:nvPr>
            <p:ph type="body" idx="1"/>
          </p:nvPr>
        </p:nvSpPr>
        <p:spPr>
          <a:xfrm>
            <a:off x="609600" y="1752600"/>
            <a:ext cx="8229600" cy="4267200"/>
          </a:xfrm>
        </p:spPr>
        <p:txBody>
          <a:bodyPr/>
          <a:lstStyle/>
          <a:p>
            <a:pPr eaLnBrk="1" hangingPunct="1">
              <a:lnSpc>
                <a:spcPct val="90000"/>
              </a:lnSpc>
            </a:pPr>
            <a:r>
              <a:rPr lang="en-US" b="1" dirty="0">
                <a:solidFill>
                  <a:schemeClr val="tx1">
                    <a:lumMod val="95000"/>
                    <a:lumOff val="5000"/>
                  </a:schemeClr>
                </a:solidFill>
              </a:rPr>
              <a:t>Block size:</a:t>
            </a:r>
            <a:r>
              <a:rPr lang="en-US" dirty="0">
                <a:solidFill>
                  <a:schemeClr val="tx1">
                    <a:lumMod val="95000"/>
                    <a:lumOff val="5000"/>
                  </a:schemeClr>
                </a:solidFill>
              </a:rPr>
              <a:t> 128 bits (others in </a:t>
            </a:r>
            <a:r>
              <a:rPr lang="en-US" dirty="0" err="1">
                <a:solidFill>
                  <a:schemeClr val="tx1">
                    <a:lumMod val="95000"/>
                    <a:lumOff val="5000"/>
                  </a:schemeClr>
                </a:solidFill>
              </a:rPr>
              <a:t>Rijndael</a:t>
            </a:r>
            <a:r>
              <a:rPr lang="en-US" dirty="0">
                <a:solidFill>
                  <a:schemeClr val="tx1">
                    <a:lumMod val="95000"/>
                    <a:lumOff val="5000"/>
                  </a:schemeClr>
                </a:solidFill>
              </a:rPr>
              <a:t>)</a:t>
            </a:r>
          </a:p>
          <a:p>
            <a:pPr eaLnBrk="1" hangingPunct="1">
              <a:lnSpc>
                <a:spcPct val="90000"/>
              </a:lnSpc>
            </a:pPr>
            <a:r>
              <a:rPr lang="en-US" b="1" dirty="0">
                <a:solidFill>
                  <a:schemeClr val="tx1">
                    <a:lumMod val="95000"/>
                    <a:lumOff val="5000"/>
                  </a:schemeClr>
                </a:solidFill>
              </a:rPr>
              <a:t>Key length:</a:t>
            </a:r>
            <a:r>
              <a:rPr lang="en-US" dirty="0">
                <a:solidFill>
                  <a:schemeClr val="tx1">
                    <a:lumMod val="95000"/>
                    <a:lumOff val="5000"/>
                  </a:schemeClr>
                </a:solidFill>
              </a:rPr>
              <a:t> 128, 192 or 256 bits (independent of block size)</a:t>
            </a:r>
          </a:p>
          <a:p>
            <a:pPr eaLnBrk="1" hangingPunct="1">
              <a:lnSpc>
                <a:spcPct val="90000"/>
              </a:lnSpc>
            </a:pPr>
            <a:r>
              <a:rPr lang="en-US" dirty="0">
                <a:solidFill>
                  <a:schemeClr val="tx1">
                    <a:lumMod val="95000"/>
                    <a:lumOff val="5000"/>
                  </a:schemeClr>
                </a:solidFill>
              </a:rPr>
              <a:t>10 to 14 rounds (depends on key length)</a:t>
            </a:r>
          </a:p>
          <a:p>
            <a:pPr eaLnBrk="1" hangingPunct="1">
              <a:lnSpc>
                <a:spcPct val="90000"/>
              </a:lnSpc>
            </a:pPr>
            <a:r>
              <a:rPr lang="en-US" dirty="0">
                <a:solidFill>
                  <a:schemeClr val="tx1">
                    <a:lumMod val="95000"/>
                    <a:lumOff val="5000"/>
                  </a:schemeClr>
                </a:solidFill>
              </a:rPr>
              <a:t>Each round uses 4 functions (3 “layers”)</a:t>
            </a:r>
          </a:p>
          <a:p>
            <a:pPr lvl="1" eaLnBrk="1" hangingPunct="1">
              <a:lnSpc>
                <a:spcPct val="90000"/>
              </a:lnSpc>
            </a:pPr>
            <a:r>
              <a:rPr lang="en-US" sz="2400" dirty="0" err="1">
                <a:solidFill>
                  <a:schemeClr val="tx1">
                    <a:lumMod val="95000"/>
                    <a:lumOff val="5000"/>
                  </a:schemeClr>
                </a:solidFill>
              </a:rPr>
              <a:t>ByteSub</a:t>
            </a:r>
            <a:r>
              <a:rPr lang="en-US" sz="2400" dirty="0">
                <a:solidFill>
                  <a:schemeClr val="tx1">
                    <a:lumMod val="95000"/>
                    <a:lumOff val="5000"/>
                  </a:schemeClr>
                </a:solidFill>
              </a:rPr>
              <a:t> (nonlinear layer)</a:t>
            </a:r>
          </a:p>
          <a:p>
            <a:pPr lvl="1" eaLnBrk="1" hangingPunct="1">
              <a:lnSpc>
                <a:spcPct val="90000"/>
              </a:lnSpc>
            </a:pPr>
            <a:r>
              <a:rPr lang="en-US" sz="2400" dirty="0" err="1">
                <a:solidFill>
                  <a:schemeClr val="tx1">
                    <a:lumMod val="95000"/>
                    <a:lumOff val="5000"/>
                  </a:schemeClr>
                </a:solidFill>
              </a:rPr>
              <a:t>ShiftRow</a:t>
            </a:r>
            <a:r>
              <a:rPr lang="en-US" sz="2400" dirty="0">
                <a:solidFill>
                  <a:schemeClr val="tx1">
                    <a:lumMod val="95000"/>
                    <a:lumOff val="5000"/>
                  </a:schemeClr>
                </a:solidFill>
              </a:rPr>
              <a:t> (linear mixing layer)</a:t>
            </a:r>
          </a:p>
          <a:p>
            <a:pPr lvl="1" eaLnBrk="1" hangingPunct="1">
              <a:lnSpc>
                <a:spcPct val="90000"/>
              </a:lnSpc>
            </a:pPr>
            <a:r>
              <a:rPr lang="en-US" sz="2400" dirty="0" err="1">
                <a:solidFill>
                  <a:schemeClr val="tx1">
                    <a:lumMod val="95000"/>
                    <a:lumOff val="5000"/>
                  </a:schemeClr>
                </a:solidFill>
              </a:rPr>
              <a:t>MixColumn</a:t>
            </a:r>
            <a:r>
              <a:rPr lang="en-US" sz="2400" dirty="0">
                <a:solidFill>
                  <a:schemeClr val="tx1">
                    <a:lumMod val="95000"/>
                    <a:lumOff val="5000"/>
                  </a:schemeClr>
                </a:solidFill>
              </a:rPr>
              <a:t> (nonlinear layer)</a:t>
            </a:r>
          </a:p>
          <a:p>
            <a:pPr lvl="1" eaLnBrk="1" hangingPunct="1">
              <a:lnSpc>
                <a:spcPct val="90000"/>
              </a:lnSpc>
            </a:pPr>
            <a:r>
              <a:rPr lang="en-US" sz="2400" dirty="0" err="1">
                <a:solidFill>
                  <a:schemeClr val="tx1">
                    <a:lumMod val="95000"/>
                    <a:lumOff val="5000"/>
                  </a:schemeClr>
                </a:solidFill>
              </a:rPr>
              <a:t>AddRoundKey</a:t>
            </a:r>
            <a:r>
              <a:rPr lang="en-US" sz="2400" dirty="0">
                <a:solidFill>
                  <a:schemeClr val="tx1">
                    <a:lumMod val="95000"/>
                    <a:lumOff val="5000"/>
                  </a:schemeClr>
                </a:solidFill>
              </a:rPr>
              <a:t> (key addition layer)</a:t>
            </a:r>
          </a:p>
        </p:txBody>
      </p:sp>
    </p:spTree>
    <p:extLst>
      <p:ext uri="{BB962C8B-B14F-4D97-AF65-F5344CB8AC3E}">
        <p14:creationId xmlns:p14="http://schemas.microsoft.com/office/powerpoint/2010/main" val="1339731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p:cNvSpPr>
            <a:spLocks noGrp="1" noChangeArrowheads="1"/>
          </p:cNvSpPr>
          <p:nvPr>
            <p:ph type="title"/>
          </p:nvPr>
        </p:nvSpPr>
        <p:spPr>
          <a:xfrm>
            <a:off x="838200" y="228600"/>
            <a:ext cx="7772400" cy="1143000"/>
          </a:xfrm>
        </p:spPr>
        <p:txBody>
          <a:bodyPr/>
          <a:lstStyle/>
          <a:p>
            <a:pPr eaLnBrk="1" hangingPunct="1"/>
            <a:r>
              <a:rPr lang="en-US" dirty="0"/>
              <a:t>IDEA</a:t>
            </a:r>
          </a:p>
        </p:txBody>
      </p:sp>
      <p:sp>
        <p:nvSpPr>
          <p:cNvPr id="93188" name="Rectangle 3"/>
          <p:cNvSpPr>
            <a:spLocks noGrp="1" noChangeArrowheads="1"/>
          </p:cNvSpPr>
          <p:nvPr>
            <p:ph type="body" idx="1"/>
          </p:nvPr>
        </p:nvSpPr>
        <p:spPr>
          <a:xfrm>
            <a:off x="685800" y="1295400"/>
            <a:ext cx="7772400" cy="4648200"/>
          </a:xfrm>
        </p:spPr>
        <p:txBody>
          <a:bodyPr/>
          <a:lstStyle/>
          <a:p>
            <a:pPr eaLnBrk="1" hangingPunct="1">
              <a:lnSpc>
                <a:spcPct val="90000"/>
              </a:lnSpc>
              <a:spcAft>
                <a:spcPts val="600"/>
              </a:spcAft>
            </a:pPr>
            <a:r>
              <a:rPr lang="en-US" dirty="0"/>
              <a:t>Invented by James Massey</a:t>
            </a:r>
          </a:p>
          <a:p>
            <a:pPr lvl="1" eaLnBrk="1" hangingPunct="1">
              <a:lnSpc>
                <a:spcPct val="90000"/>
              </a:lnSpc>
              <a:spcAft>
                <a:spcPts val="600"/>
              </a:spcAft>
            </a:pPr>
            <a:r>
              <a:rPr lang="en-US" dirty="0"/>
              <a:t>One of the giants of modern crypto</a:t>
            </a:r>
          </a:p>
          <a:p>
            <a:pPr lvl="1" eaLnBrk="1" hangingPunct="1">
              <a:lnSpc>
                <a:spcPct val="90000"/>
              </a:lnSpc>
              <a:spcAft>
                <a:spcPts val="600"/>
              </a:spcAft>
            </a:pPr>
            <a:r>
              <a:rPr lang="en-US" dirty="0"/>
              <a:t>ETH Zurich</a:t>
            </a:r>
          </a:p>
          <a:p>
            <a:pPr eaLnBrk="1" hangingPunct="1">
              <a:lnSpc>
                <a:spcPct val="90000"/>
              </a:lnSpc>
              <a:spcAft>
                <a:spcPts val="600"/>
              </a:spcAft>
            </a:pPr>
            <a:r>
              <a:rPr lang="en-US" dirty="0"/>
              <a:t>IDEA has 64-bit block, 128-bit key</a:t>
            </a:r>
          </a:p>
          <a:p>
            <a:pPr eaLnBrk="1" hangingPunct="1">
              <a:lnSpc>
                <a:spcPct val="90000"/>
              </a:lnSpc>
              <a:spcAft>
                <a:spcPts val="600"/>
              </a:spcAft>
            </a:pPr>
            <a:r>
              <a:rPr lang="en-US" dirty="0"/>
              <a:t>IDEA uses </a:t>
            </a:r>
            <a:r>
              <a:rPr lang="en-US" b="1" dirty="0">
                <a:solidFill>
                  <a:schemeClr val="hlink"/>
                </a:solidFill>
              </a:rPr>
              <a:t>mixed-mode arithmetic</a:t>
            </a:r>
          </a:p>
          <a:p>
            <a:pPr eaLnBrk="1" hangingPunct="1">
              <a:lnSpc>
                <a:spcPct val="90000"/>
              </a:lnSpc>
              <a:spcAft>
                <a:spcPts val="600"/>
              </a:spcAft>
            </a:pPr>
            <a:r>
              <a:rPr lang="en-US" dirty="0"/>
              <a:t>Combine different math operations</a:t>
            </a:r>
          </a:p>
          <a:p>
            <a:pPr lvl="1" eaLnBrk="1" hangingPunct="1">
              <a:lnSpc>
                <a:spcPct val="90000"/>
              </a:lnSpc>
              <a:spcAft>
                <a:spcPts val="600"/>
              </a:spcAft>
            </a:pPr>
            <a:r>
              <a:rPr lang="en-US" dirty="0"/>
              <a:t>IDEA the first to use this approach</a:t>
            </a:r>
          </a:p>
          <a:p>
            <a:pPr lvl="1" eaLnBrk="1" hangingPunct="1">
              <a:lnSpc>
                <a:spcPct val="90000"/>
              </a:lnSpc>
              <a:spcAft>
                <a:spcPts val="600"/>
              </a:spcAft>
            </a:pPr>
            <a:r>
              <a:rPr lang="en-US" dirty="0"/>
              <a:t>Frequently used today</a:t>
            </a:r>
          </a:p>
        </p:txBody>
      </p:sp>
      <p:pic>
        <p:nvPicPr>
          <p:cNvPr id="10242" name="Picture 2">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9356" y="304800"/>
            <a:ext cx="2034619"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95205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2"/>
          <p:cNvSpPr>
            <a:spLocks noGrp="1" noChangeArrowheads="1"/>
          </p:cNvSpPr>
          <p:nvPr>
            <p:ph type="title"/>
          </p:nvPr>
        </p:nvSpPr>
        <p:spPr>
          <a:xfrm>
            <a:off x="685800" y="228600"/>
            <a:ext cx="7772400" cy="1143000"/>
          </a:xfrm>
        </p:spPr>
        <p:txBody>
          <a:bodyPr/>
          <a:lstStyle/>
          <a:p>
            <a:pPr eaLnBrk="1" hangingPunct="1"/>
            <a:r>
              <a:rPr lang="en-US" dirty="0"/>
              <a:t>Blowfish</a:t>
            </a:r>
          </a:p>
        </p:txBody>
      </p:sp>
      <p:sp>
        <p:nvSpPr>
          <p:cNvPr id="94212" name="Rectangle 3"/>
          <p:cNvSpPr>
            <a:spLocks noGrp="1" noChangeArrowheads="1"/>
          </p:cNvSpPr>
          <p:nvPr>
            <p:ph type="body" idx="1"/>
          </p:nvPr>
        </p:nvSpPr>
        <p:spPr>
          <a:xfrm>
            <a:off x="685800" y="1447800"/>
            <a:ext cx="7924800" cy="4724400"/>
          </a:xfrm>
        </p:spPr>
        <p:txBody>
          <a:bodyPr/>
          <a:lstStyle/>
          <a:p>
            <a:pPr eaLnBrk="1" hangingPunct="1">
              <a:lnSpc>
                <a:spcPct val="85000"/>
              </a:lnSpc>
              <a:spcAft>
                <a:spcPts val="600"/>
              </a:spcAft>
            </a:pPr>
            <a:r>
              <a:rPr lang="en-US" sz="2400" dirty="0"/>
              <a:t>Blowfish encrypts 64-bit blocks</a:t>
            </a:r>
          </a:p>
          <a:p>
            <a:pPr eaLnBrk="1" hangingPunct="1">
              <a:lnSpc>
                <a:spcPct val="85000"/>
              </a:lnSpc>
              <a:spcAft>
                <a:spcPts val="600"/>
              </a:spcAft>
            </a:pPr>
            <a:r>
              <a:rPr lang="en-US" sz="2400" dirty="0"/>
              <a:t>Key is variable length, up to 448 bits</a:t>
            </a:r>
          </a:p>
          <a:p>
            <a:pPr eaLnBrk="1" hangingPunct="1">
              <a:lnSpc>
                <a:spcPct val="85000"/>
              </a:lnSpc>
              <a:spcAft>
                <a:spcPts val="600"/>
              </a:spcAft>
            </a:pPr>
            <a:r>
              <a:rPr lang="en-US" sz="2400" dirty="0"/>
              <a:t>Invented by Bruce </a:t>
            </a:r>
            <a:r>
              <a:rPr lang="en-US" sz="2400" dirty="0" err="1"/>
              <a:t>Schneier</a:t>
            </a:r>
            <a:r>
              <a:rPr lang="en-US" sz="2400" dirty="0"/>
              <a:t> </a:t>
            </a:r>
          </a:p>
          <a:p>
            <a:pPr lvl="1" eaLnBrk="1" hangingPunct="1">
              <a:lnSpc>
                <a:spcPct val="85000"/>
              </a:lnSpc>
              <a:spcAft>
                <a:spcPts val="600"/>
              </a:spcAft>
            </a:pPr>
            <a:r>
              <a:rPr lang="en-US" sz="2000" dirty="0"/>
              <a:t>Bell Lab, </a:t>
            </a:r>
            <a:r>
              <a:rPr lang="en-US" sz="2000" dirty="0" err="1"/>
              <a:t>DoD</a:t>
            </a:r>
            <a:endParaRPr lang="en-US" sz="2000" dirty="0"/>
          </a:p>
          <a:p>
            <a:pPr eaLnBrk="1" hangingPunct="1">
              <a:lnSpc>
                <a:spcPct val="85000"/>
              </a:lnSpc>
              <a:spcAft>
                <a:spcPts val="600"/>
              </a:spcAft>
            </a:pPr>
            <a:r>
              <a:rPr lang="en-US" sz="2400" dirty="0"/>
              <a:t>Almost a Feistel cipher</a:t>
            </a:r>
          </a:p>
          <a:p>
            <a:pPr lvl="1" eaLnBrk="1" hangingPunct="1">
              <a:lnSpc>
                <a:spcPct val="85000"/>
              </a:lnSpc>
              <a:spcAft>
                <a:spcPts val="0"/>
              </a:spcAft>
              <a:buFontTx/>
              <a:buNone/>
            </a:pPr>
            <a:r>
              <a:rPr lang="en-US" sz="2000" dirty="0">
                <a:latin typeface="Times-Roman" charset="0"/>
              </a:rPr>
              <a:t>	</a:t>
            </a:r>
            <a:r>
              <a:rPr lang="en-US" sz="2000" dirty="0" err="1">
                <a:latin typeface="Times-Roman" charset="0"/>
              </a:rPr>
              <a:t>R</a:t>
            </a:r>
            <a:r>
              <a:rPr lang="en-US" sz="2000" baseline="-25000" dirty="0" err="1">
                <a:latin typeface="Times-Roman" charset="0"/>
              </a:rPr>
              <a:t>i</a:t>
            </a:r>
            <a:r>
              <a:rPr lang="en-US" sz="2000" dirty="0">
                <a:latin typeface="Times-Roman" charset="0"/>
              </a:rPr>
              <a:t> = L</a:t>
            </a:r>
            <a:r>
              <a:rPr lang="en-US" sz="2000" baseline="-25000" dirty="0">
                <a:latin typeface="Times-Roman" charset="0"/>
              </a:rPr>
              <a:t>i</a:t>
            </a:r>
            <a:r>
              <a:rPr lang="en-US" sz="2000" baseline="-25000" dirty="0">
                <a:latin typeface="Times-Roman" charset="0"/>
                <a:sym typeface="Symbol" charset="2"/>
              </a:rPr>
              <a:t></a:t>
            </a:r>
            <a:r>
              <a:rPr lang="en-US" sz="2000" baseline="-25000" dirty="0">
                <a:latin typeface="Times-Roman" charset="0"/>
              </a:rPr>
              <a:t>1</a:t>
            </a:r>
            <a:r>
              <a:rPr lang="en-US" sz="2000" dirty="0">
                <a:latin typeface="Times-Roman" charset="0"/>
              </a:rPr>
              <a:t> </a:t>
            </a:r>
            <a:r>
              <a:rPr lang="en-US" sz="2000" dirty="0" err="1">
                <a:latin typeface="Times-Roman" charset="0"/>
                <a:sym typeface="Symbol" charset="2"/>
              </a:rPr>
              <a:t></a:t>
            </a:r>
            <a:r>
              <a:rPr lang="en-US" sz="2000" dirty="0">
                <a:latin typeface="Times-Roman" charset="0"/>
              </a:rPr>
              <a:t> </a:t>
            </a:r>
            <a:r>
              <a:rPr lang="en-US" sz="2000" dirty="0" err="1">
                <a:latin typeface="Times-Roman" charset="0"/>
              </a:rPr>
              <a:t>K</a:t>
            </a:r>
            <a:r>
              <a:rPr lang="en-US" sz="2000" baseline="-25000" dirty="0" err="1">
                <a:latin typeface="Times-Roman" charset="0"/>
              </a:rPr>
              <a:t>i</a:t>
            </a:r>
            <a:endParaRPr lang="en-US" sz="2000" dirty="0">
              <a:latin typeface="Times-Roman" charset="0"/>
            </a:endParaRPr>
          </a:p>
          <a:p>
            <a:pPr lvl="1" eaLnBrk="1" hangingPunct="1">
              <a:lnSpc>
                <a:spcPct val="85000"/>
              </a:lnSpc>
              <a:spcAft>
                <a:spcPts val="0"/>
              </a:spcAft>
              <a:buFontTx/>
              <a:buNone/>
            </a:pPr>
            <a:r>
              <a:rPr lang="en-US" sz="2000" dirty="0">
                <a:latin typeface="Times-Roman" charset="0"/>
              </a:rPr>
              <a:t>	L</a:t>
            </a:r>
            <a:r>
              <a:rPr lang="en-US" sz="2000" baseline="-25000" dirty="0">
                <a:latin typeface="Times-Roman" charset="0"/>
              </a:rPr>
              <a:t>i</a:t>
            </a:r>
            <a:r>
              <a:rPr lang="en-US" sz="2000" dirty="0">
                <a:latin typeface="Times-Roman" charset="0"/>
              </a:rPr>
              <a:t> = R</a:t>
            </a:r>
            <a:r>
              <a:rPr lang="en-US" sz="2000" baseline="-25000" dirty="0">
                <a:latin typeface="Times-Roman" charset="0"/>
              </a:rPr>
              <a:t>i</a:t>
            </a:r>
            <a:r>
              <a:rPr lang="en-US" sz="2000" baseline="-25000" dirty="0">
                <a:latin typeface="Times-Roman" charset="0"/>
                <a:sym typeface="Symbol" charset="2"/>
              </a:rPr>
              <a:t></a:t>
            </a:r>
            <a:r>
              <a:rPr lang="en-US" sz="2000" baseline="-25000" dirty="0">
                <a:latin typeface="Times-Roman" charset="0"/>
              </a:rPr>
              <a:t>1</a:t>
            </a:r>
            <a:r>
              <a:rPr lang="en-US" sz="2000" dirty="0">
                <a:latin typeface="Times-Roman" charset="0"/>
              </a:rPr>
              <a:t> </a:t>
            </a:r>
            <a:r>
              <a:rPr lang="en-US" sz="2000" dirty="0" err="1">
                <a:latin typeface="Times-Roman" charset="0"/>
                <a:sym typeface="Symbol" charset="2"/>
              </a:rPr>
              <a:t></a:t>
            </a:r>
            <a:r>
              <a:rPr lang="en-US" sz="2000" dirty="0">
                <a:latin typeface="Times-Roman" charset="0"/>
              </a:rPr>
              <a:t> F(L</a:t>
            </a:r>
            <a:r>
              <a:rPr lang="en-US" sz="2000" baseline="-25000" dirty="0">
                <a:latin typeface="Times-Roman" charset="0"/>
              </a:rPr>
              <a:t>i</a:t>
            </a:r>
            <a:r>
              <a:rPr lang="en-US" sz="2000" baseline="-25000" dirty="0">
                <a:latin typeface="Times-Roman" charset="0"/>
                <a:sym typeface="Symbol" charset="2"/>
              </a:rPr>
              <a:t></a:t>
            </a:r>
            <a:r>
              <a:rPr lang="en-US" sz="2000" baseline="-25000" dirty="0">
                <a:latin typeface="Times-Roman" charset="0"/>
              </a:rPr>
              <a:t>1</a:t>
            </a:r>
            <a:r>
              <a:rPr lang="en-US" sz="2000" dirty="0">
                <a:latin typeface="Times-Roman" charset="0"/>
              </a:rPr>
              <a:t> </a:t>
            </a:r>
            <a:r>
              <a:rPr lang="en-US" sz="2000" dirty="0" err="1">
                <a:latin typeface="Times-Roman" charset="0"/>
                <a:sym typeface="Symbol" charset="2"/>
              </a:rPr>
              <a:t></a:t>
            </a:r>
            <a:r>
              <a:rPr lang="en-US" sz="2000" dirty="0">
                <a:latin typeface="Times-Roman" charset="0"/>
              </a:rPr>
              <a:t> </a:t>
            </a:r>
            <a:r>
              <a:rPr lang="en-US" sz="2000" dirty="0" err="1">
                <a:latin typeface="Times-Roman" charset="0"/>
              </a:rPr>
              <a:t>K</a:t>
            </a:r>
            <a:r>
              <a:rPr lang="en-US" sz="2000" baseline="-25000" dirty="0" err="1">
                <a:latin typeface="Times-Roman" charset="0"/>
              </a:rPr>
              <a:t>i</a:t>
            </a:r>
            <a:r>
              <a:rPr lang="en-US" sz="2000" dirty="0">
                <a:latin typeface="Times-Roman" charset="0"/>
              </a:rPr>
              <a:t>)</a:t>
            </a:r>
          </a:p>
          <a:p>
            <a:pPr eaLnBrk="1" hangingPunct="1">
              <a:lnSpc>
                <a:spcPct val="85000"/>
              </a:lnSpc>
              <a:spcAft>
                <a:spcPts val="600"/>
              </a:spcAft>
            </a:pPr>
            <a:r>
              <a:rPr lang="en-US" sz="2400" dirty="0"/>
              <a:t>The round function </a:t>
            </a:r>
            <a:r>
              <a:rPr lang="en-US" sz="2400" dirty="0">
                <a:latin typeface="Times-Roman" charset="0"/>
              </a:rPr>
              <a:t>F</a:t>
            </a:r>
            <a:r>
              <a:rPr lang="en-US" sz="2400" dirty="0"/>
              <a:t> uses 4 S-boxes</a:t>
            </a:r>
          </a:p>
          <a:p>
            <a:pPr lvl="1" eaLnBrk="1" hangingPunct="1">
              <a:lnSpc>
                <a:spcPct val="85000"/>
              </a:lnSpc>
              <a:spcAft>
                <a:spcPts val="600"/>
              </a:spcAft>
            </a:pPr>
            <a:r>
              <a:rPr lang="en-US" sz="2000" dirty="0"/>
              <a:t>Each S-box maps 8 bits to 32 bits</a:t>
            </a:r>
          </a:p>
          <a:p>
            <a:pPr eaLnBrk="1" hangingPunct="1">
              <a:lnSpc>
                <a:spcPct val="85000"/>
              </a:lnSpc>
              <a:spcAft>
                <a:spcPts val="600"/>
              </a:spcAft>
            </a:pPr>
            <a:r>
              <a:rPr lang="en-US" sz="2400" b="1" dirty="0">
                <a:solidFill>
                  <a:schemeClr val="hlink"/>
                </a:solidFill>
              </a:rPr>
              <a:t>Key-dependent S-boxes</a:t>
            </a:r>
          </a:p>
          <a:p>
            <a:pPr lvl="1" eaLnBrk="1" hangingPunct="1">
              <a:lnSpc>
                <a:spcPct val="85000"/>
              </a:lnSpc>
              <a:spcAft>
                <a:spcPts val="600"/>
              </a:spcAft>
            </a:pPr>
            <a:r>
              <a:rPr lang="en-US" sz="2000" dirty="0"/>
              <a:t>S-boxes determined by the key</a:t>
            </a:r>
          </a:p>
        </p:txBody>
      </p:sp>
      <p:pic>
        <p:nvPicPr>
          <p:cNvPr id="9218" name="Picture 2">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219200"/>
            <a:ext cx="113347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9333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p:cNvSpPr>
            <a:spLocks noGrp="1" noChangeArrowheads="1"/>
          </p:cNvSpPr>
          <p:nvPr>
            <p:ph type="title"/>
          </p:nvPr>
        </p:nvSpPr>
        <p:spPr>
          <a:xfrm>
            <a:off x="838200" y="152400"/>
            <a:ext cx="7772400" cy="914400"/>
          </a:xfrm>
        </p:spPr>
        <p:txBody>
          <a:bodyPr/>
          <a:lstStyle/>
          <a:p>
            <a:pPr eaLnBrk="1" hangingPunct="1"/>
            <a:r>
              <a:rPr lang="en-US" dirty="0"/>
              <a:t>RC6</a:t>
            </a:r>
          </a:p>
        </p:txBody>
      </p:sp>
      <p:sp>
        <p:nvSpPr>
          <p:cNvPr id="95236" name="Rectangle 3"/>
          <p:cNvSpPr>
            <a:spLocks noGrp="1" noChangeArrowheads="1"/>
          </p:cNvSpPr>
          <p:nvPr>
            <p:ph type="body" idx="1"/>
          </p:nvPr>
        </p:nvSpPr>
        <p:spPr>
          <a:xfrm>
            <a:off x="685800" y="1219200"/>
            <a:ext cx="7772400" cy="4724400"/>
          </a:xfrm>
        </p:spPr>
        <p:txBody>
          <a:bodyPr/>
          <a:lstStyle/>
          <a:p>
            <a:pPr eaLnBrk="1" hangingPunct="1">
              <a:lnSpc>
                <a:spcPct val="90000"/>
              </a:lnSpc>
              <a:spcAft>
                <a:spcPts val="600"/>
              </a:spcAft>
            </a:pPr>
            <a:r>
              <a:rPr lang="en-US" sz="2400" dirty="0"/>
              <a:t>Invented by Ron </a:t>
            </a:r>
            <a:r>
              <a:rPr lang="en-US" sz="2400" dirty="0" err="1"/>
              <a:t>Rivest</a:t>
            </a:r>
            <a:r>
              <a:rPr lang="en-US" sz="2400" dirty="0"/>
              <a:t> </a:t>
            </a:r>
          </a:p>
          <a:p>
            <a:pPr lvl="1" eaLnBrk="1" hangingPunct="1">
              <a:lnSpc>
                <a:spcPct val="90000"/>
              </a:lnSpc>
              <a:spcAft>
                <a:spcPts val="600"/>
              </a:spcAft>
            </a:pPr>
            <a:r>
              <a:rPr lang="en-US" sz="2000" dirty="0"/>
              <a:t>MIT, CASIL lab </a:t>
            </a:r>
          </a:p>
          <a:p>
            <a:pPr lvl="1" eaLnBrk="1" hangingPunct="1">
              <a:lnSpc>
                <a:spcPct val="90000"/>
              </a:lnSpc>
              <a:spcAft>
                <a:spcPts val="600"/>
              </a:spcAft>
            </a:pPr>
            <a:r>
              <a:rPr lang="en-US" sz="2000" dirty="0"/>
              <a:t>A proprietary algorithm by RSA Security</a:t>
            </a:r>
          </a:p>
          <a:p>
            <a:pPr eaLnBrk="1" hangingPunct="1">
              <a:lnSpc>
                <a:spcPct val="90000"/>
              </a:lnSpc>
              <a:spcAft>
                <a:spcPts val="600"/>
              </a:spcAft>
            </a:pPr>
            <a:r>
              <a:rPr lang="en-US" sz="2400" dirty="0"/>
              <a:t>Variables</a:t>
            </a:r>
          </a:p>
          <a:p>
            <a:pPr lvl="1" eaLnBrk="1" hangingPunct="1">
              <a:lnSpc>
                <a:spcPct val="90000"/>
              </a:lnSpc>
              <a:spcAft>
                <a:spcPts val="600"/>
              </a:spcAft>
            </a:pPr>
            <a:r>
              <a:rPr lang="en-US" sz="2000" dirty="0"/>
              <a:t>Block size</a:t>
            </a:r>
          </a:p>
          <a:p>
            <a:pPr lvl="1" eaLnBrk="1" hangingPunct="1">
              <a:lnSpc>
                <a:spcPct val="90000"/>
              </a:lnSpc>
              <a:spcAft>
                <a:spcPts val="600"/>
              </a:spcAft>
            </a:pPr>
            <a:r>
              <a:rPr lang="en-US" sz="2000" dirty="0"/>
              <a:t>Key size</a:t>
            </a:r>
          </a:p>
          <a:p>
            <a:pPr lvl="1" eaLnBrk="1" hangingPunct="1">
              <a:lnSpc>
                <a:spcPct val="90000"/>
              </a:lnSpc>
              <a:spcAft>
                <a:spcPts val="600"/>
              </a:spcAft>
            </a:pPr>
            <a:r>
              <a:rPr lang="en-US" sz="2000" dirty="0"/>
              <a:t>Number of rounds</a:t>
            </a:r>
          </a:p>
          <a:p>
            <a:pPr eaLnBrk="1" hangingPunct="1">
              <a:lnSpc>
                <a:spcPct val="90000"/>
              </a:lnSpc>
              <a:spcAft>
                <a:spcPts val="600"/>
              </a:spcAft>
            </a:pPr>
            <a:r>
              <a:rPr lang="en-US" sz="2400" dirty="0"/>
              <a:t>An AES finalist</a:t>
            </a:r>
          </a:p>
          <a:p>
            <a:pPr eaLnBrk="1" hangingPunct="1">
              <a:lnSpc>
                <a:spcPct val="90000"/>
              </a:lnSpc>
              <a:spcAft>
                <a:spcPts val="600"/>
              </a:spcAft>
            </a:pPr>
            <a:r>
              <a:rPr lang="en-US" sz="2400" dirty="0"/>
              <a:t>Uses </a:t>
            </a:r>
            <a:r>
              <a:rPr lang="en-US" sz="2400" b="1" dirty="0">
                <a:solidFill>
                  <a:schemeClr val="hlink"/>
                </a:solidFill>
              </a:rPr>
              <a:t>data dependent rotations</a:t>
            </a:r>
            <a:r>
              <a:rPr lang="en-US" sz="2400" dirty="0"/>
              <a:t> </a:t>
            </a:r>
          </a:p>
          <a:p>
            <a:pPr lvl="1" eaLnBrk="1" hangingPunct="1">
              <a:lnSpc>
                <a:spcPct val="90000"/>
              </a:lnSpc>
              <a:spcAft>
                <a:spcPts val="600"/>
              </a:spcAft>
            </a:pPr>
            <a:r>
              <a:rPr lang="en-US" sz="2000" dirty="0"/>
              <a:t>Unusual for algorithm to depend on plaintext</a:t>
            </a:r>
          </a:p>
        </p:txBody>
      </p:sp>
      <p:pic>
        <p:nvPicPr>
          <p:cNvPr id="8194" name="Picture 2">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9736" y="1087877"/>
            <a:ext cx="1781175" cy="1781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15185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685800" y="457200"/>
            <a:ext cx="7772400" cy="914400"/>
          </a:xfrm>
        </p:spPr>
        <p:txBody>
          <a:bodyPr/>
          <a:lstStyle/>
          <a:p>
            <a:pPr eaLnBrk="1" hangingPunct="1"/>
            <a:r>
              <a:rPr lang="en-US" dirty="0">
                <a:solidFill>
                  <a:schemeClr val="tx1">
                    <a:lumMod val="95000"/>
                    <a:lumOff val="5000"/>
                  </a:schemeClr>
                </a:solidFill>
              </a:rPr>
              <a:t>Next</a:t>
            </a:r>
          </a:p>
        </p:txBody>
      </p:sp>
      <p:sp>
        <p:nvSpPr>
          <p:cNvPr id="50180" name="Rectangle 3"/>
          <p:cNvSpPr>
            <a:spLocks noGrp="1" noChangeArrowheads="1"/>
          </p:cNvSpPr>
          <p:nvPr>
            <p:ph idx="1"/>
          </p:nvPr>
        </p:nvSpPr>
        <p:spPr>
          <a:xfrm>
            <a:off x="685800" y="1524000"/>
            <a:ext cx="7848600" cy="4648200"/>
          </a:xfrm>
        </p:spPr>
        <p:txBody>
          <a:bodyPr/>
          <a:lstStyle/>
          <a:p>
            <a:pPr eaLnBrk="1" hangingPunct="1"/>
            <a:r>
              <a:rPr lang="en-US" sz="2800" b="1" dirty="0">
                <a:solidFill>
                  <a:schemeClr val="tx1">
                    <a:lumMod val="95000"/>
                    <a:lumOff val="5000"/>
                  </a:schemeClr>
                </a:solidFill>
              </a:rPr>
              <a:t>Asymmetric Key</a:t>
            </a:r>
            <a:r>
              <a:rPr lang="en-US" sz="2800" dirty="0">
                <a:solidFill>
                  <a:schemeClr val="tx1">
                    <a:lumMod val="95000"/>
                    <a:lumOff val="5000"/>
                  </a:schemeClr>
                </a:solidFill>
              </a:rPr>
              <a:t> (or asymmetric crypto)</a:t>
            </a:r>
          </a:p>
          <a:p>
            <a:pPr lvl="1" eaLnBrk="1" hangingPunct="1"/>
            <a:r>
              <a:rPr lang="en-US" sz="2400" dirty="0">
                <a:solidFill>
                  <a:schemeClr val="tx1">
                    <a:lumMod val="95000"/>
                    <a:lumOff val="5000"/>
                  </a:schemeClr>
                </a:solidFill>
              </a:rPr>
              <a:t>Two keys, one for encryption (public), and one for decryption (private)</a:t>
            </a:r>
          </a:p>
        </p:txBody>
      </p:sp>
    </p:spTree>
    <p:extLst>
      <p:ext uri="{BB962C8B-B14F-4D97-AF65-F5344CB8AC3E}">
        <p14:creationId xmlns:p14="http://schemas.microsoft.com/office/powerpoint/2010/main" val="4258513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Grp="1" noChangeArrowheads="1"/>
          </p:cNvSpPr>
          <p:nvPr>
            <p:ph type="title"/>
          </p:nvPr>
        </p:nvSpPr>
        <p:spPr/>
        <p:txBody>
          <a:bodyPr/>
          <a:lstStyle/>
          <a:p>
            <a:pPr eaLnBrk="1" hangingPunct="1"/>
            <a:r>
              <a:rPr lang="en-US"/>
              <a:t>Public Key Cryptography</a:t>
            </a:r>
          </a:p>
        </p:txBody>
      </p:sp>
      <p:sp>
        <p:nvSpPr>
          <p:cNvPr id="119812" name="Rectangle 3"/>
          <p:cNvSpPr>
            <a:spLocks noGrp="1" noChangeArrowheads="1"/>
          </p:cNvSpPr>
          <p:nvPr>
            <p:ph type="body" idx="1"/>
          </p:nvPr>
        </p:nvSpPr>
        <p:spPr>
          <a:xfrm>
            <a:off x="685800" y="1828800"/>
            <a:ext cx="8153400" cy="4191000"/>
          </a:xfrm>
        </p:spPr>
        <p:txBody>
          <a:bodyPr/>
          <a:lstStyle/>
          <a:p>
            <a:pPr eaLnBrk="1" hangingPunct="1">
              <a:lnSpc>
                <a:spcPct val="90000"/>
              </a:lnSpc>
              <a:spcAft>
                <a:spcPts val="600"/>
              </a:spcAft>
            </a:pPr>
            <a:r>
              <a:rPr lang="en-US" sz="2800" dirty="0">
                <a:solidFill>
                  <a:schemeClr val="tx1">
                    <a:lumMod val="95000"/>
                    <a:lumOff val="5000"/>
                  </a:schemeClr>
                </a:solidFill>
              </a:rPr>
              <a:t>Two keys</a:t>
            </a:r>
          </a:p>
          <a:p>
            <a:pPr lvl="1" eaLnBrk="1" hangingPunct="1">
              <a:lnSpc>
                <a:spcPct val="90000"/>
              </a:lnSpc>
              <a:spcAft>
                <a:spcPts val="600"/>
              </a:spcAft>
            </a:pPr>
            <a:r>
              <a:rPr lang="en-US" sz="2400" dirty="0">
                <a:solidFill>
                  <a:schemeClr val="tx1">
                    <a:lumMod val="95000"/>
                    <a:lumOff val="5000"/>
                  </a:schemeClr>
                </a:solidFill>
              </a:rPr>
              <a:t>Sender uses recipient’s </a:t>
            </a:r>
            <a:r>
              <a:rPr lang="en-US" sz="2400" b="1" dirty="0">
                <a:solidFill>
                  <a:schemeClr val="tx1">
                    <a:lumMod val="95000"/>
                    <a:lumOff val="5000"/>
                  </a:schemeClr>
                </a:solidFill>
              </a:rPr>
              <a:t>public key</a:t>
            </a:r>
            <a:r>
              <a:rPr lang="en-US" sz="2400" dirty="0">
                <a:solidFill>
                  <a:schemeClr val="tx1">
                    <a:lumMod val="95000"/>
                    <a:lumOff val="5000"/>
                  </a:schemeClr>
                </a:solidFill>
              </a:rPr>
              <a:t> to encrypt</a:t>
            </a:r>
          </a:p>
          <a:p>
            <a:pPr lvl="1" eaLnBrk="1" hangingPunct="1">
              <a:lnSpc>
                <a:spcPct val="90000"/>
              </a:lnSpc>
              <a:spcAft>
                <a:spcPts val="600"/>
              </a:spcAft>
            </a:pPr>
            <a:r>
              <a:rPr lang="en-US" sz="2400" dirty="0">
                <a:solidFill>
                  <a:schemeClr val="tx1">
                    <a:lumMod val="95000"/>
                    <a:lumOff val="5000"/>
                  </a:schemeClr>
                </a:solidFill>
              </a:rPr>
              <a:t>Recipient uses</a:t>
            </a:r>
            <a:r>
              <a:rPr lang="en-US" sz="2400" b="1" dirty="0">
                <a:solidFill>
                  <a:schemeClr val="tx1">
                    <a:lumMod val="95000"/>
                    <a:lumOff val="5000"/>
                  </a:schemeClr>
                </a:solidFill>
              </a:rPr>
              <a:t> private key</a:t>
            </a:r>
            <a:r>
              <a:rPr lang="en-US" sz="2400" dirty="0">
                <a:solidFill>
                  <a:schemeClr val="tx1">
                    <a:lumMod val="95000"/>
                    <a:lumOff val="5000"/>
                  </a:schemeClr>
                </a:solidFill>
              </a:rPr>
              <a:t> to decrypt</a:t>
            </a:r>
          </a:p>
          <a:p>
            <a:pPr eaLnBrk="1" hangingPunct="1">
              <a:lnSpc>
                <a:spcPct val="90000"/>
              </a:lnSpc>
              <a:spcAft>
                <a:spcPts val="600"/>
              </a:spcAft>
            </a:pPr>
            <a:r>
              <a:rPr lang="en-US" sz="2800" dirty="0">
                <a:solidFill>
                  <a:schemeClr val="tx1">
                    <a:lumMod val="95000"/>
                    <a:lumOff val="5000"/>
                  </a:schemeClr>
                </a:solidFill>
              </a:rPr>
              <a:t>Based on one way function</a:t>
            </a:r>
          </a:p>
          <a:p>
            <a:pPr lvl="1" eaLnBrk="1" hangingPunct="1">
              <a:lnSpc>
                <a:spcPct val="90000"/>
              </a:lnSpc>
              <a:spcAft>
                <a:spcPts val="600"/>
              </a:spcAft>
            </a:pPr>
            <a:r>
              <a:rPr lang="en-US" sz="2400" dirty="0">
                <a:solidFill>
                  <a:schemeClr val="tx1">
                    <a:lumMod val="95000"/>
                    <a:lumOff val="5000"/>
                  </a:schemeClr>
                </a:solidFill>
              </a:rPr>
              <a:t>“One way” means easy to compute in one direction, but hard to compute in other direction</a:t>
            </a:r>
          </a:p>
          <a:p>
            <a:pPr lvl="1" eaLnBrk="1" hangingPunct="1">
              <a:lnSpc>
                <a:spcPct val="90000"/>
              </a:lnSpc>
              <a:spcAft>
                <a:spcPts val="600"/>
              </a:spcAft>
            </a:pPr>
            <a:r>
              <a:rPr lang="en-US" sz="2400" dirty="0">
                <a:solidFill>
                  <a:schemeClr val="tx1">
                    <a:lumMod val="95000"/>
                    <a:lumOff val="5000"/>
                  </a:schemeClr>
                </a:solidFill>
              </a:rPr>
              <a:t>Example: Given </a:t>
            </a:r>
            <a:r>
              <a:rPr lang="en-US" sz="2400" dirty="0">
                <a:solidFill>
                  <a:schemeClr val="tx1">
                    <a:lumMod val="95000"/>
                    <a:lumOff val="5000"/>
                  </a:schemeClr>
                </a:solidFill>
                <a:latin typeface="Times-Roman" charset="0"/>
              </a:rPr>
              <a:t>p</a:t>
            </a:r>
            <a:r>
              <a:rPr lang="en-US" sz="2400" dirty="0">
                <a:solidFill>
                  <a:schemeClr val="tx1">
                    <a:lumMod val="95000"/>
                    <a:lumOff val="5000"/>
                  </a:schemeClr>
                </a:solidFill>
              </a:rPr>
              <a:t> and </a:t>
            </a:r>
            <a:r>
              <a:rPr lang="en-US" sz="2400" dirty="0">
                <a:solidFill>
                  <a:schemeClr val="tx1">
                    <a:lumMod val="95000"/>
                    <a:lumOff val="5000"/>
                  </a:schemeClr>
                </a:solidFill>
                <a:latin typeface="Times-Roman" charset="0"/>
              </a:rPr>
              <a:t>q</a:t>
            </a:r>
            <a:r>
              <a:rPr lang="en-US" sz="2400" dirty="0">
                <a:solidFill>
                  <a:schemeClr val="tx1">
                    <a:lumMod val="95000"/>
                    <a:lumOff val="5000"/>
                  </a:schemeClr>
                </a:solidFill>
              </a:rPr>
              <a:t>, product </a:t>
            </a:r>
            <a:r>
              <a:rPr lang="en-US" sz="2400" dirty="0">
                <a:solidFill>
                  <a:schemeClr val="tx1">
                    <a:lumMod val="95000"/>
                    <a:lumOff val="5000"/>
                  </a:schemeClr>
                </a:solidFill>
                <a:latin typeface="Times-Roman" charset="0"/>
              </a:rPr>
              <a:t>N = </a:t>
            </a:r>
            <a:r>
              <a:rPr lang="en-US" sz="2400" dirty="0" err="1">
                <a:solidFill>
                  <a:schemeClr val="tx1">
                    <a:lumMod val="95000"/>
                    <a:lumOff val="5000"/>
                  </a:schemeClr>
                </a:solidFill>
                <a:latin typeface="Times-Roman" charset="0"/>
              </a:rPr>
              <a:t>pq</a:t>
            </a:r>
            <a:r>
              <a:rPr lang="en-US" sz="2400" dirty="0">
                <a:solidFill>
                  <a:schemeClr val="tx1">
                    <a:lumMod val="95000"/>
                    <a:lumOff val="5000"/>
                  </a:schemeClr>
                </a:solidFill>
              </a:rPr>
              <a:t> easy to compute, but given </a:t>
            </a:r>
            <a:r>
              <a:rPr lang="en-US" sz="2400" dirty="0">
                <a:solidFill>
                  <a:schemeClr val="tx1">
                    <a:lumMod val="95000"/>
                    <a:lumOff val="5000"/>
                  </a:schemeClr>
                </a:solidFill>
                <a:latin typeface="Times-Roman" charset="0"/>
              </a:rPr>
              <a:t>N</a:t>
            </a:r>
            <a:r>
              <a:rPr lang="en-US" sz="2400" dirty="0">
                <a:solidFill>
                  <a:schemeClr val="tx1">
                    <a:lumMod val="95000"/>
                    <a:lumOff val="5000"/>
                  </a:schemeClr>
                </a:solidFill>
              </a:rPr>
              <a:t>, it’s hard to find </a:t>
            </a:r>
            <a:r>
              <a:rPr lang="en-US" sz="2400" dirty="0">
                <a:solidFill>
                  <a:schemeClr val="tx1">
                    <a:lumMod val="95000"/>
                    <a:lumOff val="5000"/>
                  </a:schemeClr>
                </a:solidFill>
                <a:latin typeface="Times-Roman" charset="0"/>
              </a:rPr>
              <a:t>p</a:t>
            </a:r>
            <a:r>
              <a:rPr lang="en-US" sz="2400" dirty="0">
                <a:solidFill>
                  <a:schemeClr val="tx1">
                    <a:lumMod val="95000"/>
                    <a:lumOff val="5000"/>
                  </a:schemeClr>
                </a:solidFill>
              </a:rPr>
              <a:t> and </a:t>
            </a:r>
            <a:r>
              <a:rPr lang="en-US" sz="2400" dirty="0">
                <a:solidFill>
                  <a:schemeClr val="tx1">
                    <a:lumMod val="95000"/>
                    <a:lumOff val="5000"/>
                  </a:schemeClr>
                </a:solidFill>
                <a:latin typeface="Times-Roman" charset="0"/>
              </a:rPr>
              <a:t>q</a:t>
            </a:r>
          </a:p>
        </p:txBody>
      </p:sp>
    </p:spTree>
    <p:extLst>
      <p:ext uri="{BB962C8B-B14F-4D97-AF65-F5344CB8AC3E}">
        <p14:creationId xmlns:p14="http://schemas.microsoft.com/office/powerpoint/2010/main" val="4208642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2"/>
          <p:cNvSpPr>
            <a:spLocks noGrp="1" noChangeArrowheads="1"/>
          </p:cNvSpPr>
          <p:nvPr>
            <p:ph type="title"/>
          </p:nvPr>
        </p:nvSpPr>
        <p:spPr>
          <a:xfrm>
            <a:off x="685800" y="152400"/>
            <a:ext cx="7772400" cy="914400"/>
          </a:xfrm>
        </p:spPr>
        <p:txBody>
          <a:bodyPr/>
          <a:lstStyle/>
          <a:p>
            <a:pPr eaLnBrk="1" hangingPunct="1"/>
            <a:r>
              <a:rPr lang="en-US" dirty="0"/>
              <a:t>Public Key Cryptography Use</a:t>
            </a:r>
          </a:p>
        </p:txBody>
      </p:sp>
      <p:sp>
        <p:nvSpPr>
          <p:cNvPr id="120836" name="Rectangle 3"/>
          <p:cNvSpPr>
            <a:spLocks noGrp="1" noChangeArrowheads="1"/>
          </p:cNvSpPr>
          <p:nvPr>
            <p:ph type="body" idx="1"/>
          </p:nvPr>
        </p:nvSpPr>
        <p:spPr>
          <a:xfrm>
            <a:off x="685800" y="1295400"/>
            <a:ext cx="7772400" cy="4724400"/>
          </a:xfrm>
        </p:spPr>
        <p:txBody>
          <a:bodyPr/>
          <a:lstStyle/>
          <a:p>
            <a:pPr eaLnBrk="1" hangingPunct="1">
              <a:lnSpc>
                <a:spcPct val="90000"/>
              </a:lnSpc>
              <a:spcAft>
                <a:spcPts val="600"/>
              </a:spcAft>
            </a:pPr>
            <a:r>
              <a:rPr lang="en-US" sz="2400" dirty="0">
                <a:solidFill>
                  <a:schemeClr val="tx1">
                    <a:lumMod val="95000"/>
                    <a:lumOff val="5000"/>
                  </a:schemeClr>
                </a:solidFill>
              </a:rPr>
              <a:t>Encryption</a:t>
            </a:r>
          </a:p>
          <a:p>
            <a:pPr lvl="1" eaLnBrk="1" hangingPunct="1">
              <a:lnSpc>
                <a:spcPct val="90000"/>
              </a:lnSpc>
              <a:spcAft>
                <a:spcPts val="600"/>
              </a:spcAft>
            </a:pPr>
            <a:r>
              <a:rPr lang="en-US" sz="2000" dirty="0">
                <a:solidFill>
                  <a:schemeClr val="tx1">
                    <a:lumMod val="95000"/>
                    <a:lumOff val="5000"/>
                  </a:schemeClr>
                </a:solidFill>
              </a:rPr>
              <a:t>Suppose we </a:t>
            </a:r>
            <a:r>
              <a:rPr lang="en-US" sz="2000" b="1" dirty="0">
                <a:solidFill>
                  <a:schemeClr val="tx1">
                    <a:lumMod val="95000"/>
                    <a:lumOff val="5000"/>
                  </a:schemeClr>
                </a:solidFill>
              </a:rPr>
              <a:t>encrypt</a:t>
            </a:r>
            <a:r>
              <a:rPr lang="en-US" sz="2000" dirty="0">
                <a:solidFill>
                  <a:schemeClr val="tx1">
                    <a:lumMod val="95000"/>
                    <a:lumOff val="5000"/>
                  </a:schemeClr>
                </a:solidFill>
              </a:rPr>
              <a:t> </a:t>
            </a:r>
            <a:r>
              <a:rPr lang="en-US" sz="2000" dirty="0" err="1">
                <a:solidFill>
                  <a:schemeClr val="tx1">
                    <a:lumMod val="95000"/>
                    <a:lumOff val="5000"/>
                  </a:schemeClr>
                </a:solidFill>
              </a:rPr>
              <a:t>messag</a:t>
            </a:r>
            <a:r>
              <a:rPr lang="en-US" sz="2000" dirty="0">
                <a:solidFill>
                  <a:schemeClr val="tx1">
                    <a:lumMod val="95000"/>
                    <a:lumOff val="5000"/>
                  </a:schemeClr>
                </a:solidFill>
              </a:rPr>
              <a:t> </a:t>
            </a:r>
            <a:r>
              <a:rPr lang="en-US" sz="2000" dirty="0">
                <a:solidFill>
                  <a:schemeClr val="tx1">
                    <a:lumMod val="95000"/>
                    <a:lumOff val="5000"/>
                  </a:schemeClr>
                </a:solidFill>
                <a:latin typeface="Times-Roman" charset="0"/>
              </a:rPr>
              <a:t>M</a:t>
            </a:r>
            <a:r>
              <a:rPr lang="en-US" sz="2000" dirty="0">
                <a:solidFill>
                  <a:schemeClr val="tx1">
                    <a:lumMod val="95000"/>
                    <a:lumOff val="5000"/>
                  </a:schemeClr>
                </a:solidFill>
              </a:rPr>
              <a:t> with Bob’s public key</a:t>
            </a:r>
          </a:p>
          <a:p>
            <a:pPr lvl="1" eaLnBrk="1" hangingPunct="1">
              <a:lnSpc>
                <a:spcPct val="90000"/>
              </a:lnSpc>
              <a:spcAft>
                <a:spcPts val="600"/>
              </a:spcAft>
            </a:pPr>
            <a:r>
              <a:rPr lang="en-US" sz="2000" dirty="0">
                <a:solidFill>
                  <a:schemeClr val="tx1">
                    <a:lumMod val="95000"/>
                    <a:lumOff val="5000"/>
                  </a:schemeClr>
                </a:solidFill>
              </a:rPr>
              <a:t>Bob’s private key can </a:t>
            </a:r>
            <a:r>
              <a:rPr lang="en-US" sz="2000" b="1" dirty="0">
                <a:solidFill>
                  <a:schemeClr val="tx1">
                    <a:lumMod val="95000"/>
                    <a:lumOff val="5000"/>
                  </a:schemeClr>
                </a:solidFill>
              </a:rPr>
              <a:t>decrypt</a:t>
            </a:r>
            <a:r>
              <a:rPr lang="en-US" sz="2000" dirty="0">
                <a:solidFill>
                  <a:schemeClr val="tx1">
                    <a:lumMod val="95000"/>
                    <a:lumOff val="5000"/>
                  </a:schemeClr>
                </a:solidFill>
              </a:rPr>
              <a:t> to recover </a:t>
            </a:r>
            <a:r>
              <a:rPr lang="en-US" sz="2000" dirty="0">
                <a:solidFill>
                  <a:schemeClr val="tx1">
                    <a:lumMod val="95000"/>
                    <a:lumOff val="5000"/>
                  </a:schemeClr>
                </a:solidFill>
                <a:latin typeface="Times-Roman" charset="0"/>
              </a:rPr>
              <a:t>M</a:t>
            </a:r>
            <a:endParaRPr lang="en-US" sz="2000" dirty="0">
              <a:solidFill>
                <a:schemeClr val="tx1">
                  <a:lumMod val="95000"/>
                  <a:lumOff val="5000"/>
                </a:schemeClr>
              </a:solidFill>
            </a:endParaRPr>
          </a:p>
          <a:p>
            <a:pPr eaLnBrk="1" hangingPunct="1">
              <a:lnSpc>
                <a:spcPct val="90000"/>
              </a:lnSpc>
              <a:spcAft>
                <a:spcPts val="600"/>
              </a:spcAft>
            </a:pPr>
            <a:r>
              <a:rPr lang="en-US" sz="2400" dirty="0">
                <a:solidFill>
                  <a:schemeClr val="tx1">
                    <a:lumMod val="95000"/>
                    <a:lumOff val="5000"/>
                  </a:schemeClr>
                </a:solidFill>
              </a:rPr>
              <a:t>Digital Signature</a:t>
            </a:r>
          </a:p>
          <a:p>
            <a:pPr lvl="1" eaLnBrk="1" hangingPunct="1">
              <a:lnSpc>
                <a:spcPct val="90000"/>
              </a:lnSpc>
              <a:spcAft>
                <a:spcPts val="600"/>
              </a:spcAft>
            </a:pPr>
            <a:r>
              <a:rPr lang="en-US" sz="2000" b="1" dirty="0">
                <a:solidFill>
                  <a:schemeClr val="tx1">
                    <a:lumMod val="95000"/>
                    <a:lumOff val="5000"/>
                  </a:schemeClr>
                </a:solidFill>
              </a:rPr>
              <a:t>Sign</a:t>
            </a:r>
            <a:r>
              <a:rPr lang="en-US" sz="2000" dirty="0">
                <a:solidFill>
                  <a:schemeClr val="tx1">
                    <a:lumMod val="95000"/>
                    <a:lumOff val="5000"/>
                  </a:schemeClr>
                </a:solidFill>
              </a:rPr>
              <a:t> by “encrypting” with your private key</a:t>
            </a:r>
          </a:p>
          <a:p>
            <a:pPr lvl="1" eaLnBrk="1" hangingPunct="1">
              <a:lnSpc>
                <a:spcPct val="90000"/>
              </a:lnSpc>
              <a:spcAft>
                <a:spcPts val="600"/>
              </a:spcAft>
            </a:pPr>
            <a:r>
              <a:rPr lang="en-US" sz="2000" dirty="0">
                <a:solidFill>
                  <a:schemeClr val="tx1">
                    <a:lumMod val="95000"/>
                    <a:lumOff val="5000"/>
                  </a:schemeClr>
                </a:solidFill>
              </a:rPr>
              <a:t>Anyone can </a:t>
            </a:r>
            <a:r>
              <a:rPr lang="en-US" sz="2000" b="1" dirty="0">
                <a:solidFill>
                  <a:schemeClr val="tx1">
                    <a:lumMod val="95000"/>
                    <a:lumOff val="5000"/>
                  </a:schemeClr>
                </a:solidFill>
              </a:rPr>
              <a:t>verify</a:t>
            </a:r>
            <a:r>
              <a:rPr lang="en-US" sz="2000" dirty="0">
                <a:solidFill>
                  <a:schemeClr val="tx1">
                    <a:lumMod val="95000"/>
                    <a:lumOff val="5000"/>
                  </a:schemeClr>
                </a:solidFill>
              </a:rPr>
              <a:t> signature by “decrypting” with public key</a:t>
            </a:r>
          </a:p>
          <a:p>
            <a:pPr lvl="1" eaLnBrk="1" hangingPunct="1">
              <a:lnSpc>
                <a:spcPct val="90000"/>
              </a:lnSpc>
              <a:spcAft>
                <a:spcPts val="600"/>
              </a:spcAft>
            </a:pPr>
            <a:r>
              <a:rPr lang="en-US" sz="2000" dirty="0">
                <a:solidFill>
                  <a:schemeClr val="tx1">
                    <a:lumMod val="95000"/>
                    <a:lumOff val="5000"/>
                  </a:schemeClr>
                </a:solidFill>
              </a:rPr>
              <a:t>But only you could have signed </a:t>
            </a:r>
          </a:p>
          <a:p>
            <a:pPr lvl="1" eaLnBrk="1" hangingPunct="1">
              <a:lnSpc>
                <a:spcPct val="90000"/>
              </a:lnSpc>
              <a:spcAft>
                <a:spcPts val="600"/>
              </a:spcAft>
            </a:pPr>
            <a:r>
              <a:rPr lang="en-US" sz="2000" dirty="0">
                <a:solidFill>
                  <a:schemeClr val="tx1">
                    <a:lumMod val="95000"/>
                    <a:lumOff val="5000"/>
                  </a:schemeClr>
                </a:solidFill>
              </a:rPr>
              <a:t>Like a handwritten signature, but way better…</a:t>
            </a:r>
          </a:p>
        </p:txBody>
      </p:sp>
    </p:spTree>
    <p:extLst>
      <p:ext uri="{BB962C8B-B14F-4D97-AF65-F5344CB8AC3E}">
        <p14:creationId xmlns:p14="http://schemas.microsoft.com/office/powerpoint/2010/main" val="7172202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Grp="1" noChangeArrowheads="1"/>
          </p:cNvSpPr>
          <p:nvPr>
            <p:ph type="title"/>
          </p:nvPr>
        </p:nvSpPr>
        <p:spPr>
          <a:xfrm>
            <a:off x="685800" y="152400"/>
            <a:ext cx="7772400" cy="1143000"/>
          </a:xfrm>
        </p:spPr>
        <p:txBody>
          <a:bodyPr/>
          <a:lstStyle/>
          <a:p>
            <a:pPr eaLnBrk="1" hangingPunct="1"/>
            <a:r>
              <a:rPr lang="en-US" dirty="0"/>
              <a:t>RSA</a:t>
            </a:r>
          </a:p>
        </p:txBody>
      </p:sp>
      <p:sp>
        <p:nvSpPr>
          <p:cNvPr id="130052" name="Rectangle 3"/>
          <p:cNvSpPr>
            <a:spLocks noGrp="1" noChangeArrowheads="1"/>
          </p:cNvSpPr>
          <p:nvPr>
            <p:ph type="body" idx="1"/>
          </p:nvPr>
        </p:nvSpPr>
        <p:spPr>
          <a:xfrm>
            <a:off x="678243" y="1219200"/>
            <a:ext cx="7848600" cy="4876800"/>
          </a:xfrm>
        </p:spPr>
        <p:txBody>
          <a:bodyPr/>
          <a:lstStyle/>
          <a:p>
            <a:pPr eaLnBrk="1" hangingPunct="1">
              <a:lnSpc>
                <a:spcPct val="85000"/>
              </a:lnSpc>
              <a:spcAft>
                <a:spcPts val="600"/>
              </a:spcAft>
            </a:pPr>
            <a:r>
              <a:rPr lang="en-US" sz="2400" dirty="0">
                <a:solidFill>
                  <a:schemeClr val="tx1">
                    <a:lumMod val="95000"/>
                    <a:lumOff val="5000"/>
                  </a:schemeClr>
                </a:solidFill>
              </a:rPr>
              <a:t>By Clifford Cocks (GCHQ), independently, </a:t>
            </a:r>
            <a:r>
              <a:rPr lang="en-US" sz="2400" b="1" dirty="0" err="1">
                <a:solidFill>
                  <a:schemeClr val="tx1">
                    <a:lumMod val="95000"/>
                    <a:lumOff val="5000"/>
                  </a:schemeClr>
                </a:solidFill>
              </a:rPr>
              <a:t>R</a:t>
            </a:r>
            <a:r>
              <a:rPr lang="en-US" sz="2400" dirty="0" err="1">
                <a:solidFill>
                  <a:schemeClr val="tx1">
                    <a:lumMod val="95000"/>
                    <a:lumOff val="5000"/>
                  </a:schemeClr>
                </a:solidFill>
              </a:rPr>
              <a:t>ivest</a:t>
            </a:r>
            <a:r>
              <a:rPr lang="en-US" sz="2400" dirty="0">
                <a:solidFill>
                  <a:schemeClr val="tx1">
                    <a:lumMod val="95000"/>
                    <a:lumOff val="5000"/>
                  </a:schemeClr>
                </a:solidFill>
              </a:rPr>
              <a:t>, </a:t>
            </a:r>
            <a:r>
              <a:rPr lang="en-US" sz="2400" b="1" dirty="0">
                <a:solidFill>
                  <a:schemeClr val="tx1">
                    <a:lumMod val="95000"/>
                    <a:lumOff val="5000"/>
                  </a:schemeClr>
                </a:solidFill>
              </a:rPr>
              <a:t>S</a:t>
            </a:r>
            <a:r>
              <a:rPr lang="en-US" sz="2400" dirty="0">
                <a:solidFill>
                  <a:schemeClr val="tx1">
                    <a:lumMod val="95000"/>
                    <a:lumOff val="5000"/>
                  </a:schemeClr>
                </a:solidFill>
              </a:rPr>
              <a:t>hamir, and </a:t>
            </a:r>
            <a:r>
              <a:rPr lang="en-US" sz="2400" b="1" dirty="0" err="1">
                <a:solidFill>
                  <a:schemeClr val="tx1">
                    <a:lumMod val="95000"/>
                    <a:lumOff val="5000"/>
                  </a:schemeClr>
                </a:solidFill>
              </a:rPr>
              <a:t>A</a:t>
            </a:r>
            <a:r>
              <a:rPr lang="en-US" sz="2400" dirty="0" err="1">
                <a:solidFill>
                  <a:schemeClr val="tx1">
                    <a:lumMod val="95000"/>
                    <a:lumOff val="5000"/>
                  </a:schemeClr>
                </a:solidFill>
              </a:rPr>
              <a:t>dleman</a:t>
            </a:r>
            <a:r>
              <a:rPr lang="en-US" sz="2400" dirty="0">
                <a:solidFill>
                  <a:schemeClr val="tx1">
                    <a:lumMod val="95000"/>
                    <a:lumOff val="5000"/>
                  </a:schemeClr>
                </a:solidFill>
              </a:rPr>
              <a:t> (MIT)</a:t>
            </a:r>
          </a:p>
          <a:p>
            <a:pPr lvl="1" eaLnBrk="1" hangingPunct="1">
              <a:lnSpc>
                <a:spcPct val="85000"/>
              </a:lnSpc>
              <a:spcAft>
                <a:spcPts val="600"/>
              </a:spcAft>
            </a:pPr>
            <a:r>
              <a:rPr lang="en-US" sz="2000" dirty="0">
                <a:solidFill>
                  <a:schemeClr val="tx1">
                    <a:lumMod val="95000"/>
                    <a:lumOff val="5000"/>
                  </a:schemeClr>
                </a:solidFill>
              </a:rPr>
              <a:t>RSA is the </a:t>
            </a:r>
            <a:r>
              <a:rPr lang="en-US" sz="2000" b="1" i="1" dirty="0">
                <a:solidFill>
                  <a:schemeClr val="tx1">
                    <a:lumMod val="95000"/>
                    <a:lumOff val="5000"/>
                  </a:schemeClr>
                </a:solidFill>
              </a:rPr>
              <a:t>gold standard </a:t>
            </a:r>
            <a:r>
              <a:rPr lang="en-US" sz="2000" dirty="0">
                <a:solidFill>
                  <a:schemeClr val="tx1">
                    <a:lumMod val="95000"/>
                    <a:lumOff val="5000"/>
                  </a:schemeClr>
                </a:solidFill>
              </a:rPr>
              <a:t>in public key crypto</a:t>
            </a:r>
          </a:p>
          <a:p>
            <a:pPr eaLnBrk="1" hangingPunct="1">
              <a:lnSpc>
                <a:spcPct val="85000"/>
              </a:lnSpc>
              <a:spcAft>
                <a:spcPts val="600"/>
              </a:spcAft>
            </a:pPr>
            <a:r>
              <a:rPr lang="en-US" sz="2400" dirty="0">
                <a:solidFill>
                  <a:schemeClr val="tx1">
                    <a:lumMod val="95000"/>
                    <a:lumOff val="5000"/>
                  </a:schemeClr>
                </a:solidFill>
              </a:rPr>
              <a:t>Let </a:t>
            </a:r>
            <a:r>
              <a:rPr lang="en-US" sz="2400" dirty="0" err="1">
                <a:solidFill>
                  <a:schemeClr val="tx1">
                    <a:lumMod val="95000"/>
                    <a:lumOff val="5000"/>
                  </a:schemeClr>
                </a:solidFill>
                <a:latin typeface="Times-Roman" charset="0"/>
              </a:rPr>
              <a:t>p</a:t>
            </a:r>
            <a:r>
              <a:rPr lang="en-US" sz="2400" dirty="0">
                <a:solidFill>
                  <a:schemeClr val="tx1">
                    <a:lumMod val="95000"/>
                    <a:lumOff val="5000"/>
                  </a:schemeClr>
                </a:solidFill>
              </a:rPr>
              <a:t> and </a:t>
            </a:r>
            <a:r>
              <a:rPr lang="en-US" sz="2400" dirty="0" err="1">
                <a:solidFill>
                  <a:schemeClr val="tx1">
                    <a:lumMod val="95000"/>
                    <a:lumOff val="5000"/>
                  </a:schemeClr>
                </a:solidFill>
                <a:latin typeface="Times-Roman" charset="0"/>
              </a:rPr>
              <a:t>q</a:t>
            </a:r>
            <a:r>
              <a:rPr lang="en-US" sz="2400" dirty="0">
                <a:solidFill>
                  <a:schemeClr val="tx1">
                    <a:lumMod val="95000"/>
                    <a:lumOff val="5000"/>
                  </a:schemeClr>
                </a:solidFill>
              </a:rPr>
              <a:t> be two large prime numbers</a:t>
            </a:r>
          </a:p>
          <a:p>
            <a:pPr eaLnBrk="1" hangingPunct="1">
              <a:lnSpc>
                <a:spcPct val="85000"/>
              </a:lnSpc>
              <a:spcAft>
                <a:spcPts val="600"/>
              </a:spcAft>
            </a:pPr>
            <a:r>
              <a:rPr lang="en-US" sz="2400" dirty="0">
                <a:solidFill>
                  <a:schemeClr val="tx1">
                    <a:lumMod val="95000"/>
                    <a:lumOff val="5000"/>
                  </a:schemeClr>
                </a:solidFill>
              </a:rPr>
              <a:t>Let </a:t>
            </a:r>
            <a:r>
              <a:rPr lang="en-US" sz="2400" dirty="0">
                <a:solidFill>
                  <a:schemeClr val="tx1">
                    <a:lumMod val="95000"/>
                    <a:lumOff val="5000"/>
                  </a:schemeClr>
                </a:solidFill>
                <a:latin typeface="Times-Roman" charset="0"/>
              </a:rPr>
              <a:t>N = </a:t>
            </a:r>
            <a:r>
              <a:rPr lang="en-US" sz="2400" dirty="0" err="1">
                <a:solidFill>
                  <a:schemeClr val="tx1">
                    <a:lumMod val="95000"/>
                    <a:lumOff val="5000"/>
                  </a:schemeClr>
                </a:solidFill>
                <a:latin typeface="Times-Roman" charset="0"/>
              </a:rPr>
              <a:t>pq</a:t>
            </a:r>
            <a:r>
              <a:rPr lang="en-US" sz="2400" dirty="0">
                <a:solidFill>
                  <a:schemeClr val="tx1">
                    <a:lumMod val="95000"/>
                    <a:lumOff val="5000"/>
                  </a:schemeClr>
                </a:solidFill>
              </a:rPr>
              <a:t> be the </a:t>
            </a:r>
            <a:r>
              <a:rPr lang="en-US" sz="2400" b="1" dirty="0">
                <a:solidFill>
                  <a:schemeClr val="tx1">
                    <a:lumMod val="95000"/>
                    <a:lumOff val="5000"/>
                  </a:schemeClr>
                </a:solidFill>
              </a:rPr>
              <a:t>modulus</a:t>
            </a:r>
          </a:p>
          <a:p>
            <a:pPr eaLnBrk="1" hangingPunct="1">
              <a:lnSpc>
                <a:spcPct val="85000"/>
              </a:lnSpc>
              <a:spcAft>
                <a:spcPts val="600"/>
              </a:spcAft>
            </a:pPr>
            <a:r>
              <a:rPr lang="en-US" sz="2400" b="1" dirty="0">
                <a:solidFill>
                  <a:schemeClr val="tx1">
                    <a:lumMod val="95000"/>
                    <a:lumOff val="5000"/>
                  </a:schemeClr>
                </a:solidFill>
              </a:rPr>
              <a:t>Let </a:t>
            </a:r>
            <a:r>
              <a:rPr lang="pt-BR" sz="2400" dirty="0">
                <a:solidFill>
                  <a:schemeClr val="tx1">
                    <a:lumMod val="95000"/>
                    <a:lumOff val="5000"/>
                  </a:schemeClr>
                </a:solidFill>
              </a:rPr>
              <a:t>φ(n) = </a:t>
            </a:r>
            <a:r>
              <a:rPr lang="en-US" sz="2400" dirty="0">
                <a:solidFill>
                  <a:schemeClr val="tx1">
                    <a:lumMod val="95000"/>
                    <a:lumOff val="5000"/>
                  </a:schemeClr>
                </a:solidFill>
                <a:latin typeface="Times-Roman" charset="0"/>
              </a:rPr>
              <a:t>(p</a:t>
            </a:r>
            <a:r>
              <a:rPr lang="en-US" sz="2000" dirty="0">
                <a:solidFill>
                  <a:schemeClr val="tx1">
                    <a:lumMod val="95000"/>
                    <a:lumOff val="5000"/>
                  </a:schemeClr>
                </a:solidFill>
                <a:latin typeface="Times-Roman" charset="0"/>
                <a:sym typeface="Symbol" charset="2"/>
              </a:rPr>
              <a:t></a:t>
            </a:r>
            <a:r>
              <a:rPr lang="en-US" sz="2400" dirty="0">
                <a:solidFill>
                  <a:schemeClr val="tx1">
                    <a:lumMod val="95000"/>
                    <a:lumOff val="5000"/>
                  </a:schemeClr>
                </a:solidFill>
                <a:latin typeface="Times-Roman" charset="0"/>
              </a:rPr>
              <a:t>1)(q</a:t>
            </a:r>
            <a:r>
              <a:rPr lang="en-US" sz="2000" dirty="0">
                <a:solidFill>
                  <a:schemeClr val="tx1">
                    <a:lumMod val="95000"/>
                    <a:lumOff val="5000"/>
                  </a:schemeClr>
                </a:solidFill>
                <a:latin typeface="Times-Roman" charset="0"/>
                <a:sym typeface="Symbol" charset="2"/>
              </a:rPr>
              <a:t></a:t>
            </a:r>
            <a:r>
              <a:rPr lang="en-US" sz="2400" dirty="0">
                <a:solidFill>
                  <a:schemeClr val="tx1">
                    <a:lumMod val="95000"/>
                    <a:lumOff val="5000"/>
                  </a:schemeClr>
                </a:solidFill>
                <a:latin typeface="Times-Roman" charset="0"/>
              </a:rPr>
              <a:t>1)</a:t>
            </a:r>
            <a:endParaRPr lang="en-US" sz="2400" dirty="0">
              <a:solidFill>
                <a:schemeClr val="tx1">
                  <a:lumMod val="95000"/>
                  <a:lumOff val="5000"/>
                </a:schemeClr>
              </a:solidFill>
            </a:endParaRPr>
          </a:p>
          <a:p>
            <a:pPr eaLnBrk="1" hangingPunct="1">
              <a:lnSpc>
                <a:spcPct val="85000"/>
              </a:lnSpc>
              <a:spcAft>
                <a:spcPts val="600"/>
              </a:spcAft>
            </a:pPr>
            <a:r>
              <a:rPr lang="en-US" sz="2400" dirty="0">
                <a:solidFill>
                  <a:schemeClr val="tx1">
                    <a:lumMod val="95000"/>
                    <a:lumOff val="5000"/>
                  </a:schemeClr>
                </a:solidFill>
              </a:rPr>
              <a:t>Choose </a:t>
            </a:r>
            <a:r>
              <a:rPr lang="en-US" sz="2400" dirty="0">
                <a:solidFill>
                  <a:schemeClr val="tx1">
                    <a:lumMod val="95000"/>
                    <a:lumOff val="5000"/>
                  </a:schemeClr>
                </a:solidFill>
                <a:latin typeface="Times-Roman" charset="0"/>
              </a:rPr>
              <a:t>e</a:t>
            </a:r>
            <a:r>
              <a:rPr lang="en-US" sz="2400" dirty="0">
                <a:solidFill>
                  <a:schemeClr val="tx1">
                    <a:lumMod val="95000"/>
                    <a:lumOff val="5000"/>
                  </a:schemeClr>
                </a:solidFill>
              </a:rPr>
              <a:t> relatively prime to </a:t>
            </a:r>
            <a:r>
              <a:rPr lang="pt-BR" sz="2400" dirty="0">
                <a:solidFill>
                  <a:schemeClr val="tx1">
                    <a:lumMod val="95000"/>
                    <a:lumOff val="5000"/>
                  </a:schemeClr>
                </a:solidFill>
              </a:rPr>
              <a:t>φ(n)</a:t>
            </a:r>
            <a:endParaRPr lang="en-US" sz="2400" dirty="0">
              <a:solidFill>
                <a:schemeClr val="tx1">
                  <a:lumMod val="95000"/>
                  <a:lumOff val="5000"/>
                </a:schemeClr>
              </a:solidFill>
            </a:endParaRPr>
          </a:p>
          <a:p>
            <a:pPr eaLnBrk="1" hangingPunct="1">
              <a:lnSpc>
                <a:spcPct val="85000"/>
              </a:lnSpc>
              <a:spcAft>
                <a:spcPts val="600"/>
              </a:spcAft>
            </a:pPr>
            <a:r>
              <a:rPr lang="en-US" sz="2400" dirty="0">
                <a:solidFill>
                  <a:schemeClr val="tx1">
                    <a:lumMod val="95000"/>
                    <a:lumOff val="5000"/>
                  </a:schemeClr>
                </a:solidFill>
              </a:rPr>
              <a:t>Find </a:t>
            </a:r>
            <a:r>
              <a:rPr lang="en-US" sz="2400" dirty="0">
                <a:solidFill>
                  <a:schemeClr val="tx1">
                    <a:lumMod val="95000"/>
                    <a:lumOff val="5000"/>
                  </a:schemeClr>
                </a:solidFill>
                <a:latin typeface="Times-Roman" charset="0"/>
              </a:rPr>
              <a:t>d</a:t>
            </a:r>
            <a:r>
              <a:rPr lang="en-US" sz="2400" dirty="0">
                <a:solidFill>
                  <a:schemeClr val="tx1">
                    <a:lumMod val="95000"/>
                    <a:lumOff val="5000"/>
                  </a:schemeClr>
                </a:solidFill>
              </a:rPr>
              <a:t> such that </a:t>
            </a:r>
            <a:r>
              <a:rPr lang="en-US" sz="2400" dirty="0">
                <a:solidFill>
                  <a:schemeClr val="tx1">
                    <a:lumMod val="95000"/>
                    <a:lumOff val="5000"/>
                  </a:schemeClr>
                </a:solidFill>
                <a:latin typeface="Times-Roman" charset="0"/>
              </a:rPr>
              <a:t>e</a:t>
            </a:r>
            <a:r>
              <a:rPr lang="en-US" sz="2400" baseline="30000" dirty="0">
                <a:solidFill>
                  <a:schemeClr val="tx1">
                    <a:lumMod val="95000"/>
                    <a:lumOff val="5000"/>
                  </a:schemeClr>
                </a:solidFill>
                <a:latin typeface="Times-Roman" charset="0"/>
              </a:rPr>
              <a:t>-1</a:t>
            </a:r>
            <a:r>
              <a:rPr lang="en-US" sz="2400" dirty="0">
                <a:solidFill>
                  <a:schemeClr val="tx1">
                    <a:lumMod val="95000"/>
                    <a:lumOff val="5000"/>
                  </a:schemeClr>
                </a:solidFill>
                <a:latin typeface="Times-Roman" charset="0"/>
              </a:rPr>
              <a:t> mod </a:t>
            </a:r>
            <a:r>
              <a:rPr lang="pt-BR" sz="2400" dirty="0">
                <a:solidFill>
                  <a:schemeClr val="tx1">
                    <a:lumMod val="95000"/>
                    <a:lumOff val="5000"/>
                  </a:schemeClr>
                </a:solidFill>
              </a:rPr>
              <a:t>φ(n) </a:t>
            </a:r>
          </a:p>
          <a:p>
            <a:pPr eaLnBrk="1" hangingPunct="1">
              <a:lnSpc>
                <a:spcPct val="85000"/>
              </a:lnSpc>
              <a:spcAft>
                <a:spcPts val="600"/>
              </a:spcAft>
            </a:pPr>
            <a:r>
              <a:rPr lang="en-US" sz="2400" b="1" dirty="0">
                <a:solidFill>
                  <a:schemeClr val="tx1">
                    <a:lumMod val="95000"/>
                    <a:lumOff val="5000"/>
                  </a:schemeClr>
                </a:solidFill>
              </a:rPr>
              <a:t>Public key</a:t>
            </a:r>
            <a:r>
              <a:rPr lang="en-US" sz="2400" dirty="0">
                <a:solidFill>
                  <a:schemeClr val="tx1">
                    <a:lumMod val="95000"/>
                    <a:lumOff val="5000"/>
                  </a:schemeClr>
                </a:solidFill>
              </a:rPr>
              <a:t> is </a:t>
            </a:r>
            <a:r>
              <a:rPr lang="en-US" sz="2400" dirty="0">
                <a:solidFill>
                  <a:schemeClr val="tx1">
                    <a:lumMod val="95000"/>
                    <a:lumOff val="5000"/>
                  </a:schemeClr>
                </a:solidFill>
                <a:latin typeface="Times-Roman" charset="0"/>
              </a:rPr>
              <a:t>(</a:t>
            </a:r>
            <a:r>
              <a:rPr lang="en-US" sz="2400" dirty="0" err="1">
                <a:solidFill>
                  <a:schemeClr val="tx1">
                    <a:lumMod val="95000"/>
                    <a:lumOff val="5000"/>
                  </a:schemeClr>
                </a:solidFill>
                <a:latin typeface="Times-Roman" charset="0"/>
              </a:rPr>
              <a:t>N,e</a:t>
            </a:r>
            <a:r>
              <a:rPr lang="en-US" sz="2400" dirty="0">
                <a:solidFill>
                  <a:schemeClr val="tx1">
                    <a:lumMod val="95000"/>
                    <a:lumOff val="5000"/>
                  </a:schemeClr>
                </a:solidFill>
                <a:latin typeface="Times-Roman" charset="0"/>
              </a:rPr>
              <a:t>)</a:t>
            </a:r>
            <a:endParaRPr lang="en-US" sz="2400" dirty="0">
              <a:solidFill>
                <a:schemeClr val="tx1">
                  <a:lumMod val="95000"/>
                  <a:lumOff val="5000"/>
                </a:schemeClr>
              </a:solidFill>
            </a:endParaRPr>
          </a:p>
          <a:p>
            <a:pPr eaLnBrk="1" hangingPunct="1">
              <a:lnSpc>
                <a:spcPct val="85000"/>
              </a:lnSpc>
              <a:spcAft>
                <a:spcPts val="600"/>
              </a:spcAft>
            </a:pPr>
            <a:r>
              <a:rPr lang="en-US" sz="2400" b="1" dirty="0">
                <a:solidFill>
                  <a:schemeClr val="tx1">
                    <a:lumMod val="95000"/>
                    <a:lumOff val="5000"/>
                  </a:schemeClr>
                </a:solidFill>
              </a:rPr>
              <a:t>Private key</a:t>
            </a:r>
            <a:r>
              <a:rPr lang="en-US" sz="2400" dirty="0">
                <a:solidFill>
                  <a:schemeClr val="tx1">
                    <a:lumMod val="95000"/>
                    <a:lumOff val="5000"/>
                  </a:schemeClr>
                </a:solidFill>
              </a:rPr>
              <a:t> is p, q, </a:t>
            </a:r>
            <a:r>
              <a:rPr lang="en-US" sz="2400" dirty="0">
                <a:solidFill>
                  <a:schemeClr val="tx1">
                    <a:lumMod val="95000"/>
                    <a:lumOff val="5000"/>
                  </a:schemeClr>
                </a:solidFill>
                <a:latin typeface="Times-Roman" charset="0"/>
              </a:rPr>
              <a:t>d</a:t>
            </a:r>
          </a:p>
        </p:txBody>
      </p:sp>
    </p:spTree>
    <p:extLst>
      <p:ext uri="{BB962C8B-B14F-4D97-AF65-F5344CB8AC3E}">
        <p14:creationId xmlns:p14="http://schemas.microsoft.com/office/powerpoint/2010/main" val="358006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t>Crypto</a:t>
            </a:r>
          </a:p>
        </p:txBody>
      </p:sp>
      <p:sp>
        <p:nvSpPr>
          <p:cNvPr id="16388" name="Rectangle 3"/>
          <p:cNvSpPr>
            <a:spLocks noGrp="1" noChangeArrowheads="1"/>
          </p:cNvSpPr>
          <p:nvPr>
            <p:ph idx="1"/>
          </p:nvPr>
        </p:nvSpPr>
        <p:spPr/>
        <p:txBody>
          <a:bodyPr/>
          <a:lstStyle/>
          <a:p>
            <a:pPr eaLnBrk="1" hangingPunct="1">
              <a:lnSpc>
                <a:spcPct val="90000"/>
              </a:lnSpc>
            </a:pPr>
            <a:r>
              <a:rPr lang="en-US" b="1" dirty="0">
                <a:solidFill>
                  <a:schemeClr val="tx1">
                    <a:lumMod val="95000"/>
                    <a:lumOff val="5000"/>
                  </a:schemeClr>
                </a:solidFill>
              </a:rPr>
              <a:t>Cryptology</a:t>
            </a:r>
            <a:r>
              <a:rPr lang="en-US" b="1" dirty="0">
                <a:solidFill>
                  <a:schemeClr val="accent2"/>
                </a:solidFill>
              </a:rPr>
              <a:t> </a:t>
            </a:r>
            <a:r>
              <a:rPr lang="en-US" dirty="0">
                <a:sym typeface="Symbol" charset="2"/>
              </a:rPr>
              <a:t></a:t>
            </a:r>
            <a:r>
              <a:rPr lang="en-US" dirty="0"/>
              <a:t> The art and science of making and breaking “secret codes”</a:t>
            </a:r>
          </a:p>
          <a:p>
            <a:pPr eaLnBrk="1" hangingPunct="1">
              <a:lnSpc>
                <a:spcPct val="90000"/>
              </a:lnSpc>
            </a:pPr>
            <a:r>
              <a:rPr lang="en-US" b="1" dirty="0">
                <a:solidFill>
                  <a:schemeClr val="tx1">
                    <a:lumMod val="95000"/>
                    <a:lumOff val="5000"/>
                  </a:schemeClr>
                </a:solidFill>
              </a:rPr>
              <a:t>Cryptography</a:t>
            </a:r>
            <a:r>
              <a:rPr lang="en-US" dirty="0"/>
              <a:t> </a:t>
            </a:r>
            <a:r>
              <a:rPr lang="en-US" dirty="0">
                <a:sym typeface="Symbol" charset="2"/>
              </a:rPr>
              <a:t></a:t>
            </a:r>
            <a:r>
              <a:rPr lang="en-US" dirty="0"/>
              <a:t> making “secret codes”</a:t>
            </a:r>
          </a:p>
          <a:p>
            <a:pPr eaLnBrk="1" hangingPunct="1">
              <a:lnSpc>
                <a:spcPct val="90000"/>
              </a:lnSpc>
            </a:pPr>
            <a:r>
              <a:rPr lang="en-US" b="1" dirty="0">
                <a:solidFill>
                  <a:schemeClr val="tx1">
                    <a:lumMod val="95000"/>
                    <a:lumOff val="5000"/>
                  </a:schemeClr>
                </a:solidFill>
              </a:rPr>
              <a:t>Cryptanalysis</a:t>
            </a:r>
            <a:r>
              <a:rPr lang="en-US" dirty="0"/>
              <a:t> </a:t>
            </a:r>
            <a:r>
              <a:rPr lang="en-US" dirty="0">
                <a:sym typeface="Symbol" charset="2"/>
              </a:rPr>
              <a:t></a:t>
            </a:r>
            <a:r>
              <a:rPr lang="en-US" dirty="0"/>
              <a:t> breaking “secret codes”</a:t>
            </a:r>
          </a:p>
          <a:p>
            <a:pPr eaLnBrk="1" hangingPunct="1">
              <a:lnSpc>
                <a:spcPct val="90000"/>
              </a:lnSpc>
            </a:pPr>
            <a:r>
              <a:rPr lang="en-US" b="1" dirty="0">
                <a:solidFill>
                  <a:schemeClr val="tx1">
                    <a:lumMod val="95000"/>
                    <a:lumOff val="5000"/>
                  </a:schemeClr>
                </a:solidFill>
              </a:rPr>
              <a:t>Crypto</a:t>
            </a:r>
            <a:r>
              <a:rPr lang="en-US" dirty="0"/>
              <a:t> </a:t>
            </a:r>
            <a:r>
              <a:rPr lang="en-US" dirty="0">
                <a:sym typeface="Symbol" charset="2"/>
              </a:rPr>
              <a:t></a:t>
            </a:r>
            <a:r>
              <a:rPr lang="en-US" dirty="0"/>
              <a:t> all of the above (and more)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Grp="1" noChangeArrowheads="1"/>
          </p:cNvSpPr>
          <p:nvPr>
            <p:ph type="title"/>
          </p:nvPr>
        </p:nvSpPr>
        <p:spPr>
          <a:xfrm>
            <a:off x="685800" y="609600"/>
            <a:ext cx="7772400" cy="914400"/>
          </a:xfrm>
        </p:spPr>
        <p:txBody>
          <a:bodyPr/>
          <a:lstStyle/>
          <a:p>
            <a:pPr eaLnBrk="1" hangingPunct="1"/>
            <a:r>
              <a:rPr lang="en-US" dirty="0"/>
              <a:t>RSA Cryptosystem</a:t>
            </a:r>
          </a:p>
        </p:txBody>
      </p:sp>
      <p:sp>
        <p:nvSpPr>
          <p:cNvPr id="131076" name="Rectangle 3"/>
          <p:cNvSpPr>
            <a:spLocks noGrp="1" noChangeArrowheads="1"/>
          </p:cNvSpPr>
          <p:nvPr>
            <p:ph type="body" idx="1"/>
          </p:nvPr>
        </p:nvSpPr>
        <p:spPr>
          <a:xfrm>
            <a:off x="685800" y="1676400"/>
            <a:ext cx="7620000" cy="4419600"/>
          </a:xfrm>
        </p:spPr>
        <p:txBody>
          <a:bodyPr/>
          <a:lstStyle/>
          <a:p>
            <a:pPr eaLnBrk="1" hangingPunct="1">
              <a:lnSpc>
                <a:spcPct val="85000"/>
              </a:lnSpc>
            </a:pPr>
            <a:r>
              <a:rPr lang="en-US" sz="2800" dirty="0"/>
              <a:t>Message </a:t>
            </a:r>
            <a:r>
              <a:rPr lang="en-US" sz="2800" dirty="0">
                <a:latin typeface="Times-Roman"/>
                <a:cs typeface="Times-Roman"/>
              </a:rPr>
              <a:t>M</a:t>
            </a:r>
            <a:r>
              <a:rPr lang="en-US" sz="2800" dirty="0"/>
              <a:t> is treated as a number</a:t>
            </a:r>
          </a:p>
          <a:p>
            <a:pPr eaLnBrk="1" hangingPunct="1">
              <a:lnSpc>
                <a:spcPct val="85000"/>
              </a:lnSpc>
            </a:pPr>
            <a:r>
              <a:rPr lang="en-US" sz="2800" dirty="0"/>
              <a:t>To encrypt </a:t>
            </a:r>
            <a:r>
              <a:rPr lang="en-US" sz="2800" dirty="0">
                <a:latin typeface="Times-Roman" charset="0"/>
              </a:rPr>
              <a:t>M</a:t>
            </a:r>
            <a:r>
              <a:rPr lang="en-US" sz="2800" dirty="0"/>
              <a:t> we compute</a:t>
            </a:r>
          </a:p>
          <a:p>
            <a:pPr lvl="1" eaLnBrk="1" hangingPunct="1">
              <a:lnSpc>
                <a:spcPct val="85000"/>
              </a:lnSpc>
              <a:buFontTx/>
              <a:buNone/>
            </a:pPr>
            <a:r>
              <a:rPr lang="en-US" dirty="0">
                <a:latin typeface="Times-Roman" charset="0"/>
              </a:rPr>
              <a:t>C = M</a:t>
            </a:r>
            <a:r>
              <a:rPr lang="en-US" baseline="30000" dirty="0">
                <a:latin typeface="Times-Roman" charset="0"/>
              </a:rPr>
              <a:t>e</a:t>
            </a:r>
            <a:r>
              <a:rPr lang="en-US" dirty="0">
                <a:latin typeface="Times-Roman" charset="0"/>
              </a:rPr>
              <a:t> mod N </a:t>
            </a:r>
            <a:endParaRPr lang="en-US" dirty="0"/>
          </a:p>
          <a:p>
            <a:pPr eaLnBrk="1" hangingPunct="1">
              <a:lnSpc>
                <a:spcPct val="85000"/>
              </a:lnSpc>
            </a:pPr>
            <a:r>
              <a:rPr lang="en-US" sz="2800" dirty="0"/>
              <a:t>To decrypt </a:t>
            </a:r>
            <a:r>
              <a:rPr lang="en-US" sz="2800" dirty="0" err="1"/>
              <a:t>ciphertext</a:t>
            </a:r>
            <a:r>
              <a:rPr lang="en-US" sz="2800" dirty="0"/>
              <a:t> </a:t>
            </a:r>
            <a:r>
              <a:rPr lang="en-US" sz="2800" dirty="0">
                <a:latin typeface="Times-Roman" charset="0"/>
              </a:rPr>
              <a:t>C</a:t>
            </a:r>
            <a:r>
              <a:rPr lang="en-US" sz="2800" dirty="0"/>
              <a:t> compute</a:t>
            </a:r>
          </a:p>
          <a:p>
            <a:pPr lvl="1" eaLnBrk="1" hangingPunct="1">
              <a:lnSpc>
                <a:spcPct val="85000"/>
              </a:lnSpc>
              <a:buFontTx/>
              <a:buNone/>
            </a:pPr>
            <a:r>
              <a:rPr lang="en-US" dirty="0">
                <a:latin typeface="Times-Roman" charset="0"/>
              </a:rPr>
              <a:t>M = </a:t>
            </a:r>
            <a:r>
              <a:rPr lang="en-US" dirty="0" err="1">
                <a:latin typeface="Times-Roman" charset="0"/>
              </a:rPr>
              <a:t>C</a:t>
            </a:r>
            <a:r>
              <a:rPr lang="en-US" baseline="30000" dirty="0" err="1">
                <a:latin typeface="Times-Roman" charset="0"/>
              </a:rPr>
              <a:t>d</a:t>
            </a:r>
            <a:r>
              <a:rPr lang="en-US" dirty="0">
                <a:latin typeface="Times-Roman" charset="0"/>
              </a:rPr>
              <a:t> mod N </a:t>
            </a:r>
            <a:endParaRPr lang="en-US" dirty="0"/>
          </a:p>
          <a:p>
            <a:pPr eaLnBrk="1" hangingPunct="1">
              <a:lnSpc>
                <a:spcPct val="85000"/>
              </a:lnSpc>
            </a:pPr>
            <a:r>
              <a:rPr lang="en-US" sz="2800" dirty="0"/>
              <a:t>Recall that </a:t>
            </a:r>
            <a:r>
              <a:rPr lang="en-US" sz="2800" dirty="0" err="1">
                <a:latin typeface="Times-Roman" charset="0"/>
              </a:rPr>
              <a:t>e</a:t>
            </a:r>
            <a:r>
              <a:rPr lang="en-US" sz="2800" dirty="0"/>
              <a:t> and </a:t>
            </a:r>
            <a:r>
              <a:rPr lang="en-US" sz="2800" dirty="0">
                <a:latin typeface="Times-Roman" charset="0"/>
              </a:rPr>
              <a:t>N</a:t>
            </a:r>
            <a:r>
              <a:rPr lang="en-US" sz="2800" dirty="0"/>
              <a:t> are public</a:t>
            </a:r>
          </a:p>
          <a:p>
            <a:pPr eaLnBrk="1" hangingPunct="1">
              <a:lnSpc>
                <a:spcPct val="85000"/>
              </a:lnSpc>
            </a:pPr>
            <a:r>
              <a:rPr lang="en-US" sz="2800" dirty="0"/>
              <a:t>If Trudy can factor </a:t>
            </a:r>
            <a:r>
              <a:rPr lang="en-US" sz="2800" dirty="0">
                <a:latin typeface="Times-Roman" charset="0"/>
              </a:rPr>
              <a:t>N=</a:t>
            </a:r>
            <a:r>
              <a:rPr lang="en-US" sz="2800" dirty="0" err="1">
                <a:latin typeface="Times-Roman" charset="0"/>
              </a:rPr>
              <a:t>pq</a:t>
            </a:r>
            <a:r>
              <a:rPr lang="en-US" sz="2800" dirty="0"/>
              <a:t>, she can use </a:t>
            </a:r>
            <a:r>
              <a:rPr lang="en-US" sz="2800" dirty="0" err="1">
                <a:latin typeface="Times-Roman" charset="0"/>
              </a:rPr>
              <a:t>e</a:t>
            </a:r>
            <a:r>
              <a:rPr lang="en-US" sz="2800" dirty="0"/>
              <a:t> to easily find </a:t>
            </a:r>
            <a:r>
              <a:rPr lang="en-US" sz="2800" dirty="0" err="1">
                <a:latin typeface="Times-Roman" charset="0"/>
              </a:rPr>
              <a:t>d</a:t>
            </a:r>
            <a:r>
              <a:rPr lang="en-US" sz="2800" dirty="0"/>
              <a:t> since </a:t>
            </a:r>
            <a:r>
              <a:rPr lang="en-US" sz="2800" dirty="0" err="1">
                <a:latin typeface="Times-Roman" charset="0"/>
              </a:rPr>
              <a:t>ed</a:t>
            </a:r>
            <a:r>
              <a:rPr lang="en-US" sz="2800" dirty="0">
                <a:latin typeface="Times-Roman" charset="0"/>
              </a:rPr>
              <a:t> = 1 mod (p</a:t>
            </a:r>
            <a:r>
              <a:rPr lang="en-US" sz="2800" dirty="0">
                <a:latin typeface="Times-Roman" charset="0"/>
                <a:sym typeface="Symbol" charset="2"/>
              </a:rPr>
              <a:t></a:t>
            </a:r>
            <a:r>
              <a:rPr lang="en-US" sz="2800" dirty="0">
                <a:latin typeface="Times-Roman" charset="0"/>
              </a:rPr>
              <a:t>1)(q</a:t>
            </a:r>
            <a:r>
              <a:rPr lang="en-US" sz="2800" dirty="0">
                <a:latin typeface="Times-Roman" charset="0"/>
                <a:sym typeface="Symbol" charset="2"/>
              </a:rPr>
              <a:t></a:t>
            </a:r>
            <a:r>
              <a:rPr lang="en-US" sz="2800" dirty="0">
                <a:latin typeface="Times-Roman" charset="0"/>
              </a:rPr>
              <a:t>1)</a:t>
            </a:r>
            <a:endParaRPr lang="en-US" sz="2800" dirty="0"/>
          </a:p>
          <a:p>
            <a:pPr eaLnBrk="1" hangingPunct="1">
              <a:lnSpc>
                <a:spcPct val="85000"/>
              </a:lnSpc>
            </a:pPr>
            <a:r>
              <a:rPr lang="en-US" sz="2800" b="1" dirty="0">
                <a:solidFill>
                  <a:schemeClr val="hlink"/>
                </a:solidFill>
              </a:rPr>
              <a:t>Factoring the modulus breaks RSA</a:t>
            </a:r>
            <a:endParaRPr lang="en-US" sz="2800" dirty="0"/>
          </a:p>
        </p:txBody>
      </p:sp>
    </p:spTree>
    <p:extLst>
      <p:ext uri="{BB962C8B-B14F-4D97-AF65-F5344CB8AC3E}">
        <p14:creationId xmlns:p14="http://schemas.microsoft.com/office/powerpoint/2010/main" val="553178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Grp="1" noChangeArrowheads="1"/>
          </p:cNvSpPr>
          <p:nvPr>
            <p:ph type="title"/>
          </p:nvPr>
        </p:nvSpPr>
        <p:spPr>
          <a:xfrm>
            <a:off x="762000" y="76200"/>
            <a:ext cx="7772400" cy="914400"/>
          </a:xfrm>
        </p:spPr>
        <p:txBody>
          <a:bodyPr/>
          <a:lstStyle/>
          <a:p>
            <a:pPr eaLnBrk="1" hangingPunct="1"/>
            <a:r>
              <a:rPr lang="en-US" dirty="0"/>
              <a:t>RSA Example</a:t>
            </a:r>
          </a:p>
        </p:txBody>
      </p:sp>
      <p:sp>
        <p:nvSpPr>
          <p:cNvPr id="131076" name="Rectangle 3"/>
          <p:cNvSpPr>
            <a:spLocks noGrp="1" noChangeArrowheads="1"/>
          </p:cNvSpPr>
          <p:nvPr>
            <p:ph type="body" idx="1"/>
          </p:nvPr>
        </p:nvSpPr>
        <p:spPr>
          <a:xfrm>
            <a:off x="685800" y="1143000"/>
            <a:ext cx="7620000" cy="4953000"/>
          </a:xfrm>
        </p:spPr>
        <p:txBody>
          <a:bodyPr/>
          <a:lstStyle/>
          <a:p>
            <a:r>
              <a:rPr lang="en-US" sz="2000" dirty="0"/>
              <a:t>Bob:</a:t>
            </a:r>
          </a:p>
          <a:p>
            <a:r>
              <a:rPr lang="en-US" sz="2000" dirty="0"/>
              <a:t>- chooses p = 101, q = 113</a:t>
            </a:r>
          </a:p>
          <a:p>
            <a:r>
              <a:rPr lang="pt-BR" sz="2000" dirty="0"/>
              <a:t>- computes n = pq = 11413 and φ(n) = (p-1)(q-1) = 11200</a:t>
            </a:r>
          </a:p>
          <a:p>
            <a:r>
              <a:rPr lang="pt-BR" sz="2000" dirty="0"/>
              <a:t>- chooses e = 3533 (note: gcd(e,φ(n))=1)</a:t>
            </a:r>
          </a:p>
          <a:p>
            <a:r>
              <a:rPr lang="pt-BR" sz="2000" dirty="0"/>
              <a:t>- computes d = e</a:t>
            </a:r>
            <a:r>
              <a:rPr lang="pt-BR" sz="2000" baseline="30000" dirty="0"/>
              <a:t>-1</a:t>
            </a:r>
            <a:r>
              <a:rPr lang="pt-BR" sz="2000" dirty="0"/>
              <a:t> mod φ(n) = 6597</a:t>
            </a:r>
          </a:p>
          <a:p>
            <a:r>
              <a:rPr lang="en-US" sz="2000" dirty="0"/>
              <a:t>- publishes n and e (keeps p, q, and d private)</a:t>
            </a:r>
          </a:p>
          <a:p>
            <a:endParaRPr lang="en-US" sz="2000" dirty="0"/>
          </a:p>
          <a:p>
            <a:r>
              <a:rPr lang="en-US" sz="2000" dirty="0"/>
              <a:t>Alice wants to send 9726 to Bob:</a:t>
            </a:r>
          </a:p>
          <a:p>
            <a:r>
              <a:rPr lang="en-US" sz="2000" dirty="0"/>
              <a:t>- computes 9726</a:t>
            </a:r>
            <a:r>
              <a:rPr lang="en-US" sz="2000" baseline="30000" dirty="0"/>
              <a:t>e</a:t>
            </a:r>
            <a:r>
              <a:rPr lang="en-US" sz="2000" dirty="0"/>
              <a:t> mod n = 97263533 mod 11413 = 5761</a:t>
            </a:r>
          </a:p>
          <a:p>
            <a:r>
              <a:rPr lang="en-US" sz="2000" dirty="0"/>
              <a:t>- sends 5761 to Bob</a:t>
            </a:r>
          </a:p>
          <a:p>
            <a:endParaRPr lang="en-US" sz="2000" dirty="0"/>
          </a:p>
          <a:p>
            <a:r>
              <a:rPr lang="en-US" sz="2000" dirty="0"/>
              <a:t>Bob:</a:t>
            </a:r>
          </a:p>
          <a:p>
            <a:r>
              <a:rPr lang="da-DK" sz="2000" dirty="0"/>
              <a:t>- computes 5761</a:t>
            </a:r>
            <a:r>
              <a:rPr lang="da-DK" sz="2000" baseline="30000" dirty="0"/>
              <a:t>d</a:t>
            </a:r>
            <a:r>
              <a:rPr lang="da-DK" sz="2000" dirty="0"/>
              <a:t> mod n = 57616597 mod 11413 = 9726</a:t>
            </a:r>
            <a:endParaRPr lang="en-US" sz="2000" dirty="0"/>
          </a:p>
        </p:txBody>
      </p:sp>
    </p:spTree>
    <p:extLst>
      <p:ext uri="{BB962C8B-B14F-4D97-AF65-F5344CB8AC3E}">
        <p14:creationId xmlns:p14="http://schemas.microsoft.com/office/powerpoint/2010/main" val="1003830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Grp="1" noChangeArrowheads="1"/>
          </p:cNvSpPr>
          <p:nvPr>
            <p:ph type="title"/>
          </p:nvPr>
        </p:nvSpPr>
        <p:spPr>
          <a:xfrm>
            <a:off x="762000" y="228600"/>
            <a:ext cx="7772400" cy="1143000"/>
          </a:xfrm>
        </p:spPr>
        <p:txBody>
          <a:bodyPr/>
          <a:lstStyle/>
          <a:p>
            <a:pPr eaLnBrk="1" hangingPunct="1"/>
            <a:r>
              <a:rPr lang="en-US" dirty="0" err="1"/>
              <a:t>Diffie</a:t>
            </a:r>
            <a:r>
              <a:rPr lang="en-US" dirty="0"/>
              <a:t>-Hellman</a:t>
            </a:r>
          </a:p>
        </p:txBody>
      </p:sp>
      <p:sp>
        <p:nvSpPr>
          <p:cNvPr id="138244" name="Rectangle 3"/>
          <p:cNvSpPr>
            <a:spLocks noGrp="1" noChangeArrowheads="1"/>
          </p:cNvSpPr>
          <p:nvPr>
            <p:ph type="body" idx="1"/>
          </p:nvPr>
        </p:nvSpPr>
        <p:spPr>
          <a:xfrm>
            <a:off x="685800" y="1295400"/>
            <a:ext cx="8001000" cy="4648200"/>
          </a:xfrm>
        </p:spPr>
        <p:txBody>
          <a:bodyPr/>
          <a:lstStyle/>
          <a:p>
            <a:pPr eaLnBrk="1" hangingPunct="1">
              <a:lnSpc>
                <a:spcPct val="90000"/>
              </a:lnSpc>
            </a:pPr>
            <a:r>
              <a:rPr lang="en-US" sz="2800" dirty="0"/>
              <a:t>Invented by Williamson (GCHQ) and, independently, by D and H (Stanford)</a:t>
            </a:r>
          </a:p>
          <a:p>
            <a:pPr eaLnBrk="1" hangingPunct="1">
              <a:lnSpc>
                <a:spcPct val="90000"/>
              </a:lnSpc>
            </a:pPr>
            <a:r>
              <a:rPr lang="en-US" sz="2800" dirty="0"/>
              <a:t>A “key exchange” algorithm</a:t>
            </a:r>
          </a:p>
          <a:p>
            <a:pPr lvl="1" eaLnBrk="1" hangingPunct="1">
              <a:lnSpc>
                <a:spcPct val="90000"/>
              </a:lnSpc>
            </a:pPr>
            <a:r>
              <a:rPr lang="en-US" sz="2400" dirty="0"/>
              <a:t>Used to establish a shared symmetric key among two parties over an insecure channel</a:t>
            </a:r>
          </a:p>
          <a:p>
            <a:pPr lvl="1" eaLnBrk="1" hangingPunct="1">
              <a:lnSpc>
                <a:spcPct val="90000"/>
              </a:lnSpc>
            </a:pPr>
            <a:r>
              <a:rPr lang="en-US" sz="2400" b="1" i="1" dirty="0"/>
              <a:t>Not</a:t>
            </a:r>
            <a:r>
              <a:rPr lang="en-US" sz="2400" dirty="0"/>
              <a:t> for encrypting or signing</a:t>
            </a:r>
          </a:p>
        </p:txBody>
      </p:sp>
    </p:spTree>
    <p:extLst>
      <p:ext uri="{BB962C8B-B14F-4D97-AF65-F5344CB8AC3E}">
        <p14:creationId xmlns:p14="http://schemas.microsoft.com/office/powerpoint/2010/main" val="31365550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Grp="1" noChangeArrowheads="1"/>
          </p:cNvSpPr>
          <p:nvPr>
            <p:ph type="title"/>
          </p:nvPr>
        </p:nvSpPr>
        <p:spPr>
          <a:xfrm>
            <a:off x="762000" y="228600"/>
            <a:ext cx="7772400" cy="914400"/>
          </a:xfrm>
        </p:spPr>
        <p:txBody>
          <a:bodyPr/>
          <a:lstStyle/>
          <a:p>
            <a:pPr eaLnBrk="1" hangingPunct="1"/>
            <a:r>
              <a:rPr lang="en-US" dirty="0" err="1"/>
              <a:t>Diffie</a:t>
            </a:r>
            <a:r>
              <a:rPr lang="en-US" dirty="0"/>
              <a:t>-Hellman Example</a:t>
            </a:r>
          </a:p>
        </p:txBody>
      </p:sp>
      <p:pic>
        <p:nvPicPr>
          <p:cNvPr id="1026" name="Picture 2" descr="An illustration of a Diffie-Hell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5345" y="1219200"/>
            <a:ext cx="7086600" cy="4992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65980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p:cNvSpPr>
            <a:spLocks noGrp="1" noChangeArrowheads="1"/>
          </p:cNvSpPr>
          <p:nvPr>
            <p:ph type="title"/>
          </p:nvPr>
        </p:nvSpPr>
        <p:spPr>
          <a:xfrm>
            <a:off x="685800" y="457200"/>
            <a:ext cx="7772400" cy="1143000"/>
          </a:xfrm>
        </p:spPr>
        <p:txBody>
          <a:bodyPr/>
          <a:lstStyle/>
          <a:p>
            <a:pPr eaLnBrk="1" hangingPunct="1"/>
            <a:r>
              <a:rPr lang="en-US"/>
              <a:t>Diffie-Hellman</a:t>
            </a:r>
          </a:p>
        </p:txBody>
      </p:sp>
      <p:sp>
        <p:nvSpPr>
          <p:cNvPr id="141316" name="Rectangle 3"/>
          <p:cNvSpPr>
            <a:spLocks noGrp="1" noChangeArrowheads="1"/>
          </p:cNvSpPr>
          <p:nvPr>
            <p:ph type="body" idx="1"/>
          </p:nvPr>
        </p:nvSpPr>
        <p:spPr>
          <a:xfrm>
            <a:off x="685800" y="1524000"/>
            <a:ext cx="8077200" cy="1066800"/>
          </a:xfrm>
        </p:spPr>
        <p:txBody>
          <a:bodyPr/>
          <a:lstStyle/>
          <a:p>
            <a:pPr eaLnBrk="1" hangingPunct="1">
              <a:lnSpc>
                <a:spcPct val="90000"/>
              </a:lnSpc>
            </a:pPr>
            <a:r>
              <a:rPr lang="en-US" sz="2800" b="1" dirty="0">
                <a:solidFill>
                  <a:schemeClr val="hlink"/>
                </a:solidFill>
              </a:rPr>
              <a:t>Public:</a:t>
            </a:r>
            <a:r>
              <a:rPr lang="en-US" sz="2800" dirty="0"/>
              <a:t> </a:t>
            </a:r>
            <a:r>
              <a:rPr lang="en-US" sz="2800" dirty="0" err="1">
                <a:latin typeface="Times-Roman" charset="0"/>
              </a:rPr>
              <a:t>g</a:t>
            </a:r>
            <a:r>
              <a:rPr lang="en-US" sz="2800" dirty="0"/>
              <a:t> and </a:t>
            </a:r>
            <a:r>
              <a:rPr lang="en-US" sz="2800" dirty="0" err="1">
                <a:latin typeface="Times-Roman" charset="0"/>
              </a:rPr>
              <a:t>p</a:t>
            </a:r>
            <a:endParaRPr lang="en-US" sz="2800" dirty="0"/>
          </a:p>
          <a:p>
            <a:pPr eaLnBrk="1" hangingPunct="1">
              <a:lnSpc>
                <a:spcPct val="90000"/>
              </a:lnSpc>
            </a:pPr>
            <a:r>
              <a:rPr lang="en-US" sz="2800" b="1" dirty="0">
                <a:solidFill>
                  <a:schemeClr val="hlink"/>
                </a:solidFill>
              </a:rPr>
              <a:t>Private:</a:t>
            </a:r>
            <a:r>
              <a:rPr lang="en-US" sz="2800" dirty="0"/>
              <a:t> Alice’s exponent </a:t>
            </a:r>
            <a:r>
              <a:rPr lang="en-US" sz="2800" dirty="0">
                <a:latin typeface="Times-Roman" charset="0"/>
              </a:rPr>
              <a:t>a</a:t>
            </a:r>
            <a:r>
              <a:rPr lang="en-US" sz="2800" dirty="0"/>
              <a:t>, Bob’s exponent </a:t>
            </a:r>
            <a:r>
              <a:rPr lang="en-US" sz="2800" dirty="0" err="1">
                <a:latin typeface="Times-Roman" charset="0"/>
              </a:rPr>
              <a:t>b</a:t>
            </a:r>
            <a:endParaRPr lang="en-US" dirty="0"/>
          </a:p>
        </p:txBody>
      </p:sp>
      <p:sp>
        <p:nvSpPr>
          <p:cNvPr id="130054" name="Line 6"/>
          <p:cNvSpPr>
            <a:spLocks noChangeShapeType="1"/>
          </p:cNvSpPr>
          <p:nvPr/>
        </p:nvSpPr>
        <p:spPr bwMode="auto">
          <a:xfrm flipV="1">
            <a:off x="1981200" y="3343275"/>
            <a:ext cx="4648200" cy="0"/>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30055" name="Line 7"/>
          <p:cNvSpPr>
            <a:spLocks noChangeShapeType="1"/>
          </p:cNvSpPr>
          <p:nvPr/>
        </p:nvSpPr>
        <p:spPr bwMode="auto">
          <a:xfrm flipH="1">
            <a:off x="1905000" y="3886200"/>
            <a:ext cx="4648200" cy="14288"/>
          </a:xfrm>
          <a:prstGeom prst="line">
            <a:avLst/>
          </a:prstGeom>
          <a:noFill/>
          <a:ln w="50800">
            <a:solidFill>
              <a:schemeClr val="tx1"/>
            </a:solidFill>
            <a:round/>
            <a:headEnd/>
            <a:tailEnd type="triangle" w="med" len="med"/>
          </a:ln>
        </p:spPr>
        <p:txBody>
          <a:bodyPr wrap="none" anchor="ctr">
            <a:prstTxWarp prst="textNoShape">
              <a:avLst/>
            </a:prstTxWarp>
          </a:bodyPr>
          <a:lstStyle/>
          <a:p>
            <a:endParaRPr lang="en-US"/>
          </a:p>
        </p:txBody>
      </p:sp>
      <p:sp>
        <p:nvSpPr>
          <p:cNvPr id="141319" name="Rectangle 8"/>
          <p:cNvSpPr>
            <a:spLocks noChangeArrowheads="1"/>
          </p:cNvSpPr>
          <p:nvPr/>
        </p:nvSpPr>
        <p:spPr bwMode="auto">
          <a:xfrm>
            <a:off x="800100" y="4233863"/>
            <a:ext cx="1257300" cy="517525"/>
          </a:xfrm>
          <a:prstGeom prst="rect">
            <a:avLst/>
          </a:prstGeom>
          <a:noFill/>
          <a:ln w="9525">
            <a:noFill/>
            <a:miter lim="800000"/>
            <a:headEnd/>
            <a:tailEnd/>
          </a:ln>
        </p:spPr>
        <p:txBody>
          <a:bodyPr wrap="none">
            <a:prstTxWarp prst="textNoShape">
              <a:avLst/>
            </a:prstTxWarp>
            <a:spAutoFit/>
          </a:bodyPr>
          <a:lstStyle/>
          <a:p>
            <a:r>
              <a:rPr lang="en-US"/>
              <a:t>Alice, </a:t>
            </a:r>
            <a:r>
              <a:rPr lang="en-US">
                <a:latin typeface="Courier" charset="0"/>
              </a:rPr>
              <a:t>a</a:t>
            </a:r>
            <a:endParaRPr lang="en-US"/>
          </a:p>
        </p:txBody>
      </p:sp>
      <p:sp>
        <p:nvSpPr>
          <p:cNvPr id="141320" name="Rectangle 9"/>
          <p:cNvSpPr>
            <a:spLocks noChangeArrowheads="1"/>
          </p:cNvSpPr>
          <p:nvPr/>
        </p:nvSpPr>
        <p:spPr bwMode="auto">
          <a:xfrm>
            <a:off x="6781800" y="4233863"/>
            <a:ext cx="1074738" cy="517525"/>
          </a:xfrm>
          <a:prstGeom prst="rect">
            <a:avLst/>
          </a:prstGeom>
          <a:noFill/>
          <a:ln w="9525">
            <a:noFill/>
            <a:miter lim="800000"/>
            <a:headEnd/>
            <a:tailEnd/>
          </a:ln>
        </p:spPr>
        <p:txBody>
          <a:bodyPr wrap="none">
            <a:prstTxWarp prst="textNoShape">
              <a:avLst/>
            </a:prstTxWarp>
            <a:spAutoFit/>
          </a:bodyPr>
          <a:lstStyle/>
          <a:p>
            <a:r>
              <a:rPr lang="en-US"/>
              <a:t>Bob, </a:t>
            </a:r>
            <a:r>
              <a:rPr lang="en-US">
                <a:latin typeface="Courier" charset="0"/>
              </a:rPr>
              <a:t>b</a:t>
            </a:r>
            <a:endParaRPr lang="en-US"/>
          </a:p>
        </p:txBody>
      </p:sp>
      <p:sp>
        <p:nvSpPr>
          <p:cNvPr id="130059" name="Rectangle 11"/>
          <p:cNvSpPr>
            <a:spLocks noChangeArrowheads="1"/>
          </p:cNvSpPr>
          <p:nvPr/>
        </p:nvSpPr>
        <p:spPr bwMode="auto">
          <a:xfrm>
            <a:off x="3402013" y="2846388"/>
            <a:ext cx="1398587" cy="457200"/>
          </a:xfrm>
          <a:prstGeom prst="rect">
            <a:avLst/>
          </a:prstGeom>
          <a:noFill/>
          <a:ln w="9525">
            <a:noFill/>
            <a:miter lim="800000"/>
            <a:headEnd/>
            <a:tailEnd/>
          </a:ln>
        </p:spPr>
        <p:txBody>
          <a:bodyPr wrap="none">
            <a:prstTxWarp prst="textNoShape">
              <a:avLst/>
            </a:prstTxWarp>
            <a:spAutoFit/>
          </a:bodyPr>
          <a:lstStyle/>
          <a:p>
            <a:r>
              <a:rPr lang="en-US">
                <a:latin typeface="Times-Roman" charset="0"/>
              </a:rPr>
              <a:t>g</a:t>
            </a:r>
            <a:r>
              <a:rPr lang="en-US" baseline="30000">
                <a:latin typeface="Times-Roman" charset="0"/>
              </a:rPr>
              <a:t>a</a:t>
            </a:r>
            <a:r>
              <a:rPr lang="en-US">
                <a:latin typeface="Times-Roman" charset="0"/>
              </a:rPr>
              <a:t> mod p</a:t>
            </a:r>
            <a:endParaRPr lang="en-US"/>
          </a:p>
        </p:txBody>
      </p:sp>
      <p:sp>
        <p:nvSpPr>
          <p:cNvPr id="130060" name="Rectangle 12"/>
          <p:cNvSpPr>
            <a:spLocks noChangeArrowheads="1"/>
          </p:cNvSpPr>
          <p:nvPr/>
        </p:nvSpPr>
        <p:spPr bwMode="auto">
          <a:xfrm>
            <a:off x="3402013" y="3429000"/>
            <a:ext cx="1398587" cy="457200"/>
          </a:xfrm>
          <a:prstGeom prst="rect">
            <a:avLst/>
          </a:prstGeom>
          <a:noFill/>
          <a:ln w="9525">
            <a:noFill/>
            <a:miter lim="800000"/>
            <a:headEnd/>
            <a:tailEnd/>
          </a:ln>
        </p:spPr>
        <p:txBody>
          <a:bodyPr wrap="none">
            <a:prstTxWarp prst="textNoShape">
              <a:avLst/>
            </a:prstTxWarp>
            <a:spAutoFit/>
          </a:bodyPr>
          <a:lstStyle/>
          <a:p>
            <a:r>
              <a:rPr lang="en-US">
                <a:latin typeface="Times-Roman" charset="0"/>
              </a:rPr>
              <a:t>g</a:t>
            </a:r>
            <a:r>
              <a:rPr lang="en-US" baseline="30000">
                <a:latin typeface="Times-Roman" charset="0"/>
              </a:rPr>
              <a:t>b</a:t>
            </a:r>
            <a:r>
              <a:rPr lang="en-US">
                <a:latin typeface="Times-Roman" charset="0"/>
              </a:rPr>
              <a:t> mod p</a:t>
            </a:r>
            <a:endParaRPr lang="en-US"/>
          </a:p>
        </p:txBody>
      </p:sp>
      <p:sp>
        <p:nvSpPr>
          <p:cNvPr id="130067" name="Rectangle 19"/>
          <p:cNvSpPr>
            <a:spLocks noChangeArrowheads="1"/>
          </p:cNvSpPr>
          <p:nvPr/>
        </p:nvSpPr>
        <p:spPr bwMode="auto">
          <a:xfrm>
            <a:off x="685800" y="4724400"/>
            <a:ext cx="8001000" cy="1524000"/>
          </a:xfrm>
          <a:prstGeom prst="rect">
            <a:avLst/>
          </a:prstGeom>
          <a:noFill/>
          <a:ln w="9525">
            <a:noFill/>
            <a:miter lim="800000"/>
            <a:headEnd/>
            <a:tailEnd/>
          </a:ln>
        </p:spPr>
        <p:txBody>
          <a:bodyPr>
            <a:prstTxWarp prst="textNoShape">
              <a:avLst/>
            </a:prstTxWarp>
          </a:bodyPr>
          <a:lstStyle/>
          <a:p>
            <a:pPr marL="342900" indent="-342900">
              <a:lnSpc>
                <a:spcPct val="80000"/>
              </a:lnSpc>
              <a:spcBef>
                <a:spcPct val="20000"/>
              </a:spcBef>
              <a:spcAft>
                <a:spcPts val="600"/>
              </a:spcAft>
              <a:buClr>
                <a:schemeClr val="tx1"/>
              </a:buClr>
              <a:buSzPct val="75000"/>
              <a:buFont typeface="Wingdings" charset="2"/>
              <a:buChar char="q"/>
            </a:pPr>
            <a:r>
              <a:rPr lang="en-US" sz="2800" dirty="0"/>
              <a:t>Alice computes </a:t>
            </a:r>
            <a:r>
              <a:rPr lang="en-US" sz="2800" dirty="0">
                <a:latin typeface="Times-Roman" charset="0"/>
              </a:rPr>
              <a:t>(</a:t>
            </a:r>
            <a:r>
              <a:rPr lang="en-US" sz="2800" dirty="0" err="1">
                <a:latin typeface="Times-Roman" charset="0"/>
              </a:rPr>
              <a:t>g</a:t>
            </a:r>
            <a:r>
              <a:rPr lang="en-US" sz="2800" baseline="30000" dirty="0" err="1">
                <a:latin typeface="Times-Roman" charset="0"/>
              </a:rPr>
              <a:t>b</a:t>
            </a:r>
            <a:r>
              <a:rPr lang="en-US" sz="2800" dirty="0" err="1">
                <a:latin typeface="Times-Roman" charset="0"/>
              </a:rPr>
              <a:t>)</a:t>
            </a:r>
            <a:r>
              <a:rPr lang="en-US" sz="2800" baseline="30000" dirty="0" err="1">
                <a:latin typeface="Times-Roman" charset="0"/>
              </a:rPr>
              <a:t>a</a:t>
            </a:r>
            <a:r>
              <a:rPr lang="en-US" sz="2800" dirty="0">
                <a:latin typeface="Times-Roman" charset="0"/>
              </a:rPr>
              <a:t> = </a:t>
            </a:r>
            <a:r>
              <a:rPr lang="en-US" sz="2800" dirty="0" err="1">
                <a:latin typeface="Times-Roman" charset="0"/>
              </a:rPr>
              <a:t>g</a:t>
            </a:r>
            <a:r>
              <a:rPr lang="en-US" sz="2800" baseline="30000" dirty="0" err="1">
                <a:latin typeface="Times-Roman" charset="0"/>
              </a:rPr>
              <a:t>ba</a:t>
            </a:r>
            <a:r>
              <a:rPr lang="en-US" sz="2800" dirty="0"/>
              <a:t> </a:t>
            </a:r>
            <a:r>
              <a:rPr lang="en-US" sz="2800" dirty="0">
                <a:latin typeface="Times-Roman" charset="0"/>
              </a:rPr>
              <a:t>= g</a:t>
            </a:r>
            <a:r>
              <a:rPr lang="en-US" sz="2800" baseline="30000" dirty="0">
                <a:latin typeface="Times-Roman" charset="0"/>
              </a:rPr>
              <a:t>ab</a:t>
            </a:r>
            <a:r>
              <a:rPr lang="en-US" sz="2800" dirty="0">
                <a:latin typeface="Times-Roman" charset="0"/>
              </a:rPr>
              <a:t> mod </a:t>
            </a:r>
            <a:r>
              <a:rPr lang="en-US" sz="2800" dirty="0" err="1">
                <a:latin typeface="Times-Roman" charset="0"/>
              </a:rPr>
              <a:t>p</a:t>
            </a:r>
            <a:r>
              <a:rPr lang="en-US" sz="2800" dirty="0"/>
              <a:t> </a:t>
            </a:r>
          </a:p>
          <a:p>
            <a:pPr marL="342900" indent="-342900">
              <a:lnSpc>
                <a:spcPct val="80000"/>
              </a:lnSpc>
              <a:spcBef>
                <a:spcPct val="20000"/>
              </a:spcBef>
              <a:spcAft>
                <a:spcPts val="600"/>
              </a:spcAft>
              <a:buClr>
                <a:schemeClr val="tx1"/>
              </a:buClr>
              <a:buSzPct val="75000"/>
              <a:buFont typeface="Wingdings" charset="2"/>
              <a:buChar char="q"/>
            </a:pPr>
            <a:r>
              <a:rPr lang="en-US" sz="2800" dirty="0"/>
              <a:t>Bob computes </a:t>
            </a:r>
            <a:r>
              <a:rPr lang="en-US" sz="2800" dirty="0">
                <a:latin typeface="Times-Roman" charset="0"/>
              </a:rPr>
              <a:t>(</a:t>
            </a:r>
            <a:r>
              <a:rPr lang="en-US" sz="2800" dirty="0" err="1">
                <a:latin typeface="Times-Roman" charset="0"/>
              </a:rPr>
              <a:t>g</a:t>
            </a:r>
            <a:r>
              <a:rPr lang="en-US" sz="2800" baseline="30000" dirty="0" err="1">
                <a:latin typeface="Times-Roman" charset="0"/>
              </a:rPr>
              <a:t>a</a:t>
            </a:r>
            <a:r>
              <a:rPr lang="en-US" sz="2800" dirty="0" err="1">
                <a:latin typeface="Times-Roman" charset="0"/>
              </a:rPr>
              <a:t>)</a:t>
            </a:r>
            <a:r>
              <a:rPr lang="en-US" sz="2800" baseline="30000" dirty="0" err="1">
                <a:latin typeface="Times-Roman" charset="0"/>
              </a:rPr>
              <a:t>b</a:t>
            </a:r>
            <a:r>
              <a:rPr lang="en-US" sz="2800" dirty="0">
                <a:latin typeface="Times-Roman" charset="0"/>
              </a:rPr>
              <a:t> = g</a:t>
            </a:r>
            <a:r>
              <a:rPr lang="en-US" sz="2800" baseline="30000" dirty="0">
                <a:latin typeface="Times-Roman" charset="0"/>
              </a:rPr>
              <a:t>ab</a:t>
            </a:r>
            <a:r>
              <a:rPr lang="en-US" sz="2800" dirty="0">
                <a:latin typeface="Times-Roman" charset="0"/>
              </a:rPr>
              <a:t> mod </a:t>
            </a:r>
            <a:r>
              <a:rPr lang="en-US" sz="2800" dirty="0" err="1">
                <a:latin typeface="Times-Roman" charset="0"/>
              </a:rPr>
              <a:t>p</a:t>
            </a:r>
            <a:endParaRPr lang="en-US" sz="2800" dirty="0">
              <a:latin typeface="Times-Roman" charset="0"/>
            </a:endParaRPr>
          </a:p>
          <a:p>
            <a:pPr marL="342900" indent="-342900">
              <a:lnSpc>
                <a:spcPct val="80000"/>
              </a:lnSpc>
              <a:spcBef>
                <a:spcPct val="20000"/>
              </a:spcBef>
              <a:spcAft>
                <a:spcPts val="600"/>
              </a:spcAft>
              <a:buClr>
                <a:schemeClr val="tx1"/>
              </a:buClr>
              <a:buSzPct val="75000"/>
              <a:buFont typeface="Wingdings" charset="2"/>
              <a:buChar char="q"/>
            </a:pPr>
            <a:r>
              <a:rPr lang="en-US" sz="2800" dirty="0"/>
              <a:t>Use </a:t>
            </a:r>
            <a:r>
              <a:rPr lang="en-US" sz="2800" dirty="0">
                <a:latin typeface="Times-Roman" charset="0"/>
              </a:rPr>
              <a:t>K = g</a:t>
            </a:r>
            <a:r>
              <a:rPr lang="en-US" sz="2800" baseline="30000" dirty="0">
                <a:latin typeface="Times-Roman" charset="0"/>
              </a:rPr>
              <a:t>ab</a:t>
            </a:r>
            <a:r>
              <a:rPr lang="en-US" sz="2800" dirty="0">
                <a:latin typeface="Times-Roman" charset="0"/>
              </a:rPr>
              <a:t> mod </a:t>
            </a:r>
            <a:r>
              <a:rPr lang="en-US" sz="2800" dirty="0" err="1">
                <a:latin typeface="Times-Roman" charset="0"/>
              </a:rPr>
              <a:t>p</a:t>
            </a:r>
            <a:r>
              <a:rPr lang="en-US" sz="2800" dirty="0"/>
              <a:t> as symmetric key </a:t>
            </a:r>
          </a:p>
        </p:txBody>
      </p:sp>
      <p:pic>
        <p:nvPicPr>
          <p:cNvPr id="141324" name="Picture 20">
            <a:extLst>
              <a:ext uri="{C183D7F6-B498-43B3-948B-1728B52AA6E4}">
                <adec:decorative xmlns:adec="http://schemas.microsoft.com/office/drawing/2017/decorative" val="1"/>
              </a:ext>
            </a:extLst>
          </p:cNvPr>
          <p:cNvPicPr>
            <a:picLocks noChangeAspect="1" noChangeArrowheads="1"/>
          </p:cNvPicPr>
          <p:nvPr/>
        </p:nvPicPr>
        <p:blipFill>
          <a:blip r:embed="rId4"/>
          <a:srcRect/>
          <a:stretch>
            <a:fillRect/>
          </a:stretch>
        </p:blipFill>
        <p:spPr bwMode="auto">
          <a:xfrm>
            <a:off x="882650" y="2667000"/>
            <a:ext cx="946150" cy="1624013"/>
          </a:xfrm>
          <a:prstGeom prst="rect">
            <a:avLst/>
          </a:prstGeom>
          <a:noFill/>
          <a:ln w="9525">
            <a:noFill/>
            <a:miter lim="800000"/>
            <a:headEnd/>
            <a:tailEnd/>
          </a:ln>
        </p:spPr>
      </p:pic>
      <p:pic>
        <p:nvPicPr>
          <p:cNvPr id="141325" name="Picture 21">
            <a:extLst>
              <a:ext uri="{C183D7F6-B498-43B3-948B-1728B52AA6E4}">
                <adec:decorative xmlns:adec="http://schemas.microsoft.com/office/drawing/2017/decorative" val="1"/>
              </a:ext>
            </a:extLst>
          </p:cNvPr>
          <p:cNvPicPr>
            <a:picLocks noChangeAspect="1" noChangeArrowheads="1"/>
          </p:cNvPicPr>
          <p:nvPr/>
        </p:nvPicPr>
        <p:blipFill>
          <a:blip r:embed="rId5"/>
          <a:srcRect/>
          <a:stretch>
            <a:fillRect/>
          </a:stretch>
        </p:blipFill>
        <p:spPr bwMode="auto">
          <a:xfrm>
            <a:off x="6781800" y="2590800"/>
            <a:ext cx="1076325" cy="1665288"/>
          </a:xfrm>
          <a:prstGeom prst="rect">
            <a:avLst/>
          </a:prstGeom>
          <a:noFill/>
          <a:ln w="9525">
            <a:noFill/>
            <a:miter lim="800000"/>
            <a:headEnd/>
            <a:tailEnd/>
          </a:ln>
        </p:spPr>
      </p:pic>
    </p:spTree>
    <p:extLst>
      <p:ext uri="{BB962C8B-B14F-4D97-AF65-F5344CB8AC3E}">
        <p14:creationId xmlns:p14="http://schemas.microsoft.com/office/powerpoint/2010/main" val="360327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054"/>
                                        </p:tgtEl>
                                        <p:attrNameLst>
                                          <p:attrName>style.visibility</p:attrName>
                                        </p:attrNameLst>
                                      </p:cBhvr>
                                      <p:to>
                                        <p:strVal val="visible"/>
                                      </p:to>
                                    </p:set>
                                    <p:anim calcmode="lin" valueType="num">
                                      <p:cBhvr additive="base">
                                        <p:cTn id="7" dur="500" fill="hold"/>
                                        <p:tgtEl>
                                          <p:spTgt spid="130054"/>
                                        </p:tgtEl>
                                        <p:attrNameLst>
                                          <p:attrName>ppt_x</p:attrName>
                                        </p:attrNameLst>
                                      </p:cBhvr>
                                      <p:tavLst>
                                        <p:tav tm="0">
                                          <p:val>
                                            <p:strVal val="0-#ppt_w/2"/>
                                          </p:val>
                                        </p:tav>
                                        <p:tav tm="100000">
                                          <p:val>
                                            <p:strVal val="#ppt_x"/>
                                          </p:val>
                                        </p:tav>
                                      </p:tavLst>
                                    </p:anim>
                                    <p:anim calcmode="lin" valueType="num">
                                      <p:cBhvr additive="base">
                                        <p:cTn id="8" dur="500" fill="hold"/>
                                        <p:tgtEl>
                                          <p:spTgt spid="1300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rrow"/>
                                        </p:tgtEl>
                                      </p:cMediaNode>
                                    </p:audio>
                                  </p:sub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13005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2" fill="hold" grpId="0" nodeType="clickEffect">
                                  <p:stCondLst>
                                    <p:cond delay="0"/>
                                  </p:stCondLst>
                                  <p:childTnLst>
                                    <p:set>
                                      <p:cBhvr>
                                        <p:cTn id="15" dur="1" fill="hold">
                                          <p:stCondLst>
                                            <p:cond delay="499"/>
                                          </p:stCondLst>
                                        </p:cTn>
                                        <p:tgtEl>
                                          <p:spTgt spid="130055"/>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Arrow"/>
                                        </p:tgtEl>
                                      </p:cMediaNode>
                                    </p:audio>
                                  </p:sub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499"/>
                                          </p:stCondLst>
                                        </p:cTn>
                                        <p:tgtEl>
                                          <p:spTgt spid="1300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30067"/>
                                        </p:tgtEl>
                                        <p:attrNameLst>
                                          <p:attrName>style.visibility</p:attrName>
                                        </p:attrNameLst>
                                      </p:cBhvr>
                                      <p:to>
                                        <p:strVal val="visible"/>
                                      </p:to>
                                    </p:set>
                                    <p:animEffect transition="in" filter="wipe(up)">
                                      <p:cBhvr>
                                        <p:cTn id="23" dur="500"/>
                                        <p:tgtEl>
                                          <p:spTgt spid="130067"/>
                                        </p:tgtEl>
                                      </p:cBhvr>
                                    </p:animEffect>
                                  </p:childTnLst>
                                  <p:subTnLst>
                                    <p:audio>
                                      <p:cMediaNode>
                                        <p:cTn display="0" masterRel="sameClick">
                                          <p:stCondLst>
                                            <p:cond evt="begin" delay="0">
                                              <p:tn val="21"/>
                                            </p:cond>
                                          </p:stCondLst>
                                          <p:endCondLst>
                                            <p:cond evt="onStopAudio" delay="0">
                                              <p:tgtEl>
                                                <p:sldTgt/>
                                              </p:tgtEl>
                                            </p:cond>
                                          </p:endCondLst>
                                        </p:cTn>
                                        <p:tgtEl>
                                          <p:sndTgt r:embed="rId3" name="Click"/>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4" grpId="0" animBg="1"/>
      <p:bldP spid="130055" grpId="0" animBg="1"/>
      <p:bldP spid="130059" grpId="0" autoUpdateAnimBg="0"/>
      <p:bldP spid="130060" grpId="0" autoUpdateAnimBg="0"/>
      <p:bldP spid="130067"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685800" y="457200"/>
            <a:ext cx="7772400" cy="914400"/>
          </a:xfrm>
        </p:spPr>
        <p:txBody>
          <a:bodyPr/>
          <a:lstStyle/>
          <a:p>
            <a:pPr eaLnBrk="1" hangingPunct="1"/>
            <a:r>
              <a:rPr lang="en-US" dirty="0"/>
              <a:t>Next</a:t>
            </a:r>
          </a:p>
        </p:txBody>
      </p:sp>
      <p:sp>
        <p:nvSpPr>
          <p:cNvPr id="50180" name="Rectangle 3"/>
          <p:cNvSpPr>
            <a:spLocks noGrp="1" noChangeArrowheads="1"/>
          </p:cNvSpPr>
          <p:nvPr>
            <p:ph idx="1"/>
          </p:nvPr>
        </p:nvSpPr>
        <p:spPr>
          <a:xfrm>
            <a:off x="685800" y="1524000"/>
            <a:ext cx="7848600" cy="4648200"/>
          </a:xfrm>
        </p:spPr>
        <p:txBody>
          <a:bodyPr/>
          <a:lstStyle/>
          <a:p>
            <a:pPr eaLnBrk="1" hangingPunct="1"/>
            <a:r>
              <a:rPr lang="en-US" sz="2800" b="1" dirty="0">
                <a:solidFill>
                  <a:schemeClr val="tx1">
                    <a:lumMod val="95000"/>
                    <a:lumOff val="5000"/>
                  </a:schemeClr>
                </a:solidFill>
              </a:rPr>
              <a:t>Hashing</a:t>
            </a:r>
          </a:p>
        </p:txBody>
      </p:sp>
    </p:spTree>
    <p:extLst>
      <p:ext uri="{BB962C8B-B14F-4D97-AF65-F5344CB8AC3E}">
        <p14:creationId xmlns:p14="http://schemas.microsoft.com/office/powerpoint/2010/main" val="23293412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304800"/>
            <a:ext cx="7772400" cy="1143000"/>
          </a:xfrm>
        </p:spPr>
        <p:txBody>
          <a:bodyPr/>
          <a:lstStyle/>
          <a:p>
            <a:r>
              <a:rPr lang="en-US" dirty="0"/>
              <a:t>What is hash function?</a:t>
            </a:r>
          </a:p>
        </p:txBody>
      </p:sp>
      <p:sp>
        <p:nvSpPr>
          <p:cNvPr id="3" name="Content Placeholder 2"/>
          <p:cNvSpPr>
            <a:spLocks noGrp="1"/>
          </p:cNvSpPr>
          <p:nvPr>
            <p:ph idx="1"/>
          </p:nvPr>
        </p:nvSpPr>
        <p:spPr>
          <a:xfrm>
            <a:off x="685800" y="1752600"/>
            <a:ext cx="7772400" cy="4191000"/>
          </a:xfrm>
        </p:spPr>
        <p:txBody>
          <a:bodyPr/>
          <a:lstStyle/>
          <a:p>
            <a:r>
              <a:rPr lang="en-US" dirty="0"/>
              <a:t>A </a:t>
            </a:r>
            <a:r>
              <a:rPr lang="en-US" b="1" dirty="0"/>
              <a:t>cryptographic hash function</a:t>
            </a:r>
            <a:r>
              <a:rPr lang="en-US" dirty="0"/>
              <a:t> is a hash function that converts a given input data into a message (digest)</a:t>
            </a:r>
          </a:p>
          <a:p>
            <a:endParaRPr lang="en-US" dirty="0"/>
          </a:p>
          <a:p>
            <a:r>
              <a:rPr lang="en-US" dirty="0"/>
              <a:t>Hash is a one-way function which makes it impossible recreate the input data from its digest value alone. </a:t>
            </a:r>
          </a:p>
          <a:p>
            <a:endParaRPr lang="en-US" dirty="0"/>
          </a:p>
        </p:txBody>
      </p:sp>
    </p:spTree>
    <p:extLst>
      <p:ext uri="{BB962C8B-B14F-4D97-AF65-F5344CB8AC3E}">
        <p14:creationId xmlns:p14="http://schemas.microsoft.com/office/powerpoint/2010/main" val="27313389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10" y="56188"/>
            <a:ext cx="7772400" cy="1143000"/>
          </a:xfrm>
        </p:spPr>
        <p:txBody>
          <a:bodyPr/>
          <a:lstStyle/>
          <a:p>
            <a:r>
              <a:rPr lang="en-US" dirty="0"/>
              <a:t>Example of Hash function (SHA-1)</a:t>
            </a:r>
          </a:p>
        </p:txBody>
      </p:sp>
      <p:pic>
        <p:nvPicPr>
          <p:cNvPr id="6" name="Picture 5" descr="An illustration of a hash diges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447800"/>
            <a:ext cx="7467600" cy="4799990"/>
          </a:xfrm>
          <a:prstGeom prst="rect">
            <a:avLst/>
          </a:prstGeom>
        </p:spPr>
      </p:pic>
      <p:sp>
        <p:nvSpPr>
          <p:cNvPr id="3" name="Oval 2"/>
          <p:cNvSpPr/>
          <p:nvPr/>
        </p:nvSpPr>
        <p:spPr>
          <a:xfrm>
            <a:off x="1524000" y="2971800"/>
            <a:ext cx="457200" cy="2286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descr="An illustration of a hash"/>
          <p:cNvSpPr/>
          <p:nvPr/>
        </p:nvSpPr>
        <p:spPr>
          <a:xfrm>
            <a:off x="1524000" y="3847795"/>
            <a:ext cx="457200" cy="2286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524000" y="4775532"/>
            <a:ext cx="457200" cy="2286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518745" y="5703269"/>
            <a:ext cx="457200" cy="2286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05997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MD5 algorithm</a:t>
            </a:r>
            <a:endParaRPr lang="en-US" dirty="0"/>
          </a:p>
        </p:txBody>
      </p:sp>
      <p:sp>
        <p:nvSpPr>
          <p:cNvPr id="3" name="Content Placeholder 2"/>
          <p:cNvSpPr>
            <a:spLocks noGrp="1"/>
          </p:cNvSpPr>
          <p:nvPr>
            <p:ph idx="1"/>
          </p:nvPr>
        </p:nvSpPr>
        <p:spPr/>
        <p:txBody>
          <a:bodyPr/>
          <a:lstStyle/>
          <a:p>
            <a:r>
              <a:rPr lang="en-US" sz="2800" b="1" dirty="0"/>
              <a:t>Message Digest</a:t>
            </a:r>
            <a:r>
              <a:rPr lang="en-US" sz="2800" dirty="0"/>
              <a:t> algorithm </a:t>
            </a:r>
            <a:r>
              <a:rPr lang="en-US" sz="2800" b="1" dirty="0"/>
              <a:t>5</a:t>
            </a:r>
            <a:r>
              <a:rPr lang="en-US" sz="2800" dirty="0"/>
              <a:t> </a:t>
            </a:r>
          </a:p>
          <a:p>
            <a:r>
              <a:rPr lang="en-US" sz="2800" dirty="0"/>
              <a:t>Invented by Ronald </a:t>
            </a:r>
            <a:r>
              <a:rPr lang="en-US" sz="2800" dirty="0" err="1"/>
              <a:t>Rivest</a:t>
            </a:r>
            <a:r>
              <a:rPr lang="en-US" sz="2800" dirty="0"/>
              <a:t> in 1991</a:t>
            </a:r>
          </a:p>
          <a:p>
            <a:r>
              <a:rPr lang="en-US" sz="2800" dirty="0"/>
              <a:t>Input data can be of </a:t>
            </a:r>
            <a:r>
              <a:rPr lang="en-US" sz="2800" dirty="0">
                <a:solidFill>
                  <a:srgbClr val="FF0000"/>
                </a:solidFill>
              </a:rPr>
              <a:t>any size or length</a:t>
            </a:r>
            <a:r>
              <a:rPr lang="en-US" sz="2800" dirty="0"/>
              <a:t>, but the output “hash value” size is always fixed</a:t>
            </a:r>
          </a:p>
          <a:p>
            <a:r>
              <a:rPr lang="en-US" sz="2800" dirty="0"/>
              <a:t>The algorithm generates a </a:t>
            </a:r>
            <a:r>
              <a:rPr lang="en-US" sz="2800" dirty="0">
                <a:solidFill>
                  <a:srgbClr val="FF0000"/>
                </a:solidFill>
              </a:rPr>
              <a:t>fixed size </a:t>
            </a:r>
            <a:r>
              <a:rPr lang="en-US" sz="2800" dirty="0"/>
              <a:t>(32 digit hex) MD5 hash</a:t>
            </a:r>
          </a:p>
          <a:p>
            <a:r>
              <a:rPr lang="en-US" sz="2800" dirty="0"/>
              <a:t>Original algorithm is given here https://www.ietf.org/rfc/rfc1321.txt</a:t>
            </a:r>
          </a:p>
        </p:txBody>
      </p:sp>
    </p:spTree>
    <p:extLst>
      <p:ext uri="{BB962C8B-B14F-4D97-AF65-F5344CB8AC3E}">
        <p14:creationId xmlns:p14="http://schemas.microsoft.com/office/powerpoint/2010/main" val="312121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1143000"/>
          </a:xfrm>
        </p:spPr>
        <p:txBody>
          <a:bodyPr/>
          <a:lstStyle/>
          <a:p>
            <a:r>
              <a:rPr lang="en-US" b="1" dirty="0"/>
              <a:t>MD5 computation command (Linux)</a:t>
            </a:r>
            <a:endParaRPr lang="en-US" dirty="0"/>
          </a:p>
        </p:txBody>
      </p:sp>
      <p:sp>
        <p:nvSpPr>
          <p:cNvPr id="3" name="Content Placeholder 2"/>
          <p:cNvSpPr>
            <a:spLocks noGrp="1"/>
          </p:cNvSpPr>
          <p:nvPr>
            <p:ph idx="1"/>
          </p:nvPr>
        </p:nvSpPr>
        <p:spPr>
          <a:xfrm>
            <a:off x="685800" y="4572000"/>
            <a:ext cx="7772400" cy="1371600"/>
          </a:xfrm>
        </p:spPr>
        <p:txBody>
          <a:bodyPr/>
          <a:lstStyle/>
          <a:p>
            <a:r>
              <a:rPr lang="en-US" sz="2800" b="1" dirty="0">
                <a:solidFill>
                  <a:srgbClr val="FF0000"/>
                </a:solidFill>
              </a:rPr>
              <a:t>cat </a:t>
            </a:r>
            <a:r>
              <a:rPr lang="en-US" sz="2800" b="1" dirty="0"/>
              <a:t>command creates a new file </a:t>
            </a:r>
          </a:p>
          <a:p>
            <a:r>
              <a:rPr lang="en-US" sz="2800" b="1" dirty="0">
                <a:solidFill>
                  <a:srgbClr val="FF0000"/>
                </a:solidFill>
              </a:rPr>
              <a:t>md5sum</a:t>
            </a:r>
            <a:r>
              <a:rPr lang="en-US" sz="2800" b="1" dirty="0"/>
              <a:t> command generates MD5 hash</a:t>
            </a:r>
            <a:endParaRPr lang="en-US" sz="2800" dirty="0"/>
          </a:p>
        </p:txBody>
      </p:sp>
      <p:pic>
        <p:nvPicPr>
          <p:cNvPr id="5" name="Picture 4" descr="An illustration of MD5 computation in Linux"/>
          <p:cNvPicPr>
            <a:picLocks noChangeAspect="1"/>
          </p:cNvPicPr>
          <p:nvPr/>
        </p:nvPicPr>
        <p:blipFill>
          <a:blip r:embed="rId2"/>
          <a:stretch>
            <a:fillRect/>
          </a:stretch>
        </p:blipFill>
        <p:spPr>
          <a:xfrm>
            <a:off x="586782" y="1752600"/>
            <a:ext cx="7900988" cy="2400300"/>
          </a:xfrm>
          <a:prstGeom prst="rect">
            <a:avLst/>
          </a:prstGeom>
        </p:spPr>
      </p:pic>
    </p:spTree>
    <p:extLst>
      <p:ext uri="{BB962C8B-B14F-4D97-AF65-F5344CB8AC3E}">
        <p14:creationId xmlns:p14="http://schemas.microsoft.com/office/powerpoint/2010/main" val="2283269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685800" y="152400"/>
            <a:ext cx="7772400" cy="914400"/>
          </a:xfrm>
        </p:spPr>
        <p:txBody>
          <a:bodyPr/>
          <a:lstStyle/>
          <a:p>
            <a:pPr eaLnBrk="1" hangingPunct="1"/>
            <a:r>
              <a:rPr lang="en-US" dirty="0"/>
              <a:t>Terminologies in Crypto</a:t>
            </a:r>
          </a:p>
        </p:txBody>
      </p:sp>
      <p:sp>
        <p:nvSpPr>
          <p:cNvPr id="17412" name="Rectangle 3"/>
          <p:cNvSpPr>
            <a:spLocks noGrp="1" noChangeArrowheads="1"/>
          </p:cNvSpPr>
          <p:nvPr>
            <p:ph idx="1"/>
          </p:nvPr>
        </p:nvSpPr>
        <p:spPr>
          <a:xfrm>
            <a:off x="609600" y="1295400"/>
            <a:ext cx="8229600" cy="4800600"/>
          </a:xfrm>
        </p:spPr>
        <p:txBody>
          <a:bodyPr/>
          <a:lstStyle/>
          <a:p>
            <a:pPr eaLnBrk="1" hangingPunct="1">
              <a:lnSpc>
                <a:spcPct val="85000"/>
              </a:lnSpc>
            </a:pPr>
            <a:r>
              <a:rPr lang="en-US" sz="2800" dirty="0"/>
              <a:t>A </a:t>
            </a:r>
            <a:r>
              <a:rPr lang="en-US" sz="2800" b="1" i="1" dirty="0">
                <a:solidFill>
                  <a:schemeClr val="tx1">
                    <a:lumMod val="95000"/>
                    <a:lumOff val="5000"/>
                  </a:schemeClr>
                </a:solidFill>
              </a:rPr>
              <a:t>cipher</a:t>
            </a:r>
            <a:r>
              <a:rPr lang="en-US" sz="2800" dirty="0"/>
              <a:t> or </a:t>
            </a:r>
            <a:r>
              <a:rPr lang="en-US" sz="2800" b="1" i="1" dirty="0">
                <a:solidFill>
                  <a:schemeClr val="tx1">
                    <a:lumMod val="95000"/>
                    <a:lumOff val="5000"/>
                  </a:schemeClr>
                </a:solidFill>
              </a:rPr>
              <a:t>cryptosystem</a:t>
            </a:r>
            <a:r>
              <a:rPr lang="en-US" sz="2800" dirty="0"/>
              <a:t> is used to </a:t>
            </a:r>
            <a:r>
              <a:rPr lang="en-US" sz="2800" b="1" i="1" dirty="0">
                <a:solidFill>
                  <a:schemeClr val="tx1">
                    <a:lumMod val="95000"/>
                    <a:lumOff val="5000"/>
                  </a:schemeClr>
                </a:solidFill>
              </a:rPr>
              <a:t>encrypt</a:t>
            </a:r>
            <a:r>
              <a:rPr lang="en-US" sz="2800" i="1" dirty="0">
                <a:solidFill>
                  <a:schemeClr val="accent2"/>
                </a:solidFill>
              </a:rPr>
              <a:t> </a:t>
            </a:r>
            <a:r>
              <a:rPr lang="en-US" sz="2800" i="1" dirty="0"/>
              <a:t> </a:t>
            </a:r>
            <a:r>
              <a:rPr lang="en-US" sz="2800" dirty="0"/>
              <a:t>the </a:t>
            </a:r>
            <a:r>
              <a:rPr lang="en-US" sz="2800" i="1" dirty="0">
                <a:solidFill>
                  <a:schemeClr val="tx1">
                    <a:lumMod val="95000"/>
                    <a:lumOff val="5000"/>
                  </a:schemeClr>
                </a:solidFill>
              </a:rPr>
              <a:t>plaintext</a:t>
            </a:r>
            <a:r>
              <a:rPr lang="en-US" sz="2800" i="1" dirty="0">
                <a:solidFill>
                  <a:schemeClr val="accent2"/>
                </a:solidFill>
              </a:rPr>
              <a:t> </a:t>
            </a:r>
            <a:endParaRPr lang="en-US" sz="2800" dirty="0"/>
          </a:p>
          <a:p>
            <a:pPr lvl="1" eaLnBrk="1" hangingPunct="1">
              <a:lnSpc>
                <a:spcPct val="85000"/>
              </a:lnSpc>
            </a:pPr>
            <a:r>
              <a:rPr lang="en-US" sz="2400" dirty="0"/>
              <a:t>The result of encryption is </a:t>
            </a:r>
            <a:r>
              <a:rPr lang="en-US" sz="2400" b="1" i="1" dirty="0">
                <a:solidFill>
                  <a:schemeClr val="tx1">
                    <a:lumMod val="95000"/>
                    <a:lumOff val="5000"/>
                  </a:schemeClr>
                </a:solidFill>
              </a:rPr>
              <a:t>ciphertext</a:t>
            </a:r>
            <a:r>
              <a:rPr lang="en-US" sz="2400" i="1" dirty="0">
                <a:solidFill>
                  <a:srgbClr val="FF0000"/>
                </a:solidFill>
              </a:rPr>
              <a:t> </a:t>
            </a:r>
            <a:r>
              <a:rPr lang="en-US" sz="2400" dirty="0"/>
              <a:t>  </a:t>
            </a:r>
          </a:p>
          <a:p>
            <a:pPr eaLnBrk="1" hangingPunct="1">
              <a:lnSpc>
                <a:spcPct val="85000"/>
              </a:lnSpc>
            </a:pPr>
            <a:r>
              <a:rPr lang="en-US" sz="2800" dirty="0"/>
              <a:t>We </a:t>
            </a:r>
            <a:r>
              <a:rPr lang="en-US" sz="2800" b="1" i="1" dirty="0">
                <a:solidFill>
                  <a:schemeClr val="tx1">
                    <a:lumMod val="95000"/>
                    <a:lumOff val="5000"/>
                  </a:schemeClr>
                </a:solidFill>
              </a:rPr>
              <a:t>decrypt</a:t>
            </a:r>
            <a:r>
              <a:rPr lang="en-US" sz="2800" i="1" dirty="0">
                <a:solidFill>
                  <a:srgbClr val="FF0000"/>
                </a:solidFill>
              </a:rPr>
              <a:t> </a:t>
            </a:r>
            <a:r>
              <a:rPr lang="en-US" sz="2800" dirty="0"/>
              <a:t>ciphertext to recover plaintext</a:t>
            </a:r>
          </a:p>
          <a:p>
            <a:pPr eaLnBrk="1" hangingPunct="1">
              <a:lnSpc>
                <a:spcPct val="85000"/>
              </a:lnSpc>
            </a:pPr>
            <a:r>
              <a:rPr lang="en-US" sz="2800" dirty="0"/>
              <a:t>A </a:t>
            </a:r>
            <a:r>
              <a:rPr lang="en-US" sz="2800" b="1" i="1" dirty="0">
                <a:solidFill>
                  <a:schemeClr val="tx1">
                    <a:lumMod val="95000"/>
                    <a:lumOff val="5000"/>
                  </a:schemeClr>
                </a:solidFill>
              </a:rPr>
              <a:t>key</a:t>
            </a:r>
            <a:r>
              <a:rPr lang="en-US" sz="2800" i="1" dirty="0">
                <a:solidFill>
                  <a:srgbClr val="FF0000"/>
                </a:solidFill>
              </a:rPr>
              <a:t> </a:t>
            </a:r>
            <a:r>
              <a:rPr lang="en-US" sz="2800" dirty="0"/>
              <a:t>is used to configure a cryptosystem</a:t>
            </a:r>
          </a:p>
          <a:p>
            <a:pPr lvl="1" eaLnBrk="1" hangingPunct="1">
              <a:lnSpc>
                <a:spcPct val="85000"/>
              </a:lnSpc>
            </a:pPr>
            <a:r>
              <a:rPr lang="en-US" sz="2400" dirty="0"/>
              <a:t>A </a:t>
            </a:r>
            <a:r>
              <a:rPr lang="en-US" sz="2400" b="1" i="1" dirty="0">
                <a:solidFill>
                  <a:schemeClr val="tx1">
                    <a:lumMod val="95000"/>
                    <a:lumOff val="5000"/>
                  </a:schemeClr>
                </a:solidFill>
              </a:rPr>
              <a:t>symmetric</a:t>
            </a:r>
            <a:r>
              <a:rPr lang="en-US" sz="2400" i="1" dirty="0">
                <a:solidFill>
                  <a:schemeClr val="accent2"/>
                </a:solidFill>
              </a:rPr>
              <a:t> </a:t>
            </a:r>
            <a:r>
              <a:rPr lang="en-US" sz="2400" b="1" i="1" dirty="0">
                <a:solidFill>
                  <a:schemeClr val="tx1">
                    <a:lumMod val="95000"/>
                    <a:lumOff val="5000"/>
                  </a:schemeClr>
                </a:solidFill>
              </a:rPr>
              <a:t>key</a:t>
            </a:r>
            <a:r>
              <a:rPr lang="en-US" sz="2400" i="1" dirty="0"/>
              <a:t> </a:t>
            </a:r>
            <a:r>
              <a:rPr lang="en-US" sz="2400" dirty="0"/>
              <a:t>cryptosystem uses the same key to encrypt as to decrypt</a:t>
            </a:r>
          </a:p>
          <a:p>
            <a:pPr lvl="1" eaLnBrk="1" hangingPunct="1">
              <a:lnSpc>
                <a:spcPct val="85000"/>
              </a:lnSpc>
            </a:pPr>
            <a:r>
              <a:rPr lang="en-US" sz="2400" dirty="0"/>
              <a:t>A </a:t>
            </a:r>
            <a:r>
              <a:rPr lang="en-US" sz="2400" b="1" i="1" dirty="0">
                <a:solidFill>
                  <a:schemeClr val="tx1">
                    <a:lumMod val="95000"/>
                    <a:lumOff val="5000"/>
                  </a:schemeClr>
                </a:solidFill>
              </a:rPr>
              <a:t>public</a:t>
            </a:r>
            <a:r>
              <a:rPr lang="en-US" sz="2400" i="1" dirty="0">
                <a:solidFill>
                  <a:schemeClr val="accent2"/>
                </a:solidFill>
              </a:rPr>
              <a:t> </a:t>
            </a:r>
            <a:r>
              <a:rPr lang="en-US" sz="2400" b="1" i="1" dirty="0">
                <a:solidFill>
                  <a:schemeClr val="tx1">
                    <a:lumMod val="95000"/>
                    <a:lumOff val="5000"/>
                  </a:schemeClr>
                </a:solidFill>
              </a:rPr>
              <a:t>key</a:t>
            </a:r>
            <a:r>
              <a:rPr lang="en-US" sz="2400" i="1" dirty="0"/>
              <a:t> </a:t>
            </a:r>
            <a:r>
              <a:rPr lang="en-US" sz="2400" dirty="0"/>
              <a:t>cryptosystem uses a </a:t>
            </a:r>
            <a:r>
              <a:rPr lang="en-US" sz="2400" b="1" i="1" dirty="0">
                <a:solidFill>
                  <a:schemeClr val="tx1">
                    <a:lumMod val="95000"/>
                    <a:lumOff val="5000"/>
                  </a:schemeClr>
                </a:solidFill>
              </a:rPr>
              <a:t>public key</a:t>
            </a:r>
            <a:r>
              <a:rPr lang="en-US" sz="2400" b="1" dirty="0">
                <a:solidFill>
                  <a:schemeClr val="tx1">
                    <a:lumMod val="95000"/>
                    <a:lumOff val="5000"/>
                  </a:schemeClr>
                </a:solidFill>
              </a:rPr>
              <a:t>  </a:t>
            </a:r>
            <a:r>
              <a:rPr lang="en-US" sz="2400" dirty="0"/>
              <a:t>to encrypt and a </a:t>
            </a:r>
            <a:r>
              <a:rPr lang="en-US" sz="2400" b="1" i="1" dirty="0">
                <a:solidFill>
                  <a:schemeClr val="tx1">
                    <a:lumMod val="95000"/>
                    <a:lumOff val="5000"/>
                  </a:schemeClr>
                </a:solidFill>
              </a:rPr>
              <a:t>private key</a:t>
            </a:r>
            <a:r>
              <a:rPr lang="en-US" sz="2400" b="1" dirty="0">
                <a:solidFill>
                  <a:schemeClr val="tx1">
                    <a:lumMod val="95000"/>
                    <a:lumOff val="5000"/>
                  </a:schemeClr>
                </a:solidFill>
              </a:rPr>
              <a:t> </a:t>
            </a:r>
            <a:r>
              <a:rPr lang="en-US" sz="2400" dirty="0"/>
              <a:t>to decrypt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1360"/>
            <a:ext cx="7772400" cy="940274"/>
          </a:xfrm>
        </p:spPr>
        <p:txBody>
          <a:bodyPr/>
          <a:lstStyle/>
          <a:p>
            <a:r>
              <a:rPr lang="en-US" b="1" dirty="0"/>
              <a:t>MD5 hash implementation</a:t>
            </a:r>
            <a:endParaRPr lang="en-US" dirty="0"/>
          </a:p>
        </p:txBody>
      </p:sp>
      <p:sp>
        <p:nvSpPr>
          <p:cNvPr id="3" name="Content Placeholder 2"/>
          <p:cNvSpPr>
            <a:spLocks noGrp="1"/>
          </p:cNvSpPr>
          <p:nvPr>
            <p:ph idx="1"/>
          </p:nvPr>
        </p:nvSpPr>
        <p:spPr>
          <a:xfrm>
            <a:off x="533400" y="1097508"/>
            <a:ext cx="7772400" cy="4420168"/>
          </a:xfrm>
        </p:spPr>
        <p:txBody>
          <a:bodyPr/>
          <a:lstStyle/>
          <a:p>
            <a:r>
              <a:rPr lang="en-US" b="1" dirty="0"/>
              <a:t>PHP code uses md5() library call</a:t>
            </a:r>
          </a:p>
          <a:p>
            <a:endParaRPr lang="en-US" b="1" dirty="0"/>
          </a:p>
          <a:p>
            <a:endParaRPr lang="en-US" b="1" dirty="0"/>
          </a:p>
          <a:p>
            <a:endParaRPr lang="en-US" b="1" dirty="0"/>
          </a:p>
          <a:p>
            <a:r>
              <a:rPr lang="en-US" b="1" dirty="0"/>
              <a:t>Java code uses </a:t>
            </a:r>
            <a:r>
              <a:rPr lang="en-US" b="1" dirty="0" err="1"/>
              <a:t>MessageDigest</a:t>
            </a:r>
            <a:r>
              <a:rPr lang="en-US" b="1" dirty="0"/>
              <a:t> class</a:t>
            </a:r>
            <a:endParaRPr lang="en-US" dirty="0"/>
          </a:p>
        </p:txBody>
      </p:sp>
      <p:pic>
        <p:nvPicPr>
          <p:cNvPr id="5" name="Picture 4" descr="MD5 use in PHP"/>
          <p:cNvPicPr>
            <a:picLocks noChangeAspect="1"/>
          </p:cNvPicPr>
          <p:nvPr/>
        </p:nvPicPr>
        <p:blipFill>
          <a:blip r:embed="rId2"/>
          <a:stretch>
            <a:fillRect/>
          </a:stretch>
        </p:blipFill>
        <p:spPr>
          <a:xfrm>
            <a:off x="534537" y="1805770"/>
            <a:ext cx="7359586" cy="1278340"/>
          </a:xfrm>
          <a:prstGeom prst="rect">
            <a:avLst/>
          </a:prstGeom>
        </p:spPr>
      </p:pic>
      <p:pic>
        <p:nvPicPr>
          <p:cNvPr id="6" name="Picture 5" descr="MD5 Use in Java"/>
          <p:cNvPicPr>
            <a:picLocks noChangeAspect="1"/>
          </p:cNvPicPr>
          <p:nvPr/>
        </p:nvPicPr>
        <p:blipFill>
          <a:blip r:embed="rId3"/>
          <a:stretch>
            <a:fillRect/>
          </a:stretch>
        </p:blipFill>
        <p:spPr>
          <a:xfrm>
            <a:off x="685800" y="4267200"/>
            <a:ext cx="7408460" cy="1713504"/>
          </a:xfrm>
          <a:prstGeom prst="rect">
            <a:avLst/>
          </a:prstGeom>
        </p:spPr>
      </p:pic>
    </p:spTree>
    <p:extLst>
      <p:ext uri="{BB962C8B-B14F-4D97-AF65-F5344CB8AC3E}">
        <p14:creationId xmlns:p14="http://schemas.microsoft.com/office/powerpoint/2010/main" val="1060121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Hash != Encryption</a:t>
            </a:r>
          </a:p>
        </p:txBody>
      </p:sp>
      <p:sp>
        <p:nvSpPr>
          <p:cNvPr id="3" name="Content Placeholder 2"/>
          <p:cNvSpPr>
            <a:spLocks noGrp="1"/>
          </p:cNvSpPr>
          <p:nvPr>
            <p:ph idx="1"/>
          </p:nvPr>
        </p:nvSpPr>
        <p:spPr>
          <a:xfrm>
            <a:off x="533400" y="1371600"/>
            <a:ext cx="7924800" cy="4267200"/>
          </a:xfrm>
        </p:spPr>
        <p:txBody>
          <a:bodyPr/>
          <a:lstStyle/>
          <a:p>
            <a:r>
              <a:rPr lang="en-US" dirty="0"/>
              <a:t>Encryption" is a </a:t>
            </a:r>
            <a:r>
              <a:rPr lang="en-US" b="1" dirty="0">
                <a:solidFill>
                  <a:srgbClr val="FF0000"/>
                </a:solidFill>
              </a:rPr>
              <a:t>two-way</a:t>
            </a:r>
            <a:r>
              <a:rPr lang="en-US" dirty="0">
                <a:solidFill>
                  <a:srgbClr val="FF0000"/>
                </a:solidFill>
              </a:rPr>
              <a:t> </a:t>
            </a:r>
            <a:r>
              <a:rPr lang="en-US" dirty="0"/>
              <a:t>operation whereas Hash is </a:t>
            </a:r>
            <a:r>
              <a:rPr lang="en-US" b="1" dirty="0">
                <a:solidFill>
                  <a:srgbClr val="FF0000"/>
                </a:solidFill>
              </a:rPr>
              <a:t>one-way</a:t>
            </a:r>
            <a:r>
              <a:rPr lang="en-US" b="1" dirty="0"/>
              <a:t> </a:t>
            </a:r>
            <a:r>
              <a:rPr lang="en-US" dirty="0"/>
              <a:t>operation</a:t>
            </a:r>
          </a:p>
          <a:p>
            <a:endParaRPr lang="en-US" b="1" dirty="0"/>
          </a:p>
          <a:p>
            <a:r>
              <a:rPr lang="en-US" dirty="0"/>
              <a:t>Encryption transforms data from a </a:t>
            </a:r>
            <a:r>
              <a:rPr lang="en-US" dirty="0" err="1"/>
              <a:t>cleartext</a:t>
            </a:r>
            <a:r>
              <a:rPr lang="en-US" dirty="0"/>
              <a:t> to </a:t>
            </a:r>
            <a:r>
              <a:rPr lang="en-US" dirty="0" err="1"/>
              <a:t>ciphertext</a:t>
            </a:r>
            <a:r>
              <a:rPr lang="en-US" dirty="0">
                <a:solidFill>
                  <a:srgbClr val="FF0000"/>
                </a:solidFill>
              </a:rPr>
              <a:t> </a:t>
            </a:r>
            <a:r>
              <a:rPr lang="en-US" b="1" dirty="0">
                <a:solidFill>
                  <a:srgbClr val="FF0000"/>
                </a:solidFill>
              </a:rPr>
              <a:t>and back</a:t>
            </a:r>
            <a:r>
              <a:rPr lang="en-US" dirty="0"/>
              <a:t> (with the right keys)</a:t>
            </a:r>
          </a:p>
          <a:p>
            <a:endParaRPr lang="en-US" dirty="0"/>
          </a:p>
          <a:p>
            <a:r>
              <a:rPr lang="en-US" dirty="0"/>
              <a:t>The two texts should correspond to each other in same size</a:t>
            </a:r>
          </a:p>
        </p:txBody>
      </p:sp>
    </p:spTree>
    <p:extLst>
      <p:ext uri="{BB962C8B-B14F-4D97-AF65-F5344CB8AC3E}">
        <p14:creationId xmlns:p14="http://schemas.microsoft.com/office/powerpoint/2010/main" val="588770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generation demo</a:t>
            </a:r>
          </a:p>
        </p:txBody>
      </p:sp>
      <p:sp>
        <p:nvSpPr>
          <p:cNvPr id="3" name="Content Placeholder 2"/>
          <p:cNvSpPr>
            <a:spLocks noGrp="1"/>
          </p:cNvSpPr>
          <p:nvPr>
            <p:ph idx="1"/>
          </p:nvPr>
        </p:nvSpPr>
        <p:spPr/>
        <p:txBody>
          <a:bodyPr/>
          <a:lstStyle/>
          <a:p>
            <a:r>
              <a:rPr lang="en-US" dirty="0"/>
              <a:t>http://onlinemd5.com/</a:t>
            </a:r>
          </a:p>
        </p:txBody>
      </p:sp>
    </p:spTree>
    <p:extLst>
      <p:ext uri="{BB962C8B-B14F-4D97-AF65-F5344CB8AC3E}">
        <p14:creationId xmlns:p14="http://schemas.microsoft.com/office/powerpoint/2010/main" val="16280885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b="1" dirty="0"/>
              <a:t>Application of Hash: File integrity verification</a:t>
            </a:r>
            <a:endParaRPr lang="en-US" dirty="0"/>
          </a:p>
        </p:txBody>
      </p:sp>
      <p:sp>
        <p:nvSpPr>
          <p:cNvPr id="3" name="Content Placeholder 2"/>
          <p:cNvSpPr>
            <a:spLocks noGrp="1"/>
          </p:cNvSpPr>
          <p:nvPr>
            <p:ph idx="1"/>
          </p:nvPr>
        </p:nvSpPr>
        <p:spPr/>
        <p:txBody>
          <a:bodyPr/>
          <a:lstStyle/>
          <a:p>
            <a:endParaRPr lang="en-US" b="1" dirty="0"/>
          </a:p>
          <a:p>
            <a:endParaRPr lang="en-US" b="1" dirty="0"/>
          </a:p>
          <a:p>
            <a:endParaRPr lang="en-US" b="1" dirty="0"/>
          </a:p>
          <a:p>
            <a:r>
              <a:rPr lang="en-US" b="1" dirty="0"/>
              <a:t>MD5 checksums for downloadable software from </a:t>
            </a:r>
            <a:r>
              <a:rPr lang="en-US" b="1" dirty="0" err="1"/>
              <a:t>ProFTP</a:t>
            </a:r>
            <a:r>
              <a:rPr lang="en-US" b="1" dirty="0"/>
              <a:t> project</a:t>
            </a:r>
          </a:p>
          <a:p>
            <a:r>
              <a:rPr lang="en-US" b="1" dirty="0"/>
              <a:t>http://www.proftpd.org/ </a:t>
            </a:r>
          </a:p>
          <a:p>
            <a:endParaRPr lang="en-US" dirty="0"/>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05134" y="1828800"/>
            <a:ext cx="7191531" cy="1447800"/>
          </a:xfrm>
          <a:prstGeom prst="rect">
            <a:avLst/>
          </a:prstGeom>
        </p:spPr>
      </p:pic>
    </p:spTree>
    <p:extLst>
      <p:ext uri="{BB962C8B-B14F-4D97-AF65-F5344CB8AC3E}">
        <p14:creationId xmlns:p14="http://schemas.microsoft.com/office/powerpoint/2010/main" val="26077776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9627"/>
            <a:ext cx="7772400" cy="1143000"/>
          </a:xfrm>
        </p:spPr>
        <p:txBody>
          <a:bodyPr/>
          <a:lstStyle/>
          <a:p>
            <a:r>
              <a:rPr lang="en-US" b="1" dirty="0"/>
              <a:t>Application of Hash: Password storage</a:t>
            </a:r>
            <a:endParaRPr lang="en-US" dirty="0"/>
          </a:p>
        </p:txBody>
      </p:sp>
      <p:sp>
        <p:nvSpPr>
          <p:cNvPr id="3" name="Content Placeholder 2"/>
          <p:cNvSpPr>
            <a:spLocks noGrp="1"/>
          </p:cNvSpPr>
          <p:nvPr>
            <p:ph idx="1"/>
          </p:nvPr>
        </p:nvSpPr>
        <p:spPr>
          <a:xfrm>
            <a:off x="685800" y="1841310"/>
            <a:ext cx="7772400" cy="4114800"/>
          </a:xfrm>
        </p:spPr>
        <p:txBody>
          <a:bodyPr/>
          <a:lstStyle/>
          <a:p>
            <a:r>
              <a:rPr lang="en-US" dirty="0"/>
              <a:t>Computer systems store passwords in hashed form instated of clear text</a:t>
            </a:r>
          </a:p>
          <a:p>
            <a:endParaRPr lang="en-US" dirty="0"/>
          </a:p>
          <a:p>
            <a:r>
              <a:rPr lang="en-US" dirty="0"/>
              <a:t>Since these hashes are </a:t>
            </a:r>
            <a:r>
              <a:rPr lang="en-US" b="1" dirty="0"/>
              <a:t>not reversible</a:t>
            </a:r>
            <a:r>
              <a:rPr lang="en-US" dirty="0"/>
              <a:t>, there is no way to find out for sure "what clear text password produced this hash?"</a:t>
            </a:r>
          </a:p>
        </p:txBody>
      </p:sp>
    </p:spTree>
    <p:extLst>
      <p:ext uri="{BB962C8B-B14F-4D97-AF65-F5344CB8AC3E}">
        <p14:creationId xmlns:p14="http://schemas.microsoft.com/office/powerpoint/2010/main" val="13025704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738"/>
            <a:ext cx="8610600" cy="1143000"/>
          </a:xfrm>
        </p:spPr>
        <p:txBody>
          <a:bodyPr/>
          <a:lstStyle/>
          <a:p>
            <a:r>
              <a:rPr lang="en-US" b="1" dirty="0"/>
              <a:t>Application of Hash: Password storage</a:t>
            </a:r>
            <a:endParaRPr lang="en-US" dirty="0"/>
          </a:p>
        </p:txBody>
      </p:sp>
      <p:sp>
        <p:nvSpPr>
          <p:cNvPr id="3" name="Content Placeholder 2"/>
          <p:cNvSpPr>
            <a:spLocks noGrp="1"/>
          </p:cNvSpPr>
          <p:nvPr>
            <p:ph idx="1"/>
          </p:nvPr>
        </p:nvSpPr>
        <p:spPr>
          <a:xfrm>
            <a:off x="457200" y="1360369"/>
            <a:ext cx="8305800" cy="4114800"/>
          </a:xfrm>
        </p:spPr>
        <p:txBody>
          <a:bodyPr/>
          <a:lstStyle/>
          <a:p>
            <a:r>
              <a:rPr lang="en-US" sz="2800" dirty="0"/>
              <a:t>Q: how legitimate user will access the system?</a:t>
            </a:r>
          </a:p>
          <a:p>
            <a:r>
              <a:rPr lang="en-US" sz="2800" dirty="0" err="1"/>
              <a:t>Ans</a:t>
            </a:r>
            <a:r>
              <a:rPr lang="en-US" sz="2800" dirty="0"/>
              <a:t>: comparing generated hash of given password with stored hash</a:t>
            </a:r>
          </a:p>
          <a:p>
            <a:endParaRPr lang="en-US" dirty="0"/>
          </a:p>
        </p:txBody>
      </p:sp>
      <p:pic>
        <p:nvPicPr>
          <p:cNvPr id="5" name="Picture 4" descr="An illustration of how passwords are stor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176517"/>
            <a:ext cx="5238750" cy="3505200"/>
          </a:xfrm>
          <a:prstGeom prst="rect">
            <a:avLst/>
          </a:prstGeom>
        </p:spPr>
      </p:pic>
    </p:spTree>
    <p:extLst>
      <p:ext uri="{BB962C8B-B14F-4D97-AF65-F5344CB8AC3E}">
        <p14:creationId xmlns:p14="http://schemas.microsoft.com/office/powerpoint/2010/main" val="1095868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685800" y="457200"/>
            <a:ext cx="7772400" cy="914400"/>
          </a:xfrm>
        </p:spPr>
        <p:txBody>
          <a:bodyPr/>
          <a:lstStyle/>
          <a:p>
            <a:pPr eaLnBrk="1" hangingPunct="1"/>
            <a:r>
              <a:rPr lang="en-US" dirty="0"/>
              <a:t>Next</a:t>
            </a:r>
          </a:p>
        </p:txBody>
      </p:sp>
      <p:sp>
        <p:nvSpPr>
          <p:cNvPr id="50180" name="Rectangle 3"/>
          <p:cNvSpPr>
            <a:spLocks noGrp="1" noChangeArrowheads="1"/>
          </p:cNvSpPr>
          <p:nvPr>
            <p:ph idx="1"/>
          </p:nvPr>
        </p:nvSpPr>
        <p:spPr>
          <a:xfrm>
            <a:off x="685800" y="1524000"/>
            <a:ext cx="7848600" cy="4648200"/>
          </a:xfrm>
        </p:spPr>
        <p:txBody>
          <a:bodyPr/>
          <a:lstStyle/>
          <a:p>
            <a:pPr eaLnBrk="1" hangingPunct="1"/>
            <a:r>
              <a:rPr lang="en-US" sz="2800" b="1" dirty="0">
                <a:solidFill>
                  <a:schemeClr val="accent2"/>
                </a:solidFill>
              </a:rPr>
              <a:t>Attacks on cryptosystems</a:t>
            </a:r>
            <a:endParaRPr lang="en-US" sz="2800" dirty="0"/>
          </a:p>
        </p:txBody>
      </p:sp>
    </p:spTree>
    <p:extLst>
      <p:ext uri="{BB962C8B-B14F-4D97-AF65-F5344CB8AC3E}">
        <p14:creationId xmlns:p14="http://schemas.microsoft.com/office/powerpoint/2010/main" val="23626773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69152"/>
          </a:xfrm>
        </p:spPr>
        <p:txBody>
          <a:bodyPr/>
          <a:lstStyle/>
          <a:p>
            <a:pPr algn="ctr"/>
            <a:r>
              <a:rPr lang="en-US" dirty="0"/>
              <a:t>Passive Attacks</a:t>
            </a:r>
          </a:p>
        </p:txBody>
      </p:sp>
      <p:sp>
        <p:nvSpPr>
          <p:cNvPr id="3" name="Content Placeholder 2"/>
          <p:cNvSpPr>
            <a:spLocks noGrp="1"/>
          </p:cNvSpPr>
          <p:nvPr>
            <p:ph idx="1"/>
          </p:nvPr>
        </p:nvSpPr>
        <p:spPr>
          <a:xfrm>
            <a:off x="628650" y="1219200"/>
            <a:ext cx="5543550" cy="4957763"/>
          </a:xfrm>
        </p:spPr>
        <p:txBody>
          <a:bodyPr>
            <a:normAutofit fontScale="92500"/>
          </a:bodyPr>
          <a:lstStyle/>
          <a:p>
            <a:r>
              <a:rPr lang="en-US" dirty="0"/>
              <a:t>The main goal of a passive attack is to obtain unauthorized access to the information. For example, actions such as intercepting and eavesdropping on the communication channel can be regarded as passive attack.</a:t>
            </a:r>
          </a:p>
          <a:p>
            <a:endParaRPr lang="en-US" dirty="0"/>
          </a:p>
          <a:p>
            <a:r>
              <a:rPr lang="en-US" dirty="0"/>
              <a:t>These actions are passive in nature, as they neither affect information nor disrupt the communication channel. </a:t>
            </a:r>
          </a:p>
          <a:p>
            <a:r>
              <a:rPr lang="en-US" dirty="0"/>
              <a:t>A passive attack is often seen as stealing information. The only difference in stealing physical goods and stealing information is that theft of data still leaves the owner in possession of that data. </a:t>
            </a:r>
          </a:p>
          <a:p>
            <a:r>
              <a:rPr lang="en-US" dirty="0"/>
              <a:t>Passive information attack is thus more dangerous than stealing of goods, as information theft may go unnoticed by the owner.</a:t>
            </a:r>
          </a:p>
        </p:txBody>
      </p:sp>
      <p:pic>
        <p:nvPicPr>
          <p:cNvPr id="27650" name="Picture 2" descr="Passive Attac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514600"/>
            <a:ext cx="2784475" cy="205019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935571" y="6145118"/>
            <a:ext cx="4572000" cy="584775"/>
          </a:xfrm>
          <a:prstGeom prst="rect">
            <a:avLst/>
          </a:prstGeom>
        </p:spPr>
        <p:txBody>
          <a:bodyPr>
            <a:spAutoFit/>
          </a:bodyPr>
          <a:lstStyle/>
          <a:p>
            <a:r>
              <a:rPr lang="en-US" sz="1600" dirty="0"/>
              <a:t>https://www.tutorialspoint.com/cryptography/attacks_on_cryptosystems.htm</a:t>
            </a:r>
          </a:p>
        </p:txBody>
      </p:sp>
    </p:spTree>
    <p:extLst>
      <p:ext uri="{BB962C8B-B14F-4D97-AF65-F5344CB8AC3E}">
        <p14:creationId xmlns:p14="http://schemas.microsoft.com/office/powerpoint/2010/main" val="8882770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69152"/>
          </a:xfrm>
        </p:spPr>
        <p:txBody>
          <a:bodyPr/>
          <a:lstStyle/>
          <a:p>
            <a:pPr algn="ctr"/>
            <a:r>
              <a:rPr lang="en-US" dirty="0"/>
              <a:t>Active Attacks</a:t>
            </a:r>
          </a:p>
        </p:txBody>
      </p:sp>
      <p:sp>
        <p:nvSpPr>
          <p:cNvPr id="3" name="Content Placeholder 2"/>
          <p:cNvSpPr>
            <a:spLocks noGrp="1"/>
          </p:cNvSpPr>
          <p:nvPr>
            <p:ph idx="1"/>
          </p:nvPr>
        </p:nvSpPr>
        <p:spPr>
          <a:xfrm>
            <a:off x="628650" y="1219200"/>
            <a:ext cx="5543550" cy="4957763"/>
          </a:xfrm>
        </p:spPr>
        <p:txBody>
          <a:bodyPr>
            <a:normAutofit/>
          </a:bodyPr>
          <a:lstStyle/>
          <a:p>
            <a:r>
              <a:rPr lang="en-US" dirty="0"/>
              <a:t>An active attack involves changing the information in some way by conducting some process on the information. For example,</a:t>
            </a:r>
          </a:p>
          <a:p>
            <a:r>
              <a:rPr lang="en-US" dirty="0"/>
              <a:t>Modifying the information in an unauthorized manner.</a:t>
            </a:r>
          </a:p>
          <a:p>
            <a:r>
              <a:rPr lang="en-US" dirty="0"/>
              <a:t>Initiating unintended or unauthorized transmission of information.</a:t>
            </a:r>
          </a:p>
          <a:p>
            <a:r>
              <a:rPr lang="en-US" dirty="0"/>
              <a:t>Alteration of authentication data such as originator name or timestamp associated with information</a:t>
            </a:r>
          </a:p>
          <a:p>
            <a:r>
              <a:rPr lang="en-US" dirty="0"/>
              <a:t>Unauthorized deletion of data.</a:t>
            </a:r>
          </a:p>
          <a:p>
            <a:r>
              <a:rPr lang="en-US" dirty="0"/>
              <a:t>Denial of access to information for legitimate users (denial of service).</a:t>
            </a:r>
          </a:p>
        </p:txBody>
      </p:sp>
      <p:sp>
        <p:nvSpPr>
          <p:cNvPr id="5" name="Rectangle 4"/>
          <p:cNvSpPr/>
          <p:nvPr/>
        </p:nvSpPr>
        <p:spPr>
          <a:xfrm>
            <a:off x="2935571" y="6145118"/>
            <a:ext cx="4572000" cy="584775"/>
          </a:xfrm>
          <a:prstGeom prst="rect">
            <a:avLst/>
          </a:prstGeom>
        </p:spPr>
        <p:txBody>
          <a:bodyPr>
            <a:spAutoFit/>
          </a:bodyPr>
          <a:lstStyle/>
          <a:p>
            <a:r>
              <a:rPr lang="en-US" sz="1600" dirty="0"/>
              <a:t>https://www.tutorialspoint.com/cryptography/attacks_on_cryptosystems.htm</a:t>
            </a:r>
          </a:p>
        </p:txBody>
      </p:sp>
      <p:pic>
        <p:nvPicPr>
          <p:cNvPr id="28674" name="Picture 2" descr="Active Attac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2308" y="2736527"/>
            <a:ext cx="3470526" cy="217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9796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69152"/>
          </a:xfrm>
        </p:spPr>
        <p:txBody>
          <a:bodyPr/>
          <a:lstStyle/>
          <a:p>
            <a:r>
              <a:rPr lang="en-US" b="1" dirty="0"/>
              <a:t>Attacks on Cryptosystems</a:t>
            </a:r>
            <a:endParaRPr lang="en-US" dirty="0"/>
          </a:p>
        </p:txBody>
      </p:sp>
      <p:sp>
        <p:nvSpPr>
          <p:cNvPr id="3" name="Content Placeholder 2"/>
          <p:cNvSpPr>
            <a:spLocks noGrp="1"/>
          </p:cNvSpPr>
          <p:nvPr>
            <p:ph idx="1"/>
          </p:nvPr>
        </p:nvSpPr>
        <p:spPr>
          <a:xfrm>
            <a:off x="628650" y="1219200"/>
            <a:ext cx="8362950" cy="4957763"/>
          </a:xfrm>
        </p:spPr>
        <p:txBody>
          <a:bodyPr>
            <a:normAutofit/>
          </a:bodyPr>
          <a:lstStyle/>
          <a:p>
            <a:r>
              <a:rPr lang="en-US" b="1" dirty="0" err="1"/>
              <a:t>Ciphertext</a:t>
            </a:r>
            <a:r>
              <a:rPr lang="en-US" b="1" dirty="0"/>
              <a:t> Only Attacks:</a:t>
            </a:r>
            <a:r>
              <a:rPr lang="en-US" dirty="0"/>
              <a:t> In this method, the attacker has access to a set of </a:t>
            </a:r>
            <a:r>
              <a:rPr lang="en-US" dirty="0" err="1"/>
              <a:t>ciphertext</a:t>
            </a:r>
            <a:r>
              <a:rPr lang="en-US" dirty="0"/>
              <a:t>(s). He does not have access to corresponding plaintext. COA is said to be successful when the corresponding plaintext can be determined from a given set of </a:t>
            </a:r>
            <a:r>
              <a:rPr lang="en-US" dirty="0" err="1"/>
              <a:t>ciphertext</a:t>
            </a:r>
            <a:r>
              <a:rPr lang="en-US" dirty="0"/>
              <a:t>. Occasionally, the encryption key can be determined from this attack. Modern cryptosystems are guarded against </a:t>
            </a:r>
            <a:r>
              <a:rPr lang="en-US" dirty="0" err="1"/>
              <a:t>ciphertext</a:t>
            </a:r>
            <a:r>
              <a:rPr lang="en-US" dirty="0"/>
              <a:t>-only attacks.</a:t>
            </a:r>
          </a:p>
          <a:p>
            <a:endParaRPr lang="en-US" dirty="0"/>
          </a:p>
          <a:p>
            <a:r>
              <a:rPr lang="en-US" b="1" dirty="0"/>
              <a:t>Known Plaintext Attack (KPA)</a:t>
            </a:r>
            <a:r>
              <a:rPr lang="en-US" dirty="0"/>
              <a:t> − In this method, the attacker knows the plaintext for some parts of the </a:t>
            </a:r>
            <a:r>
              <a:rPr lang="en-US" dirty="0" err="1"/>
              <a:t>ciphertext</a:t>
            </a:r>
            <a:r>
              <a:rPr lang="en-US" dirty="0"/>
              <a:t>. The task is to decrypt the rest of the </a:t>
            </a:r>
            <a:r>
              <a:rPr lang="en-US" dirty="0" err="1"/>
              <a:t>ciphertext</a:t>
            </a:r>
            <a:r>
              <a:rPr lang="en-US" dirty="0"/>
              <a:t> using this information. This may be done by determining the key or via some other method. The best example of this attack is </a:t>
            </a:r>
            <a:r>
              <a:rPr lang="en-US" i="1" dirty="0"/>
              <a:t>linear cryptanalysis</a:t>
            </a:r>
            <a:r>
              <a:rPr lang="en-US" dirty="0"/>
              <a:t> against block ciphers.</a:t>
            </a:r>
          </a:p>
        </p:txBody>
      </p:sp>
      <p:sp>
        <p:nvSpPr>
          <p:cNvPr id="5" name="Rectangle 4"/>
          <p:cNvSpPr/>
          <p:nvPr/>
        </p:nvSpPr>
        <p:spPr>
          <a:xfrm>
            <a:off x="2935571" y="6145118"/>
            <a:ext cx="4572000" cy="584775"/>
          </a:xfrm>
          <a:prstGeom prst="rect">
            <a:avLst/>
          </a:prstGeom>
        </p:spPr>
        <p:txBody>
          <a:bodyPr>
            <a:spAutoFit/>
          </a:bodyPr>
          <a:lstStyle/>
          <a:p>
            <a:r>
              <a:rPr lang="en-US" sz="1600" dirty="0"/>
              <a:t>https://www.tutorialspoint.com/cryptography/attacks_on_cryptosystems.htm</a:t>
            </a:r>
          </a:p>
        </p:txBody>
      </p:sp>
    </p:spTree>
    <p:extLst>
      <p:ext uri="{BB962C8B-B14F-4D97-AF65-F5344CB8AC3E}">
        <p14:creationId xmlns:p14="http://schemas.microsoft.com/office/powerpoint/2010/main" val="3035552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685800" y="76200"/>
            <a:ext cx="7772400" cy="685800"/>
          </a:xfrm>
        </p:spPr>
        <p:txBody>
          <a:bodyPr/>
          <a:lstStyle/>
          <a:p>
            <a:pPr eaLnBrk="1" hangingPunct="1"/>
            <a:r>
              <a:rPr lang="en-US" dirty="0"/>
              <a:t>Crypto</a:t>
            </a:r>
          </a:p>
        </p:txBody>
      </p:sp>
      <p:sp>
        <p:nvSpPr>
          <p:cNvPr id="197635" name="Rectangle 3"/>
          <p:cNvSpPr>
            <a:spLocks noGrp="1" noChangeArrowheads="1"/>
          </p:cNvSpPr>
          <p:nvPr>
            <p:ph idx="1"/>
          </p:nvPr>
        </p:nvSpPr>
        <p:spPr>
          <a:xfrm>
            <a:off x="685800" y="990600"/>
            <a:ext cx="7848600" cy="5105400"/>
          </a:xfrm>
        </p:spPr>
        <p:txBody>
          <a:bodyPr/>
          <a:lstStyle/>
          <a:p>
            <a:pPr eaLnBrk="1" hangingPunct="1">
              <a:lnSpc>
                <a:spcPct val="90000"/>
              </a:lnSpc>
              <a:spcAft>
                <a:spcPts val="600"/>
              </a:spcAft>
            </a:pPr>
            <a:r>
              <a:rPr lang="en-US" sz="2400" dirty="0"/>
              <a:t>Basic assumptions</a:t>
            </a:r>
          </a:p>
          <a:p>
            <a:pPr lvl="1" eaLnBrk="1" hangingPunct="1">
              <a:lnSpc>
                <a:spcPct val="90000"/>
              </a:lnSpc>
              <a:spcAft>
                <a:spcPts val="600"/>
              </a:spcAft>
            </a:pPr>
            <a:r>
              <a:rPr lang="en-US" sz="2000" dirty="0"/>
              <a:t>The system is completely known to the attacker</a:t>
            </a:r>
          </a:p>
          <a:p>
            <a:pPr lvl="1" eaLnBrk="1" hangingPunct="1">
              <a:lnSpc>
                <a:spcPct val="90000"/>
              </a:lnSpc>
              <a:spcAft>
                <a:spcPts val="600"/>
              </a:spcAft>
            </a:pPr>
            <a:r>
              <a:rPr lang="en-US" sz="2000" dirty="0"/>
              <a:t>Only the </a:t>
            </a:r>
            <a:r>
              <a:rPr lang="en-US" sz="2000" b="1" dirty="0">
                <a:solidFill>
                  <a:srgbClr val="FF0000"/>
                </a:solidFill>
              </a:rPr>
              <a:t>key</a:t>
            </a:r>
            <a:r>
              <a:rPr lang="en-US" sz="2000" dirty="0"/>
              <a:t> is secret</a:t>
            </a:r>
          </a:p>
          <a:p>
            <a:pPr lvl="1" eaLnBrk="1" hangingPunct="1">
              <a:lnSpc>
                <a:spcPct val="90000"/>
              </a:lnSpc>
              <a:spcAft>
                <a:spcPts val="600"/>
              </a:spcAft>
            </a:pPr>
            <a:r>
              <a:rPr lang="en-US" sz="2000" dirty="0"/>
              <a:t>That is, crypto algorithms are not secret</a:t>
            </a:r>
          </a:p>
          <a:p>
            <a:pPr eaLnBrk="1" hangingPunct="1">
              <a:lnSpc>
                <a:spcPct val="90000"/>
              </a:lnSpc>
              <a:spcAft>
                <a:spcPts val="600"/>
              </a:spcAft>
            </a:pPr>
            <a:r>
              <a:rPr lang="en-US" sz="2400" dirty="0"/>
              <a:t>This is known as </a:t>
            </a:r>
            <a:r>
              <a:rPr lang="en-US" sz="2400" b="1" dirty="0" err="1">
                <a:solidFill>
                  <a:schemeClr val="tx1">
                    <a:lumMod val="95000"/>
                    <a:lumOff val="5000"/>
                  </a:schemeClr>
                </a:solidFill>
              </a:rPr>
              <a:t>Kerckhoffs</a:t>
            </a:r>
            <a:r>
              <a:rPr lang="en-US" sz="2400" b="1" dirty="0">
                <a:solidFill>
                  <a:schemeClr val="tx1">
                    <a:lumMod val="95000"/>
                    <a:lumOff val="5000"/>
                  </a:schemeClr>
                </a:solidFill>
              </a:rPr>
              <a:t>’ Principle</a:t>
            </a:r>
          </a:p>
          <a:p>
            <a:pPr lvl="1" eaLnBrk="1" hangingPunct="1">
              <a:lnSpc>
                <a:spcPct val="90000"/>
              </a:lnSpc>
              <a:spcAft>
                <a:spcPts val="600"/>
              </a:spcAft>
            </a:pPr>
            <a:r>
              <a:rPr lang="en-US" sz="1800" b="1" dirty="0">
                <a:solidFill>
                  <a:schemeClr val="tx1">
                    <a:lumMod val="95000"/>
                    <a:lumOff val="5000"/>
                  </a:schemeClr>
                </a:solidFill>
              </a:rPr>
              <a:t>A Dutch engineer who wrote an article in 1883</a:t>
            </a:r>
            <a:endParaRPr lang="en-US" sz="1800" dirty="0">
              <a:solidFill>
                <a:schemeClr val="tx1">
                  <a:lumMod val="95000"/>
                  <a:lumOff val="5000"/>
                </a:schemeClr>
              </a:solidFill>
            </a:endParaRPr>
          </a:p>
          <a:p>
            <a:pPr eaLnBrk="1" hangingPunct="1">
              <a:lnSpc>
                <a:spcPct val="90000"/>
              </a:lnSpc>
              <a:spcAft>
                <a:spcPts val="600"/>
              </a:spcAft>
            </a:pPr>
            <a:r>
              <a:rPr lang="en-US" sz="2400" dirty="0"/>
              <a:t>Why do we make this assumption?</a:t>
            </a:r>
          </a:p>
          <a:p>
            <a:pPr lvl="1" eaLnBrk="1" hangingPunct="1">
              <a:lnSpc>
                <a:spcPct val="90000"/>
              </a:lnSpc>
              <a:spcAft>
                <a:spcPts val="600"/>
              </a:spcAft>
            </a:pPr>
            <a:r>
              <a:rPr lang="en-US" sz="2000" dirty="0"/>
              <a:t>Experience has shown that secret algorithms are weak when exposed</a:t>
            </a:r>
          </a:p>
          <a:p>
            <a:pPr lvl="1" eaLnBrk="1" hangingPunct="1">
              <a:lnSpc>
                <a:spcPct val="90000"/>
              </a:lnSpc>
              <a:spcAft>
                <a:spcPts val="600"/>
              </a:spcAft>
            </a:pPr>
            <a:r>
              <a:rPr lang="en-US" sz="2000" dirty="0"/>
              <a:t>Secret algorithms never remain secret</a:t>
            </a:r>
          </a:p>
          <a:p>
            <a:pPr lvl="1" eaLnBrk="1" hangingPunct="1">
              <a:lnSpc>
                <a:spcPct val="90000"/>
              </a:lnSpc>
              <a:spcAft>
                <a:spcPts val="600"/>
              </a:spcAft>
            </a:pPr>
            <a:r>
              <a:rPr lang="en-US" sz="2000" dirty="0"/>
              <a:t>Better to find weaknesses beforehand</a:t>
            </a:r>
          </a:p>
        </p:txBody>
      </p:sp>
    </p:spTree>
    <p:extLst>
      <p:ext uri="{BB962C8B-B14F-4D97-AF65-F5344CB8AC3E}">
        <p14:creationId xmlns:p14="http://schemas.microsoft.com/office/powerpoint/2010/main" val="6417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1976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0" fill="hold" grpId="0" nodeType="clickEffect">
                                  <p:stCondLst>
                                    <p:cond delay="0"/>
                                  </p:stCondLst>
                                  <p:childTnLst>
                                    <p:set>
                                      <p:cBhvr>
                                        <p:cTn id="10" dur="1" fill="hold">
                                          <p:stCondLst>
                                            <p:cond delay="499"/>
                                          </p:stCondLst>
                                        </p:cTn>
                                        <p:tgtEl>
                                          <p:spTgt spid="1976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entr" presetSubtype="0" fill="hold" grpId="0" nodeType="clickEffect">
                                  <p:stCondLst>
                                    <p:cond delay="0"/>
                                  </p:stCondLst>
                                  <p:childTnLst>
                                    <p:set>
                                      <p:cBhvr>
                                        <p:cTn id="14" dur="1" fill="hold">
                                          <p:stCondLst>
                                            <p:cond delay="499"/>
                                          </p:stCondLst>
                                        </p:cTn>
                                        <p:tgtEl>
                                          <p:spTgt spid="1976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entr" presetSubtype="0" fill="hold" grpId="0" nodeType="clickEffect">
                                  <p:stCondLst>
                                    <p:cond delay="0"/>
                                  </p:stCondLst>
                                  <p:childTnLst>
                                    <p:set>
                                      <p:cBhvr>
                                        <p:cTn id="18" dur="1" fill="hold">
                                          <p:stCondLst>
                                            <p:cond delay="499"/>
                                          </p:stCondLst>
                                        </p:cTn>
                                        <p:tgtEl>
                                          <p:spTgt spid="1976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entr" presetSubtype="0" fill="hold" grpId="0" nodeType="clickEffect">
                                  <p:stCondLst>
                                    <p:cond delay="0"/>
                                  </p:stCondLst>
                                  <p:childTnLst>
                                    <p:set>
                                      <p:cBhvr>
                                        <p:cTn id="22" dur="1" fill="hold">
                                          <p:stCondLst>
                                            <p:cond delay="499"/>
                                          </p:stCondLst>
                                        </p:cTn>
                                        <p:tgtEl>
                                          <p:spTgt spid="1976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0" presetClass="entr" presetSubtype="0" fill="hold" grpId="0" nodeType="clickEffect">
                                  <p:stCondLst>
                                    <p:cond delay="0"/>
                                  </p:stCondLst>
                                  <p:childTnLst>
                                    <p:set>
                                      <p:cBhvr>
                                        <p:cTn id="26" dur="1" fill="hold">
                                          <p:stCondLst>
                                            <p:cond delay="499"/>
                                          </p:stCondLst>
                                        </p:cTn>
                                        <p:tgtEl>
                                          <p:spTgt spid="1976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entr" presetSubtype="0" fill="hold" grpId="0" nodeType="clickEffect">
                                  <p:stCondLst>
                                    <p:cond delay="0"/>
                                  </p:stCondLst>
                                  <p:childTnLst>
                                    <p:set>
                                      <p:cBhvr>
                                        <p:cTn id="30" dur="1" fill="hold">
                                          <p:stCondLst>
                                            <p:cond delay="499"/>
                                          </p:stCondLst>
                                        </p:cTn>
                                        <p:tgtEl>
                                          <p:spTgt spid="19763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0" presetClass="entr" presetSubtype="0" fill="hold" grpId="0" nodeType="clickEffect">
                                  <p:stCondLst>
                                    <p:cond delay="0"/>
                                  </p:stCondLst>
                                  <p:childTnLst>
                                    <p:set>
                                      <p:cBhvr>
                                        <p:cTn id="34" dur="1" fill="hold">
                                          <p:stCondLst>
                                            <p:cond delay="499"/>
                                          </p:stCondLst>
                                        </p:cTn>
                                        <p:tgtEl>
                                          <p:spTgt spid="19763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0" presetClass="entr" presetSubtype="0" fill="hold" grpId="0" nodeType="clickEffect">
                                  <p:stCondLst>
                                    <p:cond delay="0"/>
                                  </p:stCondLst>
                                  <p:childTnLst>
                                    <p:set>
                                      <p:cBhvr>
                                        <p:cTn id="38" dur="1" fill="hold">
                                          <p:stCondLst>
                                            <p:cond delay="499"/>
                                          </p:stCondLst>
                                        </p:cTn>
                                        <p:tgtEl>
                                          <p:spTgt spid="19763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0" presetClass="entr" presetSubtype="0" fill="hold" grpId="0" nodeType="clickEffect">
                                  <p:stCondLst>
                                    <p:cond delay="0"/>
                                  </p:stCondLst>
                                  <p:childTnLst>
                                    <p:set>
                                      <p:cBhvr>
                                        <p:cTn id="42" dur="1" fill="hold">
                                          <p:stCondLst>
                                            <p:cond delay="499"/>
                                          </p:stCondLst>
                                        </p:cTn>
                                        <p:tgtEl>
                                          <p:spTgt spid="19763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69152"/>
          </a:xfrm>
        </p:spPr>
        <p:txBody>
          <a:bodyPr/>
          <a:lstStyle/>
          <a:p>
            <a:r>
              <a:rPr lang="en-US" b="1" dirty="0"/>
              <a:t>Attacks on Cryptosystems</a:t>
            </a:r>
            <a:endParaRPr lang="en-US" dirty="0"/>
          </a:p>
        </p:txBody>
      </p:sp>
      <p:sp>
        <p:nvSpPr>
          <p:cNvPr id="3" name="Content Placeholder 2"/>
          <p:cNvSpPr>
            <a:spLocks noGrp="1"/>
          </p:cNvSpPr>
          <p:nvPr>
            <p:ph idx="1"/>
          </p:nvPr>
        </p:nvSpPr>
        <p:spPr>
          <a:xfrm>
            <a:off x="628650" y="1219200"/>
            <a:ext cx="8362950" cy="4957763"/>
          </a:xfrm>
        </p:spPr>
        <p:txBody>
          <a:bodyPr>
            <a:normAutofit/>
          </a:bodyPr>
          <a:lstStyle/>
          <a:p>
            <a:r>
              <a:rPr lang="en-US" b="1" dirty="0"/>
              <a:t>Chosen Plaintext Attack (CPA)</a:t>
            </a:r>
            <a:r>
              <a:rPr lang="en-US" dirty="0"/>
              <a:t> − In this method, the attacker has the text of his choice encrypted. So he has the </a:t>
            </a:r>
            <a:r>
              <a:rPr lang="en-US" dirty="0" err="1"/>
              <a:t>ciphertext</a:t>
            </a:r>
            <a:r>
              <a:rPr lang="en-US" dirty="0"/>
              <a:t>-plaintext pair of his choice. This simplifies his task of determining the encryption key. An example of this attack is </a:t>
            </a:r>
            <a:r>
              <a:rPr lang="en-US" i="1" dirty="0"/>
              <a:t>differential cryptanalysis</a:t>
            </a:r>
            <a:r>
              <a:rPr lang="en-US" dirty="0"/>
              <a:t> applied against block ciphers as well as hash functions. A popular public key cryptosystem, RSA is also vulnerable to chosen-plaintext attacks.</a:t>
            </a:r>
          </a:p>
          <a:p>
            <a:r>
              <a:rPr lang="en-US" b="1" dirty="0"/>
              <a:t>Dictionary Attack</a:t>
            </a:r>
            <a:r>
              <a:rPr lang="en-US" dirty="0"/>
              <a:t> − This attack has many variants, all of which involve compiling a ‘dictionary’. In simplest method of this attack, attacker builds a dictionary of </a:t>
            </a:r>
            <a:r>
              <a:rPr lang="en-US" dirty="0" err="1"/>
              <a:t>ciphertexts</a:t>
            </a:r>
            <a:r>
              <a:rPr lang="en-US" dirty="0"/>
              <a:t> and corresponding plaintexts that he has learnt over a period of time. In future, when an attacker gets the </a:t>
            </a:r>
            <a:r>
              <a:rPr lang="en-US" dirty="0" err="1"/>
              <a:t>ciphertext</a:t>
            </a:r>
            <a:r>
              <a:rPr lang="en-US" dirty="0"/>
              <a:t>, he refers the dictionary to find the corresponding plaintext</a:t>
            </a:r>
          </a:p>
        </p:txBody>
      </p:sp>
      <p:sp>
        <p:nvSpPr>
          <p:cNvPr id="5" name="Rectangle 4"/>
          <p:cNvSpPr/>
          <p:nvPr/>
        </p:nvSpPr>
        <p:spPr>
          <a:xfrm>
            <a:off x="2935571" y="6145118"/>
            <a:ext cx="4572000" cy="584775"/>
          </a:xfrm>
          <a:prstGeom prst="rect">
            <a:avLst/>
          </a:prstGeom>
        </p:spPr>
        <p:txBody>
          <a:bodyPr>
            <a:spAutoFit/>
          </a:bodyPr>
          <a:lstStyle/>
          <a:p>
            <a:r>
              <a:rPr lang="en-US" sz="1600" dirty="0"/>
              <a:t>https://www.tutorialspoint.com/cryptography/attacks_on_cryptosystems.htm</a:t>
            </a:r>
          </a:p>
        </p:txBody>
      </p:sp>
    </p:spTree>
    <p:extLst>
      <p:ext uri="{BB962C8B-B14F-4D97-AF65-F5344CB8AC3E}">
        <p14:creationId xmlns:p14="http://schemas.microsoft.com/office/powerpoint/2010/main" val="42278939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69152"/>
          </a:xfrm>
        </p:spPr>
        <p:txBody>
          <a:bodyPr/>
          <a:lstStyle/>
          <a:p>
            <a:r>
              <a:rPr lang="en-US" b="1" dirty="0"/>
              <a:t>Attacks on Cryptosystems</a:t>
            </a:r>
            <a:endParaRPr lang="en-US" dirty="0"/>
          </a:p>
        </p:txBody>
      </p:sp>
      <p:sp>
        <p:nvSpPr>
          <p:cNvPr id="3" name="Content Placeholder 2"/>
          <p:cNvSpPr>
            <a:spLocks noGrp="1"/>
          </p:cNvSpPr>
          <p:nvPr>
            <p:ph idx="1"/>
          </p:nvPr>
        </p:nvSpPr>
        <p:spPr>
          <a:xfrm>
            <a:off x="628650" y="1219200"/>
            <a:ext cx="8362950" cy="4957763"/>
          </a:xfrm>
        </p:spPr>
        <p:txBody>
          <a:bodyPr>
            <a:normAutofit/>
          </a:bodyPr>
          <a:lstStyle/>
          <a:p>
            <a:r>
              <a:rPr lang="en-US" b="1" dirty="0"/>
              <a:t>Brute Force Attack (BFA)</a:t>
            </a:r>
            <a:r>
              <a:rPr lang="en-US" dirty="0"/>
              <a:t> − In this method, the attacker tries to determine the key by attempting all possible keys. If the key is 8 bits long, then the number of possible keys is 2</a:t>
            </a:r>
            <a:r>
              <a:rPr lang="en-US" baseline="30000" dirty="0"/>
              <a:t>8</a:t>
            </a:r>
            <a:r>
              <a:rPr lang="en-US" dirty="0"/>
              <a:t> = 256. The attacker knows the </a:t>
            </a:r>
            <a:r>
              <a:rPr lang="en-US" dirty="0" err="1"/>
              <a:t>ciphertext</a:t>
            </a:r>
            <a:r>
              <a:rPr lang="en-US" dirty="0"/>
              <a:t> and the algorithm, now he attempts all the 256 keys one by one for decryption. The time to complete the attack would be very high if the key is long.</a:t>
            </a:r>
          </a:p>
          <a:p>
            <a:r>
              <a:rPr lang="en-US" b="1" dirty="0"/>
              <a:t>Birthday Attack</a:t>
            </a:r>
            <a:r>
              <a:rPr lang="en-US" dirty="0"/>
              <a:t> − This attack is a variant of brute-force technique. It is used against the cryptographic hash function. When students in a class are asked about their birthdays, the answer is one of the possible 365 dates. Let us assume the first student's birthdate is 3</a:t>
            </a:r>
            <a:r>
              <a:rPr lang="en-US" baseline="30000" dirty="0"/>
              <a:t>rd</a:t>
            </a:r>
            <a:r>
              <a:rPr lang="en-US" dirty="0"/>
              <a:t> Aug. Then to find the next student whose birthdate is 3</a:t>
            </a:r>
            <a:r>
              <a:rPr lang="en-US" baseline="30000" dirty="0"/>
              <a:t>rd</a:t>
            </a:r>
            <a:r>
              <a:rPr lang="en-US" dirty="0"/>
              <a:t> Aug, we need to enquire 1.25</a:t>
            </a:r>
            <a:r>
              <a:rPr lang="en-US" baseline="30000" dirty="0"/>
              <a:t>*</a:t>
            </a:r>
            <a:r>
              <a:rPr lang="en-US" dirty="0"/>
              <a:t>√365 ≈ 25 students.</a:t>
            </a:r>
          </a:p>
        </p:txBody>
      </p:sp>
      <p:sp>
        <p:nvSpPr>
          <p:cNvPr id="5" name="Rectangle 4"/>
          <p:cNvSpPr/>
          <p:nvPr/>
        </p:nvSpPr>
        <p:spPr>
          <a:xfrm>
            <a:off x="2935571" y="6145118"/>
            <a:ext cx="4572000" cy="584775"/>
          </a:xfrm>
          <a:prstGeom prst="rect">
            <a:avLst/>
          </a:prstGeom>
        </p:spPr>
        <p:txBody>
          <a:bodyPr>
            <a:spAutoFit/>
          </a:bodyPr>
          <a:lstStyle/>
          <a:p>
            <a:r>
              <a:rPr lang="en-US" sz="1600" dirty="0"/>
              <a:t>https://www.tutorialspoint.com/cryptography/attacks_on_cryptosystems.htm</a:t>
            </a:r>
          </a:p>
        </p:txBody>
      </p:sp>
    </p:spTree>
    <p:extLst>
      <p:ext uri="{BB962C8B-B14F-4D97-AF65-F5344CB8AC3E}">
        <p14:creationId xmlns:p14="http://schemas.microsoft.com/office/powerpoint/2010/main" val="13145022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69152"/>
          </a:xfrm>
        </p:spPr>
        <p:txBody>
          <a:bodyPr/>
          <a:lstStyle/>
          <a:p>
            <a:r>
              <a:rPr lang="en-US" b="1" dirty="0"/>
              <a:t>Attacks on Cryptosystems</a:t>
            </a:r>
            <a:endParaRPr lang="en-US" dirty="0"/>
          </a:p>
        </p:txBody>
      </p:sp>
      <p:sp>
        <p:nvSpPr>
          <p:cNvPr id="3" name="Content Placeholder 2"/>
          <p:cNvSpPr>
            <a:spLocks noGrp="1"/>
          </p:cNvSpPr>
          <p:nvPr>
            <p:ph idx="1"/>
          </p:nvPr>
        </p:nvSpPr>
        <p:spPr>
          <a:xfrm>
            <a:off x="628650" y="1219200"/>
            <a:ext cx="8362950" cy="4957763"/>
          </a:xfrm>
        </p:spPr>
        <p:txBody>
          <a:bodyPr>
            <a:normAutofit lnSpcReduction="10000"/>
          </a:bodyPr>
          <a:lstStyle/>
          <a:p>
            <a:r>
              <a:rPr lang="en-US" b="1" dirty="0"/>
              <a:t>Man in Middle Attack (MIM)</a:t>
            </a:r>
            <a:r>
              <a:rPr lang="en-US" dirty="0"/>
              <a:t> − The targets of this attack are mostly public key cryptosystems where key exchange is involved before communication takes place.</a:t>
            </a:r>
          </a:p>
          <a:p>
            <a:pPr lvl="1"/>
            <a:r>
              <a:rPr lang="en-US" dirty="0"/>
              <a:t>Host </a:t>
            </a:r>
            <a:r>
              <a:rPr lang="en-US" i="1" dirty="0"/>
              <a:t>A</a:t>
            </a:r>
            <a:r>
              <a:rPr lang="en-US" dirty="0"/>
              <a:t> wants to communicate to host </a:t>
            </a:r>
            <a:r>
              <a:rPr lang="en-US" i="1" dirty="0"/>
              <a:t>B</a:t>
            </a:r>
            <a:r>
              <a:rPr lang="en-US" dirty="0"/>
              <a:t>, hence requests public key of </a:t>
            </a:r>
            <a:r>
              <a:rPr lang="en-US" i="1" dirty="0"/>
              <a:t>B</a:t>
            </a:r>
            <a:r>
              <a:rPr lang="en-US" dirty="0"/>
              <a:t>.</a:t>
            </a:r>
          </a:p>
          <a:p>
            <a:pPr lvl="1"/>
            <a:r>
              <a:rPr lang="en-US" dirty="0"/>
              <a:t>An attacker intercepts this request and sends his public key instead.</a:t>
            </a:r>
          </a:p>
          <a:p>
            <a:pPr lvl="1"/>
            <a:r>
              <a:rPr lang="en-US" dirty="0"/>
              <a:t>Thus, whatever host </a:t>
            </a:r>
            <a:r>
              <a:rPr lang="en-US" i="1" dirty="0"/>
              <a:t>A</a:t>
            </a:r>
            <a:r>
              <a:rPr lang="en-US" dirty="0"/>
              <a:t> sends to host </a:t>
            </a:r>
            <a:r>
              <a:rPr lang="en-US" i="1" dirty="0"/>
              <a:t>B</a:t>
            </a:r>
            <a:r>
              <a:rPr lang="en-US" dirty="0"/>
              <a:t>, the attacker is able to read.</a:t>
            </a:r>
          </a:p>
          <a:p>
            <a:pPr lvl="1"/>
            <a:r>
              <a:rPr lang="en-US" dirty="0"/>
              <a:t>In order to maintain communication, the attacker re-encrypts the data after reading with his public key and sends to </a:t>
            </a:r>
            <a:r>
              <a:rPr lang="en-US" i="1" dirty="0"/>
              <a:t>B</a:t>
            </a:r>
            <a:r>
              <a:rPr lang="en-US" dirty="0"/>
              <a:t>.</a:t>
            </a:r>
          </a:p>
          <a:p>
            <a:pPr lvl="1"/>
            <a:r>
              <a:rPr lang="en-US" dirty="0"/>
              <a:t>The attacker sends his public key as </a:t>
            </a:r>
            <a:r>
              <a:rPr lang="en-US" i="1" dirty="0"/>
              <a:t>A</a:t>
            </a:r>
            <a:r>
              <a:rPr lang="en-US" dirty="0"/>
              <a:t>’s public key so that </a:t>
            </a:r>
            <a:r>
              <a:rPr lang="en-US" i="1" dirty="0"/>
              <a:t>B</a:t>
            </a:r>
            <a:r>
              <a:rPr lang="en-US" dirty="0"/>
              <a:t> takes it as if it is taking it from </a:t>
            </a:r>
            <a:r>
              <a:rPr lang="en-US" i="1" dirty="0"/>
              <a:t>A</a:t>
            </a:r>
            <a:r>
              <a:rPr lang="en-US" dirty="0"/>
              <a:t>.</a:t>
            </a:r>
          </a:p>
          <a:p>
            <a:r>
              <a:rPr lang="en-US" b="1" dirty="0"/>
              <a:t>Side Channel Attack (SCA)</a:t>
            </a:r>
            <a:r>
              <a:rPr lang="en-US" dirty="0"/>
              <a:t> − This type of attack is not against any particular type of cryptosystem or algorithm. Instead, it is launched to exploit the weakness in physical implementation of the cryptosystem.</a:t>
            </a:r>
          </a:p>
          <a:p>
            <a:r>
              <a:rPr lang="en-US" b="1" dirty="0"/>
              <a:t>Timing Attacks</a:t>
            </a:r>
            <a:r>
              <a:rPr lang="en-US" dirty="0"/>
              <a:t> − They exploit the fact that different computations take different times to compute on processor. By measuring such timings, it is be possible to know about a particular computation the processor is carrying out. For example, if the encryption takes a longer time, it indicates that the secret key is long.</a:t>
            </a:r>
          </a:p>
        </p:txBody>
      </p:sp>
      <p:sp>
        <p:nvSpPr>
          <p:cNvPr id="5" name="Rectangle 4"/>
          <p:cNvSpPr/>
          <p:nvPr/>
        </p:nvSpPr>
        <p:spPr>
          <a:xfrm>
            <a:off x="2935571" y="6145118"/>
            <a:ext cx="4572000" cy="584775"/>
          </a:xfrm>
          <a:prstGeom prst="rect">
            <a:avLst/>
          </a:prstGeom>
        </p:spPr>
        <p:txBody>
          <a:bodyPr>
            <a:spAutoFit/>
          </a:bodyPr>
          <a:lstStyle/>
          <a:p>
            <a:r>
              <a:rPr lang="en-US" sz="1600" dirty="0"/>
              <a:t>https://www.tutorialspoint.com/cryptography/attacks_on_cryptosystems.htm</a:t>
            </a:r>
          </a:p>
        </p:txBody>
      </p:sp>
    </p:spTree>
    <p:extLst>
      <p:ext uri="{BB962C8B-B14F-4D97-AF65-F5344CB8AC3E}">
        <p14:creationId xmlns:p14="http://schemas.microsoft.com/office/powerpoint/2010/main" val="14773568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69152"/>
          </a:xfrm>
        </p:spPr>
        <p:txBody>
          <a:bodyPr/>
          <a:lstStyle/>
          <a:p>
            <a:r>
              <a:rPr lang="en-US" b="1" dirty="0"/>
              <a:t>Attacks on Cryptosystems</a:t>
            </a:r>
            <a:endParaRPr lang="en-US" dirty="0"/>
          </a:p>
        </p:txBody>
      </p:sp>
      <p:sp>
        <p:nvSpPr>
          <p:cNvPr id="3" name="Content Placeholder 2"/>
          <p:cNvSpPr>
            <a:spLocks noGrp="1"/>
          </p:cNvSpPr>
          <p:nvPr>
            <p:ph idx="1"/>
          </p:nvPr>
        </p:nvSpPr>
        <p:spPr>
          <a:xfrm>
            <a:off x="628650" y="1219200"/>
            <a:ext cx="8362950" cy="4957763"/>
          </a:xfrm>
        </p:spPr>
        <p:txBody>
          <a:bodyPr>
            <a:normAutofit/>
          </a:bodyPr>
          <a:lstStyle/>
          <a:p>
            <a:r>
              <a:rPr lang="en-US" b="1" dirty="0"/>
              <a:t>Power Analysis Attacks</a:t>
            </a:r>
            <a:r>
              <a:rPr lang="en-US" dirty="0"/>
              <a:t> − These attacks are similar to timing attacks except that the amount of power consumption is used to obtain information about the nature of the underlying computations.</a:t>
            </a:r>
          </a:p>
          <a:p>
            <a:r>
              <a:rPr lang="en-US" b="1" dirty="0"/>
              <a:t>Fault analysis Attacks</a:t>
            </a:r>
            <a:r>
              <a:rPr lang="en-US" dirty="0"/>
              <a:t> − In these attacks, errors are induced in the cryptosystem and the attacker studies the resulting output for useful information.</a:t>
            </a:r>
          </a:p>
        </p:txBody>
      </p:sp>
      <p:sp>
        <p:nvSpPr>
          <p:cNvPr id="5" name="Rectangle 4"/>
          <p:cNvSpPr/>
          <p:nvPr/>
        </p:nvSpPr>
        <p:spPr>
          <a:xfrm>
            <a:off x="2935571" y="6145118"/>
            <a:ext cx="4572000" cy="584775"/>
          </a:xfrm>
          <a:prstGeom prst="rect">
            <a:avLst/>
          </a:prstGeom>
        </p:spPr>
        <p:txBody>
          <a:bodyPr>
            <a:spAutoFit/>
          </a:bodyPr>
          <a:lstStyle/>
          <a:p>
            <a:r>
              <a:rPr lang="en-US" sz="1600" dirty="0"/>
              <a:t>https://www.tutorialspoint.com/cryptography/attacks_on_cryptosystems.htm</a:t>
            </a:r>
          </a:p>
        </p:txBody>
      </p:sp>
    </p:spTree>
    <p:extLst>
      <p:ext uri="{BB962C8B-B14F-4D97-AF65-F5344CB8AC3E}">
        <p14:creationId xmlns:p14="http://schemas.microsoft.com/office/powerpoint/2010/main" val="285476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a:t>Crypto as Black Box</a:t>
            </a:r>
          </a:p>
        </p:txBody>
      </p:sp>
      <p:sp>
        <p:nvSpPr>
          <p:cNvPr id="19460" name="Rectangle 4"/>
          <p:cNvSpPr>
            <a:spLocks noChangeArrowheads="1"/>
          </p:cNvSpPr>
          <p:nvPr/>
        </p:nvSpPr>
        <p:spPr bwMode="auto">
          <a:xfrm>
            <a:off x="2133600" y="3581400"/>
            <a:ext cx="1143000" cy="609600"/>
          </a:xfrm>
          <a:prstGeom prst="rect">
            <a:avLst/>
          </a:prstGeom>
          <a:solidFill>
            <a:schemeClr val="tx2">
              <a:alpha val="0"/>
            </a:schemeClr>
          </a:solidFill>
          <a:ln w="9525">
            <a:solidFill>
              <a:schemeClr val="tx1"/>
            </a:solidFill>
            <a:miter lim="800000"/>
            <a:headEnd/>
            <a:tailEnd/>
          </a:ln>
        </p:spPr>
        <p:txBody>
          <a:bodyPr wrap="none" anchor="ctr">
            <a:prstTxWarp prst="textNoShape">
              <a:avLst/>
            </a:prstTxWarp>
          </a:bodyPr>
          <a:lstStyle/>
          <a:p>
            <a:endParaRPr lang="en-US"/>
          </a:p>
        </p:txBody>
      </p:sp>
      <p:sp>
        <p:nvSpPr>
          <p:cNvPr id="19461" name="Rectangle 5"/>
          <p:cNvSpPr>
            <a:spLocks noChangeArrowheads="1"/>
          </p:cNvSpPr>
          <p:nvPr/>
        </p:nvSpPr>
        <p:spPr bwMode="auto">
          <a:xfrm>
            <a:off x="5830888" y="3581400"/>
            <a:ext cx="1219200" cy="609600"/>
          </a:xfrm>
          <a:prstGeom prst="rect">
            <a:avLst/>
          </a:prstGeom>
          <a:solidFill>
            <a:schemeClr val="tx2">
              <a:alpha val="0"/>
            </a:schemeClr>
          </a:solidFill>
          <a:ln w="9525">
            <a:solidFill>
              <a:schemeClr val="tx1"/>
            </a:solidFill>
            <a:miter lim="800000"/>
            <a:headEnd/>
            <a:tailEnd/>
          </a:ln>
        </p:spPr>
        <p:txBody>
          <a:bodyPr wrap="none" anchor="ctr">
            <a:prstTxWarp prst="textNoShape">
              <a:avLst/>
            </a:prstTxWarp>
          </a:bodyPr>
          <a:lstStyle/>
          <a:p>
            <a:endParaRPr lang="en-US"/>
          </a:p>
        </p:txBody>
      </p:sp>
      <p:sp>
        <p:nvSpPr>
          <p:cNvPr id="19462" name="Rectangle 6"/>
          <p:cNvSpPr>
            <a:spLocks noChangeArrowheads="1"/>
          </p:cNvSpPr>
          <p:nvPr/>
        </p:nvSpPr>
        <p:spPr bwMode="auto">
          <a:xfrm>
            <a:off x="76200" y="3668713"/>
            <a:ext cx="1295400" cy="446087"/>
          </a:xfrm>
          <a:prstGeom prst="rect">
            <a:avLst/>
          </a:prstGeom>
          <a:noFill/>
          <a:ln w="9525">
            <a:noFill/>
            <a:miter lim="800000"/>
            <a:headEnd/>
            <a:tailEnd/>
          </a:ln>
        </p:spPr>
        <p:txBody>
          <a:bodyPr>
            <a:prstTxWarp prst="textNoShape">
              <a:avLst/>
            </a:prstTxWarp>
            <a:spAutoFit/>
          </a:bodyPr>
          <a:lstStyle/>
          <a:p>
            <a:r>
              <a:rPr lang="en-US" sz="2000"/>
              <a:t>plaintext</a:t>
            </a:r>
          </a:p>
        </p:txBody>
      </p:sp>
      <p:sp>
        <p:nvSpPr>
          <p:cNvPr id="19463" name="Rectangle 8"/>
          <p:cNvSpPr>
            <a:spLocks noChangeArrowheads="1"/>
          </p:cNvSpPr>
          <p:nvPr/>
        </p:nvSpPr>
        <p:spPr bwMode="auto">
          <a:xfrm>
            <a:off x="6096000" y="2286000"/>
            <a:ext cx="838200" cy="517525"/>
          </a:xfrm>
          <a:prstGeom prst="rect">
            <a:avLst/>
          </a:prstGeom>
          <a:noFill/>
          <a:ln w="9525">
            <a:noFill/>
            <a:miter lim="800000"/>
            <a:headEnd/>
            <a:tailEnd/>
          </a:ln>
        </p:spPr>
        <p:txBody>
          <a:bodyPr>
            <a:prstTxWarp prst="textNoShape">
              <a:avLst/>
            </a:prstTxWarp>
            <a:spAutoFit/>
          </a:bodyPr>
          <a:lstStyle/>
          <a:p>
            <a:r>
              <a:rPr lang="en-US"/>
              <a:t>key</a:t>
            </a:r>
          </a:p>
        </p:txBody>
      </p:sp>
      <p:sp>
        <p:nvSpPr>
          <p:cNvPr id="19464" name="Rectangle 9"/>
          <p:cNvSpPr>
            <a:spLocks noChangeArrowheads="1"/>
          </p:cNvSpPr>
          <p:nvPr/>
        </p:nvSpPr>
        <p:spPr bwMode="auto">
          <a:xfrm>
            <a:off x="2438400" y="2301875"/>
            <a:ext cx="819150" cy="517525"/>
          </a:xfrm>
          <a:prstGeom prst="rect">
            <a:avLst/>
          </a:prstGeom>
          <a:noFill/>
          <a:ln w="9525">
            <a:noFill/>
            <a:miter lim="800000"/>
            <a:headEnd/>
            <a:tailEnd/>
          </a:ln>
        </p:spPr>
        <p:txBody>
          <a:bodyPr>
            <a:prstTxWarp prst="textNoShape">
              <a:avLst/>
            </a:prstTxWarp>
            <a:spAutoFit/>
          </a:bodyPr>
          <a:lstStyle/>
          <a:p>
            <a:r>
              <a:rPr lang="en-US"/>
              <a:t>key</a:t>
            </a:r>
          </a:p>
        </p:txBody>
      </p:sp>
      <p:sp>
        <p:nvSpPr>
          <p:cNvPr id="19465" name="Rectangle 10"/>
          <p:cNvSpPr>
            <a:spLocks noChangeArrowheads="1"/>
          </p:cNvSpPr>
          <p:nvPr/>
        </p:nvSpPr>
        <p:spPr bwMode="auto">
          <a:xfrm>
            <a:off x="7848600" y="3657600"/>
            <a:ext cx="1295400" cy="446088"/>
          </a:xfrm>
          <a:prstGeom prst="rect">
            <a:avLst/>
          </a:prstGeom>
          <a:noFill/>
          <a:ln w="9525">
            <a:noFill/>
            <a:miter lim="800000"/>
            <a:headEnd/>
            <a:tailEnd/>
          </a:ln>
        </p:spPr>
        <p:txBody>
          <a:bodyPr>
            <a:prstTxWarp prst="textNoShape">
              <a:avLst/>
            </a:prstTxWarp>
            <a:spAutoFit/>
          </a:bodyPr>
          <a:lstStyle/>
          <a:p>
            <a:r>
              <a:rPr lang="en-US" sz="2000"/>
              <a:t>plaintext</a:t>
            </a:r>
          </a:p>
        </p:txBody>
      </p:sp>
      <p:sp>
        <p:nvSpPr>
          <p:cNvPr id="19466" name="Rectangle 11"/>
          <p:cNvSpPr>
            <a:spLocks noChangeArrowheads="1"/>
          </p:cNvSpPr>
          <p:nvPr/>
        </p:nvSpPr>
        <p:spPr bwMode="auto">
          <a:xfrm>
            <a:off x="3810000" y="4114800"/>
            <a:ext cx="1524000" cy="446088"/>
          </a:xfrm>
          <a:prstGeom prst="rect">
            <a:avLst/>
          </a:prstGeom>
          <a:noFill/>
          <a:ln w="9525">
            <a:noFill/>
            <a:miter lim="800000"/>
            <a:headEnd/>
            <a:tailEnd/>
          </a:ln>
        </p:spPr>
        <p:txBody>
          <a:bodyPr>
            <a:prstTxWarp prst="textNoShape">
              <a:avLst/>
            </a:prstTxWarp>
            <a:spAutoFit/>
          </a:bodyPr>
          <a:lstStyle/>
          <a:p>
            <a:r>
              <a:rPr lang="en-US" sz="2000" dirty="0"/>
              <a:t>ciphertext</a:t>
            </a:r>
          </a:p>
        </p:txBody>
      </p:sp>
      <p:sp>
        <p:nvSpPr>
          <p:cNvPr id="19467" name="Line 12"/>
          <p:cNvSpPr>
            <a:spLocks noChangeShapeType="1"/>
          </p:cNvSpPr>
          <p:nvPr/>
        </p:nvSpPr>
        <p:spPr bwMode="auto">
          <a:xfrm>
            <a:off x="1295400" y="3886200"/>
            <a:ext cx="838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68" name="Rectangle 18"/>
          <p:cNvSpPr>
            <a:spLocks noChangeArrowheads="1"/>
          </p:cNvSpPr>
          <p:nvPr/>
        </p:nvSpPr>
        <p:spPr bwMode="auto">
          <a:xfrm>
            <a:off x="2589213" y="5284788"/>
            <a:ext cx="184150" cy="517525"/>
          </a:xfrm>
          <a:prstGeom prst="rect">
            <a:avLst/>
          </a:prstGeom>
          <a:noFill/>
          <a:ln w="9525">
            <a:noFill/>
            <a:miter lim="800000"/>
            <a:headEnd/>
            <a:tailEnd/>
          </a:ln>
        </p:spPr>
        <p:txBody>
          <a:bodyPr wrap="none">
            <a:prstTxWarp prst="textNoShape">
              <a:avLst/>
            </a:prstTxWarp>
            <a:spAutoFit/>
          </a:bodyPr>
          <a:lstStyle/>
          <a:p>
            <a:endParaRPr lang="en-US"/>
          </a:p>
        </p:txBody>
      </p:sp>
      <p:sp>
        <p:nvSpPr>
          <p:cNvPr id="19469" name="Line 22"/>
          <p:cNvSpPr>
            <a:spLocks noChangeShapeType="1"/>
          </p:cNvSpPr>
          <p:nvPr/>
        </p:nvSpPr>
        <p:spPr bwMode="auto">
          <a:xfrm>
            <a:off x="7046913" y="3886200"/>
            <a:ext cx="8382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70" name="Line 23"/>
          <p:cNvSpPr>
            <a:spLocks noChangeShapeType="1"/>
          </p:cNvSpPr>
          <p:nvPr/>
        </p:nvSpPr>
        <p:spPr bwMode="auto">
          <a:xfrm>
            <a:off x="2743200" y="2743200"/>
            <a:ext cx="0" cy="838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71" name="Line 24"/>
          <p:cNvSpPr>
            <a:spLocks noChangeShapeType="1"/>
          </p:cNvSpPr>
          <p:nvPr/>
        </p:nvSpPr>
        <p:spPr bwMode="auto">
          <a:xfrm>
            <a:off x="6400800" y="2743200"/>
            <a:ext cx="0" cy="838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72" name="Rectangle 25"/>
          <p:cNvSpPr>
            <a:spLocks noChangeArrowheads="1"/>
          </p:cNvSpPr>
          <p:nvPr/>
        </p:nvSpPr>
        <p:spPr bwMode="auto">
          <a:xfrm>
            <a:off x="762000" y="5105400"/>
            <a:ext cx="7805141" cy="584776"/>
          </a:xfrm>
          <a:prstGeom prst="rect">
            <a:avLst/>
          </a:prstGeom>
          <a:noFill/>
          <a:ln w="9525">
            <a:noFill/>
            <a:miter lim="800000"/>
            <a:headEnd/>
            <a:tailEnd/>
          </a:ln>
        </p:spPr>
        <p:txBody>
          <a:bodyPr wrap="none">
            <a:prstTxWarp prst="textNoShape">
              <a:avLst/>
            </a:prstTxWarp>
            <a:spAutoFit/>
          </a:bodyPr>
          <a:lstStyle/>
          <a:p>
            <a:r>
              <a:rPr lang="en-US" sz="3200" dirty="0"/>
              <a:t>A generic view of symmetric key crypto</a:t>
            </a:r>
          </a:p>
        </p:txBody>
      </p:sp>
      <p:sp>
        <p:nvSpPr>
          <p:cNvPr id="19473" name="Rectangle 26"/>
          <p:cNvSpPr>
            <a:spLocks noChangeArrowheads="1"/>
          </p:cNvSpPr>
          <p:nvPr/>
        </p:nvSpPr>
        <p:spPr bwMode="auto">
          <a:xfrm>
            <a:off x="2179638" y="3657600"/>
            <a:ext cx="1096962" cy="446088"/>
          </a:xfrm>
          <a:prstGeom prst="rect">
            <a:avLst/>
          </a:prstGeom>
          <a:noFill/>
          <a:ln w="9525">
            <a:noFill/>
            <a:miter lim="800000"/>
            <a:headEnd/>
            <a:tailEnd/>
          </a:ln>
        </p:spPr>
        <p:txBody>
          <a:bodyPr wrap="none">
            <a:prstTxWarp prst="textNoShape">
              <a:avLst/>
            </a:prstTxWarp>
            <a:spAutoFit/>
          </a:bodyPr>
          <a:lstStyle/>
          <a:p>
            <a:r>
              <a:rPr lang="en-US" sz="2000"/>
              <a:t>encrypt</a:t>
            </a:r>
          </a:p>
        </p:txBody>
      </p:sp>
      <p:sp>
        <p:nvSpPr>
          <p:cNvPr id="19474" name="Rectangle 27"/>
          <p:cNvSpPr>
            <a:spLocks noChangeArrowheads="1"/>
          </p:cNvSpPr>
          <p:nvPr/>
        </p:nvSpPr>
        <p:spPr bwMode="auto">
          <a:xfrm>
            <a:off x="5897563" y="3668713"/>
            <a:ext cx="1112837" cy="446087"/>
          </a:xfrm>
          <a:prstGeom prst="rect">
            <a:avLst/>
          </a:prstGeom>
          <a:noFill/>
          <a:ln w="9525">
            <a:noFill/>
            <a:miter lim="800000"/>
            <a:headEnd/>
            <a:tailEnd/>
          </a:ln>
        </p:spPr>
        <p:txBody>
          <a:bodyPr wrap="none">
            <a:prstTxWarp prst="textNoShape">
              <a:avLst/>
            </a:prstTxWarp>
            <a:spAutoFit/>
          </a:bodyPr>
          <a:lstStyle/>
          <a:p>
            <a:r>
              <a:rPr lang="en-US" sz="2000"/>
              <a:t>decrypt</a:t>
            </a:r>
          </a:p>
        </p:txBody>
      </p:sp>
      <p:sp>
        <p:nvSpPr>
          <p:cNvPr id="19475" name="Line 31"/>
          <p:cNvSpPr>
            <a:spLocks noChangeShapeType="1"/>
          </p:cNvSpPr>
          <p:nvPr/>
        </p:nvSpPr>
        <p:spPr bwMode="auto">
          <a:xfrm>
            <a:off x="3276600" y="3886200"/>
            <a:ext cx="38100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76" name="Line 32"/>
          <p:cNvSpPr>
            <a:spLocks noChangeShapeType="1"/>
          </p:cNvSpPr>
          <p:nvPr/>
        </p:nvSpPr>
        <p:spPr bwMode="auto">
          <a:xfrm flipV="1">
            <a:off x="5446713" y="3886200"/>
            <a:ext cx="381000" cy="2286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77" name="Line 33"/>
          <p:cNvSpPr>
            <a:spLocks noChangeShapeType="1"/>
          </p:cNvSpPr>
          <p:nvPr/>
        </p:nvSpPr>
        <p:spPr bwMode="auto">
          <a:xfrm flipV="1">
            <a:off x="3657600" y="3810000"/>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78" name="Line 34"/>
          <p:cNvSpPr>
            <a:spLocks noChangeShapeType="1"/>
          </p:cNvSpPr>
          <p:nvPr/>
        </p:nvSpPr>
        <p:spPr bwMode="auto">
          <a:xfrm flipV="1">
            <a:off x="4249738" y="3810000"/>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79" name="Line 35"/>
          <p:cNvSpPr>
            <a:spLocks noChangeShapeType="1"/>
          </p:cNvSpPr>
          <p:nvPr/>
        </p:nvSpPr>
        <p:spPr bwMode="auto">
          <a:xfrm flipV="1">
            <a:off x="4862513" y="3811588"/>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80" name="Line 36"/>
          <p:cNvSpPr>
            <a:spLocks noChangeShapeType="1"/>
          </p:cNvSpPr>
          <p:nvPr/>
        </p:nvSpPr>
        <p:spPr bwMode="auto">
          <a:xfrm>
            <a:off x="3957638" y="3829050"/>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81" name="Line 37"/>
          <p:cNvSpPr>
            <a:spLocks noChangeShapeType="1"/>
          </p:cNvSpPr>
          <p:nvPr/>
        </p:nvSpPr>
        <p:spPr bwMode="auto">
          <a:xfrm>
            <a:off x="4551363" y="3829050"/>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9482" name="Line 38"/>
          <p:cNvSpPr>
            <a:spLocks noChangeShapeType="1"/>
          </p:cNvSpPr>
          <p:nvPr/>
        </p:nvSpPr>
        <p:spPr bwMode="auto">
          <a:xfrm>
            <a:off x="5164138" y="3829050"/>
            <a:ext cx="304800" cy="3048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533400" y="609600"/>
            <a:ext cx="7924800" cy="1143000"/>
          </a:xfrm>
        </p:spPr>
        <p:txBody>
          <a:bodyPr/>
          <a:lstStyle/>
          <a:p>
            <a:pPr eaLnBrk="1" hangingPunct="1"/>
            <a:r>
              <a:rPr lang="en-US"/>
              <a:t>Simple Substitution</a:t>
            </a:r>
          </a:p>
        </p:txBody>
      </p:sp>
      <p:sp>
        <p:nvSpPr>
          <p:cNvPr id="20484" name="Rectangle 3"/>
          <p:cNvSpPr>
            <a:spLocks noGrp="1" noChangeArrowheads="1"/>
          </p:cNvSpPr>
          <p:nvPr>
            <p:ph idx="1"/>
          </p:nvPr>
        </p:nvSpPr>
        <p:spPr>
          <a:xfrm>
            <a:off x="685800" y="1828800"/>
            <a:ext cx="7848600" cy="1295400"/>
          </a:xfrm>
        </p:spPr>
        <p:txBody>
          <a:bodyPr/>
          <a:lstStyle/>
          <a:p>
            <a:pPr eaLnBrk="1" hangingPunct="1">
              <a:lnSpc>
                <a:spcPct val="90000"/>
              </a:lnSpc>
            </a:pPr>
            <a:r>
              <a:rPr lang="en-US" dirty="0"/>
              <a:t>Plaintext: </a:t>
            </a:r>
            <a:r>
              <a:rPr lang="en-US" dirty="0" err="1">
                <a:solidFill>
                  <a:srgbClr val="FF0000"/>
                </a:solidFill>
                <a:latin typeface="Times-Roman" charset="0"/>
              </a:rPr>
              <a:t>fourscoreandsevenyearsago</a:t>
            </a:r>
            <a:endParaRPr lang="en-US" dirty="0">
              <a:solidFill>
                <a:srgbClr val="FF0000"/>
              </a:solidFill>
              <a:latin typeface="Times-Roman" charset="0"/>
            </a:endParaRPr>
          </a:p>
          <a:p>
            <a:pPr eaLnBrk="1" hangingPunct="1">
              <a:lnSpc>
                <a:spcPct val="90000"/>
              </a:lnSpc>
            </a:pPr>
            <a:r>
              <a:rPr lang="en-US" dirty="0"/>
              <a:t>Key:</a:t>
            </a:r>
            <a:r>
              <a:rPr lang="en-US" dirty="0">
                <a:solidFill>
                  <a:srgbClr val="FF0000"/>
                </a:solidFill>
                <a:latin typeface="Times-Roman" charset="0"/>
              </a:rPr>
              <a:t> </a:t>
            </a:r>
          </a:p>
        </p:txBody>
      </p:sp>
      <p:sp>
        <p:nvSpPr>
          <p:cNvPr id="20573" name="Rectangle 116"/>
          <p:cNvSpPr>
            <a:spLocks noChangeArrowheads="1"/>
          </p:cNvSpPr>
          <p:nvPr/>
        </p:nvSpPr>
        <p:spPr bwMode="auto">
          <a:xfrm>
            <a:off x="685800" y="4419600"/>
            <a:ext cx="7772400" cy="1676400"/>
          </a:xfrm>
          <a:prstGeom prst="rect">
            <a:avLst/>
          </a:prstGeom>
          <a:noFill/>
          <a:ln w="9525">
            <a:noFill/>
            <a:miter lim="800000"/>
            <a:headEnd/>
            <a:tailEnd/>
          </a:ln>
        </p:spPr>
        <p:txBody>
          <a:bodyPr>
            <a:prstTxWarp prst="textNoShape">
              <a:avLst/>
            </a:prstTxWarp>
          </a:bodyPr>
          <a:lstStyle/>
          <a:p>
            <a:pPr marL="457200" indent="-457200">
              <a:lnSpc>
                <a:spcPct val="90000"/>
              </a:lnSpc>
              <a:spcBef>
                <a:spcPct val="20000"/>
              </a:spcBef>
              <a:buSzPct val="75000"/>
              <a:buFont typeface="Arial" panose="020B0604020202020204" pitchFamily="34" charset="0"/>
              <a:buChar char="•"/>
            </a:pPr>
            <a:r>
              <a:rPr lang="en-US" sz="3200" dirty="0">
                <a:solidFill>
                  <a:schemeClr val="tx1">
                    <a:lumMod val="95000"/>
                    <a:lumOff val="5000"/>
                  </a:schemeClr>
                </a:solidFill>
              </a:rPr>
              <a:t>Ciphertext: </a:t>
            </a:r>
          </a:p>
          <a:p>
            <a:pPr marL="342900" indent="-342900">
              <a:lnSpc>
                <a:spcPct val="90000"/>
              </a:lnSpc>
              <a:spcBef>
                <a:spcPct val="20000"/>
              </a:spcBef>
              <a:buClr>
                <a:schemeClr val="accent2"/>
              </a:buClr>
              <a:buSzPct val="75000"/>
              <a:buFont typeface="Wingdings" charset="2"/>
              <a:buNone/>
            </a:pPr>
            <a:r>
              <a:rPr lang="en-US" sz="3200" dirty="0">
                <a:solidFill>
                  <a:schemeClr val="tx1">
                    <a:lumMod val="95000"/>
                    <a:lumOff val="5000"/>
                  </a:schemeClr>
                </a:solidFill>
                <a:latin typeface="Times-Roman" charset="0"/>
              </a:rPr>
              <a:t>	</a:t>
            </a:r>
            <a:r>
              <a:rPr lang="en-US" sz="3200" dirty="0">
                <a:solidFill>
                  <a:srgbClr val="FF0000"/>
                </a:solidFill>
                <a:latin typeface="Times-Roman" charset="0"/>
              </a:rPr>
              <a:t>IRXUVFRUHDQGVHYHQBHDUVDJR</a:t>
            </a:r>
            <a:endParaRPr lang="en-US" sz="3200" dirty="0">
              <a:solidFill>
                <a:schemeClr val="tx1">
                  <a:lumMod val="95000"/>
                  <a:lumOff val="5000"/>
                </a:schemeClr>
              </a:solidFill>
              <a:latin typeface="Times-Roman" charset="0"/>
            </a:endParaRPr>
          </a:p>
          <a:p>
            <a:pPr marL="342900" indent="-342900">
              <a:lnSpc>
                <a:spcPct val="90000"/>
              </a:lnSpc>
              <a:spcBef>
                <a:spcPct val="20000"/>
              </a:spcBef>
              <a:buSzPct val="75000"/>
              <a:buFont typeface="Wingdings" charset="2"/>
              <a:buChar char="q"/>
            </a:pPr>
            <a:r>
              <a:rPr lang="en-US" sz="3200" dirty="0">
                <a:solidFill>
                  <a:srgbClr val="FF0000"/>
                </a:solidFill>
              </a:rPr>
              <a:t>Key</a:t>
            </a:r>
            <a:r>
              <a:rPr lang="en-US" sz="3200" dirty="0"/>
              <a:t>: Shift by 3 is “Caesar’s cipher”</a:t>
            </a:r>
            <a:endParaRPr lang="en-US" sz="3200" dirty="0">
              <a:solidFill>
                <a:srgbClr val="FF0000"/>
              </a:solidFill>
              <a:latin typeface="Times-Roman" charset="0"/>
            </a:endParaRPr>
          </a:p>
        </p:txBody>
      </p:sp>
      <p:sp>
        <p:nvSpPr>
          <p:cNvPr id="20574" name="Rectangle 118"/>
          <p:cNvSpPr>
            <a:spLocks noChangeArrowheads="1"/>
          </p:cNvSpPr>
          <p:nvPr/>
        </p:nvSpPr>
        <p:spPr bwMode="auto">
          <a:xfrm>
            <a:off x="457200" y="3124200"/>
            <a:ext cx="1247775" cy="446087"/>
          </a:xfrm>
          <a:prstGeom prst="rect">
            <a:avLst/>
          </a:prstGeom>
          <a:noFill/>
          <a:ln w="9525">
            <a:noFill/>
            <a:miter lim="800000"/>
            <a:headEnd/>
            <a:tailEnd/>
          </a:ln>
        </p:spPr>
        <p:txBody>
          <a:bodyPr wrap="none">
            <a:prstTxWarp prst="textNoShape">
              <a:avLst/>
            </a:prstTxWarp>
            <a:spAutoFit/>
          </a:bodyPr>
          <a:lstStyle/>
          <a:p>
            <a:r>
              <a:rPr lang="en-US" sz="2000" dirty="0"/>
              <a:t>Plaintext</a:t>
            </a:r>
          </a:p>
        </p:txBody>
      </p:sp>
      <p:sp>
        <p:nvSpPr>
          <p:cNvPr id="20575" name="Rectangle 119"/>
          <p:cNvSpPr>
            <a:spLocks noChangeArrowheads="1"/>
          </p:cNvSpPr>
          <p:nvPr/>
        </p:nvSpPr>
        <p:spPr bwMode="auto">
          <a:xfrm>
            <a:off x="228600" y="3657600"/>
            <a:ext cx="1481138" cy="446088"/>
          </a:xfrm>
          <a:prstGeom prst="rect">
            <a:avLst/>
          </a:prstGeom>
          <a:noFill/>
          <a:ln w="9525">
            <a:noFill/>
            <a:miter lim="800000"/>
            <a:headEnd/>
            <a:tailEnd/>
          </a:ln>
        </p:spPr>
        <p:txBody>
          <a:bodyPr wrap="none">
            <a:prstTxWarp prst="textNoShape">
              <a:avLst/>
            </a:prstTxWarp>
            <a:spAutoFit/>
          </a:bodyPr>
          <a:lstStyle/>
          <a:p>
            <a:r>
              <a:rPr lang="en-US" sz="2000" dirty="0"/>
              <a:t>Ciphertext</a:t>
            </a:r>
            <a:endParaRPr lang="en-US" dirty="0"/>
          </a:p>
        </p:txBody>
      </p:sp>
      <p:graphicFrame>
        <p:nvGraphicFramePr>
          <p:cNvPr id="3" name="Table 3">
            <a:extLst>
              <a:ext uri="{FF2B5EF4-FFF2-40B4-BE49-F238E27FC236}">
                <a16:creationId xmlns:a16="http://schemas.microsoft.com/office/drawing/2014/main" id="{4F522BDF-B75B-5D4B-77E9-4EA4DF705962}"/>
              </a:ext>
            </a:extLst>
          </p:cNvPr>
          <p:cNvGraphicFramePr>
            <a:graphicFrameLocks noGrp="1"/>
          </p:cNvGraphicFramePr>
          <p:nvPr>
            <p:extLst>
              <p:ext uri="{D42A27DB-BD31-4B8C-83A1-F6EECF244321}">
                <p14:modId xmlns:p14="http://schemas.microsoft.com/office/powerpoint/2010/main" val="1185381080"/>
              </p:ext>
            </p:extLst>
          </p:nvPr>
        </p:nvGraphicFramePr>
        <p:xfrm>
          <a:off x="1704975" y="2866418"/>
          <a:ext cx="7362835" cy="1147388"/>
        </p:xfrm>
        <a:graphic>
          <a:graphicData uri="http://schemas.openxmlformats.org/drawingml/2006/table">
            <a:tbl>
              <a:tblPr firstRow="1" bandRow="1">
                <a:tableStyleId>{0505E3EF-67EA-436B-97B2-0124C06EBD24}</a:tableStyleId>
              </a:tblPr>
              <a:tblGrid>
                <a:gridCol w="283186">
                  <a:extLst>
                    <a:ext uri="{9D8B030D-6E8A-4147-A177-3AD203B41FA5}">
                      <a16:colId xmlns:a16="http://schemas.microsoft.com/office/drawing/2014/main" val="1885774759"/>
                    </a:ext>
                  </a:extLst>
                </a:gridCol>
                <a:gridCol w="283186">
                  <a:extLst>
                    <a:ext uri="{9D8B030D-6E8A-4147-A177-3AD203B41FA5}">
                      <a16:colId xmlns:a16="http://schemas.microsoft.com/office/drawing/2014/main" val="826459186"/>
                    </a:ext>
                  </a:extLst>
                </a:gridCol>
                <a:gridCol w="283186">
                  <a:extLst>
                    <a:ext uri="{9D8B030D-6E8A-4147-A177-3AD203B41FA5}">
                      <a16:colId xmlns:a16="http://schemas.microsoft.com/office/drawing/2014/main" val="132318574"/>
                    </a:ext>
                  </a:extLst>
                </a:gridCol>
                <a:gridCol w="283186">
                  <a:extLst>
                    <a:ext uri="{9D8B030D-6E8A-4147-A177-3AD203B41FA5}">
                      <a16:colId xmlns:a16="http://schemas.microsoft.com/office/drawing/2014/main" val="648962946"/>
                    </a:ext>
                  </a:extLst>
                </a:gridCol>
                <a:gridCol w="283186">
                  <a:extLst>
                    <a:ext uri="{9D8B030D-6E8A-4147-A177-3AD203B41FA5}">
                      <a16:colId xmlns:a16="http://schemas.microsoft.com/office/drawing/2014/main" val="4274767116"/>
                    </a:ext>
                  </a:extLst>
                </a:gridCol>
                <a:gridCol w="283186">
                  <a:extLst>
                    <a:ext uri="{9D8B030D-6E8A-4147-A177-3AD203B41FA5}">
                      <a16:colId xmlns:a16="http://schemas.microsoft.com/office/drawing/2014/main" val="2439332412"/>
                    </a:ext>
                  </a:extLst>
                </a:gridCol>
                <a:gridCol w="283186">
                  <a:extLst>
                    <a:ext uri="{9D8B030D-6E8A-4147-A177-3AD203B41FA5}">
                      <a16:colId xmlns:a16="http://schemas.microsoft.com/office/drawing/2014/main" val="134347920"/>
                    </a:ext>
                  </a:extLst>
                </a:gridCol>
                <a:gridCol w="283186">
                  <a:extLst>
                    <a:ext uri="{9D8B030D-6E8A-4147-A177-3AD203B41FA5}">
                      <a16:colId xmlns:a16="http://schemas.microsoft.com/office/drawing/2014/main" val="1489768926"/>
                    </a:ext>
                  </a:extLst>
                </a:gridCol>
                <a:gridCol w="283186">
                  <a:extLst>
                    <a:ext uri="{9D8B030D-6E8A-4147-A177-3AD203B41FA5}">
                      <a16:colId xmlns:a16="http://schemas.microsoft.com/office/drawing/2014/main" val="3314326271"/>
                    </a:ext>
                  </a:extLst>
                </a:gridCol>
                <a:gridCol w="283186">
                  <a:extLst>
                    <a:ext uri="{9D8B030D-6E8A-4147-A177-3AD203B41FA5}">
                      <a16:colId xmlns:a16="http://schemas.microsoft.com/office/drawing/2014/main" val="1386397299"/>
                    </a:ext>
                  </a:extLst>
                </a:gridCol>
                <a:gridCol w="283186">
                  <a:extLst>
                    <a:ext uri="{9D8B030D-6E8A-4147-A177-3AD203B41FA5}">
                      <a16:colId xmlns:a16="http://schemas.microsoft.com/office/drawing/2014/main" val="160266353"/>
                    </a:ext>
                  </a:extLst>
                </a:gridCol>
                <a:gridCol w="235027">
                  <a:extLst>
                    <a:ext uri="{9D8B030D-6E8A-4147-A177-3AD203B41FA5}">
                      <a16:colId xmlns:a16="http://schemas.microsoft.com/office/drawing/2014/main" val="3706808437"/>
                    </a:ext>
                  </a:extLst>
                </a:gridCol>
                <a:gridCol w="331344">
                  <a:extLst>
                    <a:ext uri="{9D8B030D-6E8A-4147-A177-3AD203B41FA5}">
                      <a16:colId xmlns:a16="http://schemas.microsoft.com/office/drawing/2014/main" val="2068750816"/>
                    </a:ext>
                  </a:extLst>
                </a:gridCol>
                <a:gridCol w="283186">
                  <a:extLst>
                    <a:ext uri="{9D8B030D-6E8A-4147-A177-3AD203B41FA5}">
                      <a16:colId xmlns:a16="http://schemas.microsoft.com/office/drawing/2014/main" val="685285993"/>
                    </a:ext>
                  </a:extLst>
                </a:gridCol>
                <a:gridCol w="283186">
                  <a:extLst>
                    <a:ext uri="{9D8B030D-6E8A-4147-A177-3AD203B41FA5}">
                      <a16:colId xmlns:a16="http://schemas.microsoft.com/office/drawing/2014/main" val="3243061367"/>
                    </a:ext>
                  </a:extLst>
                </a:gridCol>
                <a:gridCol w="283186">
                  <a:extLst>
                    <a:ext uri="{9D8B030D-6E8A-4147-A177-3AD203B41FA5}">
                      <a16:colId xmlns:a16="http://schemas.microsoft.com/office/drawing/2014/main" val="3456285272"/>
                    </a:ext>
                  </a:extLst>
                </a:gridCol>
                <a:gridCol w="283186">
                  <a:extLst>
                    <a:ext uri="{9D8B030D-6E8A-4147-A177-3AD203B41FA5}">
                      <a16:colId xmlns:a16="http://schemas.microsoft.com/office/drawing/2014/main" val="4089666626"/>
                    </a:ext>
                  </a:extLst>
                </a:gridCol>
                <a:gridCol w="283186">
                  <a:extLst>
                    <a:ext uri="{9D8B030D-6E8A-4147-A177-3AD203B41FA5}">
                      <a16:colId xmlns:a16="http://schemas.microsoft.com/office/drawing/2014/main" val="2287651936"/>
                    </a:ext>
                  </a:extLst>
                </a:gridCol>
                <a:gridCol w="283186">
                  <a:extLst>
                    <a:ext uri="{9D8B030D-6E8A-4147-A177-3AD203B41FA5}">
                      <a16:colId xmlns:a16="http://schemas.microsoft.com/office/drawing/2014/main" val="2179929121"/>
                    </a:ext>
                  </a:extLst>
                </a:gridCol>
                <a:gridCol w="283186">
                  <a:extLst>
                    <a:ext uri="{9D8B030D-6E8A-4147-A177-3AD203B41FA5}">
                      <a16:colId xmlns:a16="http://schemas.microsoft.com/office/drawing/2014/main" val="706007467"/>
                    </a:ext>
                  </a:extLst>
                </a:gridCol>
                <a:gridCol w="283186">
                  <a:extLst>
                    <a:ext uri="{9D8B030D-6E8A-4147-A177-3AD203B41FA5}">
                      <a16:colId xmlns:a16="http://schemas.microsoft.com/office/drawing/2014/main" val="3682945343"/>
                    </a:ext>
                  </a:extLst>
                </a:gridCol>
                <a:gridCol w="283186">
                  <a:extLst>
                    <a:ext uri="{9D8B030D-6E8A-4147-A177-3AD203B41FA5}">
                      <a16:colId xmlns:a16="http://schemas.microsoft.com/office/drawing/2014/main" val="3382790114"/>
                    </a:ext>
                  </a:extLst>
                </a:gridCol>
                <a:gridCol w="283186">
                  <a:extLst>
                    <a:ext uri="{9D8B030D-6E8A-4147-A177-3AD203B41FA5}">
                      <a16:colId xmlns:a16="http://schemas.microsoft.com/office/drawing/2014/main" val="4113585102"/>
                    </a:ext>
                  </a:extLst>
                </a:gridCol>
                <a:gridCol w="283186">
                  <a:extLst>
                    <a:ext uri="{9D8B030D-6E8A-4147-A177-3AD203B41FA5}">
                      <a16:colId xmlns:a16="http://schemas.microsoft.com/office/drawing/2014/main" val="2580784120"/>
                    </a:ext>
                  </a:extLst>
                </a:gridCol>
                <a:gridCol w="283186">
                  <a:extLst>
                    <a:ext uri="{9D8B030D-6E8A-4147-A177-3AD203B41FA5}">
                      <a16:colId xmlns:a16="http://schemas.microsoft.com/office/drawing/2014/main" val="2021872456"/>
                    </a:ext>
                  </a:extLst>
                </a:gridCol>
                <a:gridCol w="283186">
                  <a:extLst>
                    <a:ext uri="{9D8B030D-6E8A-4147-A177-3AD203B41FA5}">
                      <a16:colId xmlns:a16="http://schemas.microsoft.com/office/drawing/2014/main" val="3944579203"/>
                    </a:ext>
                  </a:extLst>
                </a:gridCol>
              </a:tblGrid>
              <a:tr h="0">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66544443"/>
                  </a:ext>
                </a:extLst>
              </a:tr>
              <a:tr h="42510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A</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B</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C</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D</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E</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F</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G</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H</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I</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J</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K</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L</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M</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N</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O</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P</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Q</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R</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S</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T</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U</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V</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W</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X</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Y</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Z </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extLst>
                  <a:ext uri="{0D108BD9-81ED-4DB2-BD59-A6C34878D82A}">
                    <a16:rowId xmlns:a16="http://schemas.microsoft.com/office/drawing/2014/main" val="1203400285"/>
                  </a:ext>
                </a:extLst>
              </a:tr>
              <a:tr h="425104">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D</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E</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F</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G</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H</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I</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J</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K</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L</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M</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N</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O</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P</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Q</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R</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S</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T</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U</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V</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W</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X</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cap="none" normalizeH="0" baseline="0" dirty="0">
                          <a:ln>
                            <a:noFill/>
                          </a:ln>
                          <a:solidFill>
                            <a:schemeClr val="tx1"/>
                          </a:solidFill>
                          <a:effectLst/>
                        </a:rPr>
                        <a:t>Y</a:t>
                      </a:r>
                      <a:endParaRPr kumimoji="0" lang="en-US" sz="2000" b="0" i="0" u="none" strike="noStrike" cap="none" normalizeH="0" baseline="0" dirty="0">
                        <a:ln>
                          <a:noFill/>
                        </a:ln>
                        <a:solidFill>
                          <a:schemeClr val="tx1"/>
                        </a:solidFill>
                        <a:effectLst/>
                        <a:latin typeface="Comic Sans MS" charset="0"/>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Z</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A</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B</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marL="0" marR="0" marT="0" marB="0" anchor="ctr" anchorCtr="1"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charset="2"/>
                        <a:buNone/>
                        <a:tabLst/>
                      </a:pPr>
                      <a:r>
                        <a:rPr kumimoji="0" lang="en-US" sz="2000" b="0" u="none" strike="noStrike" kern="1200" cap="none" normalizeH="0" baseline="0" dirty="0">
                          <a:ln>
                            <a:noFill/>
                          </a:ln>
                          <a:solidFill>
                            <a:schemeClr val="tx1"/>
                          </a:solidFill>
                          <a:effectLst/>
                        </a:rPr>
                        <a:t>C</a:t>
                      </a:r>
                      <a:endParaRPr kumimoji="0" lang="en-US" sz="2000" b="0" i="0" u="none" strike="noStrike" kern="1200" cap="none" normalizeH="0" baseline="0" dirty="0">
                        <a:ln>
                          <a:noFill/>
                        </a:ln>
                        <a:solidFill>
                          <a:schemeClr val="tx1"/>
                        </a:solidFill>
                        <a:effectLst/>
                        <a:latin typeface="Comic Sans MS" charset="0"/>
                        <a:ea typeface="+mn-ea"/>
                        <a:cs typeface="+mn-cs"/>
                      </a:endParaRPr>
                    </a:p>
                  </a:txBody>
                  <a:tcPr/>
                </a:tc>
                <a:extLst>
                  <a:ext uri="{0D108BD9-81ED-4DB2-BD59-A6C34878D82A}">
                    <a16:rowId xmlns:a16="http://schemas.microsoft.com/office/drawing/2014/main" val="253761598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533400" y="609600"/>
            <a:ext cx="7924800" cy="1143000"/>
          </a:xfrm>
        </p:spPr>
        <p:txBody>
          <a:bodyPr/>
          <a:lstStyle/>
          <a:p>
            <a:pPr eaLnBrk="1" hangingPunct="1"/>
            <a:r>
              <a:rPr lang="en-US" dirty="0"/>
              <a:t>Caesar’s cipher (Simple Substitution)</a:t>
            </a:r>
          </a:p>
        </p:txBody>
      </p:sp>
      <p:sp>
        <p:nvSpPr>
          <p:cNvPr id="20484" name="Rectangle 3"/>
          <p:cNvSpPr>
            <a:spLocks noGrp="1" noChangeArrowheads="1"/>
          </p:cNvSpPr>
          <p:nvPr>
            <p:ph idx="1"/>
          </p:nvPr>
        </p:nvSpPr>
        <p:spPr>
          <a:xfrm>
            <a:off x="685800" y="1828800"/>
            <a:ext cx="7848600" cy="1295400"/>
          </a:xfrm>
        </p:spPr>
        <p:txBody>
          <a:bodyPr>
            <a:normAutofit fontScale="70000" lnSpcReduction="20000"/>
          </a:bodyPr>
          <a:lstStyle/>
          <a:p>
            <a:pPr eaLnBrk="1" hangingPunct="1">
              <a:lnSpc>
                <a:spcPct val="90000"/>
              </a:lnSpc>
            </a:pPr>
            <a:r>
              <a:rPr lang="en-US" sz="2400" dirty="0"/>
              <a:t>A type of substitution cipher in which each letter in the plaintext is replaced by a letter some fixed number of positions down the alphabet</a:t>
            </a:r>
          </a:p>
          <a:p>
            <a:pPr eaLnBrk="1" hangingPunct="1">
              <a:lnSpc>
                <a:spcPct val="90000"/>
              </a:lnSpc>
            </a:pPr>
            <a:r>
              <a:rPr lang="en-US" sz="2400" dirty="0"/>
              <a:t>For example, with a left shift of 3, D would be replaced by A, E would become B, and so on. </a:t>
            </a:r>
          </a:p>
          <a:p>
            <a:pPr eaLnBrk="1" hangingPunct="1">
              <a:lnSpc>
                <a:spcPct val="90000"/>
              </a:lnSpc>
            </a:pPr>
            <a:r>
              <a:rPr lang="en-US" sz="2400" dirty="0"/>
              <a:t>The method is named after </a:t>
            </a:r>
            <a:r>
              <a:rPr lang="en-US" sz="2400" b="1" dirty="0">
                <a:solidFill>
                  <a:schemeClr val="tx1">
                    <a:lumMod val="95000"/>
                    <a:lumOff val="5000"/>
                  </a:schemeClr>
                </a:solidFill>
              </a:rPr>
              <a:t>Julius Caesar</a:t>
            </a:r>
            <a:r>
              <a:rPr lang="en-US" sz="2400" dirty="0"/>
              <a:t>, who used it in his private correspondence.</a:t>
            </a:r>
            <a:endParaRPr lang="en-US" sz="2400" dirty="0">
              <a:solidFill>
                <a:srgbClr val="FF0000"/>
              </a:solidFill>
              <a:latin typeface="Times-Roman" charset="0"/>
            </a:endParaRPr>
          </a:p>
        </p:txBody>
      </p:sp>
      <p:pic>
        <p:nvPicPr>
          <p:cNvPr id="27650" name="Picture 2" descr="An illustration of a Caesar's Cip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572000"/>
            <a:ext cx="4114800" cy="1735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4060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10200</TotalTime>
  <Words>3965</Words>
  <Application>Microsoft Office PowerPoint</Application>
  <PresentationFormat>On-screen Show (4:3)</PresentationFormat>
  <Paragraphs>618</Paragraphs>
  <Slides>63</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4" baseType="lpstr">
      <vt:lpstr>Arial</vt:lpstr>
      <vt:lpstr>Calibri</vt:lpstr>
      <vt:lpstr>Calibri Light</vt:lpstr>
      <vt:lpstr>Comic Sans MS</vt:lpstr>
      <vt:lpstr>Courier</vt:lpstr>
      <vt:lpstr>Times New Roman</vt:lpstr>
      <vt:lpstr>Times Roman</vt:lpstr>
      <vt:lpstr>Times-Roman</vt:lpstr>
      <vt:lpstr>Wingdings</vt:lpstr>
      <vt:lpstr>Office Theme</vt:lpstr>
      <vt:lpstr>Chart</vt:lpstr>
      <vt:lpstr>Cryptography   Slides adopted and prepared by Dr. Shahriar</vt:lpstr>
      <vt:lpstr>Topics</vt:lpstr>
      <vt:lpstr>Topics</vt:lpstr>
      <vt:lpstr>Crypto</vt:lpstr>
      <vt:lpstr>Terminologies in Crypto</vt:lpstr>
      <vt:lpstr>Crypto</vt:lpstr>
      <vt:lpstr>Crypto as Black Box</vt:lpstr>
      <vt:lpstr>Simple Substitution</vt:lpstr>
      <vt:lpstr>Caesar’s cipher (Simple Substitution)</vt:lpstr>
      <vt:lpstr>Not-so-Simple Substitution: before and beyond n=3</vt:lpstr>
      <vt:lpstr>Cryptanalysis I: Try Them All</vt:lpstr>
      <vt:lpstr>Make the cryptanalysis harder: Least-Simple Simple Substitution</vt:lpstr>
      <vt:lpstr>Cryptanalysis II: Be Clever</vt:lpstr>
      <vt:lpstr>Cryptanalysis II</vt:lpstr>
      <vt:lpstr>Cryptanalysis II</vt:lpstr>
      <vt:lpstr>Cryptanalysis: secure vs. insecure</vt:lpstr>
      <vt:lpstr>Double Transposition</vt:lpstr>
      <vt:lpstr>One-Time Pad</vt:lpstr>
      <vt:lpstr>One-Time Pad: Example of encryption (modular addition)</vt:lpstr>
      <vt:lpstr>One-Time Pad: Example of decryption (modular subtraction)</vt:lpstr>
      <vt:lpstr>Codebook Cipher</vt:lpstr>
      <vt:lpstr>Codebook Cipher</vt:lpstr>
      <vt:lpstr>Next</vt:lpstr>
      <vt:lpstr>Feistel Cipher: Encryption</vt:lpstr>
      <vt:lpstr>Feistel Cipher: Decryption</vt:lpstr>
      <vt:lpstr>Data Encryption Standard</vt:lpstr>
      <vt:lpstr>LM encryption</vt:lpstr>
      <vt:lpstr>LM encryption</vt:lpstr>
      <vt:lpstr>Data Encryption Standard</vt:lpstr>
      <vt:lpstr>Security of DES</vt:lpstr>
      <vt:lpstr>Advanced Encryption Standard</vt:lpstr>
      <vt:lpstr>AES Overview</vt:lpstr>
      <vt:lpstr>IDEA</vt:lpstr>
      <vt:lpstr>Blowfish</vt:lpstr>
      <vt:lpstr>RC6</vt:lpstr>
      <vt:lpstr>Next</vt:lpstr>
      <vt:lpstr>Public Key Cryptography</vt:lpstr>
      <vt:lpstr>Public Key Cryptography Use</vt:lpstr>
      <vt:lpstr>RSA</vt:lpstr>
      <vt:lpstr>RSA Cryptosystem</vt:lpstr>
      <vt:lpstr>RSA Example</vt:lpstr>
      <vt:lpstr>Diffie-Hellman</vt:lpstr>
      <vt:lpstr>Diffie-Hellman Example</vt:lpstr>
      <vt:lpstr>Diffie-Hellman</vt:lpstr>
      <vt:lpstr>Next</vt:lpstr>
      <vt:lpstr>What is hash function?</vt:lpstr>
      <vt:lpstr>Example of Hash function (SHA-1)</vt:lpstr>
      <vt:lpstr>MD5 algorithm</vt:lpstr>
      <vt:lpstr>MD5 computation command (Linux)</vt:lpstr>
      <vt:lpstr>MD5 hash implementation</vt:lpstr>
      <vt:lpstr>Hash != Encryption</vt:lpstr>
      <vt:lpstr>Hash generation demo</vt:lpstr>
      <vt:lpstr>Application of Hash: File integrity verification</vt:lpstr>
      <vt:lpstr>Application of Hash: Password storage</vt:lpstr>
      <vt:lpstr>Application of Hash: Password storage</vt:lpstr>
      <vt:lpstr>Next</vt:lpstr>
      <vt:lpstr>Passive Attacks</vt:lpstr>
      <vt:lpstr>Active Attacks</vt:lpstr>
      <vt:lpstr>Attacks on Cryptosystems</vt:lpstr>
      <vt:lpstr>Attacks on Cryptosystems</vt:lpstr>
      <vt:lpstr>Attacks on Cryptosystems</vt:lpstr>
      <vt:lpstr>Attacks on Cryptosystems</vt:lpstr>
      <vt:lpstr>Attacks on Cryptosystems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dc:title>
  <dc:creator>Mark Stamp</dc:creator>
  <cp:lastModifiedBy>William Forsyth</cp:lastModifiedBy>
  <cp:revision>1205</cp:revision>
  <cp:lastPrinted>2004-12-25T16:50:47Z</cp:lastPrinted>
  <dcterms:created xsi:type="dcterms:W3CDTF">2012-02-23T16:41:01Z</dcterms:created>
  <dcterms:modified xsi:type="dcterms:W3CDTF">2022-05-24T17:35:29Z</dcterms:modified>
</cp:coreProperties>
</file>