
<file path=[Content_Types].xml><?xml version="1.0" encoding="utf-8"?>
<Types xmlns="http://schemas.openxmlformats.org/package/2006/content-types">
  <Default Extension="docx" ContentType="application/vnd.openxmlformats-officedocument.wordprocessingml.documen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59"/>
  </p:notesMasterIdLst>
  <p:sldIdLst>
    <p:sldId id="585" r:id="rId2"/>
    <p:sldId id="595" r:id="rId3"/>
    <p:sldId id="586" r:id="rId4"/>
    <p:sldId id="587" r:id="rId5"/>
    <p:sldId id="588" r:id="rId6"/>
    <p:sldId id="589" r:id="rId7"/>
    <p:sldId id="590" r:id="rId8"/>
    <p:sldId id="591" r:id="rId9"/>
    <p:sldId id="592" r:id="rId10"/>
    <p:sldId id="597" r:id="rId11"/>
    <p:sldId id="593" r:id="rId12"/>
    <p:sldId id="596" r:id="rId13"/>
    <p:sldId id="594" r:id="rId14"/>
    <p:sldId id="476" r:id="rId15"/>
    <p:sldId id="570" r:id="rId16"/>
    <p:sldId id="405" r:id="rId17"/>
    <p:sldId id="575" r:id="rId18"/>
    <p:sldId id="378" r:id="rId19"/>
    <p:sldId id="406" r:id="rId20"/>
    <p:sldId id="407" r:id="rId21"/>
    <p:sldId id="379" r:id="rId22"/>
    <p:sldId id="408" r:id="rId23"/>
    <p:sldId id="409" r:id="rId24"/>
    <p:sldId id="572" r:id="rId25"/>
    <p:sldId id="571" r:id="rId26"/>
    <p:sldId id="573" r:id="rId27"/>
    <p:sldId id="574" r:id="rId28"/>
    <p:sldId id="410" r:id="rId29"/>
    <p:sldId id="576" r:id="rId30"/>
    <p:sldId id="411" r:id="rId31"/>
    <p:sldId id="413" r:id="rId32"/>
    <p:sldId id="583" r:id="rId33"/>
    <p:sldId id="579" r:id="rId34"/>
    <p:sldId id="412" r:id="rId35"/>
    <p:sldId id="384" r:id="rId36"/>
    <p:sldId id="387" r:id="rId37"/>
    <p:sldId id="415" r:id="rId38"/>
    <p:sldId id="401" r:id="rId39"/>
    <p:sldId id="414" r:id="rId40"/>
    <p:sldId id="402" r:id="rId41"/>
    <p:sldId id="418" r:id="rId42"/>
    <p:sldId id="416" r:id="rId43"/>
    <p:sldId id="419" r:id="rId44"/>
    <p:sldId id="420" r:id="rId45"/>
    <p:sldId id="421" r:id="rId46"/>
    <p:sldId id="422" r:id="rId47"/>
    <p:sldId id="423" r:id="rId48"/>
    <p:sldId id="424" r:id="rId49"/>
    <p:sldId id="425" r:id="rId50"/>
    <p:sldId id="426" r:id="rId51"/>
    <p:sldId id="427" r:id="rId52"/>
    <p:sldId id="584" r:id="rId53"/>
    <p:sldId id="577" r:id="rId54"/>
    <p:sldId id="260" r:id="rId55"/>
    <p:sldId id="344" r:id="rId56"/>
    <p:sldId id="520" r:id="rId57"/>
    <p:sldId id="565"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02CE"/>
    <a:srgbClr val="2C05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96"/>
    <p:restoredTop sz="73333" autoAdjust="0"/>
  </p:normalViewPr>
  <p:slideViewPr>
    <p:cSldViewPr snapToGrid="0" snapToObjects="1">
      <p:cViewPr varScale="1">
        <p:scale>
          <a:sx n="92" d="100"/>
          <a:sy n="92" d="100"/>
        </p:scale>
        <p:origin x="1752" y="176"/>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E1247B-8E68-4794-9975-1595E4EA2156}"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en-US"/>
        </a:p>
      </dgm:t>
    </dgm:pt>
    <dgm:pt modelId="{17ADB33A-73A7-455C-B393-FFBC9D06BB73}">
      <dgm:prSet phldrT="[Text]" custT="1"/>
      <dgm:spPr>
        <a:solidFill>
          <a:schemeClr val="tx2"/>
        </a:solidFill>
      </dgm:spPr>
      <dgm:t>
        <a:bodyPr/>
        <a:lstStyle/>
        <a:p>
          <a:r>
            <a:rPr lang="en-US" sz="2000" b="1" i="0" dirty="0">
              <a:solidFill>
                <a:schemeClr val="bg1"/>
              </a:solidFill>
            </a:rPr>
            <a:t>IDS</a:t>
          </a:r>
        </a:p>
      </dgm:t>
    </dgm:pt>
    <dgm:pt modelId="{ED70B1D1-4295-467E-8C04-3E606F81C70D}" type="parTrans" cxnId="{939B0EB5-3CC2-4D33-9684-2FD65C6CF713}">
      <dgm:prSet/>
      <dgm:spPr/>
      <dgm:t>
        <a:bodyPr/>
        <a:lstStyle/>
        <a:p>
          <a:endParaRPr lang="en-US"/>
        </a:p>
      </dgm:t>
    </dgm:pt>
    <dgm:pt modelId="{6E8CBA3D-A7DD-476F-AD81-9991E141D072}" type="sibTrans" cxnId="{939B0EB5-3CC2-4D33-9684-2FD65C6CF713}">
      <dgm:prSet/>
      <dgm:spPr/>
      <dgm:t>
        <a:bodyPr/>
        <a:lstStyle/>
        <a:p>
          <a:endParaRPr lang="en-US"/>
        </a:p>
      </dgm:t>
    </dgm:pt>
    <dgm:pt modelId="{FCB538A5-57D8-4A95-ADEB-8CD9F47F834D}" type="asst">
      <dgm:prSet phldrT="[Text]" custT="1"/>
      <dgm:spPr>
        <a:solidFill>
          <a:schemeClr val="tx2"/>
        </a:solidFill>
      </dgm:spPr>
      <dgm:t>
        <a:bodyPr/>
        <a:lstStyle/>
        <a:p>
          <a:r>
            <a:rPr lang="en-US" sz="2000" b="1" i="0" dirty="0">
              <a:solidFill>
                <a:schemeClr val="bg1"/>
              </a:solidFill>
            </a:rPr>
            <a:t>Host Based</a:t>
          </a:r>
        </a:p>
      </dgm:t>
    </dgm:pt>
    <dgm:pt modelId="{D9701843-87B1-4A2A-BB11-B47834E72780}" type="parTrans" cxnId="{4F606591-46B1-44E0-B3CB-497E9BC5E6DE}">
      <dgm:prSet/>
      <dgm:spPr/>
      <dgm:t>
        <a:bodyPr/>
        <a:lstStyle/>
        <a:p>
          <a:endParaRPr lang="en-US" dirty="0"/>
        </a:p>
      </dgm:t>
    </dgm:pt>
    <dgm:pt modelId="{C251B311-9A80-4C6F-AA91-BFCF32277CF4}" type="sibTrans" cxnId="{4F606591-46B1-44E0-B3CB-497E9BC5E6DE}">
      <dgm:prSet/>
      <dgm:spPr/>
      <dgm:t>
        <a:bodyPr/>
        <a:lstStyle/>
        <a:p>
          <a:endParaRPr lang="en-US"/>
        </a:p>
      </dgm:t>
    </dgm:pt>
    <dgm:pt modelId="{8F4F7C9C-D756-47F1-AE17-9BD6CFCACAD8}" type="asst">
      <dgm:prSet phldrT="[Text]" custT="1"/>
      <dgm:spPr>
        <a:solidFill>
          <a:schemeClr val="tx2"/>
        </a:solidFill>
      </dgm:spPr>
      <dgm:t>
        <a:bodyPr/>
        <a:lstStyle/>
        <a:p>
          <a:r>
            <a:rPr lang="en-US" sz="2000" b="1" i="0" dirty="0">
              <a:solidFill>
                <a:schemeClr val="bg1"/>
              </a:solidFill>
            </a:rPr>
            <a:t>network based</a:t>
          </a:r>
        </a:p>
      </dgm:t>
    </dgm:pt>
    <dgm:pt modelId="{34B6BE8A-03F2-438B-9F24-791D374D361E}" type="parTrans" cxnId="{F64ADB8C-6EB1-4B87-BEC3-DD18069D6C7C}">
      <dgm:prSet/>
      <dgm:spPr/>
      <dgm:t>
        <a:bodyPr/>
        <a:lstStyle/>
        <a:p>
          <a:endParaRPr lang="en-US" dirty="0"/>
        </a:p>
      </dgm:t>
    </dgm:pt>
    <dgm:pt modelId="{9915AD2E-34FA-47AD-AECB-6814E1F68667}" type="sibTrans" cxnId="{F64ADB8C-6EB1-4B87-BEC3-DD18069D6C7C}">
      <dgm:prSet/>
      <dgm:spPr/>
      <dgm:t>
        <a:bodyPr/>
        <a:lstStyle/>
        <a:p>
          <a:endParaRPr lang="en-US"/>
        </a:p>
      </dgm:t>
    </dgm:pt>
    <dgm:pt modelId="{B3316479-9BA4-47C8-BC93-A7580E07239D}">
      <dgm:prSet custT="1"/>
      <dgm:spPr>
        <a:solidFill>
          <a:schemeClr val="tx2"/>
        </a:solidFill>
      </dgm:spPr>
      <dgm:t>
        <a:bodyPr/>
        <a:lstStyle/>
        <a:p>
          <a:r>
            <a:rPr lang="en-US" sz="2000" b="1" i="0" dirty="0">
              <a:solidFill>
                <a:schemeClr val="bg1"/>
              </a:solidFill>
            </a:rPr>
            <a:t>monitors characteristics of events on a single host</a:t>
          </a:r>
        </a:p>
      </dgm:t>
    </dgm:pt>
    <dgm:pt modelId="{AF5B0343-7360-4FC2-9BE7-37B7362E77F3}" type="parTrans" cxnId="{1A79D229-BC29-42E3-ACA3-9C220521AE6A}">
      <dgm:prSet/>
      <dgm:spPr/>
      <dgm:t>
        <a:bodyPr/>
        <a:lstStyle/>
        <a:p>
          <a:endParaRPr lang="en-US" dirty="0"/>
        </a:p>
      </dgm:t>
    </dgm:pt>
    <dgm:pt modelId="{8C6A7D04-58B6-45A2-A5AF-A14836E61DB7}" type="sibTrans" cxnId="{1A79D229-BC29-42E3-ACA3-9C220521AE6A}">
      <dgm:prSet/>
      <dgm:spPr/>
      <dgm:t>
        <a:bodyPr/>
        <a:lstStyle/>
        <a:p>
          <a:endParaRPr lang="en-US"/>
        </a:p>
      </dgm:t>
    </dgm:pt>
    <dgm:pt modelId="{7472A017-FDD7-4C6C-8CE8-69AE97A739CE}">
      <dgm:prSet custT="1"/>
      <dgm:spPr>
        <a:solidFill>
          <a:schemeClr val="tx2"/>
        </a:solidFill>
      </dgm:spPr>
      <dgm:t>
        <a:bodyPr/>
        <a:lstStyle/>
        <a:p>
          <a:r>
            <a:rPr lang="en-US" sz="2000" b="1" i="0" dirty="0">
              <a:solidFill>
                <a:schemeClr val="bg1"/>
              </a:solidFill>
            </a:rPr>
            <a:t>monitors characteristics of events on the network</a:t>
          </a:r>
        </a:p>
      </dgm:t>
    </dgm:pt>
    <dgm:pt modelId="{7E207523-4F56-4E8A-8886-31581FE92267}" type="parTrans" cxnId="{56442CFE-CEF9-44D0-925A-CA2C93B6B02F}">
      <dgm:prSet/>
      <dgm:spPr/>
      <dgm:t>
        <a:bodyPr/>
        <a:lstStyle/>
        <a:p>
          <a:endParaRPr lang="en-US" dirty="0"/>
        </a:p>
      </dgm:t>
    </dgm:pt>
    <dgm:pt modelId="{EA6998BD-C579-4357-8786-2ACCD6A6B73C}" type="sibTrans" cxnId="{56442CFE-CEF9-44D0-925A-CA2C93B6B02F}">
      <dgm:prSet/>
      <dgm:spPr/>
      <dgm:t>
        <a:bodyPr/>
        <a:lstStyle/>
        <a:p>
          <a:endParaRPr lang="en-US"/>
        </a:p>
      </dgm:t>
    </dgm:pt>
    <dgm:pt modelId="{CF38BBB5-B44F-471F-B7D9-4426682D1F0F}" type="pres">
      <dgm:prSet presAssocID="{48E1247B-8E68-4794-9975-1595E4EA2156}" presName="hierChild1" presStyleCnt="0">
        <dgm:presLayoutVars>
          <dgm:orgChart val="1"/>
          <dgm:chPref val="1"/>
          <dgm:dir/>
          <dgm:animOne val="branch"/>
          <dgm:animLvl val="lvl"/>
          <dgm:resizeHandles/>
        </dgm:presLayoutVars>
      </dgm:prSet>
      <dgm:spPr/>
    </dgm:pt>
    <dgm:pt modelId="{8B9E2E43-7536-45E1-9B9E-D5D07101D77A}" type="pres">
      <dgm:prSet presAssocID="{17ADB33A-73A7-455C-B393-FFBC9D06BB73}" presName="hierRoot1" presStyleCnt="0">
        <dgm:presLayoutVars>
          <dgm:hierBranch val="init"/>
        </dgm:presLayoutVars>
      </dgm:prSet>
      <dgm:spPr/>
    </dgm:pt>
    <dgm:pt modelId="{8369B780-B71B-40B6-BC4B-74EAA9004745}" type="pres">
      <dgm:prSet presAssocID="{17ADB33A-73A7-455C-B393-FFBC9D06BB73}" presName="rootComposite1" presStyleCnt="0"/>
      <dgm:spPr/>
    </dgm:pt>
    <dgm:pt modelId="{4C2B8A9B-C137-4DF7-8428-BB91FA70CCA7}" type="pres">
      <dgm:prSet presAssocID="{17ADB33A-73A7-455C-B393-FFBC9D06BB73}" presName="rootText1" presStyleLbl="node0" presStyleIdx="0" presStyleCnt="1">
        <dgm:presLayoutVars>
          <dgm:chPref val="3"/>
        </dgm:presLayoutVars>
      </dgm:prSet>
      <dgm:spPr/>
    </dgm:pt>
    <dgm:pt modelId="{924EDA3F-9E47-41DA-996B-1F914CCA823B}" type="pres">
      <dgm:prSet presAssocID="{17ADB33A-73A7-455C-B393-FFBC9D06BB73}" presName="rootConnector1" presStyleLbl="node1" presStyleIdx="0" presStyleCnt="0"/>
      <dgm:spPr/>
    </dgm:pt>
    <dgm:pt modelId="{86431834-1651-46B3-9B32-110FA5A3E6DB}" type="pres">
      <dgm:prSet presAssocID="{17ADB33A-73A7-455C-B393-FFBC9D06BB73}" presName="hierChild2" presStyleCnt="0"/>
      <dgm:spPr/>
    </dgm:pt>
    <dgm:pt modelId="{E00F3792-067F-4ED4-B63A-00485082A008}" type="pres">
      <dgm:prSet presAssocID="{17ADB33A-73A7-455C-B393-FFBC9D06BB73}" presName="hierChild3" presStyleCnt="0"/>
      <dgm:spPr/>
    </dgm:pt>
    <dgm:pt modelId="{E2238225-F003-41E6-A27A-FB1CAC9AEF25}" type="pres">
      <dgm:prSet presAssocID="{D9701843-87B1-4A2A-BB11-B47834E72780}" presName="Name111" presStyleLbl="parChTrans1D2" presStyleIdx="0" presStyleCnt="2"/>
      <dgm:spPr/>
    </dgm:pt>
    <dgm:pt modelId="{963BE749-4A4A-4B39-8809-085C6FA1E416}" type="pres">
      <dgm:prSet presAssocID="{FCB538A5-57D8-4A95-ADEB-8CD9F47F834D}" presName="hierRoot3" presStyleCnt="0">
        <dgm:presLayoutVars>
          <dgm:hierBranch val="init"/>
        </dgm:presLayoutVars>
      </dgm:prSet>
      <dgm:spPr/>
    </dgm:pt>
    <dgm:pt modelId="{CE73D753-90C6-4620-83E0-F73E0E9703E3}" type="pres">
      <dgm:prSet presAssocID="{FCB538A5-57D8-4A95-ADEB-8CD9F47F834D}" presName="rootComposite3" presStyleCnt="0"/>
      <dgm:spPr/>
    </dgm:pt>
    <dgm:pt modelId="{F8E97917-E420-40A6-8FAB-9BF5F2AC79E7}" type="pres">
      <dgm:prSet presAssocID="{FCB538A5-57D8-4A95-ADEB-8CD9F47F834D}" presName="rootText3" presStyleLbl="asst1" presStyleIdx="0" presStyleCnt="2" custLinFactNeighborX="14576" custLinFactNeighborY="-47610">
        <dgm:presLayoutVars>
          <dgm:chPref val="3"/>
        </dgm:presLayoutVars>
      </dgm:prSet>
      <dgm:spPr/>
    </dgm:pt>
    <dgm:pt modelId="{C83EE707-C207-4D33-99C4-1F0E0A004893}" type="pres">
      <dgm:prSet presAssocID="{FCB538A5-57D8-4A95-ADEB-8CD9F47F834D}" presName="rootConnector3" presStyleLbl="asst1" presStyleIdx="0" presStyleCnt="2"/>
      <dgm:spPr/>
    </dgm:pt>
    <dgm:pt modelId="{A1EE845F-5184-457F-BF9C-DEFAF501EA21}" type="pres">
      <dgm:prSet presAssocID="{FCB538A5-57D8-4A95-ADEB-8CD9F47F834D}" presName="hierChild6" presStyleCnt="0"/>
      <dgm:spPr/>
    </dgm:pt>
    <dgm:pt modelId="{257FED78-A413-4D9E-8BFC-6429E8E834B8}" type="pres">
      <dgm:prSet presAssocID="{AF5B0343-7360-4FC2-9BE7-37B7362E77F3}" presName="Name37" presStyleLbl="parChTrans1D3" presStyleIdx="0" presStyleCnt="2"/>
      <dgm:spPr/>
    </dgm:pt>
    <dgm:pt modelId="{F4903847-EB93-40F4-AFA8-BC22FDC8AB7A}" type="pres">
      <dgm:prSet presAssocID="{B3316479-9BA4-47C8-BC93-A7580E07239D}" presName="hierRoot2" presStyleCnt="0">
        <dgm:presLayoutVars>
          <dgm:hierBranch val="init"/>
        </dgm:presLayoutVars>
      </dgm:prSet>
      <dgm:spPr/>
    </dgm:pt>
    <dgm:pt modelId="{F45A6F25-3DA9-44AF-A846-F06FF65D0CCB}" type="pres">
      <dgm:prSet presAssocID="{B3316479-9BA4-47C8-BC93-A7580E07239D}" presName="rootComposite" presStyleCnt="0"/>
      <dgm:spPr/>
    </dgm:pt>
    <dgm:pt modelId="{39455A6F-538C-42ED-AD06-6613A569EA4D}" type="pres">
      <dgm:prSet presAssocID="{B3316479-9BA4-47C8-BC93-A7580E07239D}" presName="rootText" presStyleLbl="node3" presStyleIdx="0" presStyleCnt="2" custScaleX="138561" custScaleY="176851" custLinFactNeighborX="-59753" custLinFactNeighborY="8441">
        <dgm:presLayoutVars>
          <dgm:chPref val="3"/>
        </dgm:presLayoutVars>
      </dgm:prSet>
      <dgm:spPr/>
    </dgm:pt>
    <dgm:pt modelId="{2DCB8512-6F7E-471A-BA48-5C882B6C2A3B}" type="pres">
      <dgm:prSet presAssocID="{B3316479-9BA4-47C8-BC93-A7580E07239D}" presName="rootConnector" presStyleLbl="node3" presStyleIdx="0" presStyleCnt="2"/>
      <dgm:spPr/>
    </dgm:pt>
    <dgm:pt modelId="{E37FFFC7-1D27-4375-9440-CB472B4E6EAE}" type="pres">
      <dgm:prSet presAssocID="{B3316479-9BA4-47C8-BC93-A7580E07239D}" presName="hierChild4" presStyleCnt="0"/>
      <dgm:spPr/>
    </dgm:pt>
    <dgm:pt modelId="{34DB3091-B583-4AF6-A6F0-21C32EB96CE0}" type="pres">
      <dgm:prSet presAssocID="{B3316479-9BA4-47C8-BC93-A7580E07239D}" presName="hierChild5" presStyleCnt="0"/>
      <dgm:spPr/>
    </dgm:pt>
    <dgm:pt modelId="{A3ED7FD4-CADF-40CA-BCFE-57318ED64A6E}" type="pres">
      <dgm:prSet presAssocID="{FCB538A5-57D8-4A95-ADEB-8CD9F47F834D}" presName="hierChild7" presStyleCnt="0"/>
      <dgm:spPr/>
    </dgm:pt>
    <dgm:pt modelId="{E8E79E4D-8726-4EF0-9DC8-D674EB8EB7DC}" type="pres">
      <dgm:prSet presAssocID="{34B6BE8A-03F2-438B-9F24-791D374D361E}" presName="Name111" presStyleLbl="parChTrans1D2" presStyleIdx="1" presStyleCnt="2"/>
      <dgm:spPr/>
    </dgm:pt>
    <dgm:pt modelId="{500BEAD6-0A6C-4338-985B-1D12B01F2EED}" type="pres">
      <dgm:prSet presAssocID="{8F4F7C9C-D756-47F1-AE17-9BD6CFCACAD8}" presName="hierRoot3" presStyleCnt="0">
        <dgm:presLayoutVars>
          <dgm:hierBranch val="init"/>
        </dgm:presLayoutVars>
      </dgm:prSet>
      <dgm:spPr/>
    </dgm:pt>
    <dgm:pt modelId="{E0229812-3A8C-4B76-83A8-14AED7FBCE8C}" type="pres">
      <dgm:prSet presAssocID="{8F4F7C9C-D756-47F1-AE17-9BD6CFCACAD8}" presName="rootComposite3" presStyleCnt="0"/>
      <dgm:spPr/>
    </dgm:pt>
    <dgm:pt modelId="{5A43F76C-9138-4C02-B700-DA126E44FBF6}" type="pres">
      <dgm:prSet presAssocID="{8F4F7C9C-D756-47F1-AE17-9BD6CFCACAD8}" presName="rootText3" presStyleLbl="asst1" presStyleIdx="1" presStyleCnt="2" custLinFactNeighborX="61161" custLinFactNeighborY="-50655">
        <dgm:presLayoutVars>
          <dgm:chPref val="3"/>
        </dgm:presLayoutVars>
      </dgm:prSet>
      <dgm:spPr/>
    </dgm:pt>
    <dgm:pt modelId="{B3E3167B-5994-46BA-AE62-A9C443DA9DF0}" type="pres">
      <dgm:prSet presAssocID="{8F4F7C9C-D756-47F1-AE17-9BD6CFCACAD8}" presName="rootConnector3" presStyleLbl="asst1" presStyleIdx="1" presStyleCnt="2"/>
      <dgm:spPr/>
    </dgm:pt>
    <dgm:pt modelId="{412B8B2D-3E6D-49E1-824C-252B9443E6A3}" type="pres">
      <dgm:prSet presAssocID="{8F4F7C9C-D756-47F1-AE17-9BD6CFCACAD8}" presName="hierChild6" presStyleCnt="0"/>
      <dgm:spPr/>
    </dgm:pt>
    <dgm:pt modelId="{FFBC9DF2-980B-425C-B095-DAF19778A03C}" type="pres">
      <dgm:prSet presAssocID="{7E207523-4F56-4E8A-8886-31581FE92267}" presName="Name37" presStyleLbl="parChTrans1D3" presStyleIdx="1" presStyleCnt="2"/>
      <dgm:spPr/>
    </dgm:pt>
    <dgm:pt modelId="{A39C26FF-A7D7-49D2-A149-545B31FA4F63}" type="pres">
      <dgm:prSet presAssocID="{7472A017-FDD7-4C6C-8CE8-69AE97A739CE}" presName="hierRoot2" presStyleCnt="0">
        <dgm:presLayoutVars>
          <dgm:hierBranch val="init"/>
        </dgm:presLayoutVars>
      </dgm:prSet>
      <dgm:spPr/>
    </dgm:pt>
    <dgm:pt modelId="{2ACDE75B-56F8-4342-9AE5-1FF34F0037BD}" type="pres">
      <dgm:prSet presAssocID="{7472A017-FDD7-4C6C-8CE8-69AE97A739CE}" presName="rootComposite" presStyleCnt="0"/>
      <dgm:spPr/>
    </dgm:pt>
    <dgm:pt modelId="{30F8D086-B3C6-43AD-A557-734126F8B88C}" type="pres">
      <dgm:prSet presAssocID="{7472A017-FDD7-4C6C-8CE8-69AE97A739CE}" presName="rootText" presStyleLbl="node3" presStyleIdx="1" presStyleCnt="2" custScaleX="133708" custScaleY="184458" custLinFactNeighborX="-7367" custLinFactNeighborY="-1261">
        <dgm:presLayoutVars>
          <dgm:chPref val="3"/>
        </dgm:presLayoutVars>
      </dgm:prSet>
      <dgm:spPr/>
    </dgm:pt>
    <dgm:pt modelId="{23CC946B-CBE9-4849-BF35-E29CBA0A7207}" type="pres">
      <dgm:prSet presAssocID="{7472A017-FDD7-4C6C-8CE8-69AE97A739CE}" presName="rootConnector" presStyleLbl="node3" presStyleIdx="1" presStyleCnt="2"/>
      <dgm:spPr/>
    </dgm:pt>
    <dgm:pt modelId="{193FD708-2A90-42B7-99EC-A0708C1F324B}" type="pres">
      <dgm:prSet presAssocID="{7472A017-FDD7-4C6C-8CE8-69AE97A739CE}" presName="hierChild4" presStyleCnt="0"/>
      <dgm:spPr/>
    </dgm:pt>
    <dgm:pt modelId="{C3AC1ADB-F250-49F1-8874-E1855DE9BDE7}" type="pres">
      <dgm:prSet presAssocID="{7472A017-FDD7-4C6C-8CE8-69AE97A739CE}" presName="hierChild5" presStyleCnt="0"/>
      <dgm:spPr/>
    </dgm:pt>
    <dgm:pt modelId="{CABDAA35-DFD6-4AB1-B54B-56BFA0476562}" type="pres">
      <dgm:prSet presAssocID="{8F4F7C9C-D756-47F1-AE17-9BD6CFCACAD8}" presName="hierChild7" presStyleCnt="0"/>
      <dgm:spPr/>
    </dgm:pt>
  </dgm:ptLst>
  <dgm:cxnLst>
    <dgm:cxn modelId="{1A79D229-BC29-42E3-ACA3-9C220521AE6A}" srcId="{FCB538A5-57D8-4A95-ADEB-8CD9F47F834D}" destId="{B3316479-9BA4-47C8-BC93-A7580E07239D}" srcOrd="0" destOrd="0" parTransId="{AF5B0343-7360-4FC2-9BE7-37B7362E77F3}" sibTransId="{8C6A7D04-58B6-45A2-A5AF-A14836E61DB7}"/>
    <dgm:cxn modelId="{5CD38337-72F7-471B-A172-E71071D594DB}" type="presOf" srcId="{48E1247B-8E68-4794-9975-1595E4EA2156}" destId="{CF38BBB5-B44F-471F-B7D9-4426682D1F0F}" srcOrd="0" destOrd="0" presId="urn:microsoft.com/office/officeart/2005/8/layout/orgChart1"/>
    <dgm:cxn modelId="{6ECF8258-76A2-462E-A048-DC4699577E05}" type="presOf" srcId="{FCB538A5-57D8-4A95-ADEB-8CD9F47F834D}" destId="{F8E97917-E420-40A6-8FAB-9BF5F2AC79E7}" srcOrd="0" destOrd="0" presId="urn:microsoft.com/office/officeart/2005/8/layout/orgChart1"/>
    <dgm:cxn modelId="{F3F01763-FE70-407E-9C4F-FCC274A1BDBE}" type="presOf" srcId="{D9701843-87B1-4A2A-BB11-B47834E72780}" destId="{E2238225-F003-41E6-A27A-FB1CAC9AEF25}" srcOrd="0" destOrd="0" presId="urn:microsoft.com/office/officeart/2005/8/layout/orgChart1"/>
    <dgm:cxn modelId="{2DE4F87E-FFAE-423F-8135-426D305351E4}" type="presOf" srcId="{17ADB33A-73A7-455C-B393-FFBC9D06BB73}" destId="{924EDA3F-9E47-41DA-996B-1F914CCA823B}" srcOrd="1" destOrd="0" presId="urn:microsoft.com/office/officeart/2005/8/layout/orgChart1"/>
    <dgm:cxn modelId="{B9613E83-024F-45D8-BFBA-380B7022F4B4}" type="presOf" srcId="{34B6BE8A-03F2-438B-9F24-791D374D361E}" destId="{E8E79E4D-8726-4EF0-9DC8-D674EB8EB7DC}" srcOrd="0" destOrd="0" presId="urn:microsoft.com/office/officeart/2005/8/layout/orgChart1"/>
    <dgm:cxn modelId="{F3F18986-72EB-49DE-9A4F-49DB9725A499}" type="presOf" srcId="{7E207523-4F56-4E8A-8886-31581FE92267}" destId="{FFBC9DF2-980B-425C-B095-DAF19778A03C}" srcOrd="0" destOrd="0" presId="urn:microsoft.com/office/officeart/2005/8/layout/orgChart1"/>
    <dgm:cxn modelId="{2338D688-69AA-43D0-A01F-1D2C1BD781C9}" type="presOf" srcId="{B3316479-9BA4-47C8-BC93-A7580E07239D}" destId="{2DCB8512-6F7E-471A-BA48-5C882B6C2A3B}" srcOrd="1" destOrd="0" presId="urn:microsoft.com/office/officeart/2005/8/layout/orgChart1"/>
    <dgm:cxn modelId="{A9580F8B-9285-4AAB-BDEB-A0F367420E29}" type="presOf" srcId="{8F4F7C9C-D756-47F1-AE17-9BD6CFCACAD8}" destId="{5A43F76C-9138-4C02-B700-DA126E44FBF6}" srcOrd="0" destOrd="0" presId="urn:microsoft.com/office/officeart/2005/8/layout/orgChart1"/>
    <dgm:cxn modelId="{F64ADB8C-6EB1-4B87-BEC3-DD18069D6C7C}" srcId="{17ADB33A-73A7-455C-B393-FFBC9D06BB73}" destId="{8F4F7C9C-D756-47F1-AE17-9BD6CFCACAD8}" srcOrd="1" destOrd="0" parTransId="{34B6BE8A-03F2-438B-9F24-791D374D361E}" sibTransId="{9915AD2E-34FA-47AD-AECB-6814E1F68667}"/>
    <dgm:cxn modelId="{4F606591-46B1-44E0-B3CB-497E9BC5E6DE}" srcId="{17ADB33A-73A7-455C-B393-FFBC9D06BB73}" destId="{FCB538A5-57D8-4A95-ADEB-8CD9F47F834D}" srcOrd="0" destOrd="0" parTransId="{D9701843-87B1-4A2A-BB11-B47834E72780}" sibTransId="{C251B311-9A80-4C6F-AA91-BFCF32277CF4}"/>
    <dgm:cxn modelId="{EF183EA5-B27B-402F-A7C6-6FAD1845C72C}" type="presOf" srcId="{AF5B0343-7360-4FC2-9BE7-37B7362E77F3}" destId="{257FED78-A413-4D9E-8BFC-6429E8E834B8}" srcOrd="0" destOrd="0" presId="urn:microsoft.com/office/officeart/2005/8/layout/orgChart1"/>
    <dgm:cxn modelId="{C6AF79B0-AD08-4447-9E13-F929A1B23347}" type="presOf" srcId="{FCB538A5-57D8-4A95-ADEB-8CD9F47F834D}" destId="{C83EE707-C207-4D33-99C4-1F0E0A004893}" srcOrd="1" destOrd="0" presId="urn:microsoft.com/office/officeart/2005/8/layout/orgChart1"/>
    <dgm:cxn modelId="{939B0EB5-3CC2-4D33-9684-2FD65C6CF713}" srcId="{48E1247B-8E68-4794-9975-1595E4EA2156}" destId="{17ADB33A-73A7-455C-B393-FFBC9D06BB73}" srcOrd="0" destOrd="0" parTransId="{ED70B1D1-4295-467E-8C04-3E606F81C70D}" sibTransId="{6E8CBA3D-A7DD-476F-AD81-9991E141D072}"/>
    <dgm:cxn modelId="{CE6D96D1-844F-45C1-835F-C60F88B28FE7}" type="presOf" srcId="{7472A017-FDD7-4C6C-8CE8-69AE97A739CE}" destId="{23CC946B-CBE9-4849-BF35-E29CBA0A7207}" srcOrd="1" destOrd="0" presId="urn:microsoft.com/office/officeart/2005/8/layout/orgChart1"/>
    <dgm:cxn modelId="{68AB23D4-43E6-4EEB-8FA3-33D99A91C4B1}" type="presOf" srcId="{B3316479-9BA4-47C8-BC93-A7580E07239D}" destId="{39455A6F-538C-42ED-AD06-6613A569EA4D}" srcOrd="0" destOrd="0" presId="urn:microsoft.com/office/officeart/2005/8/layout/orgChart1"/>
    <dgm:cxn modelId="{80EBF7D9-B914-4E06-A8D7-24065D1A549A}" type="presOf" srcId="{8F4F7C9C-D756-47F1-AE17-9BD6CFCACAD8}" destId="{B3E3167B-5994-46BA-AE62-A9C443DA9DF0}" srcOrd="1" destOrd="0" presId="urn:microsoft.com/office/officeart/2005/8/layout/orgChart1"/>
    <dgm:cxn modelId="{FFA607DC-0532-48C9-AA2A-733C1685583D}" type="presOf" srcId="{17ADB33A-73A7-455C-B393-FFBC9D06BB73}" destId="{4C2B8A9B-C137-4DF7-8428-BB91FA70CCA7}" srcOrd="0" destOrd="0" presId="urn:microsoft.com/office/officeart/2005/8/layout/orgChart1"/>
    <dgm:cxn modelId="{487062EE-7C88-4920-B875-F7E4D2F40BB4}" type="presOf" srcId="{7472A017-FDD7-4C6C-8CE8-69AE97A739CE}" destId="{30F8D086-B3C6-43AD-A557-734126F8B88C}" srcOrd="0" destOrd="0" presId="urn:microsoft.com/office/officeart/2005/8/layout/orgChart1"/>
    <dgm:cxn modelId="{56442CFE-CEF9-44D0-925A-CA2C93B6B02F}" srcId="{8F4F7C9C-D756-47F1-AE17-9BD6CFCACAD8}" destId="{7472A017-FDD7-4C6C-8CE8-69AE97A739CE}" srcOrd="0" destOrd="0" parTransId="{7E207523-4F56-4E8A-8886-31581FE92267}" sibTransId="{EA6998BD-C579-4357-8786-2ACCD6A6B73C}"/>
    <dgm:cxn modelId="{78E9FAD7-A219-41C3-948A-D04CDF93B2FE}" type="presParOf" srcId="{CF38BBB5-B44F-471F-B7D9-4426682D1F0F}" destId="{8B9E2E43-7536-45E1-9B9E-D5D07101D77A}" srcOrd="0" destOrd="0" presId="urn:microsoft.com/office/officeart/2005/8/layout/orgChart1"/>
    <dgm:cxn modelId="{09C46E4C-3140-4811-991D-A1A42FC5C5DA}" type="presParOf" srcId="{8B9E2E43-7536-45E1-9B9E-D5D07101D77A}" destId="{8369B780-B71B-40B6-BC4B-74EAA9004745}" srcOrd="0" destOrd="0" presId="urn:microsoft.com/office/officeart/2005/8/layout/orgChart1"/>
    <dgm:cxn modelId="{565ACDF4-4F23-46E7-82E1-1053B845DAFB}" type="presParOf" srcId="{8369B780-B71B-40B6-BC4B-74EAA9004745}" destId="{4C2B8A9B-C137-4DF7-8428-BB91FA70CCA7}" srcOrd="0" destOrd="0" presId="urn:microsoft.com/office/officeart/2005/8/layout/orgChart1"/>
    <dgm:cxn modelId="{506037D8-70E7-464F-B8DE-15D8264B96BE}" type="presParOf" srcId="{8369B780-B71B-40B6-BC4B-74EAA9004745}" destId="{924EDA3F-9E47-41DA-996B-1F914CCA823B}" srcOrd="1" destOrd="0" presId="urn:microsoft.com/office/officeart/2005/8/layout/orgChart1"/>
    <dgm:cxn modelId="{79B371D8-0031-463E-BC03-A80BFB84D270}" type="presParOf" srcId="{8B9E2E43-7536-45E1-9B9E-D5D07101D77A}" destId="{86431834-1651-46B3-9B32-110FA5A3E6DB}" srcOrd="1" destOrd="0" presId="urn:microsoft.com/office/officeart/2005/8/layout/orgChart1"/>
    <dgm:cxn modelId="{E1D9C3E5-BEBB-4CBE-8EBF-7AD00B765820}" type="presParOf" srcId="{8B9E2E43-7536-45E1-9B9E-D5D07101D77A}" destId="{E00F3792-067F-4ED4-B63A-00485082A008}" srcOrd="2" destOrd="0" presId="urn:microsoft.com/office/officeart/2005/8/layout/orgChart1"/>
    <dgm:cxn modelId="{97F31858-E649-40EC-9782-3FE0874AA338}" type="presParOf" srcId="{E00F3792-067F-4ED4-B63A-00485082A008}" destId="{E2238225-F003-41E6-A27A-FB1CAC9AEF25}" srcOrd="0" destOrd="0" presId="urn:microsoft.com/office/officeart/2005/8/layout/orgChart1"/>
    <dgm:cxn modelId="{D088EF6F-25E4-420F-9749-DF1387732CC7}" type="presParOf" srcId="{E00F3792-067F-4ED4-B63A-00485082A008}" destId="{963BE749-4A4A-4B39-8809-085C6FA1E416}" srcOrd="1" destOrd="0" presId="urn:microsoft.com/office/officeart/2005/8/layout/orgChart1"/>
    <dgm:cxn modelId="{56C3256F-F663-41E1-98C0-B38F9CB5FD65}" type="presParOf" srcId="{963BE749-4A4A-4B39-8809-085C6FA1E416}" destId="{CE73D753-90C6-4620-83E0-F73E0E9703E3}" srcOrd="0" destOrd="0" presId="urn:microsoft.com/office/officeart/2005/8/layout/orgChart1"/>
    <dgm:cxn modelId="{28D3C59A-C0CD-4EC5-AB0D-E0F120BE60F5}" type="presParOf" srcId="{CE73D753-90C6-4620-83E0-F73E0E9703E3}" destId="{F8E97917-E420-40A6-8FAB-9BF5F2AC79E7}" srcOrd="0" destOrd="0" presId="urn:microsoft.com/office/officeart/2005/8/layout/orgChart1"/>
    <dgm:cxn modelId="{8CA405B3-4CB2-4D41-80C3-622A182DE498}" type="presParOf" srcId="{CE73D753-90C6-4620-83E0-F73E0E9703E3}" destId="{C83EE707-C207-4D33-99C4-1F0E0A004893}" srcOrd="1" destOrd="0" presId="urn:microsoft.com/office/officeart/2005/8/layout/orgChart1"/>
    <dgm:cxn modelId="{5A5A6671-252E-4A25-AE3B-12846EE474AB}" type="presParOf" srcId="{963BE749-4A4A-4B39-8809-085C6FA1E416}" destId="{A1EE845F-5184-457F-BF9C-DEFAF501EA21}" srcOrd="1" destOrd="0" presId="urn:microsoft.com/office/officeart/2005/8/layout/orgChart1"/>
    <dgm:cxn modelId="{947CA82F-6132-46C5-A44E-84D36AD31B8B}" type="presParOf" srcId="{A1EE845F-5184-457F-BF9C-DEFAF501EA21}" destId="{257FED78-A413-4D9E-8BFC-6429E8E834B8}" srcOrd="0" destOrd="0" presId="urn:microsoft.com/office/officeart/2005/8/layout/orgChart1"/>
    <dgm:cxn modelId="{A7578393-C093-410D-8848-ADB4A361FDEF}" type="presParOf" srcId="{A1EE845F-5184-457F-BF9C-DEFAF501EA21}" destId="{F4903847-EB93-40F4-AFA8-BC22FDC8AB7A}" srcOrd="1" destOrd="0" presId="urn:microsoft.com/office/officeart/2005/8/layout/orgChart1"/>
    <dgm:cxn modelId="{B1AB4E8E-FFE7-447D-8973-640464B03FF2}" type="presParOf" srcId="{F4903847-EB93-40F4-AFA8-BC22FDC8AB7A}" destId="{F45A6F25-3DA9-44AF-A846-F06FF65D0CCB}" srcOrd="0" destOrd="0" presId="urn:microsoft.com/office/officeart/2005/8/layout/orgChart1"/>
    <dgm:cxn modelId="{DB4BFAE5-7145-4ED6-B873-2CA8B33573F4}" type="presParOf" srcId="{F45A6F25-3DA9-44AF-A846-F06FF65D0CCB}" destId="{39455A6F-538C-42ED-AD06-6613A569EA4D}" srcOrd="0" destOrd="0" presId="urn:microsoft.com/office/officeart/2005/8/layout/orgChart1"/>
    <dgm:cxn modelId="{F9F1E592-C985-42AB-BF2E-C6A4BFD3C662}" type="presParOf" srcId="{F45A6F25-3DA9-44AF-A846-F06FF65D0CCB}" destId="{2DCB8512-6F7E-471A-BA48-5C882B6C2A3B}" srcOrd="1" destOrd="0" presId="urn:microsoft.com/office/officeart/2005/8/layout/orgChart1"/>
    <dgm:cxn modelId="{03D1410F-821B-4880-84D8-F571B18B7344}" type="presParOf" srcId="{F4903847-EB93-40F4-AFA8-BC22FDC8AB7A}" destId="{E37FFFC7-1D27-4375-9440-CB472B4E6EAE}" srcOrd="1" destOrd="0" presId="urn:microsoft.com/office/officeart/2005/8/layout/orgChart1"/>
    <dgm:cxn modelId="{DC75268A-6481-468C-823A-A94DD1F5D186}" type="presParOf" srcId="{F4903847-EB93-40F4-AFA8-BC22FDC8AB7A}" destId="{34DB3091-B583-4AF6-A6F0-21C32EB96CE0}" srcOrd="2" destOrd="0" presId="urn:microsoft.com/office/officeart/2005/8/layout/orgChart1"/>
    <dgm:cxn modelId="{4C46D9E2-CB0D-4D92-A579-693269FBA054}" type="presParOf" srcId="{963BE749-4A4A-4B39-8809-085C6FA1E416}" destId="{A3ED7FD4-CADF-40CA-BCFE-57318ED64A6E}" srcOrd="2" destOrd="0" presId="urn:microsoft.com/office/officeart/2005/8/layout/orgChart1"/>
    <dgm:cxn modelId="{13C65FD8-6246-4CEB-B859-23540BBCE2B8}" type="presParOf" srcId="{E00F3792-067F-4ED4-B63A-00485082A008}" destId="{E8E79E4D-8726-4EF0-9DC8-D674EB8EB7DC}" srcOrd="2" destOrd="0" presId="urn:microsoft.com/office/officeart/2005/8/layout/orgChart1"/>
    <dgm:cxn modelId="{39A859BC-7AFD-4096-8089-57ADF202FC06}" type="presParOf" srcId="{E00F3792-067F-4ED4-B63A-00485082A008}" destId="{500BEAD6-0A6C-4338-985B-1D12B01F2EED}" srcOrd="3" destOrd="0" presId="urn:microsoft.com/office/officeart/2005/8/layout/orgChart1"/>
    <dgm:cxn modelId="{2021B9DF-6708-4990-BD80-977D74FA2E4B}" type="presParOf" srcId="{500BEAD6-0A6C-4338-985B-1D12B01F2EED}" destId="{E0229812-3A8C-4B76-83A8-14AED7FBCE8C}" srcOrd="0" destOrd="0" presId="urn:microsoft.com/office/officeart/2005/8/layout/orgChart1"/>
    <dgm:cxn modelId="{A338FB8D-F39E-4283-9867-7C183035719C}" type="presParOf" srcId="{E0229812-3A8C-4B76-83A8-14AED7FBCE8C}" destId="{5A43F76C-9138-4C02-B700-DA126E44FBF6}" srcOrd="0" destOrd="0" presId="urn:microsoft.com/office/officeart/2005/8/layout/orgChart1"/>
    <dgm:cxn modelId="{78EFCD2D-3EA3-49B7-89D5-98FA7A6937AA}" type="presParOf" srcId="{E0229812-3A8C-4B76-83A8-14AED7FBCE8C}" destId="{B3E3167B-5994-46BA-AE62-A9C443DA9DF0}" srcOrd="1" destOrd="0" presId="urn:microsoft.com/office/officeart/2005/8/layout/orgChart1"/>
    <dgm:cxn modelId="{9A8BD956-B849-45F7-9D3C-5E917936EF6E}" type="presParOf" srcId="{500BEAD6-0A6C-4338-985B-1D12B01F2EED}" destId="{412B8B2D-3E6D-49E1-824C-252B9443E6A3}" srcOrd="1" destOrd="0" presId="urn:microsoft.com/office/officeart/2005/8/layout/orgChart1"/>
    <dgm:cxn modelId="{D6372B82-3370-4C0C-9AD3-67F854FF655C}" type="presParOf" srcId="{412B8B2D-3E6D-49E1-824C-252B9443E6A3}" destId="{FFBC9DF2-980B-425C-B095-DAF19778A03C}" srcOrd="0" destOrd="0" presId="urn:microsoft.com/office/officeart/2005/8/layout/orgChart1"/>
    <dgm:cxn modelId="{2F9041CA-3EB5-43C8-BF88-7133E53C0A6A}" type="presParOf" srcId="{412B8B2D-3E6D-49E1-824C-252B9443E6A3}" destId="{A39C26FF-A7D7-49D2-A149-545B31FA4F63}" srcOrd="1" destOrd="0" presId="urn:microsoft.com/office/officeart/2005/8/layout/orgChart1"/>
    <dgm:cxn modelId="{3BFB26B8-3A33-4DCE-9DD0-7DC31DD7AB5B}" type="presParOf" srcId="{A39C26FF-A7D7-49D2-A149-545B31FA4F63}" destId="{2ACDE75B-56F8-4342-9AE5-1FF34F0037BD}" srcOrd="0" destOrd="0" presId="urn:microsoft.com/office/officeart/2005/8/layout/orgChart1"/>
    <dgm:cxn modelId="{D9D039E2-B34F-4414-8D63-EC52C539388F}" type="presParOf" srcId="{2ACDE75B-56F8-4342-9AE5-1FF34F0037BD}" destId="{30F8D086-B3C6-43AD-A557-734126F8B88C}" srcOrd="0" destOrd="0" presId="urn:microsoft.com/office/officeart/2005/8/layout/orgChart1"/>
    <dgm:cxn modelId="{C439DFDD-1E29-4EF1-B335-1425E8683C72}" type="presParOf" srcId="{2ACDE75B-56F8-4342-9AE5-1FF34F0037BD}" destId="{23CC946B-CBE9-4849-BF35-E29CBA0A7207}" srcOrd="1" destOrd="0" presId="urn:microsoft.com/office/officeart/2005/8/layout/orgChart1"/>
    <dgm:cxn modelId="{B13E19D1-058D-4474-BAEF-7C890DEDF697}" type="presParOf" srcId="{A39C26FF-A7D7-49D2-A149-545B31FA4F63}" destId="{193FD708-2A90-42B7-99EC-A0708C1F324B}" srcOrd="1" destOrd="0" presId="urn:microsoft.com/office/officeart/2005/8/layout/orgChart1"/>
    <dgm:cxn modelId="{6B8F3D30-0707-45F3-9ED1-554200109D56}" type="presParOf" srcId="{A39C26FF-A7D7-49D2-A149-545B31FA4F63}" destId="{C3AC1ADB-F250-49F1-8874-E1855DE9BDE7}" srcOrd="2" destOrd="0" presId="urn:microsoft.com/office/officeart/2005/8/layout/orgChart1"/>
    <dgm:cxn modelId="{FACEAE08-5F74-440A-B6D3-FD2CBC9C101A}" type="presParOf" srcId="{500BEAD6-0A6C-4338-985B-1D12B01F2EED}" destId="{CABDAA35-DFD6-4AB1-B54B-56BFA047656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48A704-5025-4A6D-B542-E585F69EDBF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6EB2224-A238-4CDF-A53E-A8E15E2412AD}">
      <dgm:prSet phldrT="[Text]" custT="1"/>
      <dgm:spPr>
        <a:ln>
          <a:solidFill>
            <a:schemeClr val="tx1"/>
          </a:solidFill>
        </a:ln>
        <a:effectLst>
          <a:glow rad="228600">
            <a:schemeClr val="accent6">
              <a:satMod val="175000"/>
              <a:alpha val="40000"/>
            </a:schemeClr>
          </a:glow>
        </a:effectLst>
      </dgm:spPr>
      <dgm:t>
        <a:bodyPr/>
        <a:lstStyle/>
        <a:p>
          <a:r>
            <a:rPr lang="en-US" sz="2000" dirty="0">
              <a:solidFill>
                <a:schemeClr val="tx2">
                  <a:lumMod val="75000"/>
                </a:schemeClr>
              </a:solidFill>
            </a:rPr>
            <a:t>Sensors</a:t>
          </a:r>
        </a:p>
      </dgm:t>
    </dgm:pt>
    <dgm:pt modelId="{9CBDF702-A888-4529-8A6D-5E18E2745FF2}" type="parTrans" cxnId="{A4BBB5EE-2136-463E-9EF6-8BCBE707A1E5}">
      <dgm:prSet/>
      <dgm:spPr/>
      <dgm:t>
        <a:bodyPr/>
        <a:lstStyle/>
        <a:p>
          <a:endParaRPr lang="en-US"/>
        </a:p>
      </dgm:t>
    </dgm:pt>
    <dgm:pt modelId="{61ABBFBF-5B31-4971-A2EB-BF50F3C16DD6}" type="sibTrans" cxnId="{A4BBB5EE-2136-463E-9EF6-8BCBE707A1E5}">
      <dgm:prSet/>
      <dgm:spPr/>
      <dgm:t>
        <a:bodyPr/>
        <a:lstStyle/>
        <a:p>
          <a:endParaRPr lang="en-US"/>
        </a:p>
      </dgm:t>
    </dgm:pt>
    <dgm:pt modelId="{A3730E52-3ECA-4A31-AA5F-4A7077606133}">
      <dgm:prSet custT="1"/>
      <dgm:spPr>
        <a:ln>
          <a:solidFill>
            <a:schemeClr val="tx1"/>
          </a:solidFill>
        </a:ln>
        <a:effectLst>
          <a:glow rad="228600">
            <a:schemeClr val="accent6">
              <a:satMod val="175000"/>
              <a:alpha val="40000"/>
            </a:schemeClr>
          </a:glow>
        </a:effectLst>
      </dgm:spPr>
      <dgm:t>
        <a:bodyPr/>
        <a:lstStyle/>
        <a:p>
          <a:r>
            <a:rPr lang="en-US" sz="2000" dirty="0"/>
            <a:t>collect data</a:t>
          </a:r>
        </a:p>
      </dgm:t>
    </dgm:pt>
    <dgm:pt modelId="{78919726-89BF-4768-8A27-00D96E736818}" type="parTrans" cxnId="{FCE50CC8-3BDE-4498-83EF-A2580CBE0FC9}">
      <dgm:prSet/>
      <dgm:spPr/>
      <dgm:t>
        <a:bodyPr/>
        <a:lstStyle/>
        <a:p>
          <a:endParaRPr lang="en-US"/>
        </a:p>
      </dgm:t>
    </dgm:pt>
    <dgm:pt modelId="{66F64A05-0677-4F46-871E-A81D820B94F4}" type="sibTrans" cxnId="{FCE50CC8-3BDE-4498-83EF-A2580CBE0FC9}">
      <dgm:prSet/>
      <dgm:spPr/>
      <dgm:t>
        <a:bodyPr/>
        <a:lstStyle/>
        <a:p>
          <a:endParaRPr lang="en-US"/>
        </a:p>
      </dgm:t>
    </dgm:pt>
    <dgm:pt modelId="{7E0D92FC-C29E-4EAD-9567-251C35134FFC}">
      <dgm:prSet custT="1"/>
      <dgm:spPr>
        <a:ln>
          <a:solidFill>
            <a:schemeClr val="tx1"/>
          </a:solidFill>
        </a:ln>
        <a:effectLst>
          <a:glow rad="228600">
            <a:schemeClr val="accent6">
              <a:satMod val="175000"/>
              <a:alpha val="40000"/>
            </a:schemeClr>
          </a:glow>
        </a:effectLst>
      </dgm:spPr>
      <dgm:t>
        <a:bodyPr/>
        <a:lstStyle/>
        <a:p>
          <a:r>
            <a:rPr lang="en-US" sz="2000" dirty="0">
              <a:solidFill>
                <a:schemeClr val="tx2">
                  <a:lumMod val="75000"/>
                </a:schemeClr>
              </a:solidFill>
            </a:rPr>
            <a:t>Analyzers</a:t>
          </a:r>
        </a:p>
      </dgm:t>
    </dgm:pt>
    <dgm:pt modelId="{CDAED6A8-A8C1-4516-A71B-A0C934F48B64}" type="parTrans" cxnId="{A67B596F-2770-419F-9F2B-11B772E9ACB6}">
      <dgm:prSet/>
      <dgm:spPr/>
      <dgm:t>
        <a:bodyPr/>
        <a:lstStyle/>
        <a:p>
          <a:endParaRPr lang="en-US"/>
        </a:p>
      </dgm:t>
    </dgm:pt>
    <dgm:pt modelId="{90395E3D-21A7-4F83-9C22-A3E737A15190}" type="sibTrans" cxnId="{A67B596F-2770-419F-9F2B-11B772E9ACB6}">
      <dgm:prSet/>
      <dgm:spPr/>
      <dgm:t>
        <a:bodyPr/>
        <a:lstStyle/>
        <a:p>
          <a:endParaRPr lang="en-US"/>
        </a:p>
      </dgm:t>
    </dgm:pt>
    <dgm:pt modelId="{4D750ADD-8706-4EA2-B4B5-C02AF45697A8}">
      <dgm:prSet custT="1"/>
      <dgm:spPr>
        <a:ln>
          <a:solidFill>
            <a:schemeClr val="tx1"/>
          </a:solidFill>
        </a:ln>
        <a:effectLst>
          <a:glow rad="228600">
            <a:schemeClr val="accent6">
              <a:satMod val="175000"/>
              <a:alpha val="40000"/>
            </a:schemeClr>
          </a:glow>
        </a:effectLst>
      </dgm:spPr>
      <dgm:t>
        <a:bodyPr/>
        <a:lstStyle/>
        <a:p>
          <a:r>
            <a:rPr lang="en-US" sz="2000" dirty="0"/>
            <a:t>analyze the collected data to see if an intrusion has occurred</a:t>
          </a:r>
        </a:p>
      </dgm:t>
    </dgm:pt>
    <dgm:pt modelId="{2257693D-6BC6-4FD5-B7AF-3BC4AB9C9789}" type="parTrans" cxnId="{EE9AEAC3-B21E-4894-8B47-E402F55BBD13}">
      <dgm:prSet/>
      <dgm:spPr/>
      <dgm:t>
        <a:bodyPr/>
        <a:lstStyle/>
        <a:p>
          <a:endParaRPr lang="en-US"/>
        </a:p>
      </dgm:t>
    </dgm:pt>
    <dgm:pt modelId="{DA126F1B-C3B3-4949-942D-CBCF2AC8F32C}" type="sibTrans" cxnId="{EE9AEAC3-B21E-4894-8B47-E402F55BBD13}">
      <dgm:prSet/>
      <dgm:spPr/>
      <dgm:t>
        <a:bodyPr/>
        <a:lstStyle/>
        <a:p>
          <a:endParaRPr lang="en-US"/>
        </a:p>
      </dgm:t>
    </dgm:pt>
    <dgm:pt modelId="{1723223B-7B63-4828-9D54-201962F1688E}">
      <dgm:prSet custT="1"/>
      <dgm:spPr>
        <a:ln>
          <a:solidFill>
            <a:schemeClr val="tx1"/>
          </a:solidFill>
        </a:ln>
        <a:effectLst>
          <a:glow rad="228600">
            <a:schemeClr val="accent6">
              <a:satMod val="175000"/>
              <a:alpha val="40000"/>
            </a:schemeClr>
          </a:glow>
        </a:effectLst>
      </dgm:spPr>
      <dgm:t>
        <a:bodyPr/>
        <a:lstStyle/>
        <a:p>
          <a:r>
            <a:rPr lang="en-US" sz="2000" dirty="0"/>
            <a:t>User Interface</a:t>
          </a:r>
        </a:p>
      </dgm:t>
    </dgm:pt>
    <dgm:pt modelId="{EA0C5B2C-9F44-484D-A183-BF8E9ABE6356}" type="parTrans" cxnId="{1B0EF8A7-787D-4CAE-AB1C-F7C78D12CE87}">
      <dgm:prSet/>
      <dgm:spPr/>
      <dgm:t>
        <a:bodyPr/>
        <a:lstStyle/>
        <a:p>
          <a:endParaRPr lang="en-US"/>
        </a:p>
      </dgm:t>
    </dgm:pt>
    <dgm:pt modelId="{C3C7A25F-4613-4D2F-8A17-C69438CE09E1}" type="sibTrans" cxnId="{1B0EF8A7-787D-4CAE-AB1C-F7C78D12CE87}">
      <dgm:prSet/>
      <dgm:spPr/>
      <dgm:t>
        <a:bodyPr/>
        <a:lstStyle/>
        <a:p>
          <a:endParaRPr lang="en-US"/>
        </a:p>
      </dgm:t>
    </dgm:pt>
    <dgm:pt modelId="{FED98572-C708-460B-A46E-2629CFDB0BE4}">
      <dgm:prSet custT="1"/>
      <dgm:spPr>
        <a:ln>
          <a:solidFill>
            <a:schemeClr val="tx1"/>
          </a:solidFill>
        </a:ln>
        <a:effectLst>
          <a:glow rad="228600">
            <a:schemeClr val="accent6">
              <a:satMod val="175000"/>
              <a:alpha val="40000"/>
            </a:schemeClr>
          </a:glow>
        </a:effectLst>
      </dgm:spPr>
      <dgm:t>
        <a:bodyPr/>
        <a:lstStyle/>
        <a:p>
          <a:r>
            <a:rPr lang="en-US" sz="2000" dirty="0"/>
            <a:t>enables a user to view the sensor output and the completed analysis output</a:t>
          </a:r>
        </a:p>
      </dgm:t>
    </dgm:pt>
    <dgm:pt modelId="{D901EC64-3D71-44DA-B381-819B76766562}" type="parTrans" cxnId="{92D7F77C-DEBB-4E81-BDB6-AC48E3ADD8CC}">
      <dgm:prSet/>
      <dgm:spPr/>
      <dgm:t>
        <a:bodyPr/>
        <a:lstStyle/>
        <a:p>
          <a:endParaRPr lang="en-US"/>
        </a:p>
      </dgm:t>
    </dgm:pt>
    <dgm:pt modelId="{F99730B5-8739-4F2A-8F6B-896C0606FC58}" type="sibTrans" cxnId="{92D7F77C-DEBB-4E81-BDB6-AC48E3ADD8CC}">
      <dgm:prSet/>
      <dgm:spPr/>
      <dgm:t>
        <a:bodyPr/>
        <a:lstStyle/>
        <a:p>
          <a:endParaRPr lang="en-US"/>
        </a:p>
      </dgm:t>
    </dgm:pt>
    <dgm:pt modelId="{0536D9B8-49DC-514A-BAA6-760AE0853585}" type="pres">
      <dgm:prSet presAssocID="{BA48A704-5025-4A6D-B542-E585F69EDBFB}" presName="Name0" presStyleCnt="0">
        <dgm:presLayoutVars>
          <dgm:dir/>
          <dgm:animLvl val="lvl"/>
          <dgm:resizeHandles val="exact"/>
        </dgm:presLayoutVars>
      </dgm:prSet>
      <dgm:spPr/>
    </dgm:pt>
    <dgm:pt modelId="{109B0DB8-254A-5244-8885-76C0F1BC278C}" type="pres">
      <dgm:prSet presAssocID="{F6EB2224-A238-4CDF-A53E-A8E15E2412AD}" presName="composite" presStyleCnt="0"/>
      <dgm:spPr/>
    </dgm:pt>
    <dgm:pt modelId="{F27BE501-C406-664A-B2E3-5998BDF205B4}" type="pres">
      <dgm:prSet presAssocID="{F6EB2224-A238-4CDF-A53E-A8E15E2412AD}" presName="parTx" presStyleLbl="alignNode1" presStyleIdx="0" presStyleCnt="3">
        <dgm:presLayoutVars>
          <dgm:chMax val="0"/>
          <dgm:chPref val="0"/>
          <dgm:bulletEnabled val="1"/>
        </dgm:presLayoutVars>
      </dgm:prSet>
      <dgm:spPr/>
    </dgm:pt>
    <dgm:pt modelId="{E731DC41-0233-9346-8103-09F2784C0F20}" type="pres">
      <dgm:prSet presAssocID="{F6EB2224-A238-4CDF-A53E-A8E15E2412AD}" presName="desTx" presStyleLbl="alignAccFollowNode1" presStyleIdx="0" presStyleCnt="3">
        <dgm:presLayoutVars>
          <dgm:bulletEnabled val="1"/>
        </dgm:presLayoutVars>
      </dgm:prSet>
      <dgm:spPr/>
    </dgm:pt>
    <dgm:pt modelId="{F611DC29-4597-A444-9F48-41C3ADE65B93}" type="pres">
      <dgm:prSet presAssocID="{61ABBFBF-5B31-4971-A2EB-BF50F3C16DD6}" presName="space" presStyleCnt="0"/>
      <dgm:spPr/>
    </dgm:pt>
    <dgm:pt modelId="{C54DCE19-010E-224B-AB51-0A9F89338167}" type="pres">
      <dgm:prSet presAssocID="{7E0D92FC-C29E-4EAD-9567-251C35134FFC}" presName="composite" presStyleCnt="0"/>
      <dgm:spPr/>
    </dgm:pt>
    <dgm:pt modelId="{E3FDED07-0AF0-BB4A-869C-C7CCC2882E9B}" type="pres">
      <dgm:prSet presAssocID="{7E0D92FC-C29E-4EAD-9567-251C35134FFC}" presName="parTx" presStyleLbl="alignNode1" presStyleIdx="1" presStyleCnt="3">
        <dgm:presLayoutVars>
          <dgm:chMax val="0"/>
          <dgm:chPref val="0"/>
          <dgm:bulletEnabled val="1"/>
        </dgm:presLayoutVars>
      </dgm:prSet>
      <dgm:spPr/>
    </dgm:pt>
    <dgm:pt modelId="{3E829F34-BE36-2B40-80ED-F1CF369AE5F6}" type="pres">
      <dgm:prSet presAssocID="{7E0D92FC-C29E-4EAD-9567-251C35134FFC}" presName="desTx" presStyleLbl="alignAccFollowNode1" presStyleIdx="1" presStyleCnt="3">
        <dgm:presLayoutVars>
          <dgm:bulletEnabled val="1"/>
        </dgm:presLayoutVars>
      </dgm:prSet>
      <dgm:spPr/>
    </dgm:pt>
    <dgm:pt modelId="{D747A64F-1AB5-8443-B24F-C0ED7BB02919}" type="pres">
      <dgm:prSet presAssocID="{90395E3D-21A7-4F83-9C22-A3E737A15190}" presName="space" presStyleCnt="0"/>
      <dgm:spPr/>
    </dgm:pt>
    <dgm:pt modelId="{D7B1D716-DD35-514B-BD4C-BACBBB8EFABA}" type="pres">
      <dgm:prSet presAssocID="{1723223B-7B63-4828-9D54-201962F1688E}" presName="composite" presStyleCnt="0"/>
      <dgm:spPr/>
    </dgm:pt>
    <dgm:pt modelId="{2DF20148-DFE5-2C4F-B9FB-2E3D8F54E19A}" type="pres">
      <dgm:prSet presAssocID="{1723223B-7B63-4828-9D54-201962F1688E}" presName="parTx" presStyleLbl="alignNode1" presStyleIdx="2" presStyleCnt="3">
        <dgm:presLayoutVars>
          <dgm:chMax val="0"/>
          <dgm:chPref val="0"/>
          <dgm:bulletEnabled val="1"/>
        </dgm:presLayoutVars>
      </dgm:prSet>
      <dgm:spPr/>
    </dgm:pt>
    <dgm:pt modelId="{8CC0E43E-AAF6-7A44-BD63-8C4D15E40842}" type="pres">
      <dgm:prSet presAssocID="{1723223B-7B63-4828-9D54-201962F1688E}" presName="desTx" presStyleLbl="alignAccFollowNode1" presStyleIdx="2" presStyleCnt="3">
        <dgm:presLayoutVars>
          <dgm:bulletEnabled val="1"/>
        </dgm:presLayoutVars>
      </dgm:prSet>
      <dgm:spPr/>
    </dgm:pt>
  </dgm:ptLst>
  <dgm:cxnLst>
    <dgm:cxn modelId="{F08B0238-7827-304C-BEA8-4B2789FE53E6}" type="presOf" srcId="{7E0D92FC-C29E-4EAD-9567-251C35134FFC}" destId="{E3FDED07-0AF0-BB4A-869C-C7CCC2882E9B}" srcOrd="0" destOrd="0" presId="urn:microsoft.com/office/officeart/2005/8/layout/hList1"/>
    <dgm:cxn modelId="{D6E92A42-9618-144D-BCF8-862D7D8FD64D}" type="presOf" srcId="{4D750ADD-8706-4EA2-B4B5-C02AF45697A8}" destId="{3E829F34-BE36-2B40-80ED-F1CF369AE5F6}" srcOrd="0" destOrd="0" presId="urn:microsoft.com/office/officeart/2005/8/layout/hList1"/>
    <dgm:cxn modelId="{EDB64443-67EA-4741-B3B5-56863C478F95}" type="presOf" srcId="{BA48A704-5025-4A6D-B542-E585F69EDBFB}" destId="{0536D9B8-49DC-514A-BAA6-760AE0853585}" srcOrd="0" destOrd="0" presId="urn:microsoft.com/office/officeart/2005/8/layout/hList1"/>
    <dgm:cxn modelId="{A67B596F-2770-419F-9F2B-11B772E9ACB6}" srcId="{BA48A704-5025-4A6D-B542-E585F69EDBFB}" destId="{7E0D92FC-C29E-4EAD-9567-251C35134FFC}" srcOrd="1" destOrd="0" parTransId="{CDAED6A8-A8C1-4516-A71B-A0C934F48B64}" sibTransId="{90395E3D-21A7-4F83-9C22-A3E737A15190}"/>
    <dgm:cxn modelId="{19EA3073-0728-D24F-8379-CD70A4A0AF98}" type="presOf" srcId="{A3730E52-3ECA-4A31-AA5F-4A7077606133}" destId="{E731DC41-0233-9346-8103-09F2784C0F20}" srcOrd="0" destOrd="0" presId="urn:microsoft.com/office/officeart/2005/8/layout/hList1"/>
    <dgm:cxn modelId="{13E81779-2599-FB4D-A16D-81A6F998243E}" type="presOf" srcId="{F6EB2224-A238-4CDF-A53E-A8E15E2412AD}" destId="{F27BE501-C406-664A-B2E3-5998BDF205B4}" srcOrd="0" destOrd="0" presId="urn:microsoft.com/office/officeart/2005/8/layout/hList1"/>
    <dgm:cxn modelId="{92D7F77C-DEBB-4E81-BDB6-AC48E3ADD8CC}" srcId="{1723223B-7B63-4828-9D54-201962F1688E}" destId="{FED98572-C708-460B-A46E-2629CFDB0BE4}" srcOrd="0" destOrd="0" parTransId="{D901EC64-3D71-44DA-B381-819B76766562}" sibTransId="{F99730B5-8739-4F2A-8F6B-896C0606FC58}"/>
    <dgm:cxn modelId="{0D99D388-B116-E441-ACD0-6C9864452292}" type="presOf" srcId="{1723223B-7B63-4828-9D54-201962F1688E}" destId="{2DF20148-DFE5-2C4F-B9FB-2E3D8F54E19A}" srcOrd="0" destOrd="0" presId="urn:microsoft.com/office/officeart/2005/8/layout/hList1"/>
    <dgm:cxn modelId="{41592A93-9050-0C4D-A238-A3C7FDCD258F}" type="presOf" srcId="{FED98572-C708-460B-A46E-2629CFDB0BE4}" destId="{8CC0E43E-AAF6-7A44-BD63-8C4D15E40842}" srcOrd="0" destOrd="0" presId="urn:microsoft.com/office/officeart/2005/8/layout/hList1"/>
    <dgm:cxn modelId="{1B0EF8A7-787D-4CAE-AB1C-F7C78D12CE87}" srcId="{BA48A704-5025-4A6D-B542-E585F69EDBFB}" destId="{1723223B-7B63-4828-9D54-201962F1688E}" srcOrd="2" destOrd="0" parTransId="{EA0C5B2C-9F44-484D-A183-BF8E9ABE6356}" sibTransId="{C3C7A25F-4613-4D2F-8A17-C69438CE09E1}"/>
    <dgm:cxn modelId="{EE9AEAC3-B21E-4894-8B47-E402F55BBD13}" srcId="{7E0D92FC-C29E-4EAD-9567-251C35134FFC}" destId="{4D750ADD-8706-4EA2-B4B5-C02AF45697A8}" srcOrd="0" destOrd="0" parTransId="{2257693D-6BC6-4FD5-B7AF-3BC4AB9C9789}" sibTransId="{DA126F1B-C3B3-4949-942D-CBCF2AC8F32C}"/>
    <dgm:cxn modelId="{FCE50CC8-3BDE-4498-83EF-A2580CBE0FC9}" srcId="{F6EB2224-A238-4CDF-A53E-A8E15E2412AD}" destId="{A3730E52-3ECA-4A31-AA5F-4A7077606133}" srcOrd="0" destOrd="0" parTransId="{78919726-89BF-4768-8A27-00D96E736818}" sibTransId="{66F64A05-0677-4F46-871E-A81D820B94F4}"/>
    <dgm:cxn modelId="{A4BBB5EE-2136-463E-9EF6-8BCBE707A1E5}" srcId="{BA48A704-5025-4A6D-B542-E585F69EDBFB}" destId="{F6EB2224-A238-4CDF-A53E-A8E15E2412AD}" srcOrd="0" destOrd="0" parTransId="{9CBDF702-A888-4529-8A6D-5E18E2745FF2}" sibTransId="{61ABBFBF-5B31-4971-A2EB-BF50F3C16DD6}"/>
    <dgm:cxn modelId="{B69BFD21-E37B-2947-9982-79591823D451}" type="presParOf" srcId="{0536D9B8-49DC-514A-BAA6-760AE0853585}" destId="{109B0DB8-254A-5244-8885-76C0F1BC278C}" srcOrd="0" destOrd="0" presId="urn:microsoft.com/office/officeart/2005/8/layout/hList1"/>
    <dgm:cxn modelId="{DB7FC0E4-EEC2-3445-A4E3-C2916381DDEC}" type="presParOf" srcId="{109B0DB8-254A-5244-8885-76C0F1BC278C}" destId="{F27BE501-C406-664A-B2E3-5998BDF205B4}" srcOrd="0" destOrd="0" presId="urn:microsoft.com/office/officeart/2005/8/layout/hList1"/>
    <dgm:cxn modelId="{20A06F44-35B9-F249-86CE-2636DA5F386B}" type="presParOf" srcId="{109B0DB8-254A-5244-8885-76C0F1BC278C}" destId="{E731DC41-0233-9346-8103-09F2784C0F20}" srcOrd="1" destOrd="0" presId="urn:microsoft.com/office/officeart/2005/8/layout/hList1"/>
    <dgm:cxn modelId="{6E9B2E99-164E-1447-A5AF-688878DE6E4F}" type="presParOf" srcId="{0536D9B8-49DC-514A-BAA6-760AE0853585}" destId="{F611DC29-4597-A444-9F48-41C3ADE65B93}" srcOrd="1" destOrd="0" presId="urn:microsoft.com/office/officeart/2005/8/layout/hList1"/>
    <dgm:cxn modelId="{09F77D9A-1A95-7A45-A854-4AC198237BA2}" type="presParOf" srcId="{0536D9B8-49DC-514A-BAA6-760AE0853585}" destId="{C54DCE19-010E-224B-AB51-0A9F89338167}" srcOrd="2" destOrd="0" presId="urn:microsoft.com/office/officeart/2005/8/layout/hList1"/>
    <dgm:cxn modelId="{88E8DD7D-A12F-144D-B2A9-E89A3308B01A}" type="presParOf" srcId="{C54DCE19-010E-224B-AB51-0A9F89338167}" destId="{E3FDED07-0AF0-BB4A-869C-C7CCC2882E9B}" srcOrd="0" destOrd="0" presId="urn:microsoft.com/office/officeart/2005/8/layout/hList1"/>
    <dgm:cxn modelId="{7749A695-8AD2-A248-959B-9CCCA941C6C3}" type="presParOf" srcId="{C54DCE19-010E-224B-AB51-0A9F89338167}" destId="{3E829F34-BE36-2B40-80ED-F1CF369AE5F6}" srcOrd="1" destOrd="0" presId="urn:microsoft.com/office/officeart/2005/8/layout/hList1"/>
    <dgm:cxn modelId="{1D481936-A684-7B4A-894E-D10C9A6CE1C9}" type="presParOf" srcId="{0536D9B8-49DC-514A-BAA6-760AE0853585}" destId="{D747A64F-1AB5-8443-B24F-C0ED7BB02919}" srcOrd="3" destOrd="0" presId="urn:microsoft.com/office/officeart/2005/8/layout/hList1"/>
    <dgm:cxn modelId="{E0179536-B877-814B-AE12-DC2BAD0A07DB}" type="presParOf" srcId="{0536D9B8-49DC-514A-BAA6-760AE0853585}" destId="{D7B1D716-DD35-514B-BD4C-BACBBB8EFABA}" srcOrd="4" destOrd="0" presId="urn:microsoft.com/office/officeart/2005/8/layout/hList1"/>
    <dgm:cxn modelId="{794C1166-404E-0545-9F01-92A93D725D4A}" type="presParOf" srcId="{D7B1D716-DD35-514B-BD4C-BACBBB8EFABA}" destId="{2DF20148-DFE5-2C4F-B9FB-2E3D8F54E19A}" srcOrd="0" destOrd="0" presId="urn:microsoft.com/office/officeart/2005/8/layout/hList1"/>
    <dgm:cxn modelId="{AC60767F-94D4-8345-AB69-A261D0339A1D}" type="presParOf" srcId="{D7B1D716-DD35-514B-BD4C-BACBBB8EFABA}" destId="{8CC0E43E-AAF6-7A44-BD63-8C4D15E4084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C9DF2-980B-425C-B095-DAF19778A03C}">
      <dsp:nvSpPr>
        <dsp:cNvPr id="0" name=""/>
        <dsp:cNvSpPr/>
      </dsp:nvSpPr>
      <dsp:spPr>
        <a:xfrm>
          <a:off x="5638792" y="2581514"/>
          <a:ext cx="1069424" cy="1834281"/>
        </a:xfrm>
        <a:custGeom>
          <a:avLst/>
          <a:gdLst/>
          <a:ahLst/>
          <a:cxnLst/>
          <a:rect l="0" t="0" r="0" b="0"/>
          <a:pathLst>
            <a:path>
              <a:moveTo>
                <a:pt x="1069424" y="0"/>
              </a:moveTo>
              <a:lnTo>
                <a:pt x="0" y="1834281"/>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E79E4D-8726-4EF0-9DC8-D674EB8EB7DC}">
      <dsp:nvSpPr>
        <dsp:cNvPr id="0" name=""/>
        <dsp:cNvSpPr/>
      </dsp:nvSpPr>
      <dsp:spPr>
        <a:xfrm>
          <a:off x="4277578" y="1669034"/>
          <a:ext cx="1431699" cy="413011"/>
        </a:xfrm>
        <a:custGeom>
          <a:avLst/>
          <a:gdLst/>
          <a:ahLst/>
          <a:cxnLst/>
          <a:rect l="0" t="0" r="0" b="0"/>
          <a:pathLst>
            <a:path>
              <a:moveTo>
                <a:pt x="0" y="0"/>
              </a:moveTo>
              <a:lnTo>
                <a:pt x="0" y="413011"/>
              </a:lnTo>
              <a:lnTo>
                <a:pt x="1431699" y="41301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7FED78-A413-4D9E-8BFC-6429E8E834B8}">
      <dsp:nvSpPr>
        <dsp:cNvPr id="0" name=""/>
        <dsp:cNvSpPr/>
      </dsp:nvSpPr>
      <dsp:spPr>
        <a:xfrm>
          <a:off x="105729" y="2611932"/>
          <a:ext cx="1185321" cy="1862786"/>
        </a:xfrm>
        <a:custGeom>
          <a:avLst/>
          <a:gdLst/>
          <a:ahLst/>
          <a:cxnLst/>
          <a:rect l="0" t="0" r="0" b="0"/>
          <a:pathLst>
            <a:path>
              <a:moveTo>
                <a:pt x="1185321" y="0"/>
              </a:moveTo>
              <a:lnTo>
                <a:pt x="0" y="1862786"/>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238225-F003-41E6-A27A-FB1CAC9AEF25}">
      <dsp:nvSpPr>
        <dsp:cNvPr id="0" name=""/>
        <dsp:cNvSpPr/>
      </dsp:nvSpPr>
      <dsp:spPr>
        <a:xfrm>
          <a:off x="2289989" y="1669034"/>
          <a:ext cx="1987588" cy="443429"/>
        </a:xfrm>
        <a:custGeom>
          <a:avLst/>
          <a:gdLst/>
          <a:ahLst/>
          <a:cxnLst/>
          <a:rect l="0" t="0" r="0" b="0"/>
          <a:pathLst>
            <a:path>
              <a:moveTo>
                <a:pt x="1987588" y="0"/>
              </a:moveTo>
              <a:lnTo>
                <a:pt x="1987588" y="443429"/>
              </a:lnTo>
              <a:lnTo>
                <a:pt x="0" y="44342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2B8A9B-C137-4DF7-8428-BB91FA70CCA7}">
      <dsp:nvSpPr>
        <dsp:cNvPr id="0" name=""/>
        <dsp:cNvSpPr/>
      </dsp:nvSpPr>
      <dsp:spPr>
        <a:xfrm>
          <a:off x="3278639" y="670095"/>
          <a:ext cx="1997878" cy="998939"/>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i="0" kern="1200" dirty="0">
              <a:solidFill>
                <a:schemeClr val="bg1"/>
              </a:solidFill>
            </a:rPr>
            <a:t>IDS</a:t>
          </a:r>
        </a:p>
      </dsp:txBody>
      <dsp:txXfrm>
        <a:off x="3278639" y="670095"/>
        <a:ext cx="1997878" cy="998939"/>
      </dsp:txXfrm>
    </dsp:sp>
    <dsp:sp modelId="{F8E97917-E420-40A6-8FAB-9BF5F2AC79E7}">
      <dsp:nvSpPr>
        <dsp:cNvPr id="0" name=""/>
        <dsp:cNvSpPr/>
      </dsp:nvSpPr>
      <dsp:spPr>
        <a:xfrm>
          <a:off x="292111" y="1612993"/>
          <a:ext cx="1997878" cy="998939"/>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i="0" kern="1200" dirty="0">
              <a:solidFill>
                <a:schemeClr val="bg1"/>
              </a:solidFill>
            </a:rPr>
            <a:t>Host Based</a:t>
          </a:r>
        </a:p>
      </dsp:txBody>
      <dsp:txXfrm>
        <a:off x="292111" y="1612993"/>
        <a:ext cx="1997878" cy="998939"/>
      </dsp:txXfrm>
    </dsp:sp>
    <dsp:sp modelId="{39455A6F-538C-42ED-AD06-6613A569EA4D}">
      <dsp:nvSpPr>
        <dsp:cNvPr id="0" name=""/>
        <dsp:cNvSpPr/>
      </dsp:nvSpPr>
      <dsp:spPr>
        <a:xfrm>
          <a:off x="105729" y="3591402"/>
          <a:ext cx="2768279" cy="1766633"/>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i="0" kern="1200" dirty="0">
              <a:solidFill>
                <a:schemeClr val="bg1"/>
              </a:solidFill>
            </a:rPr>
            <a:t>monitors characteristics of events on a single host</a:t>
          </a:r>
        </a:p>
      </dsp:txBody>
      <dsp:txXfrm>
        <a:off x="105729" y="3591402"/>
        <a:ext cx="2768279" cy="1766633"/>
      </dsp:txXfrm>
    </dsp:sp>
    <dsp:sp modelId="{5A43F76C-9138-4C02-B700-DA126E44FBF6}">
      <dsp:nvSpPr>
        <dsp:cNvPr id="0" name=""/>
        <dsp:cNvSpPr/>
      </dsp:nvSpPr>
      <dsp:spPr>
        <a:xfrm>
          <a:off x="5709277" y="1582575"/>
          <a:ext cx="1997878" cy="998939"/>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i="0" kern="1200" dirty="0">
              <a:solidFill>
                <a:schemeClr val="bg1"/>
              </a:solidFill>
            </a:rPr>
            <a:t>network based</a:t>
          </a:r>
        </a:p>
      </dsp:txBody>
      <dsp:txXfrm>
        <a:off x="5709277" y="1582575"/>
        <a:ext cx="1997878" cy="998939"/>
      </dsp:txXfrm>
    </dsp:sp>
    <dsp:sp modelId="{30F8D086-B3C6-43AD-A557-734126F8B88C}">
      <dsp:nvSpPr>
        <dsp:cNvPr id="0" name=""/>
        <dsp:cNvSpPr/>
      </dsp:nvSpPr>
      <dsp:spPr>
        <a:xfrm>
          <a:off x="5638792" y="3494485"/>
          <a:ext cx="2671322" cy="1842622"/>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i="0" kern="1200" dirty="0">
              <a:solidFill>
                <a:schemeClr val="bg1"/>
              </a:solidFill>
            </a:rPr>
            <a:t>monitors characteristics of events on the network</a:t>
          </a:r>
        </a:p>
      </dsp:txBody>
      <dsp:txXfrm>
        <a:off x="5638792" y="3494485"/>
        <a:ext cx="2671322" cy="1842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BE501-C406-664A-B2E3-5998BDF205B4}">
      <dsp:nvSpPr>
        <dsp:cNvPr id="0" name=""/>
        <dsp:cNvSpPr/>
      </dsp:nvSpPr>
      <dsp:spPr>
        <a:xfrm>
          <a:off x="2571" y="509508"/>
          <a:ext cx="2507456" cy="1002982"/>
        </a:xfrm>
        <a:prstGeom prst="rect">
          <a:avLst/>
        </a:prstGeom>
        <a:solidFill>
          <a:schemeClr val="accent1">
            <a:hueOff val="0"/>
            <a:satOff val="0"/>
            <a:lumOff val="0"/>
            <a:alphaOff val="0"/>
          </a:schemeClr>
        </a:solidFill>
        <a:ln w="25400" cap="flat" cmpd="sng" algn="ctr">
          <a:solidFill>
            <a:schemeClr val="tx1"/>
          </a:solidFill>
          <a:prstDash val="solid"/>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lumMod val="75000"/>
                </a:schemeClr>
              </a:solidFill>
            </a:rPr>
            <a:t>Sensors</a:t>
          </a:r>
        </a:p>
      </dsp:txBody>
      <dsp:txXfrm>
        <a:off x="2571" y="509508"/>
        <a:ext cx="2507456" cy="1002982"/>
      </dsp:txXfrm>
    </dsp:sp>
    <dsp:sp modelId="{E731DC41-0233-9346-8103-09F2784C0F20}">
      <dsp:nvSpPr>
        <dsp:cNvPr id="0" name=""/>
        <dsp:cNvSpPr/>
      </dsp:nvSpPr>
      <dsp:spPr>
        <a:xfrm>
          <a:off x="2571" y="1512491"/>
          <a:ext cx="2507456" cy="2854800"/>
        </a:xfrm>
        <a:prstGeom prst="rect">
          <a:avLst/>
        </a:prstGeom>
        <a:solidFill>
          <a:schemeClr val="accent1">
            <a:alpha val="90000"/>
            <a:tint val="40000"/>
            <a:hueOff val="0"/>
            <a:satOff val="0"/>
            <a:lumOff val="0"/>
            <a:alphaOff val="0"/>
          </a:schemeClr>
        </a:solidFill>
        <a:ln w="25400" cap="flat" cmpd="sng" algn="ctr">
          <a:solidFill>
            <a:schemeClr val="tx1"/>
          </a:solidFill>
          <a:prstDash val="solid"/>
        </a:ln>
        <a:effectLst>
          <a:glow rad="228600">
            <a:schemeClr val="accent6">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collect data</a:t>
          </a:r>
        </a:p>
      </dsp:txBody>
      <dsp:txXfrm>
        <a:off x="2571" y="1512491"/>
        <a:ext cx="2507456" cy="2854800"/>
      </dsp:txXfrm>
    </dsp:sp>
    <dsp:sp modelId="{E3FDED07-0AF0-BB4A-869C-C7CCC2882E9B}">
      <dsp:nvSpPr>
        <dsp:cNvPr id="0" name=""/>
        <dsp:cNvSpPr/>
      </dsp:nvSpPr>
      <dsp:spPr>
        <a:xfrm>
          <a:off x="2861071" y="509508"/>
          <a:ext cx="2507456" cy="1002982"/>
        </a:xfrm>
        <a:prstGeom prst="rect">
          <a:avLst/>
        </a:prstGeom>
        <a:solidFill>
          <a:schemeClr val="accent1">
            <a:hueOff val="0"/>
            <a:satOff val="0"/>
            <a:lumOff val="0"/>
            <a:alphaOff val="0"/>
          </a:schemeClr>
        </a:solidFill>
        <a:ln w="25400" cap="flat" cmpd="sng" algn="ctr">
          <a:solidFill>
            <a:schemeClr val="tx1"/>
          </a:solidFill>
          <a:prstDash val="solid"/>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2">
                  <a:lumMod val="75000"/>
                </a:schemeClr>
              </a:solidFill>
            </a:rPr>
            <a:t>Analyzers</a:t>
          </a:r>
        </a:p>
      </dsp:txBody>
      <dsp:txXfrm>
        <a:off x="2861071" y="509508"/>
        <a:ext cx="2507456" cy="1002982"/>
      </dsp:txXfrm>
    </dsp:sp>
    <dsp:sp modelId="{3E829F34-BE36-2B40-80ED-F1CF369AE5F6}">
      <dsp:nvSpPr>
        <dsp:cNvPr id="0" name=""/>
        <dsp:cNvSpPr/>
      </dsp:nvSpPr>
      <dsp:spPr>
        <a:xfrm>
          <a:off x="2861071" y="1512491"/>
          <a:ext cx="2507456" cy="2854800"/>
        </a:xfrm>
        <a:prstGeom prst="rect">
          <a:avLst/>
        </a:prstGeom>
        <a:solidFill>
          <a:schemeClr val="accent1">
            <a:alpha val="90000"/>
            <a:tint val="40000"/>
            <a:hueOff val="0"/>
            <a:satOff val="0"/>
            <a:lumOff val="0"/>
            <a:alphaOff val="0"/>
          </a:schemeClr>
        </a:solidFill>
        <a:ln w="25400" cap="flat" cmpd="sng" algn="ctr">
          <a:solidFill>
            <a:schemeClr val="tx1"/>
          </a:solidFill>
          <a:prstDash val="solid"/>
        </a:ln>
        <a:effectLst>
          <a:glow rad="228600">
            <a:schemeClr val="accent6">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analyze the collected data to see if an intrusion has occurred</a:t>
          </a:r>
        </a:p>
      </dsp:txBody>
      <dsp:txXfrm>
        <a:off x="2861071" y="1512491"/>
        <a:ext cx="2507456" cy="2854800"/>
      </dsp:txXfrm>
    </dsp:sp>
    <dsp:sp modelId="{2DF20148-DFE5-2C4F-B9FB-2E3D8F54E19A}">
      <dsp:nvSpPr>
        <dsp:cNvPr id="0" name=""/>
        <dsp:cNvSpPr/>
      </dsp:nvSpPr>
      <dsp:spPr>
        <a:xfrm>
          <a:off x="5719571" y="509508"/>
          <a:ext cx="2507456" cy="1002982"/>
        </a:xfrm>
        <a:prstGeom prst="rect">
          <a:avLst/>
        </a:prstGeom>
        <a:solidFill>
          <a:schemeClr val="accent1">
            <a:hueOff val="0"/>
            <a:satOff val="0"/>
            <a:lumOff val="0"/>
            <a:alphaOff val="0"/>
          </a:schemeClr>
        </a:solidFill>
        <a:ln w="25400" cap="flat" cmpd="sng" algn="ctr">
          <a:solidFill>
            <a:schemeClr val="tx1"/>
          </a:solidFill>
          <a:prstDash val="solid"/>
        </a:ln>
        <a:effectLst>
          <a:glow rad="2286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User Interface</a:t>
          </a:r>
        </a:p>
      </dsp:txBody>
      <dsp:txXfrm>
        <a:off x="5719571" y="509508"/>
        <a:ext cx="2507456" cy="1002982"/>
      </dsp:txXfrm>
    </dsp:sp>
    <dsp:sp modelId="{8CC0E43E-AAF6-7A44-BD63-8C4D15E40842}">
      <dsp:nvSpPr>
        <dsp:cNvPr id="0" name=""/>
        <dsp:cNvSpPr/>
      </dsp:nvSpPr>
      <dsp:spPr>
        <a:xfrm>
          <a:off x="5719571" y="1512491"/>
          <a:ext cx="2507456" cy="2854800"/>
        </a:xfrm>
        <a:prstGeom prst="rect">
          <a:avLst/>
        </a:prstGeom>
        <a:solidFill>
          <a:schemeClr val="accent1">
            <a:alpha val="90000"/>
            <a:tint val="40000"/>
            <a:hueOff val="0"/>
            <a:satOff val="0"/>
            <a:lumOff val="0"/>
            <a:alphaOff val="0"/>
          </a:schemeClr>
        </a:solidFill>
        <a:ln w="25400" cap="flat" cmpd="sng" algn="ctr">
          <a:solidFill>
            <a:schemeClr val="tx1"/>
          </a:solidFill>
          <a:prstDash val="solid"/>
        </a:ln>
        <a:effectLst>
          <a:glow rad="228600">
            <a:schemeClr val="accent6">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enables a user to view the sensor output and the completed analysis output</a:t>
          </a:r>
        </a:p>
      </dsp:txBody>
      <dsp:txXfrm>
        <a:off x="5719571" y="1512491"/>
        <a:ext cx="2507456"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2765523-2DF7-C24A-B8F9-65DF2FDDF58F}" type="datetimeFigureOut">
              <a:rPr lang="en-US" smtClean="0"/>
              <a:t>5/27/22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F52C056-4745-D94F-AA20-EC07D0C831A1}" type="slidenum">
              <a:rPr lang="en-US" smtClean="0"/>
              <a:t>‹#›</a:t>
            </a:fld>
            <a:endParaRPr lang="en-US"/>
          </a:p>
        </p:txBody>
      </p:sp>
    </p:spTree>
    <p:extLst>
      <p:ext uri="{BB962C8B-B14F-4D97-AF65-F5344CB8AC3E}">
        <p14:creationId xmlns:p14="http://schemas.microsoft.com/office/powerpoint/2010/main" val="3720118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rstechnica.com/gadgets/2019/10/how-a-months-old-amd-microcode-bug-destroyed-my-weeken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2C056-4745-D94F-AA20-EC07D0C831A1}" type="slidenum">
              <a:rPr lang="en-US" smtClean="0"/>
              <a:t>7</a:t>
            </a:fld>
            <a:endParaRPr lang="en-US"/>
          </a:p>
        </p:txBody>
      </p:sp>
    </p:spTree>
    <p:extLst>
      <p:ext uri="{BB962C8B-B14F-4D97-AF65-F5344CB8AC3E}">
        <p14:creationId xmlns:p14="http://schemas.microsoft.com/office/powerpoint/2010/main" val="3259472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dirty="0"/>
          </a:p>
          <a:p>
            <a:pPr>
              <a:lnSpc>
                <a:spcPct val="90000"/>
              </a:lnSpc>
            </a:pPr>
            <a:endParaRPr lang="en-US" dirty="0"/>
          </a:p>
          <a:p>
            <a:endParaRPr lang="en-US" dirty="0"/>
          </a:p>
        </p:txBody>
      </p:sp>
      <p:sp>
        <p:nvSpPr>
          <p:cNvPr id="71684" name="Slide Number Placeholder 3"/>
          <p:cNvSpPr>
            <a:spLocks noGrp="1"/>
          </p:cNvSpPr>
          <p:nvPr>
            <p:ph type="sldNum" sz="quarter" idx="5"/>
          </p:nvPr>
        </p:nvSpPr>
        <p:spPr>
          <a:noFill/>
        </p:spPr>
        <p:txBody>
          <a:bodyPr/>
          <a:lstStyle/>
          <a:p>
            <a:fld id="{2575EADE-D0E1-0F4B-98D3-DEE68D425898}" type="slidenum">
              <a:rPr lang="en-US"/>
              <a:pPr/>
              <a:t>23</a:t>
            </a:fld>
            <a:endParaRPr lang="en-US" dirty="0"/>
          </a:p>
        </p:txBody>
      </p:sp>
    </p:spTree>
    <p:extLst>
      <p:ext uri="{BB962C8B-B14F-4D97-AF65-F5344CB8AC3E}">
        <p14:creationId xmlns:p14="http://schemas.microsoft.com/office/powerpoint/2010/main" val="760777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sz="1200" b="1" kern="1200" dirty="0">
                <a:solidFill>
                  <a:schemeClr val="tx1"/>
                </a:solidFill>
                <a:latin typeface="Times New Roman" pitchFamily="-110" charset="0"/>
                <a:ea typeface="ＭＳ Ｐゴシック" pitchFamily="-110" charset="-128"/>
                <a:cs typeface="ＭＳ Ｐゴシック" pitchFamily="-110" charset="-128"/>
              </a:rPr>
              <a:t>Analyzers:</a:t>
            </a:r>
            <a:r>
              <a:rPr lang="en-US" sz="1200" kern="1200" dirty="0">
                <a:solidFill>
                  <a:schemeClr val="tx1"/>
                </a:solidFill>
                <a:latin typeface="Times New Roman" pitchFamily="-110" charset="0"/>
                <a:ea typeface="ＭＳ Ｐゴシック" pitchFamily="-110" charset="-128"/>
                <a:cs typeface="ＭＳ Ｐゴシック" pitchFamily="-110" charset="-128"/>
              </a:rPr>
              <a:t> Analyzers receive input from one or more sensors or from other analyzers. The analyzer is responsible for determining if an intrusion has occurred. The output of this component is an indication that an intrusion has occurred. The output may include evidence supporting the conclusion that an intrusion occurred. The analyzer may provide guidance about what actions to take as a result of the intrusion.</a:t>
            </a:r>
          </a:p>
        </p:txBody>
      </p:sp>
      <p:sp>
        <p:nvSpPr>
          <p:cNvPr id="71684" name="Slide Number Placeholder 3"/>
          <p:cNvSpPr>
            <a:spLocks noGrp="1"/>
          </p:cNvSpPr>
          <p:nvPr>
            <p:ph type="sldNum" sz="quarter" idx="5"/>
          </p:nvPr>
        </p:nvSpPr>
        <p:spPr>
          <a:noFill/>
        </p:spPr>
        <p:txBody>
          <a:bodyPr/>
          <a:lstStyle/>
          <a:p>
            <a:fld id="{2575EADE-D0E1-0F4B-98D3-DEE68D425898}" type="slidenum">
              <a:rPr lang="en-US"/>
              <a:pPr/>
              <a:t>28</a:t>
            </a:fld>
            <a:endParaRPr lang="en-US" dirty="0"/>
          </a:p>
        </p:txBody>
      </p:sp>
    </p:spTree>
    <p:extLst>
      <p:ext uri="{BB962C8B-B14F-4D97-AF65-F5344CB8AC3E}">
        <p14:creationId xmlns:p14="http://schemas.microsoft.com/office/powerpoint/2010/main" val="2903021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dirty="0"/>
          </a:p>
        </p:txBody>
      </p:sp>
      <p:sp>
        <p:nvSpPr>
          <p:cNvPr id="71684" name="Slide Number Placeholder 3"/>
          <p:cNvSpPr>
            <a:spLocks noGrp="1"/>
          </p:cNvSpPr>
          <p:nvPr>
            <p:ph type="sldNum" sz="quarter" idx="5"/>
          </p:nvPr>
        </p:nvSpPr>
        <p:spPr>
          <a:noFill/>
        </p:spPr>
        <p:txBody>
          <a:bodyPr/>
          <a:lstStyle/>
          <a:p>
            <a:fld id="{2575EADE-D0E1-0F4B-98D3-DEE68D425898}" type="slidenum">
              <a:rPr lang="en-US"/>
              <a:pPr/>
              <a:t>30</a:t>
            </a:fld>
            <a:endParaRPr lang="en-US" dirty="0"/>
          </a:p>
        </p:txBody>
      </p:sp>
    </p:spTree>
    <p:extLst>
      <p:ext uri="{BB962C8B-B14F-4D97-AF65-F5344CB8AC3E}">
        <p14:creationId xmlns:p14="http://schemas.microsoft.com/office/powerpoint/2010/main" val="1793940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dirty="0"/>
          </a:p>
        </p:txBody>
      </p:sp>
      <p:sp>
        <p:nvSpPr>
          <p:cNvPr id="71684" name="Slide Number Placeholder 3"/>
          <p:cNvSpPr>
            <a:spLocks noGrp="1"/>
          </p:cNvSpPr>
          <p:nvPr>
            <p:ph type="sldNum" sz="quarter" idx="5"/>
          </p:nvPr>
        </p:nvSpPr>
        <p:spPr>
          <a:noFill/>
        </p:spPr>
        <p:txBody>
          <a:bodyPr/>
          <a:lstStyle/>
          <a:p>
            <a:fld id="{2575EADE-D0E1-0F4B-98D3-DEE68D425898}" type="slidenum">
              <a:rPr lang="en-US"/>
              <a:pPr/>
              <a:t>31</a:t>
            </a:fld>
            <a:endParaRPr lang="en-US" dirty="0"/>
          </a:p>
        </p:txBody>
      </p:sp>
    </p:spTree>
    <p:extLst>
      <p:ext uri="{BB962C8B-B14F-4D97-AF65-F5344CB8AC3E}">
        <p14:creationId xmlns:p14="http://schemas.microsoft.com/office/powerpoint/2010/main" val="2971865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From NIST 800-61</a:t>
            </a:r>
          </a:p>
          <a:p>
            <a:endParaRPr lang="en-US" dirty="0"/>
          </a:p>
        </p:txBody>
      </p:sp>
      <p:sp>
        <p:nvSpPr>
          <p:cNvPr id="4" name="Slide Number Placeholder 3"/>
          <p:cNvSpPr>
            <a:spLocks noGrp="1"/>
          </p:cNvSpPr>
          <p:nvPr>
            <p:ph type="sldNum" sz="quarter" idx="5"/>
          </p:nvPr>
        </p:nvSpPr>
        <p:spPr/>
        <p:txBody>
          <a:bodyPr/>
          <a:lstStyle/>
          <a:p>
            <a:fld id="{1F52C056-4745-D94F-AA20-EC07D0C831A1}" type="slidenum">
              <a:rPr lang="en-US" smtClean="0"/>
              <a:t>33</a:t>
            </a:fld>
            <a:endParaRPr lang="en-US"/>
          </a:p>
        </p:txBody>
      </p:sp>
    </p:spTree>
    <p:extLst>
      <p:ext uri="{BB962C8B-B14F-4D97-AF65-F5344CB8AC3E}">
        <p14:creationId xmlns:p14="http://schemas.microsoft.com/office/powerpoint/2010/main" val="3101798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dirty="0"/>
          </a:p>
        </p:txBody>
      </p:sp>
      <p:sp>
        <p:nvSpPr>
          <p:cNvPr id="71684" name="Slide Number Placeholder 3"/>
          <p:cNvSpPr>
            <a:spLocks noGrp="1"/>
          </p:cNvSpPr>
          <p:nvPr>
            <p:ph type="sldNum" sz="quarter" idx="5"/>
          </p:nvPr>
        </p:nvSpPr>
        <p:spPr>
          <a:noFill/>
        </p:spPr>
        <p:txBody>
          <a:bodyPr/>
          <a:lstStyle/>
          <a:p>
            <a:fld id="{2575EADE-D0E1-0F4B-98D3-DEE68D425898}" type="slidenum">
              <a:rPr lang="en-US"/>
              <a:pPr/>
              <a:t>34</a:t>
            </a:fld>
            <a:endParaRPr lang="en-US" dirty="0"/>
          </a:p>
        </p:txBody>
      </p:sp>
    </p:spTree>
    <p:extLst>
      <p:ext uri="{BB962C8B-B14F-4D97-AF65-F5344CB8AC3E}">
        <p14:creationId xmlns:p14="http://schemas.microsoft.com/office/powerpoint/2010/main" val="3936646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sz="1200" kern="1200" dirty="0">
                <a:solidFill>
                  <a:schemeClr val="tx1"/>
                </a:solidFill>
                <a:latin typeface="Times New Roman" pitchFamily="-110" charset="0"/>
                <a:ea typeface="ＭＳ Ｐゴシック" pitchFamily="-110" charset="-128"/>
                <a:cs typeface="ＭＳ Ｐゴシック" pitchFamily="-110" charset="-128"/>
              </a:rPr>
              <a:t>The firewall is an important complement to host-based security services such as intrusion detection systems. Typically, a firewall is inserted between the premises network and the Internet to establish a controlled link and to erect an outer security wall or perimeter. The aim of this perimeter is to protect the premises network from Internet-based attacks and to provide a single choke point where security and auditing can be imposed.</a:t>
            </a:r>
          </a:p>
          <a:p>
            <a:r>
              <a:rPr lang="en-US" sz="1200" kern="1200" dirty="0">
                <a:solidFill>
                  <a:schemeClr val="tx1"/>
                </a:solidFill>
                <a:latin typeface="Times New Roman" pitchFamily="-110" charset="0"/>
                <a:ea typeface="ＭＳ Ｐゴシック" pitchFamily="-110" charset="-128"/>
                <a:cs typeface="ＭＳ Ｐゴシック" pitchFamily="-110" charset="-128"/>
              </a:rPr>
              <a:t>	The firewall provides an additional layer of defense, insulating the internal systems from external networks. This follows the classic military doctrine of "defense in depth," which is just as applicable to IT security.</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p>
        </p:txBody>
      </p:sp>
      <p:sp>
        <p:nvSpPr>
          <p:cNvPr id="76804" name="Slide Number Placeholder 3"/>
          <p:cNvSpPr>
            <a:spLocks noGrp="1"/>
          </p:cNvSpPr>
          <p:nvPr>
            <p:ph type="sldNum" sz="quarter" idx="5"/>
          </p:nvPr>
        </p:nvSpPr>
        <p:spPr>
          <a:noFill/>
        </p:spPr>
        <p:txBody>
          <a:bodyPr/>
          <a:lstStyle/>
          <a:p>
            <a:fld id="{1523298C-B9E6-6D4C-A09F-63E5F630ED3F}" type="slidenum">
              <a:rPr lang="en-US"/>
              <a:pPr/>
              <a:t>35</a:t>
            </a:fld>
            <a:endParaRPr lang="en-US" dirty="0"/>
          </a:p>
        </p:txBody>
      </p:sp>
    </p:spTree>
    <p:extLst>
      <p:ext uri="{BB962C8B-B14F-4D97-AF65-F5344CB8AC3E}">
        <p14:creationId xmlns:p14="http://schemas.microsoft.com/office/powerpoint/2010/main" val="1856150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US" sz="1200" kern="1200" dirty="0">
                <a:solidFill>
                  <a:schemeClr val="tx1"/>
                </a:solidFill>
                <a:latin typeface="Times New Roman" pitchFamily="-110" charset="0"/>
                <a:ea typeface="ＭＳ Ｐゴシック" pitchFamily="-110" charset="-128"/>
                <a:cs typeface="ＭＳ Ｐゴシック" pitchFamily="-110" charset="-128"/>
              </a:rPr>
              <a:t>Firewalls have their limitations, including the following:</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r>
              <a:rPr lang="en-US" sz="1200" b="1" kern="1200" dirty="0">
                <a:solidFill>
                  <a:schemeClr val="tx1"/>
                </a:solidFill>
                <a:latin typeface="Times New Roman" pitchFamily="-110" charset="0"/>
                <a:ea typeface="ＭＳ Ｐゴシック" pitchFamily="-110" charset="-128"/>
                <a:cs typeface="ＭＳ Ｐゴシック" pitchFamily="-110" charset="-128"/>
              </a:rPr>
              <a:t>1.</a:t>
            </a:r>
            <a:r>
              <a:rPr lang="en-US" sz="1200" kern="1200" dirty="0">
                <a:solidFill>
                  <a:schemeClr val="tx1"/>
                </a:solidFill>
                <a:latin typeface="Times New Roman" pitchFamily="-110" charset="0"/>
                <a:ea typeface="ＭＳ Ｐゴシック" pitchFamily="-110" charset="-128"/>
                <a:cs typeface="ＭＳ Ｐゴシック" pitchFamily="-110" charset="-128"/>
              </a:rPr>
              <a:t>	The firewall cannot protect against attacks that bypass the firewall. Internal systems may have dial-out capability to connect to an ISP. An internal LAN may support a modem pool that provides dial-in capability for traveling employees and telecommuters.</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r>
              <a:rPr lang="en-US" sz="1200" b="1" kern="1200" dirty="0">
                <a:solidFill>
                  <a:schemeClr val="tx1"/>
                </a:solidFill>
                <a:latin typeface="Times New Roman" pitchFamily="-110" charset="0"/>
                <a:ea typeface="ＭＳ Ｐゴシック" pitchFamily="-110" charset="-128"/>
                <a:cs typeface="ＭＳ Ｐゴシック" pitchFamily="-110" charset="-128"/>
              </a:rPr>
              <a:t>2.</a:t>
            </a:r>
            <a:r>
              <a:rPr lang="en-US" sz="1200" kern="1200" dirty="0">
                <a:solidFill>
                  <a:schemeClr val="tx1"/>
                </a:solidFill>
                <a:latin typeface="Times New Roman" pitchFamily="-110" charset="0"/>
                <a:ea typeface="ＭＳ Ｐゴシック" pitchFamily="-110" charset="-128"/>
                <a:cs typeface="ＭＳ Ｐゴシック" pitchFamily="-110" charset="-128"/>
              </a:rPr>
              <a:t>	The firewall may not protect fully against internal threats, such as a disgruntled employee or an employee who unwittingly cooperates with an external attacker.</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r>
              <a:rPr lang="en-US" sz="1200" b="1" kern="1200" dirty="0">
                <a:solidFill>
                  <a:schemeClr val="tx1"/>
                </a:solidFill>
                <a:latin typeface="Times New Roman" pitchFamily="-110" charset="0"/>
                <a:ea typeface="ＭＳ Ｐゴシック" pitchFamily="-110" charset="-128"/>
                <a:cs typeface="ＭＳ Ｐゴシック" pitchFamily="-110" charset="-128"/>
              </a:rPr>
              <a:t>3.	</a:t>
            </a:r>
            <a:r>
              <a:rPr lang="en-US" sz="1200" kern="1200" dirty="0">
                <a:solidFill>
                  <a:schemeClr val="tx1"/>
                </a:solidFill>
                <a:latin typeface="Times New Roman" pitchFamily="-110" charset="0"/>
                <a:ea typeface="ＭＳ Ｐゴシック" pitchFamily="-110" charset="-128"/>
                <a:cs typeface="ＭＳ Ｐゴシック" pitchFamily="-110" charset="-128"/>
              </a:rPr>
              <a:t>An improperly secured wireless LAN may be accessed from outside the organization. An internal firewall that separates portions of an enterprise network cannot guard against wireless communications between local systems on different sides of the internal firewall.</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r>
              <a:rPr lang="en-US" sz="1200" b="1" kern="1200" dirty="0">
                <a:solidFill>
                  <a:schemeClr val="tx1"/>
                </a:solidFill>
                <a:latin typeface="Times New Roman" pitchFamily="-110" charset="0"/>
                <a:ea typeface="ＭＳ Ｐゴシック" pitchFamily="-110" charset="-128"/>
                <a:cs typeface="ＭＳ Ｐゴシック" pitchFamily="-110" charset="-128"/>
              </a:rPr>
              <a:t>4.	</a:t>
            </a:r>
            <a:r>
              <a:rPr lang="en-US" sz="1200" kern="1200" dirty="0">
                <a:solidFill>
                  <a:schemeClr val="tx1"/>
                </a:solidFill>
                <a:latin typeface="Times New Roman" pitchFamily="-110" charset="0"/>
                <a:ea typeface="ＭＳ Ｐゴシック" pitchFamily="-110" charset="-128"/>
                <a:cs typeface="ＭＳ Ｐゴシック" pitchFamily="-110" charset="-128"/>
              </a:rPr>
              <a:t>A laptop, PDA, or portable storage device may be used and infected outside the corporate network, and then attached and used internally.</a:t>
            </a:r>
          </a:p>
        </p:txBody>
      </p:sp>
      <p:sp>
        <p:nvSpPr>
          <p:cNvPr id="79876" name="Slide Number Placeholder 3"/>
          <p:cNvSpPr>
            <a:spLocks noGrp="1"/>
          </p:cNvSpPr>
          <p:nvPr>
            <p:ph type="sldNum" sz="quarter" idx="5"/>
          </p:nvPr>
        </p:nvSpPr>
        <p:spPr>
          <a:noFill/>
        </p:spPr>
        <p:txBody>
          <a:bodyPr/>
          <a:lstStyle/>
          <a:p>
            <a:fld id="{06C5D2EF-A17D-8749-B427-AF10873484C1}" type="slidenum">
              <a:rPr lang="en-US"/>
              <a:pPr/>
              <a:t>36</a:t>
            </a:fld>
            <a:endParaRPr lang="en-US" dirty="0"/>
          </a:p>
        </p:txBody>
      </p:sp>
    </p:spTree>
    <p:extLst>
      <p:ext uri="{BB962C8B-B14F-4D97-AF65-F5344CB8AC3E}">
        <p14:creationId xmlns:p14="http://schemas.microsoft.com/office/powerpoint/2010/main" val="3252834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US" sz="1200" kern="1200" dirty="0">
                <a:solidFill>
                  <a:schemeClr val="tx1"/>
                </a:solidFill>
                <a:latin typeface="Times New Roman" pitchFamily="-110" charset="0"/>
                <a:ea typeface="ＭＳ Ｐゴシック" pitchFamily="-110" charset="-128"/>
                <a:cs typeface="ＭＳ Ｐゴシック" pitchFamily="-110" charset="-128"/>
              </a:rPr>
              <a:t>Firewalls have their limitations, including the following:</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r>
              <a:rPr lang="en-US" sz="1200" b="1" kern="1200" dirty="0">
                <a:solidFill>
                  <a:schemeClr val="tx1"/>
                </a:solidFill>
                <a:latin typeface="Times New Roman" pitchFamily="-110" charset="0"/>
                <a:ea typeface="ＭＳ Ｐゴシック" pitchFamily="-110" charset="-128"/>
                <a:cs typeface="ＭＳ Ｐゴシック" pitchFamily="-110" charset="-128"/>
              </a:rPr>
              <a:t>1.</a:t>
            </a:r>
            <a:r>
              <a:rPr lang="en-US" sz="1200" kern="1200" dirty="0">
                <a:solidFill>
                  <a:schemeClr val="tx1"/>
                </a:solidFill>
                <a:latin typeface="Times New Roman" pitchFamily="-110" charset="0"/>
                <a:ea typeface="ＭＳ Ｐゴシック" pitchFamily="-110" charset="-128"/>
                <a:cs typeface="ＭＳ Ｐゴシック" pitchFamily="-110" charset="-128"/>
              </a:rPr>
              <a:t>	The firewall cannot protect against attacks that bypass the firewall. Internal systems may have dial-out capability to connect to an ISP. An internal LAN may support a modem pool that provides dial-in capability for traveling employees and telecommuters.</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r>
              <a:rPr lang="en-US" sz="1200" b="1" kern="1200" dirty="0">
                <a:solidFill>
                  <a:schemeClr val="tx1"/>
                </a:solidFill>
                <a:latin typeface="Times New Roman" pitchFamily="-110" charset="0"/>
                <a:ea typeface="ＭＳ Ｐゴシック" pitchFamily="-110" charset="-128"/>
                <a:cs typeface="ＭＳ Ｐゴシック" pitchFamily="-110" charset="-128"/>
              </a:rPr>
              <a:t>2.</a:t>
            </a:r>
            <a:r>
              <a:rPr lang="en-US" sz="1200" kern="1200" dirty="0">
                <a:solidFill>
                  <a:schemeClr val="tx1"/>
                </a:solidFill>
                <a:latin typeface="Times New Roman" pitchFamily="-110" charset="0"/>
                <a:ea typeface="ＭＳ Ｐゴシック" pitchFamily="-110" charset="-128"/>
                <a:cs typeface="ＭＳ Ｐゴシック" pitchFamily="-110" charset="-128"/>
              </a:rPr>
              <a:t>	The firewall may not protect fully against internal threats, such as a disgruntled employee or an employee who unwittingly cooperates with an external attacker.</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r>
              <a:rPr lang="en-US" sz="1200" b="1" kern="1200" dirty="0">
                <a:solidFill>
                  <a:schemeClr val="tx1"/>
                </a:solidFill>
                <a:latin typeface="Times New Roman" pitchFamily="-110" charset="0"/>
                <a:ea typeface="ＭＳ Ｐゴシック" pitchFamily="-110" charset="-128"/>
                <a:cs typeface="ＭＳ Ｐゴシック" pitchFamily="-110" charset="-128"/>
              </a:rPr>
              <a:t>3.	</a:t>
            </a:r>
            <a:r>
              <a:rPr lang="en-US" sz="1200" kern="1200" dirty="0">
                <a:solidFill>
                  <a:schemeClr val="tx1"/>
                </a:solidFill>
                <a:latin typeface="Times New Roman" pitchFamily="-110" charset="0"/>
                <a:ea typeface="ＭＳ Ｐゴシック" pitchFamily="-110" charset="-128"/>
                <a:cs typeface="ＭＳ Ｐゴシック" pitchFamily="-110" charset="-128"/>
              </a:rPr>
              <a:t>An improperly secured wireless LAN may be accessed from outside the organization. An internal firewall that separates portions of an enterprise network cannot guard against wireless communications between local systems on different sides of the internal firewall.</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r>
              <a:rPr lang="en-US" sz="1200" b="1" kern="1200" dirty="0">
                <a:solidFill>
                  <a:schemeClr val="tx1"/>
                </a:solidFill>
                <a:latin typeface="Times New Roman" pitchFamily="-110" charset="0"/>
                <a:ea typeface="ＭＳ Ｐゴシック" pitchFamily="-110" charset="-128"/>
                <a:cs typeface="ＭＳ Ｐゴシック" pitchFamily="-110" charset="-128"/>
              </a:rPr>
              <a:t>4.	</a:t>
            </a:r>
            <a:r>
              <a:rPr lang="en-US" sz="1200" kern="1200" dirty="0">
                <a:solidFill>
                  <a:schemeClr val="tx1"/>
                </a:solidFill>
                <a:latin typeface="Times New Roman" pitchFamily="-110" charset="0"/>
                <a:ea typeface="ＭＳ Ｐゴシック" pitchFamily="-110" charset="-128"/>
                <a:cs typeface="ＭＳ Ｐゴシック" pitchFamily="-110" charset="-128"/>
              </a:rPr>
              <a:t>A laptop, PDA, or portable storage device may be used and infected outside the corporate network, and then attached and used internally.</a:t>
            </a:r>
          </a:p>
        </p:txBody>
      </p:sp>
      <p:sp>
        <p:nvSpPr>
          <p:cNvPr id="79876" name="Slide Number Placeholder 3"/>
          <p:cNvSpPr>
            <a:spLocks noGrp="1"/>
          </p:cNvSpPr>
          <p:nvPr>
            <p:ph type="sldNum" sz="quarter" idx="5"/>
          </p:nvPr>
        </p:nvSpPr>
        <p:spPr>
          <a:noFill/>
        </p:spPr>
        <p:txBody>
          <a:bodyPr/>
          <a:lstStyle/>
          <a:p>
            <a:fld id="{06C5D2EF-A17D-8749-B427-AF10873484C1}" type="slidenum">
              <a:rPr lang="en-US"/>
              <a:pPr/>
              <a:t>37</a:t>
            </a:fld>
            <a:endParaRPr lang="en-US" dirty="0"/>
          </a:p>
        </p:txBody>
      </p:sp>
    </p:spTree>
    <p:extLst>
      <p:ext uri="{BB962C8B-B14F-4D97-AF65-F5344CB8AC3E}">
        <p14:creationId xmlns:p14="http://schemas.microsoft.com/office/powerpoint/2010/main" val="466406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latin typeface="Times New Roman" pitchFamily="-110" charset="0"/>
                <a:ea typeface="ＭＳ Ｐゴシック" pitchFamily="-110" charset="-128"/>
                <a:cs typeface="ＭＳ Ｐゴシック" pitchFamily="-110" charset="-128"/>
              </a:rPr>
              <a:t>One advantage of a packet filtering firewall is its simplicity. Also, packet filters typically are transparent to users and are very fast. [WACK02] lists the following weaknesses of packet filter firewalls:</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p>
          <a:p>
            <a:pPr lvl="0"/>
            <a:r>
              <a:rPr lang="en-US" sz="1200" kern="1200" dirty="0">
                <a:solidFill>
                  <a:schemeClr val="tx1"/>
                </a:solidFill>
                <a:latin typeface="Times New Roman" pitchFamily="-110" charset="0"/>
                <a:ea typeface="ＭＳ Ｐゴシック" pitchFamily="-110" charset="-128"/>
                <a:cs typeface="ＭＳ Ｐゴシック" pitchFamily="-110" charset="-128"/>
              </a:rPr>
              <a:t>Because packet filter firewalls do not examine upper-layer data, they cannot prevent attacks that employ application-specific vulnerabilities or functions. For example, a packet filter firewall cannot block specific application commands; if a packet filter firewall allows a given application, all functions available within that application will be permitted.</a:t>
            </a:r>
          </a:p>
          <a:p>
            <a:pPr lvl="0"/>
            <a:r>
              <a:rPr lang="en-US" sz="1200" kern="1200" dirty="0">
                <a:solidFill>
                  <a:schemeClr val="tx1"/>
                </a:solidFill>
                <a:latin typeface="Times New Roman" pitchFamily="-110" charset="0"/>
                <a:ea typeface="ＭＳ Ｐゴシック" pitchFamily="-110" charset="-128"/>
                <a:cs typeface="ＭＳ Ｐゴシック" pitchFamily="-110" charset="-128"/>
              </a:rPr>
              <a:t>Because of the limited information available to the firewall, the logging functionality present in packet filter firewalls is limited. Packet filter logs normally contain the same information used to make access control decisions (source address, destination address, and traffic type).  </a:t>
            </a:r>
          </a:p>
          <a:p>
            <a:pPr lvl="0"/>
            <a:r>
              <a:rPr lang="en-US" sz="1200" kern="1200" dirty="0">
                <a:solidFill>
                  <a:schemeClr val="tx1"/>
                </a:solidFill>
                <a:latin typeface="Times New Roman" pitchFamily="-110" charset="0"/>
                <a:ea typeface="ＭＳ Ｐゴシック" pitchFamily="-110" charset="-128"/>
                <a:cs typeface="ＭＳ Ｐゴシック" pitchFamily="-110" charset="-128"/>
              </a:rPr>
              <a:t>Most packet filter firewalls do not support advanced user authentication schemes. Once again, this limitation is mostly due to the lack of upper-layer functionality by the firewall.  </a:t>
            </a:r>
          </a:p>
          <a:p>
            <a:pPr lvl="0"/>
            <a:r>
              <a:rPr lang="en-US" sz="1200" kern="1200" dirty="0">
                <a:solidFill>
                  <a:schemeClr val="tx1"/>
                </a:solidFill>
                <a:latin typeface="Times New Roman" pitchFamily="-110" charset="0"/>
                <a:ea typeface="ＭＳ Ｐゴシック" pitchFamily="-110" charset="-128"/>
                <a:cs typeface="ＭＳ Ｐゴシック" pitchFamily="-110" charset="-128"/>
              </a:rPr>
              <a:t>Packet filter firewalls are generally vulnerable to attacks and exploits that take advantage of problems within the TCP/IP specification and protocol stack, such as</a:t>
            </a:r>
            <a:r>
              <a:rPr lang="en-US" sz="1200" i="1" kern="1200" dirty="0">
                <a:solidFill>
                  <a:schemeClr val="tx1"/>
                </a:solidFill>
                <a:latin typeface="Times New Roman" pitchFamily="-110" charset="0"/>
                <a:ea typeface="ＭＳ Ｐゴシック" pitchFamily="-110" charset="-128"/>
                <a:cs typeface="ＭＳ Ｐゴシック" pitchFamily="-110" charset="-128"/>
              </a:rPr>
              <a:t> network layer address spoofing</a:t>
            </a:r>
            <a:r>
              <a:rPr lang="en-US" sz="1200" kern="1200" dirty="0">
                <a:solidFill>
                  <a:schemeClr val="tx1"/>
                </a:solidFill>
                <a:latin typeface="Times New Roman" pitchFamily="-110" charset="0"/>
                <a:ea typeface="ＭＳ Ｐゴシック" pitchFamily="-110" charset="-128"/>
                <a:cs typeface="ＭＳ Ｐゴシック" pitchFamily="-110" charset="-128"/>
              </a:rPr>
              <a:t>. Many packet filter firewalls cannot detect a network packet in which the OSI Layer 3 addressing information has been altered. Spoofing attacks are generally employed by intruders to bypass the security controls implemented in a firewall platform. </a:t>
            </a:r>
          </a:p>
          <a:p>
            <a:pPr lvl="0"/>
            <a:r>
              <a:rPr lang="en-US" sz="1200" kern="1200" dirty="0">
                <a:solidFill>
                  <a:schemeClr val="tx1"/>
                </a:solidFill>
                <a:latin typeface="Times New Roman" pitchFamily="-110" charset="0"/>
                <a:ea typeface="ＭＳ Ｐゴシック" pitchFamily="-110" charset="-128"/>
                <a:cs typeface="ＭＳ Ｐゴシック" pitchFamily="-110" charset="-128"/>
              </a:rPr>
              <a:t>Finally, due to the small number of variables used in access control decisions, packet filter firewalls are susceptible to security breaches caused by improper configurations. In other words, it is easy to accidentally configure a packet filter firewall to allow traffic types, sources, and destinations that should be denied based on an organization's information security policy.  </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p>
          <a:p>
            <a:r>
              <a:rPr lang="en-US" sz="1200" kern="1200" dirty="0">
                <a:solidFill>
                  <a:schemeClr val="tx1"/>
                </a:solidFill>
                <a:latin typeface="Times New Roman" pitchFamily="-110" charset="0"/>
                <a:ea typeface="ＭＳ Ｐゴシック" pitchFamily="-110" charset="-128"/>
                <a:cs typeface="ＭＳ Ｐゴシック" pitchFamily="-110" charset="-128"/>
              </a:rPr>
              <a:t>	Some of the attacks that can be made on packet filtering firewalls and the appropriate countermeasures are the following:</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p>
          <a:p>
            <a:pPr lvl="0"/>
            <a:r>
              <a:rPr lang="en-US" sz="1200" b="1" kern="1200" dirty="0">
                <a:solidFill>
                  <a:schemeClr val="tx1"/>
                </a:solidFill>
                <a:latin typeface="Times New Roman" pitchFamily="-110" charset="0"/>
                <a:ea typeface="ＭＳ Ｐゴシック" pitchFamily="-110" charset="-128"/>
                <a:cs typeface="ＭＳ Ｐゴシック" pitchFamily="-110" charset="-128"/>
              </a:rPr>
              <a:t>IP address spoofing:</a:t>
            </a:r>
            <a:r>
              <a:rPr lang="en-US" sz="1200" kern="1200" dirty="0">
                <a:solidFill>
                  <a:schemeClr val="tx1"/>
                </a:solidFill>
                <a:latin typeface="Times New Roman" pitchFamily="-110" charset="0"/>
                <a:ea typeface="ＭＳ Ｐゴシック" pitchFamily="-110" charset="-128"/>
                <a:cs typeface="ＭＳ Ｐゴシック" pitchFamily="-110" charset="-128"/>
              </a:rPr>
              <a:t> The intruder transmits packets from the outside with a source IP address field containing an address of an internal host. The attacker hopes that the use of a spoofed address will allow penetration of systems that employ simple source address security, in which packets from specific trusted internal hosts are accepted. The countermeasure is to discard packets with an inside source address if the packet arrives on an external interface. In fact, this countermeasure is often implemented at the router external to the firewall.</a:t>
            </a:r>
          </a:p>
          <a:p>
            <a:pPr lvl="0"/>
            <a:r>
              <a:rPr lang="en-US" sz="1200" b="1" kern="1200" dirty="0">
                <a:solidFill>
                  <a:schemeClr val="tx1"/>
                </a:solidFill>
                <a:latin typeface="Times New Roman" pitchFamily="-110" charset="0"/>
                <a:ea typeface="ＭＳ Ｐゴシック" pitchFamily="-110" charset="-128"/>
                <a:cs typeface="ＭＳ Ｐゴシック" pitchFamily="-110" charset="-128"/>
              </a:rPr>
              <a:t>Source routing attacks:</a:t>
            </a:r>
            <a:r>
              <a:rPr lang="en-US" sz="1200" kern="1200" dirty="0">
                <a:solidFill>
                  <a:schemeClr val="tx1"/>
                </a:solidFill>
                <a:latin typeface="Times New Roman" pitchFamily="-110" charset="0"/>
                <a:ea typeface="ＭＳ Ｐゴシック" pitchFamily="-110" charset="-128"/>
                <a:cs typeface="ＭＳ Ｐゴシック" pitchFamily="-110" charset="-128"/>
              </a:rPr>
              <a:t> The source station specifies the route that a packet should take as it crosses the Internet, in the hopes that this will bypass security measures that do not analyze the source routing information. The countermeasure is to discard all packets that use this option.</a:t>
            </a:r>
          </a:p>
          <a:p>
            <a:pPr lvl="0"/>
            <a:r>
              <a:rPr lang="en-US" sz="1200" b="1" kern="1200" dirty="0">
                <a:solidFill>
                  <a:schemeClr val="tx1"/>
                </a:solidFill>
                <a:latin typeface="Times New Roman" pitchFamily="-110" charset="0"/>
                <a:ea typeface="ＭＳ Ｐゴシック" pitchFamily="-110" charset="-128"/>
                <a:cs typeface="ＭＳ Ｐゴシック" pitchFamily="-110" charset="-128"/>
              </a:rPr>
              <a:t>Tiny fragment attacks:</a:t>
            </a:r>
            <a:r>
              <a:rPr lang="en-US" sz="1200" kern="1200" dirty="0">
                <a:solidFill>
                  <a:schemeClr val="tx1"/>
                </a:solidFill>
                <a:latin typeface="Times New Roman" pitchFamily="-110" charset="0"/>
                <a:ea typeface="ＭＳ Ｐゴシック" pitchFamily="-110" charset="-128"/>
                <a:cs typeface="ＭＳ Ｐゴシック" pitchFamily="-110" charset="-128"/>
              </a:rPr>
              <a:t> The intruder uses the IP fragmentation option to create extremely small fragments and force the TCP header information into a separate packet fragment. This attack is designed to circumvent filtering rules that depend on TCP header information. Typically, a packet filter will make a filtering decision on the first fragment of a packet. All subsequent fragments of that packet are filtered out solely on the basis that they are part of the packet whose first fragment was rejected. The attacker hopes that the filtering firewall examines only the first fragment and that the remaining fragments are passed through. A tiny fragment attack can be defeated by enforcing a rule that the first fragment of a packet must contain a predefined minimum amount of the transport header. If the first fragment is rejected, the filter can remember the packet and discard all subsequent fragments.</a:t>
            </a:r>
          </a:p>
          <a:p>
            <a:endParaRPr lang="en-US" dirty="0"/>
          </a:p>
        </p:txBody>
      </p:sp>
      <p:sp>
        <p:nvSpPr>
          <p:cNvPr id="4" name="Slide Number Placeholder 3"/>
          <p:cNvSpPr>
            <a:spLocks noGrp="1"/>
          </p:cNvSpPr>
          <p:nvPr>
            <p:ph type="sldNum" sz="quarter" idx="10"/>
          </p:nvPr>
        </p:nvSpPr>
        <p:spPr/>
        <p:txBody>
          <a:bodyPr/>
          <a:lstStyle/>
          <a:p>
            <a:fld id="{B1CD8B4D-D947-CC45-8386-76961FE86905}" type="slidenum">
              <a:rPr lang="en-US" smtClean="0"/>
              <a:pPr/>
              <a:t>38</a:t>
            </a:fld>
            <a:endParaRPr lang="en-US" dirty="0"/>
          </a:p>
        </p:txBody>
      </p:sp>
    </p:spTree>
    <p:extLst>
      <p:ext uri="{BB962C8B-B14F-4D97-AF65-F5344CB8AC3E}">
        <p14:creationId xmlns:p14="http://schemas.microsoft.com/office/powerpoint/2010/main" val="1514095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https://arstechnica.com/gadgets/2019/10/how-a-months-old-amd-microcode-bug-destroyed-my-weekend/</a:t>
            </a:r>
            <a:endParaRPr lang="en-US" dirty="0"/>
          </a:p>
          <a:p>
            <a:endParaRPr lang="en-US" dirty="0"/>
          </a:p>
        </p:txBody>
      </p:sp>
      <p:sp>
        <p:nvSpPr>
          <p:cNvPr id="4" name="Slide Number Placeholder 3"/>
          <p:cNvSpPr>
            <a:spLocks noGrp="1"/>
          </p:cNvSpPr>
          <p:nvPr>
            <p:ph type="sldNum" sz="quarter" idx="5"/>
          </p:nvPr>
        </p:nvSpPr>
        <p:spPr/>
        <p:txBody>
          <a:bodyPr/>
          <a:lstStyle/>
          <a:p>
            <a:fld id="{1F52C056-4745-D94F-AA20-EC07D0C831A1}" type="slidenum">
              <a:rPr lang="en-US" smtClean="0"/>
              <a:t>8</a:t>
            </a:fld>
            <a:endParaRPr lang="en-US"/>
          </a:p>
        </p:txBody>
      </p:sp>
    </p:spTree>
    <p:extLst>
      <p:ext uri="{BB962C8B-B14F-4D97-AF65-F5344CB8AC3E}">
        <p14:creationId xmlns:p14="http://schemas.microsoft.com/office/powerpoint/2010/main" val="4069570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US" sz="1200" kern="1200" dirty="0">
                <a:solidFill>
                  <a:schemeClr val="tx1"/>
                </a:solidFill>
                <a:latin typeface="Times New Roman" pitchFamily="-110" charset="0"/>
                <a:ea typeface="ＭＳ Ｐゴシック" pitchFamily="-110" charset="-128"/>
                <a:cs typeface="ＭＳ Ｐゴシック" pitchFamily="-110" charset="-128"/>
              </a:rPr>
              <a:t>Firewalls have their limitations, including the following:</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r>
              <a:rPr lang="en-US" sz="1200" b="1" kern="1200" dirty="0">
                <a:solidFill>
                  <a:schemeClr val="tx1"/>
                </a:solidFill>
                <a:latin typeface="Times New Roman" pitchFamily="-110" charset="0"/>
                <a:ea typeface="ＭＳ Ｐゴシック" pitchFamily="-110" charset="-128"/>
                <a:cs typeface="ＭＳ Ｐゴシック" pitchFamily="-110" charset="-128"/>
              </a:rPr>
              <a:t>1.</a:t>
            </a:r>
            <a:r>
              <a:rPr lang="en-US" sz="1200" kern="1200" dirty="0">
                <a:solidFill>
                  <a:schemeClr val="tx1"/>
                </a:solidFill>
                <a:latin typeface="Times New Roman" pitchFamily="-110" charset="0"/>
                <a:ea typeface="ＭＳ Ｐゴシック" pitchFamily="-110" charset="-128"/>
                <a:cs typeface="ＭＳ Ｐゴシック" pitchFamily="-110" charset="-128"/>
              </a:rPr>
              <a:t>	The firewall cannot protect against attacks that bypass the firewall. Internal systems may have dial-out capability to connect to an ISP. An internal LAN may support a modem pool that provides dial-in capability for traveling employees and telecommuters.</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r>
              <a:rPr lang="en-US" sz="1200" b="1" kern="1200" dirty="0">
                <a:solidFill>
                  <a:schemeClr val="tx1"/>
                </a:solidFill>
                <a:latin typeface="Times New Roman" pitchFamily="-110" charset="0"/>
                <a:ea typeface="ＭＳ Ｐゴシック" pitchFamily="-110" charset="-128"/>
                <a:cs typeface="ＭＳ Ｐゴシック" pitchFamily="-110" charset="-128"/>
              </a:rPr>
              <a:t>2.</a:t>
            </a:r>
            <a:r>
              <a:rPr lang="en-US" sz="1200" kern="1200" dirty="0">
                <a:solidFill>
                  <a:schemeClr val="tx1"/>
                </a:solidFill>
                <a:latin typeface="Times New Roman" pitchFamily="-110" charset="0"/>
                <a:ea typeface="ＭＳ Ｐゴシック" pitchFamily="-110" charset="-128"/>
                <a:cs typeface="ＭＳ Ｐゴシック" pitchFamily="-110" charset="-128"/>
              </a:rPr>
              <a:t>	The firewall may not protect fully against internal threats, such as a disgruntled employee or an employee who unwittingly cooperates with an external attacker.</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r>
              <a:rPr lang="en-US" sz="1200" b="1" kern="1200" dirty="0">
                <a:solidFill>
                  <a:schemeClr val="tx1"/>
                </a:solidFill>
                <a:latin typeface="Times New Roman" pitchFamily="-110" charset="0"/>
                <a:ea typeface="ＭＳ Ｐゴシック" pitchFamily="-110" charset="-128"/>
                <a:cs typeface="ＭＳ Ｐゴシック" pitchFamily="-110" charset="-128"/>
              </a:rPr>
              <a:t>3.	</a:t>
            </a:r>
            <a:r>
              <a:rPr lang="en-US" sz="1200" kern="1200" dirty="0">
                <a:solidFill>
                  <a:schemeClr val="tx1"/>
                </a:solidFill>
                <a:latin typeface="Times New Roman" pitchFamily="-110" charset="0"/>
                <a:ea typeface="ＭＳ Ｐゴシック" pitchFamily="-110" charset="-128"/>
                <a:cs typeface="ＭＳ Ｐゴシック" pitchFamily="-110" charset="-128"/>
              </a:rPr>
              <a:t>An improperly secured wireless LAN may be accessed from outside the organization. An internal firewall that separates portions of an enterprise network cannot guard against wireless communications between local systems on different sides of the internal firewall.</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r>
              <a:rPr lang="en-US" sz="1200" b="1" kern="1200" dirty="0">
                <a:solidFill>
                  <a:schemeClr val="tx1"/>
                </a:solidFill>
                <a:latin typeface="Times New Roman" pitchFamily="-110" charset="0"/>
                <a:ea typeface="ＭＳ Ｐゴシック" pitchFamily="-110" charset="-128"/>
                <a:cs typeface="ＭＳ Ｐゴシック" pitchFamily="-110" charset="-128"/>
              </a:rPr>
              <a:t>4.	</a:t>
            </a:r>
            <a:r>
              <a:rPr lang="en-US" sz="1200" kern="1200" dirty="0">
                <a:solidFill>
                  <a:schemeClr val="tx1"/>
                </a:solidFill>
                <a:latin typeface="Times New Roman" pitchFamily="-110" charset="0"/>
                <a:ea typeface="ＭＳ Ｐゴシック" pitchFamily="-110" charset="-128"/>
                <a:cs typeface="ＭＳ Ｐゴシック" pitchFamily="-110" charset="-128"/>
              </a:rPr>
              <a:t>A laptop, PDA, or portable storage device may be used and infected outside the corporate network, and then attached and used internally.</a:t>
            </a:r>
          </a:p>
        </p:txBody>
      </p:sp>
      <p:sp>
        <p:nvSpPr>
          <p:cNvPr id="79876" name="Slide Number Placeholder 3"/>
          <p:cNvSpPr>
            <a:spLocks noGrp="1"/>
          </p:cNvSpPr>
          <p:nvPr>
            <p:ph type="sldNum" sz="quarter" idx="5"/>
          </p:nvPr>
        </p:nvSpPr>
        <p:spPr>
          <a:noFill/>
        </p:spPr>
        <p:txBody>
          <a:bodyPr/>
          <a:lstStyle/>
          <a:p>
            <a:fld id="{06C5D2EF-A17D-8749-B427-AF10873484C1}" type="slidenum">
              <a:rPr lang="en-US"/>
              <a:pPr/>
              <a:t>39</a:t>
            </a:fld>
            <a:endParaRPr lang="en-US" dirty="0"/>
          </a:p>
        </p:txBody>
      </p:sp>
    </p:spTree>
    <p:extLst>
      <p:ext uri="{BB962C8B-B14F-4D97-AF65-F5344CB8AC3E}">
        <p14:creationId xmlns:p14="http://schemas.microsoft.com/office/powerpoint/2010/main" val="2363976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i="1" kern="1200" cap="small" dirty="0">
                <a:solidFill>
                  <a:schemeClr val="tx1"/>
                </a:solidFill>
                <a:latin typeface="Times New Roman" pitchFamily="-110" charset="0"/>
                <a:ea typeface="ＭＳ Ｐゴシック" pitchFamily="-110" charset="-128"/>
                <a:cs typeface="ＭＳ Ｐゴシック" pitchFamily="-110" charset="-128"/>
              </a:rPr>
              <a:t>Stateful Inspection Firewalls</a:t>
            </a:r>
          </a:p>
          <a:p>
            <a:r>
              <a:rPr lang="en-US" sz="1200" kern="1200" dirty="0">
                <a:solidFill>
                  <a:schemeClr val="tx1"/>
                </a:solidFill>
                <a:latin typeface="Times New Roman" pitchFamily="-110" charset="0"/>
                <a:ea typeface="ＭＳ Ｐゴシック" pitchFamily="-110" charset="-128"/>
                <a:cs typeface="ＭＳ Ｐゴシック" pitchFamily="-110" charset="-128"/>
              </a:rPr>
              <a:t>	A traditional packet filter makes filtering decisions on an individual packet basis and does not take into consideration any higher layer context. To understand what is meant by </a:t>
            </a:r>
            <a:r>
              <a:rPr lang="en-US" sz="1200" i="1" kern="1200" dirty="0">
                <a:solidFill>
                  <a:schemeClr val="tx1"/>
                </a:solidFill>
                <a:latin typeface="Times New Roman" pitchFamily="-110" charset="0"/>
                <a:ea typeface="ＭＳ Ｐゴシック" pitchFamily="-110" charset="-128"/>
                <a:cs typeface="ＭＳ Ｐゴシック" pitchFamily="-110" charset="-128"/>
              </a:rPr>
              <a:t>context</a:t>
            </a:r>
            <a:r>
              <a:rPr lang="en-US" sz="1200" kern="1200" dirty="0">
                <a:solidFill>
                  <a:schemeClr val="tx1"/>
                </a:solidFill>
                <a:latin typeface="Times New Roman" pitchFamily="-110" charset="0"/>
                <a:ea typeface="ＭＳ Ｐゴシック" pitchFamily="-110" charset="-128"/>
                <a:cs typeface="ＭＳ Ｐゴシック" pitchFamily="-110" charset="-128"/>
              </a:rPr>
              <a:t> and why a traditional packet filter is limited with regard to context, a little background is needed. Most standardized applications that run on top of TCP follow a client/server model. For example, for the Simple Mail Transfer Protocol (SMTP), e-mail is transmitted from a client system to a server system. The client system generates new e-mail messages, typically from user input. The server system accepts incoming e-mail messages and places them in the appropriate user mailboxes. SMTP operates by setting up a TCP connection between client and server, in which the TCP server port number, which identifies the SMTP server application, is 25. The TCP port number for the SMTP client is a number between 1024 and 65535 that is generated by the SMTP client.</a:t>
            </a:r>
          </a:p>
          <a:p>
            <a:r>
              <a:rPr lang="en-US" sz="1200" kern="1200" dirty="0">
                <a:solidFill>
                  <a:schemeClr val="tx1"/>
                </a:solidFill>
                <a:latin typeface="Times New Roman" pitchFamily="-110" charset="0"/>
                <a:ea typeface="ＭＳ Ｐゴシック" pitchFamily="-110" charset="-128"/>
                <a:cs typeface="ＭＳ Ｐゴシック" pitchFamily="-110" charset="-128"/>
              </a:rPr>
              <a:t>	In general, when an application that uses TCP creates a session with a remote host, it creates a TCP connection in which the TCP port number for the remote (server) application is a number less than 1024 and the TCP port number for the local (client) application is a number between 1024 and 65535. The numbers less than 1024 are the "well-known" port numbers and are assigned permanently to particular applications (e.g., 25 for server SMTP). The numbers between 1024 and 65535 are generated dynamically and have temporary significance only for the lifetime of a TCP connection.</a:t>
            </a:r>
          </a:p>
          <a:p>
            <a:r>
              <a:rPr lang="en-US" sz="1200" kern="1200" dirty="0">
                <a:solidFill>
                  <a:schemeClr val="tx1"/>
                </a:solidFill>
                <a:latin typeface="Times New Roman" pitchFamily="-110" charset="0"/>
                <a:ea typeface="ＭＳ Ｐゴシック" pitchFamily="-110" charset="-128"/>
                <a:cs typeface="ＭＳ Ｐゴシック" pitchFamily="-110" charset="-128"/>
              </a:rPr>
              <a:t>	A simple packet filtering firewall must permit inbound network traffic on all these high-numbered ports for TCP-based traffic to occur. This creates a vulnerability that can be exploited by unauthorized users.</a:t>
            </a:r>
          </a:p>
          <a:p>
            <a:r>
              <a:rPr lang="en-US" sz="1200" kern="1200" dirty="0">
                <a:solidFill>
                  <a:schemeClr val="tx1"/>
                </a:solidFill>
                <a:latin typeface="Times New Roman" pitchFamily="-110" charset="0"/>
                <a:ea typeface="ＭＳ Ｐゴシック" pitchFamily="-110" charset="-128"/>
                <a:cs typeface="ＭＳ Ｐゴシック" pitchFamily="-110" charset="-128"/>
              </a:rPr>
              <a:t>	A stateful inspection packet firewall tightens up the rules for TCP traffic by creating a directory of outbound TCP connections, as shown in Stallings DCC9e Table 24.2. There is an entry for each currently established connection. The packet filter will now allow incoming traffic to high-numbered ports only for those packets that fit the profile of one of the entries in this directory.</a:t>
            </a:r>
          </a:p>
          <a:p>
            <a:r>
              <a:rPr lang="en-US" sz="1200" kern="1200" dirty="0">
                <a:solidFill>
                  <a:schemeClr val="tx1"/>
                </a:solidFill>
                <a:latin typeface="Times New Roman" pitchFamily="-110" charset="0"/>
                <a:ea typeface="ＭＳ Ｐゴシック" pitchFamily="-110" charset="-128"/>
                <a:cs typeface="ＭＳ Ｐゴシック" pitchFamily="-110" charset="-128"/>
              </a:rPr>
              <a:t>	A stateful packet inspection firewall reviews the same packet information as a packet filtering firewall, but also records information about TCP connections (Figure 24.7c). Some stateful firewalls also keep track of TCP sequence numbers to prevent attacks that depend on the sequence number, such as session hijacking. Some even inspect limited amounts of application data for some well-known protocols like FTP, IM and SIPS commands, in order to identify and track related connections.</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p>
        </p:txBody>
      </p:sp>
      <p:sp>
        <p:nvSpPr>
          <p:cNvPr id="4" name="Slide Number Placeholder 3"/>
          <p:cNvSpPr>
            <a:spLocks noGrp="1"/>
          </p:cNvSpPr>
          <p:nvPr>
            <p:ph type="sldNum" sz="quarter" idx="10"/>
          </p:nvPr>
        </p:nvSpPr>
        <p:spPr/>
        <p:txBody>
          <a:bodyPr/>
          <a:lstStyle/>
          <a:p>
            <a:fld id="{B1CD8B4D-D947-CC45-8386-76961FE86905}" type="slidenum">
              <a:rPr lang="en-US" smtClean="0"/>
              <a:pPr/>
              <a:t>40</a:t>
            </a:fld>
            <a:endParaRPr lang="en-US" dirty="0"/>
          </a:p>
        </p:txBody>
      </p:sp>
    </p:spTree>
    <p:extLst>
      <p:ext uri="{BB962C8B-B14F-4D97-AF65-F5344CB8AC3E}">
        <p14:creationId xmlns:p14="http://schemas.microsoft.com/office/powerpoint/2010/main" val="2463874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US" sz="1200" kern="1200" dirty="0">
                <a:solidFill>
                  <a:schemeClr val="tx1"/>
                </a:solidFill>
                <a:latin typeface="Times New Roman" pitchFamily="-110" charset="0"/>
                <a:ea typeface="ＭＳ Ｐゴシック" pitchFamily="-110" charset="-128"/>
                <a:cs typeface="ＭＳ Ｐゴシック" pitchFamily="-110" charset="-128"/>
              </a:rPr>
              <a:t>Firewalls have their limitations, including the following:</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r>
              <a:rPr lang="en-US" sz="1200" b="1" kern="1200" dirty="0">
                <a:solidFill>
                  <a:schemeClr val="tx1"/>
                </a:solidFill>
                <a:latin typeface="Times New Roman" pitchFamily="-110" charset="0"/>
                <a:ea typeface="ＭＳ Ｐゴシック" pitchFamily="-110" charset="-128"/>
                <a:cs typeface="ＭＳ Ｐゴシック" pitchFamily="-110" charset="-128"/>
              </a:rPr>
              <a:t>1.</a:t>
            </a:r>
            <a:r>
              <a:rPr lang="en-US" sz="1200" kern="1200" dirty="0">
                <a:solidFill>
                  <a:schemeClr val="tx1"/>
                </a:solidFill>
                <a:latin typeface="Times New Roman" pitchFamily="-110" charset="0"/>
                <a:ea typeface="ＭＳ Ｐゴシック" pitchFamily="-110" charset="-128"/>
                <a:cs typeface="ＭＳ Ｐゴシック" pitchFamily="-110" charset="-128"/>
              </a:rPr>
              <a:t>	The firewall cannot protect against attacks that bypass the firewall. Internal systems may have dial-out capability to connect to an ISP. An internal LAN may support a modem pool that provides dial-in capability for traveling employees and telecommuters.</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r>
              <a:rPr lang="en-US" sz="1200" b="1" kern="1200" dirty="0">
                <a:solidFill>
                  <a:schemeClr val="tx1"/>
                </a:solidFill>
                <a:latin typeface="Times New Roman" pitchFamily="-110" charset="0"/>
                <a:ea typeface="ＭＳ Ｐゴシック" pitchFamily="-110" charset="-128"/>
                <a:cs typeface="ＭＳ Ｐゴシック" pitchFamily="-110" charset="-128"/>
              </a:rPr>
              <a:t>2.</a:t>
            </a:r>
            <a:r>
              <a:rPr lang="en-US" sz="1200" kern="1200" dirty="0">
                <a:solidFill>
                  <a:schemeClr val="tx1"/>
                </a:solidFill>
                <a:latin typeface="Times New Roman" pitchFamily="-110" charset="0"/>
                <a:ea typeface="ＭＳ Ｐゴシック" pitchFamily="-110" charset="-128"/>
                <a:cs typeface="ＭＳ Ｐゴシック" pitchFamily="-110" charset="-128"/>
              </a:rPr>
              <a:t>	The firewall may not protect fully against internal threats, such as a disgruntled employee or an employee who unwittingly cooperates with an external attacker.</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r>
              <a:rPr lang="en-US" sz="1200" b="1" kern="1200" dirty="0">
                <a:solidFill>
                  <a:schemeClr val="tx1"/>
                </a:solidFill>
                <a:latin typeface="Times New Roman" pitchFamily="-110" charset="0"/>
                <a:ea typeface="ＭＳ Ｐゴシック" pitchFamily="-110" charset="-128"/>
                <a:cs typeface="ＭＳ Ｐゴシック" pitchFamily="-110" charset="-128"/>
              </a:rPr>
              <a:t>3.	</a:t>
            </a:r>
            <a:r>
              <a:rPr lang="en-US" sz="1200" kern="1200" dirty="0">
                <a:solidFill>
                  <a:schemeClr val="tx1"/>
                </a:solidFill>
                <a:latin typeface="Times New Roman" pitchFamily="-110" charset="0"/>
                <a:ea typeface="ＭＳ Ｐゴシック" pitchFamily="-110" charset="-128"/>
                <a:cs typeface="ＭＳ Ｐゴシック" pitchFamily="-110" charset="-128"/>
              </a:rPr>
              <a:t>An improperly secured wireless LAN may be accessed from outside the organization. An internal firewall that separates portions of an enterprise network cannot guard against wireless communications between local systems on different sides of the internal firewall.</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r>
              <a:rPr lang="en-US" sz="1200" b="1" kern="1200" dirty="0">
                <a:solidFill>
                  <a:schemeClr val="tx1"/>
                </a:solidFill>
                <a:latin typeface="Times New Roman" pitchFamily="-110" charset="0"/>
                <a:ea typeface="ＭＳ Ｐゴシック" pitchFamily="-110" charset="-128"/>
                <a:cs typeface="ＭＳ Ｐゴシック" pitchFamily="-110" charset="-128"/>
              </a:rPr>
              <a:t>4.	</a:t>
            </a:r>
            <a:r>
              <a:rPr lang="en-US" sz="1200" kern="1200" dirty="0">
                <a:solidFill>
                  <a:schemeClr val="tx1"/>
                </a:solidFill>
                <a:latin typeface="Times New Roman" pitchFamily="-110" charset="0"/>
                <a:ea typeface="ＭＳ Ｐゴシック" pitchFamily="-110" charset="-128"/>
                <a:cs typeface="ＭＳ Ｐゴシック" pitchFamily="-110" charset="-128"/>
              </a:rPr>
              <a:t>A laptop, PDA, or portable storage device may be used and infected outside the corporate network, and then attached and used internally.</a:t>
            </a:r>
          </a:p>
        </p:txBody>
      </p:sp>
      <p:sp>
        <p:nvSpPr>
          <p:cNvPr id="79876" name="Slide Number Placeholder 3"/>
          <p:cNvSpPr>
            <a:spLocks noGrp="1"/>
          </p:cNvSpPr>
          <p:nvPr>
            <p:ph type="sldNum" sz="quarter" idx="5"/>
          </p:nvPr>
        </p:nvSpPr>
        <p:spPr>
          <a:noFill/>
        </p:spPr>
        <p:txBody>
          <a:bodyPr/>
          <a:lstStyle/>
          <a:p>
            <a:fld id="{06C5D2EF-A17D-8749-B427-AF10873484C1}" type="slidenum">
              <a:rPr lang="en-US"/>
              <a:pPr/>
              <a:t>41</a:t>
            </a:fld>
            <a:endParaRPr lang="en-US" dirty="0"/>
          </a:p>
        </p:txBody>
      </p:sp>
    </p:spTree>
    <p:extLst>
      <p:ext uri="{BB962C8B-B14F-4D97-AF65-F5344CB8AC3E}">
        <p14:creationId xmlns:p14="http://schemas.microsoft.com/office/powerpoint/2010/main" val="4042603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US" sz="1200" kern="1200" dirty="0">
                <a:solidFill>
                  <a:schemeClr val="tx1"/>
                </a:solidFill>
                <a:latin typeface="Times New Roman" pitchFamily="-110" charset="0"/>
                <a:ea typeface="ＭＳ Ｐゴシック" pitchFamily="-110" charset="-128"/>
                <a:cs typeface="ＭＳ Ｐゴシック" pitchFamily="-110" charset="-128"/>
              </a:rPr>
              <a:t>Firewalls have their limitations, including the following:</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r>
              <a:rPr lang="en-US" sz="1200" b="1" kern="1200" dirty="0">
                <a:solidFill>
                  <a:schemeClr val="tx1"/>
                </a:solidFill>
                <a:latin typeface="Times New Roman" pitchFamily="-110" charset="0"/>
                <a:ea typeface="ＭＳ Ｐゴシック" pitchFamily="-110" charset="-128"/>
                <a:cs typeface="ＭＳ Ｐゴシック" pitchFamily="-110" charset="-128"/>
              </a:rPr>
              <a:t>1.</a:t>
            </a:r>
            <a:r>
              <a:rPr lang="en-US" sz="1200" kern="1200" dirty="0">
                <a:solidFill>
                  <a:schemeClr val="tx1"/>
                </a:solidFill>
                <a:latin typeface="Times New Roman" pitchFamily="-110" charset="0"/>
                <a:ea typeface="ＭＳ Ｐゴシック" pitchFamily="-110" charset="-128"/>
                <a:cs typeface="ＭＳ Ｐゴシック" pitchFamily="-110" charset="-128"/>
              </a:rPr>
              <a:t>	The firewall cannot protect against attacks that bypass the firewall. Internal systems may have dial-out capability to connect to an ISP. An internal LAN may support a modem pool that provides dial-in capability for traveling employees and telecommuters.</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r>
              <a:rPr lang="en-US" sz="1200" b="1" kern="1200" dirty="0">
                <a:solidFill>
                  <a:schemeClr val="tx1"/>
                </a:solidFill>
                <a:latin typeface="Times New Roman" pitchFamily="-110" charset="0"/>
                <a:ea typeface="ＭＳ Ｐゴシック" pitchFamily="-110" charset="-128"/>
                <a:cs typeface="ＭＳ Ｐゴシック" pitchFamily="-110" charset="-128"/>
              </a:rPr>
              <a:t>2.</a:t>
            </a:r>
            <a:r>
              <a:rPr lang="en-US" sz="1200" kern="1200" dirty="0">
                <a:solidFill>
                  <a:schemeClr val="tx1"/>
                </a:solidFill>
                <a:latin typeface="Times New Roman" pitchFamily="-110" charset="0"/>
                <a:ea typeface="ＭＳ Ｐゴシック" pitchFamily="-110" charset="-128"/>
                <a:cs typeface="ＭＳ Ｐゴシック" pitchFamily="-110" charset="-128"/>
              </a:rPr>
              <a:t>	The firewall may not protect fully against internal threats, such as a disgruntled employee or an employee who unwittingly cooperates with an external attacker.</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r>
              <a:rPr lang="en-US" sz="1200" b="1" kern="1200" dirty="0">
                <a:solidFill>
                  <a:schemeClr val="tx1"/>
                </a:solidFill>
                <a:latin typeface="Times New Roman" pitchFamily="-110" charset="0"/>
                <a:ea typeface="ＭＳ Ｐゴシック" pitchFamily="-110" charset="-128"/>
                <a:cs typeface="ＭＳ Ｐゴシック" pitchFamily="-110" charset="-128"/>
              </a:rPr>
              <a:t>3.	</a:t>
            </a:r>
            <a:r>
              <a:rPr lang="en-US" sz="1200" kern="1200" dirty="0">
                <a:solidFill>
                  <a:schemeClr val="tx1"/>
                </a:solidFill>
                <a:latin typeface="Times New Roman" pitchFamily="-110" charset="0"/>
                <a:ea typeface="ＭＳ Ｐゴシック" pitchFamily="-110" charset="-128"/>
                <a:cs typeface="ＭＳ Ｐゴシック" pitchFamily="-110" charset="-128"/>
              </a:rPr>
              <a:t>An improperly secured wireless LAN may be accessed from outside the organization. An internal firewall that separates portions of an enterprise network cannot guard against wireless communications between local systems on different sides of the internal firewall.</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r>
              <a:rPr lang="en-US" sz="1200" b="1" kern="1200" dirty="0">
                <a:solidFill>
                  <a:schemeClr val="tx1"/>
                </a:solidFill>
                <a:latin typeface="Times New Roman" pitchFamily="-110" charset="0"/>
                <a:ea typeface="ＭＳ Ｐゴシック" pitchFamily="-110" charset="-128"/>
                <a:cs typeface="ＭＳ Ｐゴシック" pitchFamily="-110" charset="-128"/>
              </a:rPr>
              <a:t>4.	</a:t>
            </a:r>
            <a:r>
              <a:rPr lang="en-US" sz="1200" kern="1200" dirty="0">
                <a:solidFill>
                  <a:schemeClr val="tx1"/>
                </a:solidFill>
                <a:latin typeface="Times New Roman" pitchFamily="-110" charset="0"/>
                <a:ea typeface="ＭＳ Ｐゴシック" pitchFamily="-110" charset="-128"/>
                <a:cs typeface="ＭＳ Ｐゴシック" pitchFamily="-110" charset="-128"/>
              </a:rPr>
              <a:t>A laptop, PDA, or portable storage device may be used and infected outside the corporate network, and then attached and used internally.</a:t>
            </a:r>
          </a:p>
        </p:txBody>
      </p:sp>
      <p:sp>
        <p:nvSpPr>
          <p:cNvPr id="79876" name="Slide Number Placeholder 3"/>
          <p:cNvSpPr>
            <a:spLocks noGrp="1"/>
          </p:cNvSpPr>
          <p:nvPr>
            <p:ph type="sldNum" sz="quarter" idx="5"/>
          </p:nvPr>
        </p:nvSpPr>
        <p:spPr>
          <a:noFill/>
        </p:spPr>
        <p:txBody>
          <a:bodyPr/>
          <a:lstStyle/>
          <a:p>
            <a:fld id="{06C5D2EF-A17D-8749-B427-AF10873484C1}" type="slidenum">
              <a:rPr lang="en-US"/>
              <a:pPr/>
              <a:t>42</a:t>
            </a:fld>
            <a:endParaRPr lang="en-US" dirty="0"/>
          </a:p>
        </p:txBody>
      </p:sp>
    </p:spTree>
    <p:extLst>
      <p:ext uri="{BB962C8B-B14F-4D97-AF65-F5344CB8AC3E}">
        <p14:creationId xmlns:p14="http://schemas.microsoft.com/office/powerpoint/2010/main" val="1999483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communications with a honeypot are considered hostile, as there's </a:t>
            </a:r>
            <a:r>
              <a:rPr lang="en-US" dirty="0">
                <a:solidFill>
                  <a:srgbClr val="FF0000"/>
                </a:solidFill>
              </a:rPr>
              <a:t>no reason for legitimate users to access a honeypot</a:t>
            </a:r>
            <a:r>
              <a:rPr lang="en-US" dirty="0"/>
              <a:t>. </a:t>
            </a:r>
          </a:p>
          <a:p>
            <a:r>
              <a:rPr lang="en-US" dirty="0"/>
              <a:t>Viewing and logging this activity can provide an insight into the level and types of threat a network infrastructure faces while distracting attackers away from assets of real value.</a:t>
            </a:r>
          </a:p>
          <a:p>
            <a:endParaRPr lang="en-US" dirty="0"/>
          </a:p>
          <a:p>
            <a:r>
              <a:rPr lang="en-US" dirty="0"/>
              <a:t>http://searchsecurity.techtarget.com/definition/honey-pot</a:t>
            </a:r>
          </a:p>
          <a:p>
            <a:endParaRPr lang="en-US" dirty="0"/>
          </a:p>
        </p:txBody>
      </p:sp>
      <p:sp>
        <p:nvSpPr>
          <p:cNvPr id="4" name="Slide Number Placeholder 3"/>
          <p:cNvSpPr>
            <a:spLocks noGrp="1"/>
          </p:cNvSpPr>
          <p:nvPr>
            <p:ph type="sldNum" sz="quarter" idx="5"/>
          </p:nvPr>
        </p:nvSpPr>
        <p:spPr/>
        <p:txBody>
          <a:bodyPr/>
          <a:lstStyle/>
          <a:p>
            <a:fld id="{1F52C056-4745-D94F-AA20-EC07D0C831A1}" type="slidenum">
              <a:rPr lang="en-US" smtClean="0"/>
              <a:t>43</a:t>
            </a:fld>
            <a:endParaRPr lang="en-US"/>
          </a:p>
        </p:txBody>
      </p:sp>
    </p:spTree>
    <p:extLst>
      <p:ext uri="{BB962C8B-B14F-4D97-AF65-F5344CB8AC3E}">
        <p14:creationId xmlns:p14="http://schemas.microsoft.com/office/powerpoint/2010/main" val="183480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Honey Pot Systems are decoy servers or systems setup to gather information regarding an attacker or intruder into your system. </a:t>
            </a:r>
          </a:p>
          <a:p>
            <a:r>
              <a:rPr lang="en-US" dirty="0"/>
              <a:t>It is important to remember that </a:t>
            </a:r>
            <a:r>
              <a:rPr lang="en-US" dirty="0">
                <a:solidFill>
                  <a:srgbClr val="FF0000"/>
                </a:solidFill>
              </a:rPr>
              <a:t>Honey Pots do not replace other traditional Internet security systems</a:t>
            </a:r>
            <a:r>
              <a:rPr lang="en-US" dirty="0"/>
              <a:t>; they are an additional level or system. </a:t>
            </a:r>
            <a:br>
              <a:rPr lang="en-US" dirty="0"/>
            </a:br>
            <a:br>
              <a:rPr lang="en-US" dirty="0"/>
            </a:br>
            <a:r>
              <a:rPr lang="en-US" dirty="0"/>
              <a:t>Honey Pots can be setup inside, outside or in the DMZ of a firewall design or even in all of the locations although they are most often deployed inside of a firewall for control purposes. </a:t>
            </a:r>
          </a:p>
          <a:p>
            <a:r>
              <a:rPr lang="en-US" dirty="0"/>
              <a:t>They are variants of standard Intruder Detection Systems (IDS) but with more of a </a:t>
            </a:r>
            <a:r>
              <a:rPr lang="en-US" dirty="0">
                <a:solidFill>
                  <a:srgbClr val="FF0000"/>
                </a:solidFill>
              </a:rPr>
              <a:t>focus on information gathering and deception</a:t>
            </a:r>
            <a:r>
              <a:rPr lang="en-US" dirty="0"/>
              <a:t>.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https://www.sans.org/security-resources/idfaq/what-is-a-honeypot/1/9</a:t>
            </a:r>
          </a:p>
          <a:p>
            <a:endParaRPr lang="en-US" dirty="0"/>
          </a:p>
        </p:txBody>
      </p:sp>
      <p:sp>
        <p:nvSpPr>
          <p:cNvPr id="4" name="Slide Number Placeholder 3"/>
          <p:cNvSpPr>
            <a:spLocks noGrp="1"/>
          </p:cNvSpPr>
          <p:nvPr>
            <p:ph type="sldNum" sz="quarter" idx="5"/>
          </p:nvPr>
        </p:nvSpPr>
        <p:spPr/>
        <p:txBody>
          <a:bodyPr/>
          <a:lstStyle/>
          <a:p>
            <a:fld id="{1F52C056-4745-D94F-AA20-EC07D0C831A1}" type="slidenum">
              <a:rPr lang="en-US" smtClean="0"/>
              <a:t>45</a:t>
            </a:fld>
            <a:endParaRPr lang="en-US"/>
          </a:p>
        </p:txBody>
      </p:sp>
    </p:spTree>
    <p:extLst>
      <p:ext uri="{BB962C8B-B14F-4D97-AF65-F5344CB8AC3E}">
        <p14:creationId xmlns:p14="http://schemas.microsoft.com/office/powerpoint/2010/main" val="3608466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Honey Pot system should appear as generic as possible. If you are deploying a Microsoft NT based system, it should appear to the potential intruder that the </a:t>
            </a:r>
            <a:r>
              <a:rPr lang="en-US" dirty="0">
                <a:solidFill>
                  <a:srgbClr val="FF0000"/>
                </a:solidFill>
              </a:rPr>
              <a:t>system has not been modified </a:t>
            </a:r>
            <a:r>
              <a:rPr lang="en-US" dirty="0"/>
              <a:t>or they may disconnect before much information is collected.</a:t>
            </a:r>
          </a:p>
          <a:p>
            <a:r>
              <a:rPr lang="en-US" dirty="0"/>
              <a:t>You need to be careful in </a:t>
            </a:r>
            <a:r>
              <a:rPr lang="en-US" dirty="0">
                <a:solidFill>
                  <a:srgbClr val="FF0000"/>
                </a:solidFill>
              </a:rPr>
              <a:t>what traffic you allow the intruder to send back out to the Internet </a:t>
            </a:r>
            <a:r>
              <a:rPr lang="en-US" dirty="0"/>
              <a:t>for you do not want to become a launch point for attacks against other entities on the Internet. (One of the reasons for installing a Honey Pot inside of the firewall!)</a:t>
            </a:r>
          </a:p>
          <a:p>
            <a:r>
              <a:rPr lang="en-US" dirty="0"/>
              <a:t>You will want to make your Honey Pot an interesting site by placing </a:t>
            </a:r>
            <a:r>
              <a:rPr lang="en-US" dirty="0">
                <a:solidFill>
                  <a:srgbClr val="FF0000"/>
                </a:solidFill>
              </a:rPr>
              <a:t>"Dummy" information </a:t>
            </a:r>
            <a:r>
              <a:rPr lang="en-US" dirty="0"/>
              <a:t>or make it appear as though the intruder has found an </a:t>
            </a:r>
            <a:r>
              <a:rPr lang="en-US" dirty="0">
                <a:solidFill>
                  <a:srgbClr val="FF0000"/>
                </a:solidFill>
              </a:rPr>
              <a:t>"Intranet" server</a:t>
            </a:r>
            <a:r>
              <a:rPr lang="en-US" dirty="0"/>
              <a:t>, etc. Expect to spend some time making your Honey Pot appear legitimate so that intruders will </a:t>
            </a:r>
            <a:r>
              <a:rPr lang="en-US" dirty="0">
                <a:solidFill>
                  <a:srgbClr val="FF0000"/>
                </a:solidFill>
              </a:rPr>
              <a:t>spend enough time investigating and perusing the system </a:t>
            </a:r>
            <a:r>
              <a:rPr lang="en-US" dirty="0"/>
              <a:t>so that you are able to gather as much forensic information as possible.</a:t>
            </a:r>
          </a:p>
          <a:p>
            <a:endParaRPr lang="en-US" dirty="0"/>
          </a:p>
        </p:txBody>
      </p:sp>
      <p:sp>
        <p:nvSpPr>
          <p:cNvPr id="4" name="Slide Number Placeholder 3"/>
          <p:cNvSpPr>
            <a:spLocks noGrp="1"/>
          </p:cNvSpPr>
          <p:nvPr>
            <p:ph type="sldNum" sz="quarter" idx="5"/>
          </p:nvPr>
        </p:nvSpPr>
        <p:spPr/>
        <p:txBody>
          <a:bodyPr/>
          <a:lstStyle/>
          <a:p>
            <a:fld id="{1F52C056-4745-D94F-AA20-EC07D0C831A1}" type="slidenum">
              <a:rPr lang="en-US" smtClean="0"/>
              <a:t>46</a:t>
            </a:fld>
            <a:endParaRPr lang="en-US"/>
          </a:p>
        </p:txBody>
      </p:sp>
    </p:spTree>
    <p:extLst>
      <p:ext uri="{BB962C8B-B14F-4D97-AF65-F5344CB8AC3E}">
        <p14:creationId xmlns:p14="http://schemas.microsoft.com/office/powerpoint/2010/main" val="2862963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Levels or Layers of Tracking</a:t>
            </a:r>
          </a:p>
          <a:p>
            <a:br>
              <a:rPr lang="en-US" dirty="0"/>
            </a:br>
            <a:r>
              <a:rPr lang="en-US" dirty="0"/>
              <a:t>The information provided on an intruder depends on the levels of tracking that </a:t>
            </a:r>
            <a:r>
              <a:rPr lang="en-US"/>
              <a:t>you have </a:t>
            </a:r>
            <a:r>
              <a:rPr lang="en-US" dirty="0"/>
              <a:t>enabled on your Honey Pot. </a:t>
            </a:r>
          </a:p>
          <a:p>
            <a:r>
              <a:rPr lang="en-US" dirty="0"/>
              <a:t>Common tracking levels include the firewall, system logs on the Honey Pot and sniffer-based tools. </a:t>
            </a:r>
            <a:br>
              <a:rPr lang="en-US" dirty="0"/>
            </a:br>
            <a:br>
              <a:rPr lang="en-US" dirty="0"/>
            </a:br>
            <a:r>
              <a:rPr lang="en-US" b="1" dirty="0">
                <a:solidFill>
                  <a:srgbClr val="FF0000"/>
                </a:solidFill>
              </a:rPr>
              <a:t>Firewall Logs</a:t>
            </a:r>
          </a:p>
          <a:p>
            <a:r>
              <a:rPr lang="en-US" dirty="0"/>
              <a:t>Most firewalls provide </a:t>
            </a:r>
            <a:r>
              <a:rPr lang="en-US" dirty="0">
                <a:solidFill>
                  <a:srgbClr val="FF0000"/>
                </a:solidFill>
              </a:rPr>
              <a:t>activity-logging capabilities </a:t>
            </a:r>
            <a:r>
              <a:rPr lang="en-US" dirty="0"/>
              <a:t>which can be used to identify how an intruder is attempting to get into a Honey Pot. </a:t>
            </a:r>
          </a:p>
          <a:p>
            <a:r>
              <a:rPr lang="en-US" dirty="0"/>
              <a:t>Firewall logs to router logs; they can both be set to trap and save packets of a pre-determined type. Remember that when setting up the firewall, you would normally want to log ALL packets going to the Honey Pot system, as there should be no legitimate reason for traffic going to or from the Honey Pot. </a:t>
            </a:r>
          </a:p>
          <a:p>
            <a:br>
              <a:rPr lang="en-US" dirty="0"/>
            </a:br>
            <a:r>
              <a:rPr lang="en-US" dirty="0"/>
              <a:t>Reviewing the </a:t>
            </a:r>
            <a:r>
              <a:rPr lang="en-US" dirty="0">
                <a:solidFill>
                  <a:srgbClr val="FF0000"/>
                </a:solidFill>
              </a:rPr>
              <a:t>order, sequence, time stamps and type of packets </a:t>
            </a:r>
            <a:r>
              <a:rPr lang="en-US" dirty="0"/>
              <a:t>used by an intruder to gain access to you Honey Pot will help you </a:t>
            </a:r>
            <a:r>
              <a:rPr lang="en-US" dirty="0">
                <a:solidFill>
                  <a:srgbClr val="FF0000"/>
                </a:solidFill>
              </a:rPr>
              <a:t>identify the tools, methodology being used by the intruder </a:t>
            </a:r>
            <a:r>
              <a:rPr lang="en-US" dirty="0"/>
              <a:t>and their intentions (vandalism, data theft, remote launch point search, etc.).  </a:t>
            </a:r>
            <a:br>
              <a:rPr lang="en-US" dirty="0"/>
            </a:br>
            <a:br>
              <a:rPr lang="en-US" dirty="0"/>
            </a:br>
            <a:r>
              <a:rPr lang="en-US" dirty="0"/>
              <a:t>Another useful function of many firewalls is their </a:t>
            </a:r>
            <a:r>
              <a:rPr lang="en-US" dirty="0">
                <a:solidFill>
                  <a:srgbClr val="FF0000"/>
                </a:solidFill>
              </a:rPr>
              <a:t>notification capabilities</a:t>
            </a:r>
            <a:r>
              <a:rPr lang="en-US" dirty="0"/>
              <a:t>. Most firewalls can be </a:t>
            </a:r>
            <a:r>
              <a:rPr lang="en-US" dirty="0">
                <a:solidFill>
                  <a:srgbClr val="FF0000"/>
                </a:solidFill>
              </a:rPr>
              <a:t>configured to send alerts by email or pager to notify </a:t>
            </a:r>
            <a:r>
              <a:rPr lang="en-US" dirty="0"/>
              <a:t>you of traffic going to or from your Honey Pot. This can be extremely useful in letting you review intruder activity near real time. </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1F52C056-4745-D94F-AA20-EC07D0C831A1}" type="slidenum">
              <a:rPr lang="en-US" smtClean="0"/>
              <a:t>47</a:t>
            </a:fld>
            <a:endParaRPr lang="en-US"/>
          </a:p>
        </p:txBody>
      </p:sp>
    </p:spTree>
    <p:extLst>
      <p:ext uri="{BB962C8B-B14F-4D97-AF65-F5344CB8AC3E}">
        <p14:creationId xmlns:p14="http://schemas.microsoft.com/office/powerpoint/2010/main" val="346889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Routers link devices together in the internet, so it has a highly privileged position that hackers can exploit.</a:t>
            </a:r>
          </a:p>
          <a:p>
            <a:r>
              <a:rPr lang="en-US" dirty="0"/>
              <a:t>Unfortunately many consumer and small-business routers come with </a:t>
            </a:r>
            <a:r>
              <a:rPr lang="en-US" dirty="0">
                <a:solidFill>
                  <a:srgbClr val="FF0000"/>
                </a:solidFill>
              </a:rPr>
              <a:t>insecure default configurations</a:t>
            </a:r>
            <a:r>
              <a:rPr lang="en-US" dirty="0"/>
              <a:t>, have </a:t>
            </a:r>
            <a:r>
              <a:rPr lang="en-US" dirty="0">
                <a:solidFill>
                  <a:srgbClr val="FF0000"/>
                </a:solidFill>
              </a:rPr>
              <a:t>undocumented backdoor accounts</a:t>
            </a:r>
            <a:r>
              <a:rPr lang="en-US" dirty="0"/>
              <a:t>, expose legacy services and have </a:t>
            </a:r>
            <a:r>
              <a:rPr lang="en-US" dirty="0">
                <a:solidFill>
                  <a:srgbClr val="FF0000"/>
                </a:solidFill>
              </a:rPr>
              <a:t>firmware </a:t>
            </a:r>
            <a:r>
              <a:rPr lang="en-US" dirty="0"/>
              <a:t>that is riddled with basic flaws. </a:t>
            </a:r>
          </a:p>
          <a:p>
            <a:r>
              <a:rPr lang="en-US" dirty="0"/>
              <a:t>Some of these problems can't be fixed by users, but there are many actions that can be taken to at least protect these devices from large-scale, automated attacks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http://www.pcworld.com/article/3093362/how-to-secure-your-router-and-home-network.html</a:t>
            </a:r>
          </a:p>
          <a:p>
            <a:endParaRPr lang="en-US" dirty="0"/>
          </a:p>
        </p:txBody>
      </p:sp>
      <p:sp>
        <p:nvSpPr>
          <p:cNvPr id="4" name="Slide Number Placeholder 3"/>
          <p:cNvSpPr>
            <a:spLocks noGrp="1"/>
          </p:cNvSpPr>
          <p:nvPr>
            <p:ph type="sldNum" sz="quarter" idx="5"/>
          </p:nvPr>
        </p:nvSpPr>
        <p:spPr/>
        <p:txBody>
          <a:bodyPr/>
          <a:lstStyle/>
          <a:p>
            <a:fld id="{1F52C056-4745-D94F-AA20-EC07D0C831A1}" type="slidenum">
              <a:rPr lang="en-US" smtClean="0"/>
              <a:t>49</a:t>
            </a:fld>
            <a:endParaRPr lang="en-US"/>
          </a:p>
        </p:txBody>
      </p:sp>
    </p:spTree>
    <p:extLst>
      <p:ext uri="{BB962C8B-B14F-4D97-AF65-F5344CB8AC3E}">
        <p14:creationId xmlns:p14="http://schemas.microsoft.com/office/powerpoint/2010/main" val="1254771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http://lifehacker.com/the-most-important-security-settings-to-change-on-your-1573958554</a:t>
            </a:r>
          </a:p>
          <a:p>
            <a:endParaRPr lang="en-US" dirty="0"/>
          </a:p>
        </p:txBody>
      </p:sp>
      <p:sp>
        <p:nvSpPr>
          <p:cNvPr id="4" name="Slide Number Placeholder 3"/>
          <p:cNvSpPr>
            <a:spLocks noGrp="1"/>
          </p:cNvSpPr>
          <p:nvPr>
            <p:ph type="sldNum" sz="quarter" idx="5"/>
          </p:nvPr>
        </p:nvSpPr>
        <p:spPr/>
        <p:txBody>
          <a:bodyPr/>
          <a:lstStyle/>
          <a:p>
            <a:fld id="{1F52C056-4745-D94F-AA20-EC07D0C831A1}" type="slidenum">
              <a:rPr lang="en-US" smtClean="0"/>
              <a:t>51</a:t>
            </a:fld>
            <a:endParaRPr lang="en-US"/>
          </a:p>
        </p:txBody>
      </p:sp>
    </p:spTree>
    <p:extLst>
      <p:ext uri="{BB962C8B-B14F-4D97-AF65-F5344CB8AC3E}">
        <p14:creationId xmlns:p14="http://schemas.microsoft.com/office/powerpoint/2010/main" val="2766787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2C056-4745-D94F-AA20-EC07D0C831A1}" type="slidenum">
              <a:rPr lang="en-US" smtClean="0"/>
              <a:t>12</a:t>
            </a:fld>
            <a:endParaRPr lang="en-US"/>
          </a:p>
        </p:txBody>
      </p:sp>
    </p:spTree>
    <p:extLst>
      <p:ext uri="{BB962C8B-B14F-4D97-AF65-F5344CB8AC3E}">
        <p14:creationId xmlns:p14="http://schemas.microsoft.com/office/powerpoint/2010/main" val="3383868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10" charset="0"/>
                <a:ea typeface="ＭＳ Ｐゴシック" pitchFamily="-110" charset="-128"/>
                <a:cs typeface="ＭＳ Ｐゴシック" pitchFamily="-110" charset="-128"/>
              </a:rPr>
              <a:t>The following definitions from RFC 2828 (Internet Security Glossary) are relevant to our discussion:</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p>
          <a:p>
            <a:r>
              <a:rPr lang="en-US" sz="1200" b="1" kern="1200" dirty="0">
                <a:solidFill>
                  <a:schemeClr val="tx1"/>
                </a:solidFill>
                <a:latin typeface="Times New Roman" pitchFamily="-110" charset="0"/>
                <a:ea typeface="ＭＳ Ｐゴシック" pitchFamily="-110" charset="-128"/>
                <a:cs typeface="ＭＳ Ｐゴシック" pitchFamily="-110" charset="-128"/>
              </a:rPr>
              <a:t>Security Intrusion:</a:t>
            </a:r>
            <a:r>
              <a:rPr lang="en-US" sz="1200" kern="1200" dirty="0">
                <a:solidFill>
                  <a:schemeClr val="tx1"/>
                </a:solidFill>
                <a:latin typeface="Times New Roman" pitchFamily="-110" charset="0"/>
                <a:ea typeface="ＭＳ Ｐゴシック" pitchFamily="-110" charset="-128"/>
                <a:cs typeface="ＭＳ Ｐゴシック" pitchFamily="-110" charset="-128"/>
              </a:rPr>
              <a:t> A security event, or a combination of multiple security events, that constitutes a security incident in which an intruder gains, or attempts to gain, access to a system (or system resource) without having authorization to do so</a:t>
            </a:r>
            <a:br>
              <a:rPr lang="en-US" sz="1200" kern="1200" dirty="0">
                <a:solidFill>
                  <a:schemeClr val="tx1"/>
                </a:solidFill>
                <a:latin typeface="Times New Roman" pitchFamily="-110" charset="0"/>
                <a:ea typeface="ＭＳ Ｐゴシック" pitchFamily="-110" charset="-128"/>
                <a:cs typeface="ＭＳ Ｐゴシック" pitchFamily="-110" charset="-128"/>
              </a:rPr>
            </a:br>
            <a:endParaRPr lang="en-US" sz="1200" kern="1200" dirty="0">
              <a:solidFill>
                <a:schemeClr val="tx1"/>
              </a:solidFill>
              <a:latin typeface="Times New Roman" pitchFamily="-110" charset="0"/>
              <a:ea typeface="ＭＳ Ｐゴシック" pitchFamily="-110" charset="-128"/>
              <a:cs typeface="ＭＳ Ｐゴシック" pitchFamily="-110" charset="-128"/>
            </a:endParaRPr>
          </a:p>
          <a:p>
            <a:r>
              <a:rPr lang="en-US" sz="1200" b="1" kern="1200" dirty="0">
                <a:solidFill>
                  <a:schemeClr val="tx1"/>
                </a:solidFill>
                <a:latin typeface="Times New Roman" pitchFamily="-110" charset="0"/>
                <a:ea typeface="ＭＳ Ｐゴシック" pitchFamily="-110" charset="-128"/>
                <a:cs typeface="ＭＳ Ｐゴシック" pitchFamily="-110" charset="-128"/>
              </a:rPr>
              <a:t>Intrusion Detection:</a:t>
            </a:r>
            <a:r>
              <a:rPr lang="en-US" sz="1200" kern="1200" dirty="0">
                <a:solidFill>
                  <a:schemeClr val="tx1"/>
                </a:solidFill>
                <a:latin typeface="Times New Roman" pitchFamily="-110" charset="0"/>
                <a:ea typeface="ＭＳ Ｐゴシック" pitchFamily="-110" charset="-128"/>
                <a:cs typeface="ＭＳ Ｐゴシック" pitchFamily="-110" charset="-128"/>
              </a:rPr>
              <a:t> A security service that monitors and analyzes system events for the purpose of finding, and providing real-time or near-real- time warning of, attempts to access system resources in an unauthorized manner</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endParaRPr lang="en-US" dirty="0"/>
          </a:p>
        </p:txBody>
      </p:sp>
      <p:sp>
        <p:nvSpPr>
          <p:cNvPr id="4" name="Slide Number Placeholder 3"/>
          <p:cNvSpPr>
            <a:spLocks noGrp="1"/>
          </p:cNvSpPr>
          <p:nvPr>
            <p:ph type="sldNum" sz="quarter" idx="10"/>
          </p:nvPr>
        </p:nvSpPr>
        <p:spPr/>
        <p:txBody>
          <a:bodyPr/>
          <a:lstStyle/>
          <a:p>
            <a:fld id="{B1CD8B4D-D947-CC45-8386-76961FE86905}" type="slidenum">
              <a:rPr lang="en-US" smtClean="0"/>
              <a:pPr/>
              <a:t>16</a:t>
            </a:fld>
            <a:endParaRPr lang="en-US" dirty="0"/>
          </a:p>
        </p:txBody>
      </p:sp>
    </p:spTree>
    <p:extLst>
      <p:ext uri="{BB962C8B-B14F-4D97-AF65-F5344CB8AC3E}">
        <p14:creationId xmlns:p14="http://schemas.microsoft.com/office/powerpoint/2010/main" val="2918242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10" charset="0"/>
                <a:ea typeface="ＭＳ Ｐゴシック" pitchFamily="-110" charset="-128"/>
                <a:cs typeface="ＭＳ Ｐゴシック" pitchFamily="-110" charset="-128"/>
              </a:rPr>
              <a:t>Intrusion detection systems (IDSs) can be classified as follows:</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p>
          <a:p>
            <a:pPr lvl="0"/>
            <a:r>
              <a:rPr lang="en-US" sz="1200" b="1" kern="1200" dirty="0">
                <a:solidFill>
                  <a:schemeClr val="tx1"/>
                </a:solidFill>
                <a:latin typeface="Times New Roman" pitchFamily="-110" charset="0"/>
                <a:ea typeface="ＭＳ Ｐゴシック" pitchFamily="-110" charset="-128"/>
                <a:cs typeface="ＭＳ Ｐゴシック" pitchFamily="-110" charset="-128"/>
              </a:rPr>
              <a:t>Host-based IDS:</a:t>
            </a:r>
            <a:r>
              <a:rPr lang="en-US" sz="1200" kern="1200" dirty="0">
                <a:solidFill>
                  <a:schemeClr val="tx1"/>
                </a:solidFill>
                <a:latin typeface="Times New Roman" pitchFamily="-110" charset="0"/>
                <a:ea typeface="ＭＳ Ｐゴシック" pitchFamily="-110" charset="-128"/>
                <a:cs typeface="ＭＳ Ｐゴシック" pitchFamily="-110" charset="-128"/>
              </a:rPr>
              <a:t> Monitors the characteristics of a single host and the events occurring within that host for suspicious activity</a:t>
            </a:r>
          </a:p>
          <a:p>
            <a:pPr lvl="0"/>
            <a:r>
              <a:rPr lang="en-US" sz="1200" b="1" kern="1200" dirty="0">
                <a:solidFill>
                  <a:schemeClr val="tx1"/>
                </a:solidFill>
                <a:latin typeface="Times New Roman" pitchFamily="-110" charset="0"/>
                <a:ea typeface="ＭＳ Ｐゴシック" pitchFamily="-110" charset="-128"/>
                <a:cs typeface="ＭＳ Ｐゴシック" pitchFamily="-110" charset="-128"/>
              </a:rPr>
              <a:t>Network-based IDS:</a:t>
            </a:r>
            <a:r>
              <a:rPr lang="en-US" sz="1200" kern="1200" dirty="0">
                <a:solidFill>
                  <a:schemeClr val="tx1"/>
                </a:solidFill>
                <a:latin typeface="Times New Roman" pitchFamily="-110" charset="0"/>
                <a:ea typeface="ＭＳ Ｐゴシック" pitchFamily="-110" charset="-128"/>
                <a:cs typeface="ＭＳ Ｐゴシック" pitchFamily="-110" charset="-128"/>
              </a:rPr>
              <a:t> Monitors network traffic for particular network segments or devices and analyzes network, transport, and application protocols to identify suspicious activity</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p>
        </p:txBody>
      </p:sp>
      <p:sp>
        <p:nvSpPr>
          <p:cNvPr id="70660" name="Slide Number Placeholder 3"/>
          <p:cNvSpPr>
            <a:spLocks noGrp="1"/>
          </p:cNvSpPr>
          <p:nvPr>
            <p:ph type="sldNum" sz="quarter" idx="5"/>
          </p:nvPr>
        </p:nvSpPr>
        <p:spPr>
          <a:noFill/>
        </p:spPr>
        <p:txBody>
          <a:bodyPr/>
          <a:lstStyle/>
          <a:p>
            <a:fld id="{935842A4-97DF-4047-9393-7C7AB9BFBDDA}" type="slidenum">
              <a:rPr lang="en-US"/>
              <a:pPr/>
              <a:t>18</a:t>
            </a:fld>
            <a:endParaRPr lang="en-US" dirty="0"/>
          </a:p>
        </p:txBody>
      </p:sp>
    </p:spTree>
    <p:extLst>
      <p:ext uri="{BB962C8B-B14F-4D97-AF65-F5344CB8AC3E}">
        <p14:creationId xmlns:p14="http://schemas.microsoft.com/office/powerpoint/2010/main" val="242485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10" charset="0"/>
                <a:ea typeface="ＭＳ Ｐゴシック" pitchFamily="-110" charset="-128"/>
                <a:cs typeface="ＭＳ Ｐゴシック" pitchFamily="-110" charset="-128"/>
              </a:rPr>
              <a:t>The following definitions from RFC 2828 (Internet Security Glossary) are relevant to our discussion:</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p>
          <a:p>
            <a:r>
              <a:rPr lang="en-US" sz="1200" b="1" kern="1200" dirty="0">
                <a:solidFill>
                  <a:schemeClr val="tx1"/>
                </a:solidFill>
                <a:latin typeface="Times New Roman" pitchFamily="-110" charset="0"/>
                <a:ea typeface="ＭＳ Ｐゴシック" pitchFamily="-110" charset="-128"/>
                <a:cs typeface="ＭＳ Ｐゴシック" pitchFamily="-110" charset="-128"/>
              </a:rPr>
              <a:t>Security Intrusion:</a:t>
            </a:r>
            <a:r>
              <a:rPr lang="en-US" sz="1200" kern="1200" dirty="0">
                <a:solidFill>
                  <a:schemeClr val="tx1"/>
                </a:solidFill>
                <a:latin typeface="Times New Roman" pitchFamily="-110" charset="0"/>
                <a:ea typeface="ＭＳ Ｐゴシック" pitchFamily="-110" charset="-128"/>
                <a:cs typeface="ＭＳ Ｐゴシック" pitchFamily="-110" charset="-128"/>
              </a:rPr>
              <a:t> A security event, or a combination of multiple security events, that constitutes a security incident in which an intruder gains, or attempts to gain, access to a system (or system resource) without having authorization to do so</a:t>
            </a:r>
            <a:br>
              <a:rPr lang="en-US" sz="1200" kern="1200" dirty="0">
                <a:solidFill>
                  <a:schemeClr val="tx1"/>
                </a:solidFill>
                <a:latin typeface="Times New Roman" pitchFamily="-110" charset="0"/>
                <a:ea typeface="ＭＳ Ｐゴシック" pitchFamily="-110" charset="-128"/>
                <a:cs typeface="ＭＳ Ｐゴシック" pitchFamily="-110" charset="-128"/>
              </a:rPr>
            </a:br>
            <a:endParaRPr lang="en-US" sz="1200" kern="1200" dirty="0">
              <a:solidFill>
                <a:schemeClr val="tx1"/>
              </a:solidFill>
              <a:latin typeface="Times New Roman" pitchFamily="-110" charset="0"/>
              <a:ea typeface="ＭＳ Ｐゴシック" pitchFamily="-110" charset="-128"/>
              <a:cs typeface="ＭＳ Ｐゴシック" pitchFamily="-110" charset="-128"/>
            </a:endParaRPr>
          </a:p>
          <a:p>
            <a:r>
              <a:rPr lang="en-US" sz="1200" b="1" kern="1200" dirty="0">
                <a:solidFill>
                  <a:schemeClr val="tx1"/>
                </a:solidFill>
                <a:latin typeface="Times New Roman" pitchFamily="-110" charset="0"/>
                <a:ea typeface="ＭＳ Ｐゴシック" pitchFamily="-110" charset="-128"/>
                <a:cs typeface="ＭＳ Ｐゴシック" pitchFamily="-110" charset="-128"/>
              </a:rPr>
              <a:t>Intrusion Detection:</a:t>
            </a:r>
            <a:r>
              <a:rPr lang="en-US" sz="1200" kern="1200" dirty="0">
                <a:solidFill>
                  <a:schemeClr val="tx1"/>
                </a:solidFill>
                <a:latin typeface="Times New Roman" pitchFamily="-110" charset="0"/>
                <a:ea typeface="ＭＳ Ｐゴシック" pitchFamily="-110" charset="-128"/>
                <a:cs typeface="ＭＳ Ｐゴシック" pitchFamily="-110" charset="-128"/>
              </a:rPr>
              <a:t> A security service that monitors and analyzes system events for the purpose of finding, and providing real-time or near-real- time warning of, attempts to access system resources in an unauthorized manner</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endParaRPr lang="en-US" dirty="0"/>
          </a:p>
        </p:txBody>
      </p:sp>
      <p:sp>
        <p:nvSpPr>
          <p:cNvPr id="4" name="Slide Number Placeholder 3"/>
          <p:cNvSpPr>
            <a:spLocks noGrp="1"/>
          </p:cNvSpPr>
          <p:nvPr>
            <p:ph type="sldNum" sz="quarter" idx="10"/>
          </p:nvPr>
        </p:nvSpPr>
        <p:spPr/>
        <p:txBody>
          <a:bodyPr/>
          <a:lstStyle/>
          <a:p>
            <a:fld id="{B1CD8B4D-D947-CC45-8386-76961FE86905}" type="slidenum">
              <a:rPr lang="en-US" smtClean="0"/>
              <a:pPr/>
              <a:t>19</a:t>
            </a:fld>
            <a:endParaRPr lang="en-US" dirty="0"/>
          </a:p>
        </p:txBody>
      </p:sp>
    </p:spTree>
    <p:extLst>
      <p:ext uri="{BB962C8B-B14F-4D97-AF65-F5344CB8AC3E}">
        <p14:creationId xmlns:p14="http://schemas.microsoft.com/office/powerpoint/2010/main" val="1210890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Times New Roman" pitchFamily="-110" charset="0"/>
                <a:ea typeface="ＭＳ Ｐゴシック" pitchFamily="-110" charset="-128"/>
                <a:cs typeface="ＭＳ Ｐゴシック" pitchFamily="-110" charset="-128"/>
              </a:rPr>
              <a:t>	</a:t>
            </a:r>
            <a:r>
              <a:rPr lang="en-US" dirty="0" err="1"/>
              <a:t>Src</a:t>
            </a:r>
            <a:r>
              <a:rPr lang="en-US" dirty="0"/>
              <a:t>: http://csrc.nist.gov/publications/nistpubs/800-94/SP800-94.pdf</a:t>
            </a:r>
          </a:p>
          <a:p>
            <a:endParaRPr lang="en-US" dirty="0"/>
          </a:p>
        </p:txBody>
      </p:sp>
      <p:sp>
        <p:nvSpPr>
          <p:cNvPr id="4" name="Slide Number Placeholder 3"/>
          <p:cNvSpPr>
            <a:spLocks noGrp="1"/>
          </p:cNvSpPr>
          <p:nvPr>
            <p:ph type="sldNum" sz="quarter" idx="10"/>
          </p:nvPr>
        </p:nvSpPr>
        <p:spPr/>
        <p:txBody>
          <a:bodyPr/>
          <a:lstStyle/>
          <a:p>
            <a:fld id="{B1CD8B4D-D947-CC45-8386-76961FE86905}" type="slidenum">
              <a:rPr lang="en-US" smtClean="0"/>
              <a:pPr/>
              <a:t>20</a:t>
            </a:fld>
            <a:endParaRPr lang="en-US" dirty="0"/>
          </a:p>
        </p:txBody>
      </p:sp>
    </p:spTree>
    <p:extLst>
      <p:ext uri="{BB962C8B-B14F-4D97-AF65-F5344CB8AC3E}">
        <p14:creationId xmlns:p14="http://schemas.microsoft.com/office/powerpoint/2010/main" val="2488509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sz="1200" kern="1200" dirty="0">
                <a:solidFill>
                  <a:schemeClr val="tx1"/>
                </a:solidFill>
                <a:latin typeface="Times New Roman" pitchFamily="-110" charset="0"/>
                <a:ea typeface="ＭＳ Ｐゴシック" pitchFamily="-110" charset="-128"/>
                <a:cs typeface="ＭＳ Ｐゴシック" pitchFamily="-110" charset="-128"/>
              </a:rPr>
              <a:t>An IDS comprises three logical components:</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p>
          <a:p>
            <a:pPr lvl="0"/>
            <a:r>
              <a:rPr lang="en-US" sz="1200" b="1" kern="1200" dirty="0">
                <a:solidFill>
                  <a:schemeClr val="tx1"/>
                </a:solidFill>
                <a:latin typeface="Times New Roman" pitchFamily="-110" charset="0"/>
                <a:ea typeface="ＭＳ Ｐゴシック" pitchFamily="-110" charset="-128"/>
                <a:cs typeface="ＭＳ Ｐゴシック" pitchFamily="-110" charset="-128"/>
              </a:rPr>
              <a:t>Sensors:</a:t>
            </a:r>
            <a:r>
              <a:rPr lang="en-US" sz="1200" kern="1200" dirty="0">
                <a:solidFill>
                  <a:schemeClr val="tx1"/>
                </a:solidFill>
                <a:latin typeface="Times New Roman" pitchFamily="-110" charset="0"/>
                <a:ea typeface="ＭＳ Ｐゴシック" pitchFamily="-110" charset="-128"/>
                <a:cs typeface="ＭＳ Ｐゴシック" pitchFamily="-110" charset="-128"/>
              </a:rPr>
              <a:t> Sensors are responsible for collecting data. The input for a sensor may be any part of a system that could contain evidence of an intrusion. Types of input to a sensor include network packets, log files, and system call traces. Sensors collect and forward this information to the analyzer.</a:t>
            </a:r>
          </a:p>
          <a:p>
            <a:pPr lvl="0"/>
            <a:r>
              <a:rPr lang="en-US" sz="1200" b="1" kern="1200" dirty="0">
                <a:solidFill>
                  <a:schemeClr val="tx1"/>
                </a:solidFill>
                <a:latin typeface="Times New Roman" pitchFamily="-110" charset="0"/>
                <a:ea typeface="ＭＳ Ｐゴシック" pitchFamily="-110" charset="-128"/>
                <a:cs typeface="ＭＳ Ｐゴシック" pitchFamily="-110" charset="-128"/>
              </a:rPr>
              <a:t>Analyzers:</a:t>
            </a:r>
            <a:r>
              <a:rPr lang="en-US" sz="1200" kern="1200" dirty="0">
                <a:solidFill>
                  <a:schemeClr val="tx1"/>
                </a:solidFill>
                <a:latin typeface="Times New Roman" pitchFamily="-110" charset="0"/>
                <a:ea typeface="ＭＳ Ｐゴシック" pitchFamily="-110" charset="-128"/>
                <a:cs typeface="ＭＳ Ｐゴシック" pitchFamily="-110" charset="-128"/>
              </a:rPr>
              <a:t> Analyzers receive input from one or more sensors or from other analyzers. The analyzer is responsible for determining if an intrusion has occurred. The output of this component is an indication that an intrusion has occurred. The output may include evidence supporting the conclusion that an intrusion occurred. The analyzer may provide guidance about what actions to take as a result of the intrusion.</a:t>
            </a:r>
          </a:p>
          <a:p>
            <a:pPr lvl="0"/>
            <a:r>
              <a:rPr lang="en-US" sz="1200" b="1" kern="1200" dirty="0">
                <a:solidFill>
                  <a:schemeClr val="tx1"/>
                </a:solidFill>
                <a:latin typeface="Times New Roman" pitchFamily="-110" charset="0"/>
                <a:ea typeface="ＭＳ Ｐゴシック" pitchFamily="-110" charset="-128"/>
                <a:cs typeface="ＭＳ Ｐゴシック" pitchFamily="-110" charset="-128"/>
              </a:rPr>
              <a:t>User interface:</a:t>
            </a:r>
            <a:r>
              <a:rPr lang="en-US" sz="1200" kern="1200" dirty="0">
                <a:solidFill>
                  <a:schemeClr val="tx1"/>
                </a:solidFill>
                <a:latin typeface="Times New Roman" pitchFamily="-110" charset="0"/>
                <a:ea typeface="ＭＳ Ｐゴシック" pitchFamily="-110" charset="-128"/>
                <a:cs typeface="ＭＳ Ｐゴシック" pitchFamily="-110" charset="-128"/>
              </a:rPr>
              <a:t> The user interface to an IDS enables a user to view output from the system or control the behavior of the system. In some systems, the user interface may equate to a manager, director, or console component.</a:t>
            </a:r>
          </a:p>
          <a:p>
            <a:endParaRPr lang="en-US" dirty="0"/>
          </a:p>
          <a:p>
            <a:pPr>
              <a:lnSpc>
                <a:spcPct val="90000"/>
              </a:lnSpc>
            </a:pPr>
            <a:endParaRPr lang="en-US" dirty="0"/>
          </a:p>
          <a:p>
            <a:endParaRPr lang="en-US" dirty="0"/>
          </a:p>
        </p:txBody>
      </p:sp>
      <p:sp>
        <p:nvSpPr>
          <p:cNvPr id="71684" name="Slide Number Placeholder 3"/>
          <p:cNvSpPr>
            <a:spLocks noGrp="1"/>
          </p:cNvSpPr>
          <p:nvPr>
            <p:ph type="sldNum" sz="quarter" idx="5"/>
          </p:nvPr>
        </p:nvSpPr>
        <p:spPr>
          <a:noFill/>
        </p:spPr>
        <p:txBody>
          <a:bodyPr/>
          <a:lstStyle/>
          <a:p>
            <a:fld id="{2575EADE-D0E1-0F4B-98D3-DEE68D425898}" type="slidenum">
              <a:rPr lang="en-US"/>
              <a:pPr/>
              <a:t>21</a:t>
            </a:fld>
            <a:endParaRPr lang="en-US" dirty="0"/>
          </a:p>
        </p:txBody>
      </p:sp>
    </p:spTree>
    <p:extLst>
      <p:ext uri="{BB962C8B-B14F-4D97-AF65-F5344CB8AC3E}">
        <p14:creationId xmlns:p14="http://schemas.microsoft.com/office/powerpoint/2010/main" val="689932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sz="1200" kern="1200" dirty="0">
                <a:solidFill>
                  <a:schemeClr val="tx1"/>
                </a:solidFill>
                <a:latin typeface="Times New Roman" pitchFamily="-110" charset="0"/>
                <a:ea typeface="ＭＳ Ｐゴシック" pitchFamily="-110" charset="-128"/>
                <a:cs typeface="ＭＳ Ｐゴシック" pitchFamily="-110" charset="-128"/>
              </a:rPr>
              <a:t>An IDS comprises three logical components:</a:t>
            </a:r>
          </a:p>
          <a:p>
            <a:r>
              <a:rPr lang="en-US" sz="1200" kern="1200" dirty="0">
                <a:solidFill>
                  <a:schemeClr val="tx1"/>
                </a:solidFill>
                <a:latin typeface="Times New Roman" pitchFamily="-110" charset="0"/>
                <a:ea typeface="ＭＳ Ｐゴシック" pitchFamily="-110" charset="-128"/>
                <a:cs typeface="ＭＳ Ｐゴシック" pitchFamily="-110" charset="-128"/>
              </a:rPr>
              <a:t> </a:t>
            </a:r>
          </a:p>
          <a:p>
            <a:pPr lvl="0"/>
            <a:r>
              <a:rPr lang="en-US" sz="1200" b="1" kern="1200" dirty="0">
                <a:solidFill>
                  <a:schemeClr val="tx1"/>
                </a:solidFill>
                <a:latin typeface="Times New Roman" pitchFamily="-110" charset="0"/>
                <a:ea typeface="ＭＳ Ｐゴシック" pitchFamily="-110" charset="-128"/>
                <a:cs typeface="ＭＳ Ｐゴシック" pitchFamily="-110" charset="-128"/>
              </a:rPr>
              <a:t>Sensors:</a:t>
            </a:r>
            <a:r>
              <a:rPr lang="en-US" sz="1200" kern="1200" dirty="0">
                <a:solidFill>
                  <a:schemeClr val="tx1"/>
                </a:solidFill>
                <a:latin typeface="Times New Roman" pitchFamily="-110" charset="0"/>
                <a:ea typeface="ＭＳ Ｐゴシック" pitchFamily="-110" charset="-128"/>
                <a:cs typeface="ＭＳ Ｐゴシック" pitchFamily="-110" charset="-128"/>
              </a:rPr>
              <a:t> Sensors are responsible for collecting data. The input for a sensor may be any part of a system that could contain evidence of an intrusion. Types of input to a sensor include network packets, log files, and system call traces. Sensors collect and forward this information to the analyzer.</a:t>
            </a:r>
          </a:p>
        </p:txBody>
      </p:sp>
      <p:sp>
        <p:nvSpPr>
          <p:cNvPr id="71684" name="Slide Number Placeholder 3"/>
          <p:cNvSpPr>
            <a:spLocks noGrp="1"/>
          </p:cNvSpPr>
          <p:nvPr>
            <p:ph type="sldNum" sz="quarter" idx="5"/>
          </p:nvPr>
        </p:nvSpPr>
        <p:spPr>
          <a:noFill/>
        </p:spPr>
        <p:txBody>
          <a:bodyPr/>
          <a:lstStyle/>
          <a:p>
            <a:fld id="{2575EADE-D0E1-0F4B-98D3-DEE68D425898}" type="slidenum">
              <a:rPr lang="en-US"/>
              <a:pPr/>
              <a:t>22</a:t>
            </a:fld>
            <a:endParaRPr lang="en-US" dirty="0"/>
          </a:p>
        </p:txBody>
      </p:sp>
    </p:spTree>
    <p:extLst>
      <p:ext uri="{BB962C8B-B14F-4D97-AF65-F5344CB8AC3E}">
        <p14:creationId xmlns:p14="http://schemas.microsoft.com/office/powerpoint/2010/main" val="438156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AD8D91A-A2EE-4B54-B3C6-F6C67903BA9C}" type="datetime1">
              <a:rPr lang="en-US" smtClean="0"/>
              <a:pPr/>
              <a:t>5/27/22</a:t>
            </a:fld>
            <a:endParaRPr lang="en-US" dirty="0"/>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9785C6-EBAF-49D5-AD4D-BABF4DFAAD59}" type="datetime1">
              <a:rPr lang="en-US" smtClean="0"/>
              <a:pPr/>
              <a:t>5/27/22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pPr/>
              <a:t>5/27/22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9A7B8-0EC4-44C9-AFEF-25E144F11C06}" type="datetime1">
              <a:rPr lang="en-US" smtClean="0"/>
              <a:pPr/>
              <a:t>5/27/22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2BB47B5-C739-4DAE-AACD-CC58CA843AC4}" type="datetime1">
              <a:rPr lang="en-US" smtClean="0"/>
              <a:pPr/>
              <a:t>5/27/22</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5/27/22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5/27/22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70D3E6-EF16-4488-94A4-211508FE4682}" type="datetime1">
              <a:rPr lang="en-US" smtClean="0"/>
              <a:pPr/>
              <a:t>5/27/22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077FB3B-20DA-4D0E-BF16-8262B7156612}" type="datetime1">
              <a:rPr lang="en-US" smtClean="0"/>
              <a:pPr/>
              <a:t>5/27/22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273C2C-6BD0-40EC-8D8D-4D51F089C5EB}" type="datetime1">
              <a:rPr lang="en-US" smtClean="0"/>
              <a:pPr/>
              <a:t>5/27/22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5" name="Date Placeholder 4"/>
          <p:cNvSpPr>
            <a:spLocks noGrp="1"/>
          </p:cNvSpPr>
          <p:nvPr>
            <p:ph type="dt" sz="half" idx="10"/>
          </p:nvPr>
        </p:nvSpPr>
        <p:spPr/>
        <p:txBody>
          <a:bodyPr/>
          <a:lstStyle/>
          <a:p>
            <a:fld id="{2D377F5C-EDA7-4864-9756-35769B0E62CF}" type="datetime1">
              <a:rPr lang="en-US" smtClean="0"/>
              <a:pPr/>
              <a:t>5/27/22</a:t>
            </a:fld>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8B99C93-F56F-46AB-9EB8-53614A95B15F}" type="datetime1">
              <a:rPr lang="en-US" smtClean="0"/>
              <a:pPr/>
              <a:t>5/27/22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ymantec.com/connect/articles/network-intrusion-detection-signatures-part-on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symantec.com/connect/articles/network-intrusion-detection-signatures-part-two"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package" Target="../embeddings/Microsoft_Word_Document.docx"/></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D2A7EB1F-2175-4F59-8D23-4380A57E971A}"/>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673D97A9-96FE-4C72-86BA-2A58F929DCF9}"/>
              </a:ext>
            </a:extLst>
          </p:cNvPr>
          <p:cNvSpPr>
            <a:spLocks noGrp="1"/>
          </p:cNvSpPr>
          <p:nvPr>
            <p:ph type="ctrTitle"/>
          </p:nvPr>
        </p:nvSpPr>
        <p:spPr/>
        <p:txBody>
          <a:bodyPr/>
          <a:lstStyle/>
          <a:p>
            <a:r>
              <a:rPr lang="en-US" dirty="0"/>
              <a:t>Computers and random numbers</a:t>
            </a:r>
          </a:p>
        </p:txBody>
      </p:sp>
    </p:spTree>
    <p:extLst>
      <p:ext uri="{BB962C8B-B14F-4D97-AF65-F5344CB8AC3E}">
        <p14:creationId xmlns:p14="http://schemas.microsoft.com/office/powerpoint/2010/main" val="1753568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DD108-F6F6-4A46-95F1-87DF7BD05886}"/>
              </a:ext>
            </a:extLst>
          </p:cNvPr>
          <p:cNvSpPr>
            <a:spLocks noGrp="1"/>
          </p:cNvSpPr>
          <p:nvPr>
            <p:ph type="title"/>
          </p:nvPr>
        </p:nvSpPr>
        <p:spPr/>
        <p:txBody>
          <a:bodyPr/>
          <a:lstStyle/>
          <a:p>
            <a:r>
              <a:rPr lang="en-US" dirty="0"/>
              <a:t>But….</a:t>
            </a:r>
          </a:p>
        </p:txBody>
      </p:sp>
      <p:sp>
        <p:nvSpPr>
          <p:cNvPr id="3" name="Content Placeholder 2">
            <a:extLst>
              <a:ext uri="{FF2B5EF4-FFF2-40B4-BE49-F238E27FC236}">
                <a16:creationId xmlns:a16="http://schemas.microsoft.com/office/drawing/2014/main" id="{1B948864-BBE4-4E26-9E83-80DD8B303EC2}"/>
              </a:ext>
            </a:extLst>
          </p:cNvPr>
          <p:cNvSpPr>
            <a:spLocks noGrp="1"/>
          </p:cNvSpPr>
          <p:nvPr>
            <p:ph idx="1"/>
          </p:nvPr>
        </p:nvSpPr>
        <p:spPr/>
        <p:txBody>
          <a:bodyPr/>
          <a:lstStyle/>
          <a:p>
            <a:r>
              <a:rPr lang="en-US" dirty="0"/>
              <a:t>Unpatched Ryzen 3000</a:t>
            </a:r>
          </a:p>
          <a:p>
            <a:pPr lvl="1"/>
            <a:r>
              <a:rPr lang="en-US" dirty="0"/>
              <a:t>Says "yes" to the CPUID 01H call</a:t>
            </a:r>
          </a:p>
          <a:p>
            <a:pPr lvl="1"/>
            <a:r>
              <a:rPr lang="en-US" dirty="0"/>
              <a:t>Sets the carry bit indicating RNG was successful</a:t>
            </a:r>
          </a:p>
          <a:p>
            <a:pPr lvl="1"/>
            <a:r>
              <a:rPr lang="en-US" dirty="0"/>
              <a:t>Returns the most artisanal, organic high-quality random number possible... </a:t>
            </a:r>
          </a:p>
          <a:p>
            <a:pPr lvl="1"/>
            <a:endParaRPr lang="en-US" dirty="0"/>
          </a:p>
          <a:p>
            <a:pPr lvl="1"/>
            <a:r>
              <a:rPr lang="en-US" dirty="0"/>
              <a:t>Gives you a 0xFFFFFFFF for the "random" number, every single time.</a:t>
            </a:r>
          </a:p>
          <a:p>
            <a:endParaRPr lang="en-US" dirty="0"/>
          </a:p>
        </p:txBody>
      </p:sp>
    </p:spTree>
    <p:extLst>
      <p:ext uri="{BB962C8B-B14F-4D97-AF65-F5344CB8AC3E}">
        <p14:creationId xmlns:p14="http://schemas.microsoft.com/office/powerpoint/2010/main" val="3391895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1F40-5BE6-4A17-8EC5-6F3308B42B5D}"/>
              </a:ext>
            </a:extLst>
          </p:cNvPr>
          <p:cNvSpPr>
            <a:spLocks noGrp="1"/>
          </p:cNvSpPr>
          <p:nvPr>
            <p:ph type="title"/>
          </p:nvPr>
        </p:nvSpPr>
        <p:spPr/>
        <p:txBody>
          <a:bodyPr/>
          <a:lstStyle/>
          <a:p>
            <a:endParaRPr lang="en-US"/>
          </a:p>
        </p:txBody>
      </p:sp>
      <p:pic>
        <p:nvPicPr>
          <p:cNvPr id="5" name="Content Placeholder 4" descr="A screenshot of a computer&#10;&#10;Description automatically generated">
            <a:extLst>
              <a:ext uri="{FF2B5EF4-FFF2-40B4-BE49-F238E27FC236}">
                <a16:creationId xmlns:a16="http://schemas.microsoft.com/office/drawing/2014/main" id="{0D820A06-AB60-417A-9953-172481733B96}"/>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004785" y="1752600"/>
            <a:ext cx="7134429" cy="4373563"/>
          </a:xfrm>
        </p:spPr>
      </p:pic>
    </p:spTree>
    <p:extLst>
      <p:ext uri="{BB962C8B-B14F-4D97-AF65-F5344CB8AC3E}">
        <p14:creationId xmlns:p14="http://schemas.microsoft.com/office/powerpoint/2010/main" val="2950131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507A5-7408-4CF8-B009-C8E649CE4F19}"/>
              </a:ext>
            </a:extLst>
          </p:cNvPr>
          <p:cNvSpPr>
            <a:spLocks noGrp="1"/>
          </p:cNvSpPr>
          <p:nvPr>
            <p:ph type="title"/>
          </p:nvPr>
        </p:nvSpPr>
        <p:spPr/>
        <p:txBody>
          <a:bodyPr/>
          <a:lstStyle/>
          <a:p>
            <a:endParaRPr lang="en-US"/>
          </a:p>
        </p:txBody>
      </p:sp>
      <p:pic>
        <p:nvPicPr>
          <p:cNvPr id="5" name="Content Placeholder 4" descr="A picture containing text&#10;&#10;Description automatically generated">
            <a:extLst>
              <a:ext uri="{FF2B5EF4-FFF2-40B4-BE49-F238E27FC236}">
                <a16:creationId xmlns:a16="http://schemas.microsoft.com/office/drawing/2014/main" id="{6CB4288D-073D-4B6E-BC2E-B2E1EA74F996}"/>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004785" y="1752600"/>
            <a:ext cx="7134429" cy="4373563"/>
          </a:xfrm>
        </p:spPr>
      </p:pic>
    </p:spTree>
    <p:extLst>
      <p:ext uri="{BB962C8B-B14F-4D97-AF65-F5344CB8AC3E}">
        <p14:creationId xmlns:p14="http://schemas.microsoft.com/office/powerpoint/2010/main" val="598166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0000"/>
                <a:satMod val="170000"/>
              </a:schemeClr>
              <a:schemeClr val="bg1">
                <a:shade val="70000"/>
                <a:satMod val="130000"/>
              </a:schemeClr>
            </a:duotone>
          </a:blip>
          <a:tile tx="0" ty="0" sx="100000" sy="100000" flip="none" algn="tl"/>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39279FF-FEB1-4C35-B97C-5AD6929EE166}"/>
              </a:ext>
            </a:extLst>
          </p:cNvPr>
          <p:cNvSpPr>
            <a:spLocks noGrp="1"/>
          </p:cNvSpPr>
          <p:nvPr>
            <p:ph type="title"/>
          </p:nvPr>
        </p:nvSpPr>
        <p:spPr>
          <a:xfrm>
            <a:off x="426128" y="408372"/>
            <a:ext cx="8260672" cy="1039427"/>
          </a:xfrm>
        </p:spPr>
        <p:txBody>
          <a:bodyPr/>
          <a:lstStyle/>
          <a:p>
            <a:endParaRPr lang="en-US"/>
          </a:p>
        </p:txBody>
      </p:sp>
      <p:pic>
        <p:nvPicPr>
          <p:cNvPr id="5" name="Content Placeholder 4" descr="A close up of text on a black background&#10;&#10;Description automatically generated">
            <a:extLst>
              <a:ext uri="{FF2B5EF4-FFF2-40B4-BE49-F238E27FC236}">
                <a16:creationId xmlns:a16="http://schemas.microsoft.com/office/drawing/2014/main" id="{C01858B4-C3A8-4F25-B0DE-097CF8B344B6}"/>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57200" y="2723229"/>
            <a:ext cx="8229600" cy="2432304"/>
          </a:xfrm>
          <a:prstGeom prst="rect">
            <a:avLst/>
          </a:prstGeom>
          <a:noFill/>
        </p:spPr>
      </p:pic>
    </p:spTree>
    <p:extLst>
      <p:ext uri="{BB962C8B-B14F-4D97-AF65-F5344CB8AC3E}">
        <p14:creationId xmlns:p14="http://schemas.microsoft.com/office/powerpoint/2010/main" val="3547824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5C83E75-264D-4F41-B0A2-17D08AF27741}"/>
              </a:ext>
            </a:extLst>
          </p:cNvPr>
          <p:cNvSpPr>
            <a:spLocks noGrp="1"/>
          </p:cNvSpPr>
          <p:nvPr>
            <p:ph type="subTitle" idx="1"/>
          </p:nvPr>
        </p:nvSpPr>
        <p:spPr/>
        <p:txBody>
          <a:bodyPr/>
          <a:lstStyle/>
          <a:p>
            <a:endParaRPr lang="en-US" dirty="0"/>
          </a:p>
        </p:txBody>
      </p:sp>
      <p:sp>
        <p:nvSpPr>
          <p:cNvPr id="4" name="Title 3">
            <a:extLst>
              <a:ext uri="{FF2B5EF4-FFF2-40B4-BE49-F238E27FC236}">
                <a16:creationId xmlns:a16="http://schemas.microsoft.com/office/drawing/2014/main" id="{8376DE5F-8A8C-244A-899F-62D6CD31227F}"/>
              </a:ext>
            </a:extLst>
          </p:cNvPr>
          <p:cNvSpPr>
            <a:spLocks noGrp="1"/>
          </p:cNvSpPr>
          <p:nvPr>
            <p:ph type="ctrTitle"/>
          </p:nvPr>
        </p:nvSpPr>
        <p:spPr/>
        <p:txBody>
          <a:bodyPr/>
          <a:lstStyle/>
          <a:p>
            <a:r>
              <a:rPr lang="en-US" dirty="0"/>
              <a:t>Intrusion detection and prevention</a:t>
            </a:r>
          </a:p>
        </p:txBody>
      </p:sp>
    </p:spTree>
    <p:extLst>
      <p:ext uri="{BB962C8B-B14F-4D97-AF65-F5344CB8AC3E}">
        <p14:creationId xmlns:p14="http://schemas.microsoft.com/office/powerpoint/2010/main" val="3119408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Situational Awareness</a:t>
            </a:r>
          </a:p>
        </p:txBody>
      </p:sp>
      <p:sp>
        <p:nvSpPr>
          <p:cNvPr id="3" name="Content Placeholder 2"/>
          <p:cNvSpPr>
            <a:spLocks noGrp="1"/>
          </p:cNvSpPr>
          <p:nvPr>
            <p:ph idx="1"/>
          </p:nvPr>
        </p:nvSpPr>
        <p:spPr/>
        <p:txBody>
          <a:bodyPr/>
          <a:lstStyle/>
          <a:p>
            <a:r>
              <a:rPr lang="en-US" dirty="0"/>
              <a:t>Being aware of what is happening around you</a:t>
            </a:r>
          </a:p>
          <a:p>
            <a:pPr lvl="1"/>
            <a:r>
              <a:rPr lang="en-US" dirty="0"/>
              <a:t>In an Internet-connected enterprise with millions of packets crossing the perimeter per second, this can be extremely challenging</a:t>
            </a:r>
          </a:p>
          <a:p>
            <a:pPr lvl="1"/>
            <a:r>
              <a:rPr lang="en-US" dirty="0"/>
              <a:t>Intrusion detection and prevention are ways of improving situational awareness</a:t>
            </a:r>
          </a:p>
        </p:txBody>
      </p:sp>
      <p:sp>
        <p:nvSpPr>
          <p:cNvPr id="4" name="Footer Placeholder 3"/>
          <p:cNvSpPr>
            <a:spLocks noGrp="1"/>
          </p:cNvSpPr>
          <p:nvPr>
            <p:ph type="ftr" sz="quarter" idx="11"/>
          </p:nvPr>
        </p:nvSpPr>
        <p:spPr/>
        <p:txBody>
          <a:bodyPr/>
          <a:lstStyle/>
          <a:p>
            <a:pPr algn="r" eaLnBrk="1" latinLnBrk="0" hangingPunct="1"/>
            <a:r>
              <a:rPr kumimoji="0" lang="en-US" sz="1100">
                <a:solidFill>
                  <a:schemeClr val="tx2"/>
                </a:solidFill>
              </a:rPr>
              <a:t>ID Lecture IDPS and Snort</a:t>
            </a:r>
            <a:endParaRPr kumimoji="0" lang="en-US" sz="1100" dirty="0">
              <a:solidFill>
                <a:schemeClr val="tx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8343"/>
            <a:ext cx="8229600" cy="1139825"/>
          </a:xfrm>
        </p:spPr>
        <p:txBody>
          <a:bodyPr/>
          <a:lstStyle/>
          <a:p>
            <a:r>
              <a:rPr lang="en-US" dirty="0"/>
              <a:t>Intrusion Detection</a:t>
            </a:r>
          </a:p>
        </p:txBody>
      </p:sp>
      <p:sp>
        <p:nvSpPr>
          <p:cNvPr id="3" name="Content Placeholder 2"/>
          <p:cNvSpPr>
            <a:spLocks noGrp="1"/>
          </p:cNvSpPr>
          <p:nvPr>
            <p:ph idx="1"/>
          </p:nvPr>
        </p:nvSpPr>
        <p:spPr>
          <a:xfrm>
            <a:off x="457200" y="1741714"/>
            <a:ext cx="8229600" cy="4811486"/>
          </a:xfrm>
        </p:spPr>
        <p:txBody>
          <a:bodyPr>
            <a:normAutofit/>
          </a:bodyPr>
          <a:lstStyle/>
          <a:p>
            <a:r>
              <a:rPr lang="en-US" sz="2800" b="1" dirty="0"/>
              <a:t>Intrusion Detection System (IDS)</a:t>
            </a:r>
          </a:p>
          <a:p>
            <a:pPr lvl="1"/>
            <a:r>
              <a:rPr lang="en-US" sz="2200" dirty="0"/>
              <a:t>A software/application that monitors network or system activities for malicious activities or policy violations</a:t>
            </a:r>
            <a:endParaRPr lang="en-US" sz="2800" b="1" dirty="0"/>
          </a:p>
          <a:p>
            <a:r>
              <a:rPr lang="en-US" sz="2800" b="1" dirty="0"/>
              <a:t>Two types of IDS based on action</a:t>
            </a:r>
            <a:endParaRPr lang="en-US" sz="2800" b="1" dirty="0">
              <a:solidFill>
                <a:srgbClr val="FFFF00"/>
              </a:solidFill>
            </a:endParaRPr>
          </a:p>
          <a:p>
            <a:pPr lvl="1"/>
            <a:r>
              <a:rPr lang="en-US" sz="2400" b="1" dirty="0">
                <a:solidFill>
                  <a:schemeClr val="tx1"/>
                </a:solidFill>
              </a:rPr>
              <a:t>Passive</a:t>
            </a:r>
            <a:r>
              <a:rPr lang="en-US" sz="2400" b="1" dirty="0"/>
              <a:t>: </a:t>
            </a:r>
            <a:r>
              <a:rPr lang="en-US" sz="2400" dirty="0"/>
              <a:t>sensor detects a potential security breach, logs the information and signals an alert on the console and/or owner</a:t>
            </a:r>
          </a:p>
          <a:p>
            <a:pPr lvl="1"/>
            <a:r>
              <a:rPr lang="en-US" sz="2400" b="1" dirty="0">
                <a:solidFill>
                  <a:schemeClr val="tx1"/>
                </a:solidFill>
              </a:rPr>
              <a:t>Active</a:t>
            </a:r>
            <a:r>
              <a:rPr lang="en-US" sz="2400" b="1" dirty="0"/>
              <a:t>: </a:t>
            </a:r>
            <a:r>
              <a:rPr lang="en-US" sz="2400" dirty="0"/>
              <a:t>auto-responds to the suspicious activity by resetting the connection or by reprogramming the firewall to block network traffic from the suspected malicious source</a:t>
            </a:r>
          </a:p>
          <a:p>
            <a:endParaRPr lang="en-US" sz="2800" dirty="0"/>
          </a:p>
        </p:txBody>
      </p:sp>
    </p:spTree>
    <p:extLst>
      <p:ext uri="{BB962C8B-B14F-4D97-AF65-F5344CB8AC3E}">
        <p14:creationId xmlns:p14="http://schemas.microsoft.com/office/powerpoint/2010/main" val="2452483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IDS </a:t>
            </a:r>
            <a:r>
              <a:rPr lang="en-US" dirty="0" err="1"/>
              <a:t>vs</a:t>
            </a:r>
            <a:r>
              <a:rPr lang="en-US" dirty="0"/>
              <a:t> IPS</a:t>
            </a:r>
          </a:p>
        </p:txBody>
      </p:sp>
      <p:sp>
        <p:nvSpPr>
          <p:cNvPr id="4" name="Content Placeholder 3"/>
          <p:cNvSpPr>
            <a:spLocks noGrp="1"/>
          </p:cNvSpPr>
          <p:nvPr>
            <p:ph sz="half" idx="1"/>
          </p:nvPr>
        </p:nvSpPr>
        <p:spPr/>
        <p:txBody>
          <a:bodyPr/>
          <a:lstStyle/>
          <a:p>
            <a:r>
              <a:rPr lang="en-US" dirty="0"/>
              <a:t>IDS</a:t>
            </a:r>
          </a:p>
          <a:p>
            <a:endParaRPr lang="en-US" dirty="0"/>
          </a:p>
        </p:txBody>
      </p:sp>
      <p:sp>
        <p:nvSpPr>
          <p:cNvPr id="5" name="Content Placeholder 4"/>
          <p:cNvSpPr>
            <a:spLocks noGrp="1"/>
          </p:cNvSpPr>
          <p:nvPr>
            <p:ph sz="half" idx="2"/>
          </p:nvPr>
        </p:nvSpPr>
        <p:spPr/>
        <p:txBody>
          <a:bodyPr/>
          <a:lstStyle/>
          <a:p>
            <a:r>
              <a:rPr lang="en-US" dirty="0"/>
              <a:t>IPS</a:t>
            </a:r>
          </a:p>
        </p:txBody>
      </p:sp>
      <p:pic>
        <p:nvPicPr>
          <p:cNvPr id="149506" name="Picture 2" descr="IDS is passive"/>
          <p:cNvPicPr>
            <a:picLocks noChangeAspect="1" noChangeArrowheads="1"/>
          </p:cNvPicPr>
          <p:nvPr/>
        </p:nvPicPr>
        <p:blipFill>
          <a:blip r:embed="rId2" cstate="print"/>
          <a:srcRect/>
          <a:stretch>
            <a:fillRect/>
          </a:stretch>
        </p:blipFill>
        <p:spPr bwMode="auto">
          <a:xfrm>
            <a:off x="2057400" y="2590800"/>
            <a:ext cx="1483519" cy="2951744"/>
          </a:xfrm>
          <a:prstGeom prst="rect">
            <a:avLst/>
          </a:prstGeom>
          <a:noFill/>
          <a:ln w="9525">
            <a:noFill/>
            <a:miter lim="800000"/>
            <a:headEnd/>
            <a:tailEnd/>
          </a:ln>
        </p:spPr>
      </p:pic>
      <p:pic>
        <p:nvPicPr>
          <p:cNvPr id="149507" name="Picture 3" descr="IPS is active"/>
          <p:cNvPicPr>
            <a:picLocks noChangeAspect="1" noChangeArrowheads="1"/>
          </p:cNvPicPr>
          <p:nvPr/>
        </p:nvPicPr>
        <p:blipFill>
          <a:blip r:embed="rId3" cstate="print"/>
          <a:srcRect/>
          <a:stretch>
            <a:fillRect/>
          </a:stretch>
        </p:blipFill>
        <p:spPr bwMode="auto">
          <a:xfrm>
            <a:off x="5553075" y="2590800"/>
            <a:ext cx="1457325" cy="2899626"/>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pPr algn="r" eaLnBrk="1" latinLnBrk="0" hangingPunct="1"/>
            <a:r>
              <a:rPr kumimoji="0" lang="en-US" sz="1100">
                <a:solidFill>
                  <a:schemeClr val="tx2"/>
                </a:solidFill>
              </a:rPr>
              <a:t>ID Lecture IDPS and Snort</a:t>
            </a:r>
            <a:endParaRPr kumimoji="0" lang="en-US" sz="1100" dirty="0">
              <a:solidFill>
                <a:schemeClr val="tx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Intrusion Detection (IDS)</a:t>
            </a:r>
          </a:p>
        </p:txBody>
      </p:sp>
      <p:graphicFrame>
        <p:nvGraphicFramePr>
          <p:cNvPr id="4" name="Diagram 3"/>
          <p:cNvGraphicFramePr/>
          <p:nvPr>
            <p:extLst>
              <p:ext uri="{D42A27DB-BD31-4B8C-83A1-F6EECF244321}">
                <p14:modId xmlns:p14="http://schemas.microsoft.com/office/powerpoint/2010/main" val="2967191704"/>
              </p:ext>
            </p:extLst>
          </p:nvPr>
        </p:nvGraphicFramePr>
        <p:xfrm>
          <a:off x="342900" y="953485"/>
          <a:ext cx="84582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8"/>
          <a:srcRect/>
          <a:stretch>
            <a:fillRect/>
          </a:stretch>
        </p:blipFill>
        <p:spPr bwMode="auto">
          <a:xfrm>
            <a:off x="3467100" y="3581400"/>
            <a:ext cx="2209800" cy="273923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2857"/>
            <a:ext cx="8229600" cy="1139825"/>
          </a:xfrm>
        </p:spPr>
        <p:txBody>
          <a:bodyPr/>
          <a:lstStyle/>
          <a:p>
            <a:r>
              <a:rPr lang="en-US" dirty="0"/>
              <a:t>Intrusion Detection</a:t>
            </a:r>
          </a:p>
        </p:txBody>
      </p:sp>
      <p:sp>
        <p:nvSpPr>
          <p:cNvPr id="3" name="Content Placeholder 2"/>
          <p:cNvSpPr>
            <a:spLocks noGrp="1"/>
          </p:cNvSpPr>
          <p:nvPr>
            <p:ph idx="1"/>
          </p:nvPr>
        </p:nvSpPr>
        <p:spPr>
          <a:xfrm>
            <a:off x="232229" y="1959428"/>
            <a:ext cx="8454571" cy="4535715"/>
          </a:xfrm>
        </p:spPr>
        <p:txBody>
          <a:bodyPr/>
          <a:lstStyle/>
          <a:p>
            <a:r>
              <a:rPr lang="en-US" sz="2800" dirty="0"/>
              <a:t>Two major types of IDS based on the location</a:t>
            </a:r>
            <a:endParaRPr lang="en-US" sz="2800" dirty="0">
              <a:solidFill>
                <a:srgbClr val="FFFF00"/>
              </a:solidFill>
            </a:endParaRPr>
          </a:p>
          <a:p>
            <a:pPr lvl="1"/>
            <a:r>
              <a:rPr lang="en-US" sz="2400" b="1" dirty="0">
                <a:solidFill>
                  <a:schemeClr val="tx1"/>
                </a:solidFill>
              </a:rPr>
              <a:t>Host-based IDS: </a:t>
            </a:r>
            <a:r>
              <a:rPr lang="en-US" sz="2400" dirty="0"/>
              <a:t>Monitors and analyzes the internals of a computing system</a:t>
            </a:r>
            <a:endParaRPr lang="en-US" sz="2400" b="1" dirty="0">
              <a:solidFill>
                <a:srgbClr val="FFFF00"/>
              </a:solidFill>
            </a:endParaRPr>
          </a:p>
          <a:p>
            <a:pPr lvl="1"/>
            <a:r>
              <a:rPr lang="en-US" sz="2400" b="1" dirty="0">
                <a:solidFill>
                  <a:schemeClr val="tx1"/>
                </a:solidFill>
              </a:rPr>
              <a:t>Network-based  IDS: </a:t>
            </a:r>
            <a:r>
              <a:rPr lang="en-US" sz="2400" dirty="0"/>
              <a:t>discovers unauthorized activities to a computer network by analyzing traffic</a:t>
            </a:r>
          </a:p>
          <a:p>
            <a:endParaRPr lang="en-US" sz="2800" dirty="0">
              <a:solidFill>
                <a:srgbClr val="FFFF00"/>
              </a:solidFill>
            </a:endParaRPr>
          </a:p>
        </p:txBody>
      </p:sp>
    </p:spTree>
    <p:extLst>
      <p:ext uri="{BB962C8B-B14F-4D97-AF65-F5344CB8AC3E}">
        <p14:creationId xmlns:p14="http://schemas.microsoft.com/office/powerpoint/2010/main" val="1365400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B81B99-35FB-4450-9302-53D68839C37A}"/>
              </a:ext>
            </a:extLst>
          </p:cNvPr>
          <p:cNvSpPr txBox="1"/>
          <p:nvPr/>
        </p:nvSpPr>
        <p:spPr>
          <a:xfrm>
            <a:off x="2956560" y="1109472"/>
            <a:ext cx="4425696" cy="3770263"/>
          </a:xfrm>
          <a:prstGeom prst="rect">
            <a:avLst/>
          </a:prstGeom>
          <a:noFill/>
        </p:spPr>
        <p:txBody>
          <a:bodyPr wrap="square" rtlCol="0">
            <a:spAutoFit/>
          </a:bodyPr>
          <a:lstStyle/>
          <a:p>
            <a:r>
              <a:rPr lang="en-US" sz="23900" dirty="0"/>
              <a:t>37</a:t>
            </a:r>
          </a:p>
        </p:txBody>
      </p:sp>
    </p:spTree>
    <p:extLst>
      <p:ext uri="{BB962C8B-B14F-4D97-AF65-F5344CB8AC3E}">
        <p14:creationId xmlns:p14="http://schemas.microsoft.com/office/powerpoint/2010/main" val="1869043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8229600" cy="914400"/>
          </a:xfrm>
        </p:spPr>
        <p:txBody>
          <a:bodyPr/>
          <a:lstStyle/>
          <a:p>
            <a:r>
              <a:rPr lang="en-US" dirty="0"/>
              <a:t>Host-based IDS Architecture</a:t>
            </a:r>
          </a:p>
        </p:txBody>
      </p:sp>
      <p:pic>
        <p:nvPicPr>
          <p:cNvPr id="122882"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32104" y="1698171"/>
            <a:ext cx="7004226" cy="5018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0334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458200" cy="1139825"/>
          </a:xfrm>
        </p:spPr>
        <p:txBody>
          <a:bodyPr/>
          <a:lstStyle/>
          <a:p>
            <a:pPr>
              <a:defRPr/>
            </a:pPr>
            <a:r>
              <a:rPr lang="en-US" dirty="0"/>
              <a:t>IDS Components</a:t>
            </a:r>
          </a:p>
        </p:txBody>
      </p:sp>
      <p:graphicFrame>
        <p:nvGraphicFramePr>
          <p:cNvPr id="4" name="Diagram 3"/>
          <p:cNvGraphicFramePr/>
          <p:nvPr/>
        </p:nvGraphicFramePr>
        <p:xfrm>
          <a:off x="457200" y="15240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458200" cy="1139825"/>
          </a:xfrm>
        </p:spPr>
        <p:txBody>
          <a:bodyPr/>
          <a:lstStyle/>
          <a:p>
            <a:pPr>
              <a:defRPr/>
            </a:pPr>
            <a:r>
              <a:rPr lang="en-US" dirty="0"/>
              <a:t>IDS Components: Sensor</a:t>
            </a:r>
          </a:p>
        </p:txBody>
      </p:sp>
      <p:sp>
        <p:nvSpPr>
          <p:cNvPr id="3" name="Rectangle 2"/>
          <p:cNvSpPr/>
          <p:nvPr/>
        </p:nvSpPr>
        <p:spPr>
          <a:xfrm>
            <a:off x="342900" y="2035629"/>
            <a:ext cx="8458200" cy="3970318"/>
          </a:xfrm>
          <a:prstGeom prst="rect">
            <a:avLst/>
          </a:prstGeom>
        </p:spPr>
        <p:txBody>
          <a:bodyPr wrap="square">
            <a:spAutoFit/>
          </a:bodyPr>
          <a:lstStyle/>
          <a:p>
            <a:pPr lvl="0"/>
            <a:r>
              <a:rPr lang="en-US" dirty="0"/>
              <a:t>Types of input data is collected from various sources including network packets, log files, and system call traces</a:t>
            </a:r>
          </a:p>
          <a:p>
            <a:pPr lvl="0"/>
            <a:endParaRPr lang="en-US" dirty="0"/>
          </a:p>
          <a:p>
            <a:pPr lvl="0"/>
            <a:r>
              <a:rPr lang="en-US" dirty="0"/>
              <a:t>Examples of data collection for </a:t>
            </a:r>
            <a:r>
              <a:rPr lang="en-US" dirty="0">
                <a:solidFill>
                  <a:schemeClr val="tx2">
                    <a:lumMod val="75000"/>
                  </a:schemeClr>
                </a:solidFill>
              </a:rPr>
              <a:t>Host-based IDS</a:t>
            </a:r>
          </a:p>
          <a:p>
            <a:endParaRPr lang="en-US" b="1" dirty="0"/>
          </a:p>
          <a:p>
            <a:r>
              <a:rPr lang="en-US" b="1" dirty="0">
                <a:solidFill>
                  <a:schemeClr val="tx2">
                    <a:lumMod val="75000"/>
                  </a:schemeClr>
                </a:solidFill>
              </a:rPr>
              <a:t>Identifying Hosts</a:t>
            </a:r>
            <a:r>
              <a:rPr lang="en-US" b="1" dirty="0"/>
              <a:t>:  </a:t>
            </a:r>
            <a:r>
              <a:rPr lang="en-US" dirty="0"/>
              <a:t>An IDS can create a list of hosts on the organization’s network arranged by IP address or MAC address </a:t>
            </a:r>
          </a:p>
          <a:p>
            <a:endParaRPr lang="en-US" dirty="0"/>
          </a:p>
          <a:p>
            <a:r>
              <a:rPr lang="en-US" b="1" dirty="0">
                <a:solidFill>
                  <a:schemeClr val="tx2">
                    <a:lumMod val="75000"/>
                  </a:schemeClr>
                </a:solidFill>
              </a:rPr>
              <a:t>Identifying Operating Systems</a:t>
            </a:r>
            <a:r>
              <a:rPr lang="en-US" b="1" dirty="0"/>
              <a:t>: </a:t>
            </a:r>
            <a:r>
              <a:rPr lang="en-US" dirty="0"/>
              <a:t>An IDS can identify the OSs and OS versions used by the hosts</a:t>
            </a:r>
          </a:p>
          <a:p>
            <a:endParaRPr lang="en-US" dirty="0"/>
          </a:p>
          <a:p>
            <a:r>
              <a:rPr lang="en-US" b="1" dirty="0">
                <a:solidFill>
                  <a:schemeClr val="tx2">
                    <a:lumMod val="75000"/>
                  </a:schemeClr>
                </a:solidFill>
              </a:rPr>
              <a:t>Identifying Applications</a:t>
            </a:r>
            <a:r>
              <a:rPr lang="en-US" b="1" dirty="0"/>
              <a:t>: </a:t>
            </a:r>
            <a:r>
              <a:rPr lang="en-US" dirty="0"/>
              <a:t>An IDS can identify the application versions in use by keeping track of which ports are used and monitoring certain characteristics of application communications</a:t>
            </a:r>
          </a:p>
        </p:txBody>
      </p:sp>
    </p:spTree>
    <p:extLst>
      <p:ext uri="{BB962C8B-B14F-4D97-AF65-F5344CB8AC3E}">
        <p14:creationId xmlns:p14="http://schemas.microsoft.com/office/powerpoint/2010/main" val="104692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458200" cy="1139825"/>
          </a:xfrm>
        </p:spPr>
        <p:txBody>
          <a:bodyPr/>
          <a:lstStyle/>
          <a:p>
            <a:pPr>
              <a:defRPr/>
            </a:pPr>
            <a:r>
              <a:rPr lang="en-US" dirty="0"/>
              <a:t>IDS Components: Sensor</a:t>
            </a:r>
          </a:p>
        </p:txBody>
      </p:sp>
      <p:sp>
        <p:nvSpPr>
          <p:cNvPr id="3" name="Rectangle 2"/>
          <p:cNvSpPr/>
          <p:nvPr/>
        </p:nvSpPr>
        <p:spPr>
          <a:xfrm>
            <a:off x="455762" y="1912257"/>
            <a:ext cx="8305800" cy="3785652"/>
          </a:xfrm>
          <a:prstGeom prst="rect">
            <a:avLst/>
          </a:prstGeom>
        </p:spPr>
        <p:txBody>
          <a:bodyPr wrap="square">
            <a:spAutoFit/>
          </a:bodyPr>
          <a:lstStyle/>
          <a:p>
            <a:pPr lvl="0"/>
            <a:r>
              <a:rPr lang="en-US" dirty="0"/>
              <a:t>Examples of data collection for </a:t>
            </a:r>
            <a:r>
              <a:rPr lang="en-US" dirty="0">
                <a:solidFill>
                  <a:schemeClr val="tx2">
                    <a:lumMod val="75000"/>
                  </a:schemeClr>
                </a:solidFill>
              </a:rPr>
              <a:t>Network-based IDS</a:t>
            </a:r>
          </a:p>
          <a:p>
            <a:pPr marL="342900" indent="-342900">
              <a:buFont typeface="Arial" panose="020B0604020202020204" pitchFamily="34" charset="0"/>
              <a:buChar char="•"/>
            </a:pPr>
            <a:r>
              <a:rPr lang="en-US" dirty="0">
                <a:solidFill>
                  <a:schemeClr val="tx2">
                    <a:lumMod val="50000"/>
                  </a:schemeClr>
                </a:solidFill>
              </a:rPr>
              <a:t>Timestamp</a:t>
            </a:r>
            <a:r>
              <a:rPr lang="en-US" dirty="0"/>
              <a:t> (usually date and time) </a:t>
            </a:r>
          </a:p>
          <a:p>
            <a:pPr marL="342900" indent="-342900">
              <a:buFont typeface="Arial" panose="020B0604020202020204" pitchFamily="34" charset="0"/>
              <a:buChar char="•"/>
            </a:pPr>
            <a:r>
              <a:rPr lang="en-US" dirty="0">
                <a:solidFill>
                  <a:schemeClr val="tx2">
                    <a:lumMod val="50000"/>
                  </a:schemeClr>
                </a:solidFill>
              </a:rPr>
              <a:t>Session ID </a:t>
            </a:r>
            <a:r>
              <a:rPr lang="en-US" dirty="0"/>
              <a:t>(typically a unique number assigned to each TCP connection or like groups of packets for connectionless protocols) </a:t>
            </a:r>
          </a:p>
          <a:p>
            <a:pPr marL="342900" indent="-342900">
              <a:buFont typeface="Arial" panose="020B0604020202020204" pitchFamily="34" charset="0"/>
              <a:buChar char="•"/>
            </a:pPr>
            <a:r>
              <a:rPr lang="en-US" dirty="0">
                <a:solidFill>
                  <a:schemeClr val="tx2">
                    <a:lumMod val="50000"/>
                  </a:schemeClr>
                </a:solidFill>
              </a:rPr>
              <a:t>Source and destination IP addresses </a:t>
            </a:r>
          </a:p>
          <a:p>
            <a:pPr marL="342900" indent="-342900">
              <a:buFont typeface="Arial" panose="020B0604020202020204" pitchFamily="34" charset="0"/>
              <a:buChar char="•"/>
            </a:pPr>
            <a:r>
              <a:rPr lang="en-US" dirty="0">
                <a:solidFill>
                  <a:schemeClr val="tx2">
                    <a:lumMod val="50000"/>
                  </a:schemeClr>
                </a:solidFill>
              </a:rPr>
              <a:t>Source and destination TCP or UDP ports</a:t>
            </a:r>
          </a:p>
          <a:p>
            <a:pPr marL="342900" indent="-342900">
              <a:buFont typeface="Arial" panose="020B0604020202020204" pitchFamily="34" charset="0"/>
              <a:buChar char="•"/>
            </a:pPr>
            <a:r>
              <a:rPr lang="en-US" dirty="0"/>
              <a:t>Number of bytes transmitted over the connection </a:t>
            </a:r>
          </a:p>
          <a:p>
            <a:pPr marL="342900" indent="-342900">
              <a:buFont typeface="Arial" panose="020B0604020202020204" pitchFamily="34" charset="0"/>
              <a:buChar char="•"/>
            </a:pPr>
            <a:r>
              <a:rPr lang="en-US" dirty="0"/>
              <a:t>State-related information (e.g., authenticated username)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014482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t>
            </a:r>
          </a:p>
        </p:txBody>
      </p:sp>
      <p:sp>
        <p:nvSpPr>
          <p:cNvPr id="3" name="Content Placeholder 2"/>
          <p:cNvSpPr>
            <a:spLocks noGrp="1"/>
          </p:cNvSpPr>
          <p:nvPr>
            <p:ph idx="1"/>
          </p:nvPr>
        </p:nvSpPr>
        <p:spPr/>
        <p:txBody>
          <a:bodyPr/>
          <a:lstStyle/>
          <a:p>
            <a:r>
              <a:rPr lang="en-US" dirty="0"/>
              <a:t>IDS/IPS can be a simple, monolithic system or a distributed set of sensors feeding a central analysis and correlation engine</a:t>
            </a:r>
          </a:p>
          <a:p>
            <a:r>
              <a:rPr lang="en-US" dirty="0"/>
              <a:t>Critical to any design is placing the sensors so that they have appropriate visibility of the traffic to be monitored</a:t>
            </a:r>
          </a:p>
        </p:txBody>
      </p:sp>
      <p:sp>
        <p:nvSpPr>
          <p:cNvPr id="4" name="Footer Placeholder 3"/>
          <p:cNvSpPr>
            <a:spLocks noGrp="1"/>
          </p:cNvSpPr>
          <p:nvPr>
            <p:ph type="ftr" sz="quarter" idx="11"/>
          </p:nvPr>
        </p:nvSpPr>
        <p:spPr/>
        <p:txBody>
          <a:bodyPr/>
          <a:lstStyle/>
          <a:p>
            <a:pPr algn="r" eaLnBrk="1" latinLnBrk="0" hangingPunct="1"/>
            <a:r>
              <a:rPr kumimoji="0" lang="en-US" sz="1100">
                <a:solidFill>
                  <a:schemeClr val="tx2"/>
                </a:solidFill>
              </a:rPr>
              <a:t>ID Lecture IDPS and Snort</a:t>
            </a:r>
            <a:endParaRPr kumimoji="0" lang="en-US" sz="1100" dirty="0">
              <a:solidFill>
                <a:schemeClr val="tx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 Placement</a:t>
            </a:r>
          </a:p>
        </p:txBody>
      </p:sp>
      <p:pic>
        <p:nvPicPr>
          <p:cNvPr id="147458"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2" cstate="print"/>
          <a:srcRect/>
          <a:stretch>
            <a:fillRect/>
          </a:stretch>
        </p:blipFill>
        <p:spPr bwMode="auto">
          <a:xfrm>
            <a:off x="1764647" y="1784350"/>
            <a:ext cx="6071905" cy="4572000"/>
          </a:xfrm>
          <a:prstGeom prst="rect">
            <a:avLst/>
          </a:prstGeom>
          <a:noFill/>
          <a:ln w="9525">
            <a:noFill/>
            <a:miter lim="800000"/>
            <a:headEnd/>
            <a:tailEnd/>
          </a:ln>
        </p:spPr>
      </p:pic>
      <p:cxnSp>
        <p:nvCxnSpPr>
          <p:cNvPr id="8" name="Straight Arrow Connector 7"/>
          <p:cNvCxnSpPr/>
          <p:nvPr/>
        </p:nvCxnSpPr>
        <p:spPr>
          <a:xfrm rot="5400000">
            <a:off x="2171700" y="37719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3962400" y="44958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3086100" y="4457700"/>
            <a:ext cx="609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4876800" y="38100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5562600" y="4419600"/>
            <a:ext cx="609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6477000" y="4572000"/>
            <a:ext cx="990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91000" y="5181600"/>
            <a:ext cx="2667000" cy="954107"/>
          </a:xfrm>
          <a:prstGeom prst="rect">
            <a:avLst/>
          </a:prstGeom>
          <a:noFill/>
        </p:spPr>
        <p:txBody>
          <a:bodyPr wrap="square" rtlCol="0">
            <a:spAutoFit/>
          </a:bodyPr>
          <a:lstStyle/>
          <a:p>
            <a:r>
              <a:rPr lang="en-US" sz="1400" dirty="0">
                <a:solidFill>
                  <a:srgbClr val="FF0000"/>
                </a:solidFill>
              </a:rPr>
              <a:t>What would a sensor at each arrow be able to observe?</a:t>
            </a:r>
          </a:p>
          <a:p>
            <a:pPr>
              <a:buFont typeface="Arial" pitchFamily="34" charset="0"/>
              <a:buChar char="•"/>
            </a:pPr>
            <a:r>
              <a:rPr lang="en-US" sz="1400" dirty="0">
                <a:solidFill>
                  <a:srgbClr val="FF0000"/>
                </a:solidFill>
              </a:rPr>
              <a:t>Types of traffic</a:t>
            </a:r>
          </a:p>
          <a:p>
            <a:pPr>
              <a:buFont typeface="Arial" pitchFamily="34" charset="0"/>
              <a:buChar char="•"/>
            </a:pPr>
            <a:r>
              <a:rPr lang="en-US" sz="1400" dirty="0">
                <a:solidFill>
                  <a:srgbClr val="FF0000"/>
                </a:solidFill>
              </a:rPr>
              <a:t> Volume of traffic</a:t>
            </a:r>
          </a:p>
        </p:txBody>
      </p:sp>
      <p:sp>
        <p:nvSpPr>
          <p:cNvPr id="11" name="Footer Placeholder 10"/>
          <p:cNvSpPr>
            <a:spLocks noGrp="1"/>
          </p:cNvSpPr>
          <p:nvPr>
            <p:ph type="ftr" sz="quarter" idx="11"/>
          </p:nvPr>
        </p:nvSpPr>
        <p:spPr/>
        <p:txBody>
          <a:bodyPr/>
          <a:lstStyle/>
          <a:p>
            <a:pPr algn="r" eaLnBrk="1" latinLnBrk="0" hangingPunct="1"/>
            <a:r>
              <a:rPr kumimoji="0" lang="en-US" sz="1100">
                <a:solidFill>
                  <a:schemeClr val="tx2"/>
                </a:solidFill>
              </a:rPr>
              <a:t>ID Lecture IDPS and Snort</a:t>
            </a:r>
            <a:endParaRPr kumimoji="0" lang="en-US" sz="1100" dirty="0">
              <a:solidFill>
                <a:schemeClr val="tx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Visibility</a:t>
            </a:r>
          </a:p>
        </p:txBody>
      </p:sp>
      <p:sp>
        <p:nvSpPr>
          <p:cNvPr id="3" name="Content Placeholder 2"/>
          <p:cNvSpPr>
            <a:spLocks noGrp="1"/>
          </p:cNvSpPr>
          <p:nvPr>
            <p:ph idx="1"/>
          </p:nvPr>
        </p:nvSpPr>
        <p:spPr/>
        <p:txBody>
          <a:bodyPr/>
          <a:lstStyle/>
          <a:p>
            <a:r>
              <a:rPr lang="en-US" dirty="0"/>
              <a:t>IDS/IPS should have visibility to the traffic</a:t>
            </a:r>
          </a:p>
          <a:p>
            <a:pPr lvl="1"/>
            <a:r>
              <a:rPr lang="en-US" dirty="0"/>
              <a:t>SPAN</a:t>
            </a:r>
          </a:p>
          <a:p>
            <a:pPr lvl="1"/>
            <a:r>
              <a:rPr lang="en-US" dirty="0"/>
              <a:t>TAP</a:t>
            </a:r>
          </a:p>
          <a:p>
            <a:pPr lvl="1"/>
            <a:r>
              <a:rPr lang="en-US" dirty="0"/>
              <a:t>Consider the volume of traffic before choosing a technology</a:t>
            </a:r>
          </a:p>
          <a:p>
            <a:pPr lvl="2"/>
            <a:r>
              <a:rPr lang="en-US" dirty="0"/>
              <a:t>SPAN aggregates multiple ports onto a single monitor port</a:t>
            </a:r>
          </a:p>
          <a:p>
            <a:pPr lvl="3"/>
            <a:r>
              <a:rPr lang="en-US" dirty="0"/>
              <a:t>What might be the problem with mirroring 4 gigabit Ethernet ports onto a single monitor port?</a:t>
            </a:r>
          </a:p>
        </p:txBody>
      </p:sp>
      <p:sp>
        <p:nvSpPr>
          <p:cNvPr id="4" name="Footer Placeholder 3"/>
          <p:cNvSpPr>
            <a:spLocks noGrp="1"/>
          </p:cNvSpPr>
          <p:nvPr>
            <p:ph type="ftr" sz="quarter" idx="11"/>
          </p:nvPr>
        </p:nvSpPr>
        <p:spPr/>
        <p:txBody>
          <a:bodyPr/>
          <a:lstStyle/>
          <a:p>
            <a:pPr algn="r" eaLnBrk="1" latinLnBrk="0" hangingPunct="1"/>
            <a:r>
              <a:rPr kumimoji="0" lang="en-US" sz="1100">
                <a:solidFill>
                  <a:schemeClr val="tx2"/>
                </a:solidFill>
              </a:rPr>
              <a:t>ID Lecture IDPS and Snort</a:t>
            </a:r>
            <a:endParaRPr kumimoji="0" lang="en-US" sz="1100" dirty="0">
              <a:solidFill>
                <a:schemeClr val="tx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lgn="r" eaLnBrk="1" latinLnBrk="0" hangingPunct="1"/>
            <a:r>
              <a:rPr kumimoji="0" lang="en-US" sz="1100">
                <a:solidFill>
                  <a:schemeClr val="tx2"/>
                </a:solidFill>
              </a:rPr>
              <a:t>ID Lecture IDPS and Snort</a:t>
            </a:r>
            <a:endParaRPr kumimoji="0" lang="en-US" sz="1100" dirty="0">
              <a:solidFill>
                <a:schemeClr val="tx2"/>
              </a:solidFill>
            </a:endParaRPr>
          </a:p>
        </p:txBody>
      </p:sp>
      <p:sp>
        <p:nvSpPr>
          <p:cNvPr id="2" name="Title 1"/>
          <p:cNvSpPr>
            <a:spLocks noGrp="1"/>
          </p:cNvSpPr>
          <p:nvPr>
            <p:ph type="title" idx="4294967295"/>
          </p:nvPr>
        </p:nvSpPr>
        <p:spPr>
          <a:xfrm>
            <a:off x="304800" y="265113"/>
            <a:ext cx="2298700" cy="1026658"/>
          </a:xfrm>
          <a:solidFill>
            <a:schemeClr val="bg1"/>
          </a:solidFill>
        </p:spPr>
        <p:txBody>
          <a:bodyPr/>
          <a:lstStyle/>
          <a:p>
            <a:r>
              <a:rPr lang="en-US" dirty="0"/>
              <a:t>TAP</a:t>
            </a:r>
          </a:p>
        </p:txBody>
      </p:sp>
      <p:sp>
        <p:nvSpPr>
          <p:cNvPr id="5" name="Text Placeholder 4"/>
          <p:cNvSpPr>
            <a:spLocks noGrp="1"/>
          </p:cNvSpPr>
          <p:nvPr>
            <p:ph type="body" idx="4294967295"/>
          </p:nvPr>
        </p:nvSpPr>
        <p:spPr>
          <a:xfrm>
            <a:off x="304800" y="1291770"/>
            <a:ext cx="3556000" cy="5301117"/>
          </a:xfrm>
        </p:spPr>
        <p:txBody>
          <a:bodyPr>
            <a:normAutofit fontScale="85000" lnSpcReduction="20000"/>
          </a:bodyPr>
          <a:lstStyle/>
          <a:p>
            <a:r>
              <a:rPr lang="en-US" dirty="0"/>
              <a:t>A non-aggregating tap produces two monitor streams</a:t>
            </a:r>
          </a:p>
          <a:p>
            <a:pPr lvl="1"/>
            <a:r>
              <a:rPr lang="en-US" dirty="0"/>
              <a:t>Inbound</a:t>
            </a:r>
          </a:p>
          <a:p>
            <a:pPr lvl="1"/>
            <a:r>
              <a:rPr lang="en-US" dirty="0"/>
              <a:t>Outbound</a:t>
            </a:r>
          </a:p>
          <a:p>
            <a:r>
              <a:rPr lang="en-US" dirty="0"/>
              <a:t>These streams may need to be recombined for analysis</a:t>
            </a:r>
          </a:p>
          <a:p>
            <a:pPr lvl="1"/>
            <a:r>
              <a:rPr lang="en-US" dirty="0"/>
              <a:t>An aggregating tap produces a single monitor stream</a:t>
            </a:r>
          </a:p>
          <a:p>
            <a:r>
              <a:rPr lang="en-US" dirty="0"/>
              <a:t>A server running an IDS behind a tap </a:t>
            </a:r>
            <a:r>
              <a:rPr lang="en-US" i="1" dirty="0"/>
              <a:t>must</a:t>
            </a:r>
            <a:r>
              <a:rPr lang="en-US" dirty="0"/>
              <a:t> be multi-homed</a:t>
            </a:r>
          </a:p>
          <a:p>
            <a:pPr lvl="1"/>
            <a:r>
              <a:rPr lang="en-US" dirty="0"/>
              <a:t>Two NIC’s for the monitor ports (inbound and outbound)</a:t>
            </a:r>
          </a:p>
          <a:p>
            <a:pPr lvl="1"/>
            <a:r>
              <a:rPr lang="en-US" dirty="0"/>
              <a:t>One NIC to allow transmission of alerts/logs/</a:t>
            </a:r>
            <a:r>
              <a:rPr lang="en-US" dirty="0" err="1"/>
              <a:t>etc</a:t>
            </a:r>
            <a:endParaRPr lang="en-US" dirty="0"/>
          </a:p>
        </p:txBody>
      </p:sp>
      <p:pic>
        <p:nvPicPr>
          <p:cNvPr id="148482" name="Picture 2">
            <a:extLst>
              <a:ext uri="{C183D7F6-B498-43B3-948B-1728B52AA6E4}">
                <adec:decorative xmlns:adec="http://schemas.microsoft.com/office/drawing/2017/decorative" val="1"/>
              </a:ext>
            </a:extLst>
          </p:cNvPr>
          <p:cNvPicPr>
            <a:picLocks noGrp="1" noChangeAspect="1" noChangeArrowheads="1"/>
          </p:cNvPicPr>
          <p:nvPr>
            <p:ph sz="half" idx="4294967295"/>
          </p:nvPr>
        </p:nvPicPr>
        <p:blipFill>
          <a:blip r:embed="rId2" cstate="print"/>
          <a:srcRect/>
          <a:stretch>
            <a:fillRect/>
          </a:stretch>
        </p:blipFill>
        <p:spPr bwMode="auto">
          <a:xfrm>
            <a:off x="4324350" y="2449513"/>
            <a:ext cx="4514850" cy="25431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458200" cy="1139825"/>
          </a:xfrm>
        </p:spPr>
        <p:txBody>
          <a:bodyPr/>
          <a:lstStyle/>
          <a:p>
            <a:pPr>
              <a:defRPr/>
            </a:pPr>
            <a:r>
              <a:rPr lang="en-US" dirty="0"/>
              <a:t>IDS Components: Analysis</a:t>
            </a:r>
          </a:p>
        </p:txBody>
      </p:sp>
      <p:sp>
        <p:nvSpPr>
          <p:cNvPr id="3" name="Rectangle 2"/>
          <p:cNvSpPr/>
          <p:nvPr/>
        </p:nvSpPr>
        <p:spPr>
          <a:xfrm>
            <a:off x="419100" y="1697426"/>
            <a:ext cx="8305800" cy="4893647"/>
          </a:xfrm>
          <a:prstGeom prst="rect">
            <a:avLst/>
          </a:prstGeom>
        </p:spPr>
        <p:txBody>
          <a:bodyPr wrap="square">
            <a:spAutoFit/>
          </a:bodyPr>
          <a:lstStyle/>
          <a:p>
            <a:pPr lvl="0"/>
            <a:r>
              <a:rPr lang="en-US" dirty="0"/>
              <a:t>Analyzers receive input from one or more sensors and responsible for determining if an intrusion has occurred. The output of this component is an indication that an intrusion has occurred</a:t>
            </a:r>
          </a:p>
          <a:p>
            <a:pPr lvl="0"/>
            <a:endParaRPr lang="en-US" dirty="0"/>
          </a:p>
          <a:p>
            <a:pPr lvl="0"/>
            <a:r>
              <a:rPr lang="en-US" dirty="0"/>
              <a:t>Two types of analysis for detecting intrusion: </a:t>
            </a:r>
            <a:r>
              <a:rPr lang="en-US" dirty="0">
                <a:solidFill>
                  <a:schemeClr val="tx2">
                    <a:lumMod val="50000"/>
                  </a:schemeClr>
                </a:solidFill>
              </a:rPr>
              <a:t>Signature-based </a:t>
            </a:r>
            <a:r>
              <a:rPr lang="en-US" dirty="0"/>
              <a:t>and </a:t>
            </a:r>
            <a:r>
              <a:rPr lang="en-US" dirty="0">
                <a:solidFill>
                  <a:schemeClr val="tx2">
                    <a:lumMod val="50000"/>
                  </a:schemeClr>
                </a:solidFill>
              </a:rPr>
              <a:t>anomaly-based</a:t>
            </a:r>
          </a:p>
          <a:p>
            <a:pPr lvl="0"/>
            <a:endParaRPr lang="en-US" dirty="0"/>
          </a:p>
          <a:p>
            <a:pPr lvl="0"/>
            <a:r>
              <a:rPr lang="en-US" b="1" dirty="0">
                <a:solidFill>
                  <a:schemeClr val="tx2">
                    <a:lumMod val="50000"/>
                  </a:schemeClr>
                </a:solidFill>
              </a:rPr>
              <a:t>Signature-based</a:t>
            </a:r>
            <a:r>
              <a:rPr lang="en-US" dirty="0"/>
              <a:t>: A network IDS signature is a pattern that we want to look for in traffic</a:t>
            </a:r>
          </a:p>
          <a:p>
            <a:pPr lvl="0"/>
            <a:endParaRPr lang="en-US" dirty="0"/>
          </a:p>
          <a:p>
            <a:pPr lvl="0"/>
            <a:r>
              <a:rPr lang="en-US" b="1" dirty="0">
                <a:solidFill>
                  <a:schemeClr val="tx2">
                    <a:lumMod val="50000"/>
                  </a:schemeClr>
                </a:solidFill>
              </a:rPr>
              <a:t>Anomaly-based</a:t>
            </a:r>
            <a:r>
              <a:rPr lang="en-US" dirty="0"/>
              <a:t>: input data is analyzed to see if it differs from normal pattern significantly</a:t>
            </a:r>
          </a:p>
          <a:p>
            <a:pPr lvl="0"/>
            <a:endParaRPr lang="en-US" dirty="0"/>
          </a:p>
        </p:txBody>
      </p:sp>
    </p:spTree>
    <p:extLst>
      <p:ext uri="{BB962C8B-B14F-4D97-AF65-F5344CB8AC3E}">
        <p14:creationId xmlns:p14="http://schemas.microsoft.com/office/powerpoint/2010/main" val="409494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Technologies</a:t>
            </a:r>
          </a:p>
        </p:txBody>
      </p:sp>
      <p:sp>
        <p:nvSpPr>
          <p:cNvPr id="6" name="Content Placeholder 5"/>
          <p:cNvSpPr>
            <a:spLocks noGrp="1"/>
          </p:cNvSpPr>
          <p:nvPr>
            <p:ph idx="1"/>
          </p:nvPr>
        </p:nvSpPr>
        <p:spPr/>
        <p:txBody>
          <a:bodyPr/>
          <a:lstStyle/>
          <a:p>
            <a:r>
              <a:rPr lang="en-US" dirty="0"/>
              <a:t>Signature based (e.g., SNORT)</a:t>
            </a:r>
          </a:p>
          <a:p>
            <a:pPr lvl="1"/>
            <a:r>
              <a:rPr lang="en-US" dirty="0"/>
              <a:t>Pattern-matches traffic against known bad traffic</a:t>
            </a:r>
          </a:p>
          <a:p>
            <a:pPr lvl="1"/>
            <a:r>
              <a:rPr lang="en-US" dirty="0"/>
              <a:t>Weaknesses</a:t>
            </a:r>
          </a:p>
          <a:p>
            <a:pPr lvl="2"/>
            <a:r>
              <a:rPr lang="en-US" dirty="0"/>
              <a:t>Malicious traffic may morph</a:t>
            </a:r>
          </a:p>
          <a:p>
            <a:pPr lvl="3"/>
            <a:r>
              <a:rPr lang="en-US" dirty="0"/>
              <a:t>New XOR encoder</a:t>
            </a:r>
          </a:p>
          <a:p>
            <a:pPr lvl="2"/>
            <a:r>
              <a:rPr lang="en-US" dirty="0"/>
              <a:t>Traffic must be known before a signature can be written</a:t>
            </a:r>
          </a:p>
          <a:p>
            <a:r>
              <a:rPr lang="en-US" dirty="0"/>
              <a:t>Anomaly based (e.g., BRO)</a:t>
            </a:r>
          </a:p>
          <a:p>
            <a:pPr lvl="1"/>
            <a:r>
              <a:rPr lang="en-US" dirty="0"/>
              <a:t>Compares traffic to “normal” baseline</a:t>
            </a:r>
          </a:p>
        </p:txBody>
      </p:sp>
      <p:sp>
        <p:nvSpPr>
          <p:cNvPr id="4" name="Footer Placeholder 3"/>
          <p:cNvSpPr>
            <a:spLocks noGrp="1"/>
          </p:cNvSpPr>
          <p:nvPr>
            <p:ph type="ftr" sz="quarter" idx="11"/>
          </p:nvPr>
        </p:nvSpPr>
        <p:spPr/>
        <p:txBody>
          <a:bodyPr/>
          <a:lstStyle/>
          <a:p>
            <a:pPr algn="r" eaLnBrk="1" latinLnBrk="0" hangingPunct="1"/>
            <a:r>
              <a:rPr kumimoji="0" lang="en-US" sz="1100">
                <a:solidFill>
                  <a:schemeClr val="tx2"/>
                </a:solidFill>
              </a:rPr>
              <a:t>ID Lecture IDPS and Snort</a:t>
            </a:r>
            <a:endParaRPr kumimoji="0" lang="en-US" sz="1100" dirty="0">
              <a:solidFill>
                <a:schemeClr val="tx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FBF5C-A698-4F04-9AB1-FB2955B3F26C}"/>
              </a:ext>
            </a:extLst>
          </p:cNvPr>
          <p:cNvSpPr>
            <a:spLocks noGrp="1"/>
          </p:cNvSpPr>
          <p:nvPr>
            <p:ph type="title"/>
          </p:nvPr>
        </p:nvSpPr>
        <p:spPr/>
        <p:txBody>
          <a:bodyPr/>
          <a:lstStyle/>
          <a:p>
            <a:r>
              <a:rPr lang="en-US" dirty="0"/>
              <a:t>Random numbers</a:t>
            </a:r>
          </a:p>
        </p:txBody>
      </p:sp>
      <p:sp>
        <p:nvSpPr>
          <p:cNvPr id="3" name="Content Placeholder 2">
            <a:extLst>
              <a:ext uri="{FF2B5EF4-FFF2-40B4-BE49-F238E27FC236}">
                <a16:creationId xmlns:a16="http://schemas.microsoft.com/office/drawing/2014/main" id="{D387CC6B-0DBF-4AB0-B6D8-5132ECF4FAA4}"/>
              </a:ext>
            </a:extLst>
          </p:cNvPr>
          <p:cNvSpPr>
            <a:spLocks noGrp="1"/>
          </p:cNvSpPr>
          <p:nvPr>
            <p:ph idx="1"/>
          </p:nvPr>
        </p:nvSpPr>
        <p:spPr>
          <a:xfrm>
            <a:off x="188686" y="1752600"/>
            <a:ext cx="8737600" cy="4373563"/>
          </a:xfrm>
        </p:spPr>
        <p:txBody>
          <a:bodyPr/>
          <a:lstStyle/>
          <a:p>
            <a:r>
              <a:rPr lang="en-US" dirty="0"/>
              <a:t>Two types:</a:t>
            </a:r>
          </a:p>
          <a:p>
            <a:pPr lvl="1"/>
            <a:r>
              <a:rPr lang="en-US" dirty="0"/>
              <a:t>“True” random numbers</a:t>
            </a:r>
          </a:p>
          <a:p>
            <a:pPr lvl="1"/>
            <a:r>
              <a:rPr lang="en-US" dirty="0"/>
              <a:t>Pseudorandom numbers</a:t>
            </a:r>
          </a:p>
          <a:p>
            <a:pPr lvl="1"/>
            <a:endParaRPr lang="en-US" dirty="0"/>
          </a:p>
          <a:p>
            <a:r>
              <a:rPr lang="en-US" dirty="0"/>
              <a:t>True random is hard, so we’ll start with pseudorandom first</a:t>
            </a:r>
          </a:p>
        </p:txBody>
      </p:sp>
    </p:spTree>
    <p:extLst>
      <p:ext uri="{BB962C8B-B14F-4D97-AF65-F5344CB8AC3E}">
        <p14:creationId xmlns:p14="http://schemas.microsoft.com/office/powerpoint/2010/main" val="2748884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458200" cy="1139825"/>
          </a:xfrm>
        </p:spPr>
        <p:txBody>
          <a:bodyPr/>
          <a:lstStyle/>
          <a:p>
            <a:pPr>
              <a:defRPr/>
            </a:pPr>
            <a:r>
              <a:rPr lang="en-US" dirty="0"/>
              <a:t>IDS Components: Analysis</a:t>
            </a:r>
          </a:p>
        </p:txBody>
      </p:sp>
      <p:sp>
        <p:nvSpPr>
          <p:cNvPr id="3" name="Rectangle 2"/>
          <p:cNvSpPr/>
          <p:nvPr/>
        </p:nvSpPr>
        <p:spPr>
          <a:xfrm>
            <a:off x="455762" y="1808585"/>
            <a:ext cx="8305800" cy="4278094"/>
          </a:xfrm>
          <a:prstGeom prst="rect">
            <a:avLst/>
          </a:prstGeom>
        </p:spPr>
        <p:txBody>
          <a:bodyPr wrap="square">
            <a:spAutoFit/>
          </a:bodyPr>
          <a:lstStyle/>
          <a:p>
            <a:pPr lvl="0"/>
            <a:r>
              <a:rPr lang="en-US" sz="2800" dirty="0"/>
              <a:t>Signature-based attack detection examples</a:t>
            </a:r>
          </a:p>
          <a:p>
            <a:pPr marL="342900" indent="-342900">
              <a:buFont typeface="Arial" panose="020B0604020202020204" pitchFamily="34" charset="0"/>
              <a:buChar char="•"/>
            </a:pPr>
            <a:r>
              <a:rPr lang="en-US" dirty="0"/>
              <a:t>A TCP packet with the </a:t>
            </a:r>
            <a:r>
              <a:rPr lang="en-US" dirty="0">
                <a:solidFill>
                  <a:schemeClr val="tx2">
                    <a:lumMod val="75000"/>
                  </a:schemeClr>
                </a:solidFill>
              </a:rPr>
              <a:t>SYN and FIN flags set </a:t>
            </a:r>
            <a:r>
              <a:rPr lang="en-US" dirty="0"/>
              <a:t>(a violation of RFC 793, you cannot start a connection and finish the connection at the same packet)</a:t>
            </a:r>
          </a:p>
          <a:p>
            <a:pPr marL="342900" lvl="0" indent="-342900">
              <a:buFont typeface="Arial" panose="020B0604020202020204" pitchFamily="34" charset="0"/>
              <a:buChar char="•"/>
            </a:pPr>
            <a:r>
              <a:rPr lang="en-US" dirty="0"/>
              <a:t>Packet with an illegal TCP flag combination. For example known bad flag combinations (</a:t>
            </a:r>
            <a:r>
              <a:rPr lang="en-US" dirty="0">
                <a:solidFill>
                  <a:schemeClr val="tx2">
                    <a:lumMod val="75000"/>
                  </a:schemeClr>
                </a:solidFill>
              </a:rPr>
              <a:t>X-mas</a:t>
            </a:r>
            <a:r>
              <a:rPr lang="en-US" dirty="0"/>
              <a:t> attack)</a:t>
            </a:r>
          </a:p>
          <a:p>
            <a:pPr marL="342900" lvl="0" indent="-342900">
              <a:buFont typeface="Arial" panose="020B0604020202020204" pitchFamily="34" charset="0"/>
              <a:buChar char="•"/>
            </a:pPr>
            <a:r>
              <a:rPr lang="en-US" dirty="0"/>
              <a:t>TCP packet with an </a:t>
            </a:r>
            <a:r>
              <a:rPr lang="en-US" dirty="0">
                <a:solidFill>
                  <a:schemeClr val="tx2">
                    <a:lumMod val="75000"/>
                  </a:schemeClr>
                </a:solidFill>
              </a:rPr>
              <a:t>acknowledgement</a:t>
            </a:r>
            <a:r>
              <a:rPr lang="en-US" dirty="0"/>
              <a:t> value set to a non-zero number, but the acknowledgment flag is not set</a:t>
            </a:r>
          </a:p>
          <a:p>
            <a:pPr lvl="0"/>
            <a:endParaRPr lang="en-US" dirty="0"/>
          </a:p>
          <a:p>
            <a:pPr lvl="0"/>
            <a:r>
              <a:rPr lang="en-US" sz="2000" dirty="0"/>
              <a:t>For more examples of signatures please see the document at </a:t>
            </a:r>
          </a:p>
          <a:p>
            <a:pPr lvl="0"/>
            <a:r>
              <a:rPr lang="en-US" sz="2000" dirty="0">
                <a:solidFill>
                  <a:srgbClr val="FF0000"/>
                </a:solidFill>
                <a:hlinkClick r:id="rId3">
                  <a:extLst>
                    <a:ext uri="{A12FA001-AC4F-418D-AE19-62706E023703}">
                      <ahyp:hlinkClr xmlns:ahyp="http://schemas.microsoft.com/office/drawing/2018/hyperlinkcolor" val="tx"/>
                    </a:ext>
                  </a:extLst>
                </a:hlinkClick>
              </a:rPr>
              <a:t>http://www.symantec.com/connect/articles/network-intrusion-detection-signatures-part-one</a:t>
            </a:r>
            <a:endParaRPr lang="en-US" sz="2000" dirty="0">
              <a:solidFill>
                <a:srgbClr val="FF0000"/>
              </a:solidFill>
            </a:endParaRPr>
          </a:p>
          <a:p>
            <a:pPr lvl="0"/>
            <a:r>
              <a:rPr lang="en-US" sz="2000" dirty="0">
                <a:solidFill>
                  <a:srgbClr val="FF0000"/>
                </a:solidFill>
                <a:hlinkClick r:id="rId4">
                  <a:extLst>
                    <a:ext uri="{A12FA001-AC4F-418D-AE19-62706E023703}">
                      <ahyp:hlinkClr xmlns:ahyp="http://schemas.microsoft.com/office/drawing/2018/hyperlinkcolor" val="tx"/>
                    </a:ext>
                  </a:extLst>
                </a:hlinkClick>
              </a:rPr>
              <a:t>http://www.symantec.com/connect/articles/network-intrusion-detection-signatures-part-two</a:t>
            </a:r>
            <a:endParaRPr lang="en-US" sz="2000" dirty="0">
              <a:solidFill>
                <a:srgbClr val="FF0000"/>
              </a:solidFill>
            </a:endParaRPr>
          </a:p>
        </p:txBody>
      </p:sp>
    </p:spTree>
    <p:extLst>
      <p:ext uri="{BB962C8B-B14F-4D97-AF65-F5344CB8AC3E}">
        <p14:creationId xmlns:p14="http://schemas.microsoft.com/office/powerpoint/2010/main" val="2955909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71260"/>
            <a:ext cx="8458200" cy="987425"/>
          </a:xfrm>
        </p:spPr>
        <p:txBody>
          <a:bodyPr/>
          <a:lstStyle/>
          <a:p>
            <a:pPr>
              <a:defRPr/>
            </a:pPr>
            <a:r>
              <a:rPr lang="en-US" dirty="0"/>
              <a:t>IDS Components: Analysis</a:t>
            </a:r>
          </a:p>
        </p:txBody>
      </p:sp>
      <p:sp>
        <p:nvSpPr>
          <p:cNvPr id="3" name="Rectangle 2"/>
          <p:cNvSpPr/>
          <p:nvPr/>
        </p:nvSpPr>
        <p:spPr>
          <a:xfrm>
            <a:off x="455762" y="1884978"/>
            <a:ext cx="8305800" cy="3693319"/>
          </a:xfrm>
          <a:prstGeom prst="rect">
            <a:avLst/>
          </a:prstGeom>
        </p:spPr>
        <p:txBody>
          <a:bodyPr wrap="square">
            <a:spAutoFit/>
          </a:bodyPr>
          <a:lstStyle/>
          <a:p>
            <a:pPr marL="342900" indent="-342900">
              <a:buFont typeface="Arial" panose="020B0604020202020204" pitchFamily="34" charset="0"/>
              <a:buChar char="•"/>
            </a:pPr>
            <a:r>
              <a:rPr lang="en-US" dirty="0"/>
              <a:t>Signatures are expressed in terms of rules</a:t>
            </a:r>
          </a:p>
          <a:p>
            <a:pPr marL="342900" indent="-342900">
              <a:buFont typeface="Arial" panose="020B0604020202020204" pitchFamily="34" charset="0"/>
              <a:buChar char="•"/>
            </a:pPr>
            <a:r>
              <a:rPr lang="en-US" dirty="0"/>
              <a:t>An example of rule (Snort tool)</a:t>
            </a:r>
          </a:p>
          <a:p>
            <a:r>
              <a:rPr lang="en-US" dirty="0">
                <a:solidFill>
                  <a:schemeClr val="tx2">
                    <a:lumMod val="50000"/>
                  </a:schemeClr>
                </a:solidFill>
              </a:rPr>
              <a:t>	</a:t>
            </a:r>
            <a:r>
              <a:rPr lang="en-US" dirty="0">
                <a:solidFill>
                  <a:schemeClr val="tx2">
                    <a:lumMod val="50000"/>
                  </a:schemeClr>
                </a:solidFill>
                <a:latin typeface="Consolas" panose="020B0609020204030204" pitchFamily="49" charset="0"/>
              </a:rPr>
              <a:t>alert </a:t>
            </a:r>
            <a:r>
              <a:rPr lang="en-US" dirty="0" err="1">
                <a:solidFill>
                  <a:schemeClr val="tx2">
                    <a:lumMod val="50000"/>
                  </a:schemeClr>
                </a:solidFill>
                <a:latin typeface="Consolas" panose="020B0609020204030204" pitchFamily="49" charset="0"/>
              </a:rPr>
              <a:t>tcp</a:t>
            </a:r>
            <a:r>
              <a:rPr lang="en-US" dirty="0">
                <a:solidFill>
                  <a:schemeClr val="tx2">
                    <a:lumMod val="50000"/>
                  </a:schemeClr>
                </a:solidFill>
                <a:latin typeface="Consolas" panose="020B0609020204030204" pitchFamily="49" charset="0"/>
              </a:rPr>
              <a:t> any </a:t>
            </a:r>
            <a:r>
              <a:rPr lang="en-US" dirty="0" err="1">
                <a:solidFill>
                  <a:schemeClr val="tx2">
                    <a:lumMod val="50000"/>
                  </a:schemeClr>
                </a:solidFill>
                <a:latin typeface="Consolas" panose="020B0609020204030204" pitchFamily="49" charset="0"/>
              </a:rPr>
              <a:t>any</a:t>
            </a:r>
            <a:r>
              <a:rPr lang="en-US" dirty="0">
                <a:solidFill>
                  <a:schemeClr val="tx2">
                    <a:lumMod val="50000"/>
                  </a:schemeClr>
                </a:solidFill>
                <a:latin typeface="Consolas" panose="020B0609020204030204" pitchFamily="49" charset="0"/>
              </a:rPr>
              <a:t> -&gt; 192.168.1.0 111 </a:t>
            </a:r>
          </a:p>
          <a:p>
            <a:r>
              <a:rPr lang="en-US" dirty="0">
                <a:solidFill>
                  <a:schemeClr val="tx2">
                    <a:lumMod val="50000"/>
                  </a:schemeClr>
                </a:solidFill>
                <a:latin typeface="Consolas" panose="020B0609020204030204" pitchFamily="49" charset="0"/>
              </a:rPr>
              <a:t>	(content:"|00 01 86 a5|"; </a:t>
            </a:r>
            <a:r>
              <a:rPr lang="en-US" dirty="0" err="1">
                <a:solidFill>
                  <a:schemeClr val="tx2">
                    <a:lumMod val="50000"/>
                  </a:schemeClr>
                </a:solidFill>
                <a:latin typeface="Consolas" panose="020B0609020204030204" pitchFamily="49" charset="0"/>
              </a:rPr>
              <a:t>msg</a:t>
            </a:r>
            <a:r>
              <a:rPr lang="en-US" dirty="0">
                <a:solidFill>
                  <a:schemeClr val="tx2">
                    <a:lumMod val="50000"/>
                  </a:schemeClr>
                </a:solidFill>
                <a:latin typeface="Consolas" panose="020B0609020204030204" pitchFamily="49" charset="0"/>
              </a:rPr>
              <a:t>: "</a:t>
            </a:r>
            <a:r>
              <a:rPr lang="en-US" dirty="0" err="1">
                <a:solidFill>
                  <a:schemeClr val="tx2">
                    <a:lumMod val="50000"/>
                  </a:schemeClr>
                </a:solidFill>
                <a:latin typeface="Consolas" panose="020B0609020204030204" pitchFamily="49" charset="0"/>
              </a:rPr>
              <a:t>mountd</a:t>
            </a:r>
            <a:r>
              <a:rPr lang="en-US" dirty="0">
                <a:solidFill>
                  <a:schemeClr val="tx2">
                    <a:lumMod val="50000"/>
                  </a:schemeClr>
                </a:solidFill>
                <a:latin typeface="Consolas" panose="020B0609020204030204" pitchFamily="49" charset="0"/>
              </a:rPr>
              <a:t> ";)</a:t>
            </a:r>
          </a:p>
          <a:p>
            <a:pPr marL="342900" indent="-342900">
              <a:buFont typeface="Arial" panose="020B0604020202020204" pitchFamily="34" charset="0"/>
              <a:buChar char="•"/>
            </a:pPr>
            <a:r>
              <a:rPr lang="en-US" dirty="0"/>
              <a:t>This rule describes an alert generated when Snort matches a network packet with all of the following attributes: </a:t>
            </a:r>
          </a:p>
          <a:p>
            <a:pPr marL="800100" lvl="1" indent="-342900">
              <a:buFont typeface="Arial" panose="020B0604020202020204" pitchFamily="34" charset="0"/>
              <a:buChar char="•"/>
            </a:pPr>
            <a:r>
              <a:rPr lang="en-US" dirty="0"/>
              <a:t>TCP packet</a:t>
            </a:r>
          </a:p>
          <a:p>
            <a:pPr marL="800100" lvl="1" indent="-342900">
              <a:buFont typeface="Arial" panose="020B0604020202020204" pitchFamily="34" charset="0"/>
              <a:buChar char="•"/>
            </a:pPr>
            <a:r>
              <a:rPr lang="en-US" dirty="0">
                <a:solidFill>
                  <a:schemeClr val="tx2">
                    <a:lumMod val="75000"/>
                  </a:schemeClr>
                </a:solidFill>
              </a:rPr>
              <a:t>Source</a:t>
            </a:r>
            <a:r>
              <a:rPr lang="en-US" dirty="0"/>
              <a:t> from </a:t>
            </a:r>
            <a:r>
              <a:rPr lang="en-US" dirty="0">
                <a:solidFill>
                  <a:schemeClr val="tx2">
                    <a:lumMod val="75000"/>
                  </a:schemeClr>
                </a:solidFill>
              </a:rPr>
              <a:t>any IP address </a:t>
            </a:r>
            <a:r>
              <a:rPr lang="en-US" dirty="0"/>
              <a:t>on </a:t>
            </a:r>
            <a:r>
              <a:rPr lang="en-US" dirty="0">
                <a:solidFill>
                  <a:schemeClr val="tx2">
                    <a:lumMod val="75000"/>
                  </a:schemeClr>
                </a:solidFill>
              </a:rPr>
              <a:t>any port</a:t>
            </a:r>
          </a:p>
          <a:p>
            <a:pPr marL="800100" lvl="1" indent="-342900">
              <a:buFont typeface="Arial" panose="020B0604020202020204" pitchFamily="34" charset="0"/>
              <a:buChar char="•"/>
            </a:pPr>
            <a:r>
              <a:rPr lang="en-US" dirty="0"/>
              <a:t>Destined to the IP address 192.168.1.0 on port 111.</a:t>
            </a:r>
          </a:p>
          <a:p>
            <a:pPr marL="342900" indent="-342900">
              <a:buFont typeface="Arial" panose="020B0604020202020204" pitchFamily="34" charset="0"/>
              <a:buChar char="•"/>
            </a:pPr>
            <a:r>
              <a:rPr lang="en-US" dirty="0"/>
              <a:t>The word(s) before the colons in the rule options section are called option keywords. </a:t>
            </a:r>
          </a:p>
          <a:p>
            <a:pPr marL="800100" lvl="1" indent="-342900">
              <a:buFont typeface="Arial" panose="020B0604020202020204" pitchFamily="34" charset="0"/>
              <a:buChar char="•"/>
            </a:pPr>
            <a:r>
              <a:rPr lang="en-US" dirty="0"/>
              <a:t>The rule is triggered if the content of packet includes the </a:t>
            </a:r>
            <a:r>
              <a:rPr lang="en-US" dirty="0" err="1"/>
              <a:t>hexa</a:t>
            </a:r>
            <a:r>
              <a:rPr lang="en-US" dirty="0"/>
              <a:t>-decimal numbers sequence or </a:t>
            </a:r>
            <a:r>
              <a:rPr lang="en-US" dirty="0" err="1"/>
              <a:t>mountd</a:t>
            </a:r>
            <a:r>
              <a:rPr lang="en-US" dirty="0"/>
              <a:t> command</a:t>
            </a:r>
          </a:p>
        </p:txBody>
      </p:sp>
    </p:spTree>
    <p:extLst>
      <p:ext uri="{BB962C8B-B14F-4D97-AF65-F5344CB8AC3E}">
        <p14:creationId xmlns:p14="http://schemas.microsoft.com/office/powerpoint/2010/main" val="3376656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a:t>
            </a:r>
          </a:p>
        </p:txBody>
      </p:sp>
      <p:sp>
        <p:nvSpPr>
          <p:cNvPr id="3" name="Content Placeholder 2"/>
          <p:cNvSpPr>
            <a:spLocks noGrp="1"/>
          </p:cNvSpPr>
          <p:nvPr>
            <p:ph idx="1"/>
          </p:nvPr>
        </p:nvSpPr>
        <p:spPr/>
        <p:txBody>
          <a:bodyPr/>
          <a:lstStyle/>
          <a:p>
            <a:r>
              <a:rPr lang="en-US" dirty="0"/>
              <a:t>False positives</a:t>
            </a:r>
          </a:p>
          <a:p>
            <a:pPr lvl="1"/>
            <a:r>
              <a:rPr lang="en-US" dirty="0"/>
              <a:t>Detecting malicious network traffic is difficult and for that reason rule sets tend toward the paranoid</a:t>
            </a:r>
          </a:p>
          <a:p>
            <a:pPr lvl="1"/>
            <a:r>
              <a:rPr lang="en-US" dirty="0"/>
              <a:t>This leads to the situation where normal traffic may be labeled as suspicious</a:t>
            </a:r>
          </a:p>
          <a:p>
            <a:pPr lvl="2"/>
            <a:r>
              <a:rPr lang="en-US" dirty="0"/>
              <a:t>telnet is a disallowed protocol within the DMZ</a:t>
            </a:r>
          </a:p>
          <a:p>
            <a:pPr lvl="2"/>
            <a:r>
              <a:rPr lang="en-US" dirty="0"/>
              <a:t>A hapless web server administrator uses telnet to connect to a server while troubleshooting a problem</a:t>
            </a:r>
          </a:p>
          <a:p>
            <a:r>
              <a:rPr lang="en-US" dirty="0"/>
              <a:t>Triage, event correlation, etc are critical steps in any incident detection strategy</a:t>
            </a:r>
          </a:p>
        </p:txBody>
      </p:sp>
      <p:sp>
        <p:nvSpPr>
          <p:cNvPr id="4" name="Footer Placeholder 3"/>
          <p:cNvSpPr>
            <a:spLocks noGrp="1"/>
          </p:cNvSpPr>
          <p:nvPr>
            <p:ph type="ftr" sz="quarter" idx="11"/>
          </p:nvPr>
        </p:nvSpPr>
        <p:spPr/>
        <p:txBody>
          <a:bodyPr/>
          <a:lstStyle/>
          <a:p>
            <a:pPr algn="r" eaLnBrk="1" latinLnBrk="0" hangingPunct="1"/>
            <a:r>
              <a:rPr kumimoji="0" lang="en-US" sz="1100">
                <a:solidFill>
                  <a:schemeClr val="tx2"/>
                </a:solidFill>
              </a:rPr>
              <a:t>ID Lecture IDPS and Snort</a:t>
            </a:r>
            <a:endParaRPr kumimoji="0" lang="en-US" sz="1100" dirty="0">
              <a:solidFill>
                <a:schemeClr val="tx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ID&amp;R</a:t>
            </a:r>
          </a:p>
        </p:txBody>
      </p:sp>
      <p:sp>
        <p:nvSpPr>
          <p:cNvPr id="3" name="Content Placeholder 2"/>
          <p:cNvSpPr>
            <a:spLocks noGrp="1"/>
          </p:cNvSpPr>
          <p:nvPr>
            <p:ph idx="1"/>
          </p:nvPr>
        </p:nvSpPr>
        <p:spPr>
          <a:xfrm>
            <a:off x="914400" y="1524000"/>
            <a:ext cx="7772400" cy="4831560"/>
          </a:xfrm>
        </p:spPr>
        <p:txBody>
          <a:bodyPr>
            <a:normAutofit/>
          </a:bodyPr>
          <a:lstStyle/>
          <a:p>
            <a:r>
              <a:rPr lang="en-US" sz="2400" dirty="0"/>
              <a:t>An IDS can be a useful </a:t>
            </a:r>
            <a:r>
              <a:rPr lang="en-US" sz="2400" b="1" i="1" dirty="0"/>
              <a:t>component </a:t>
            </a:r>
            <a:r>
              <a:rPr lang="en-US" sz="2400" dirty="0"/>
              <a:t>of an incident detection methodology</a:t>
            </a:r>
          </a:p>
          <a:p>
            <a:r>
              <a:rPr lang="en-US" sz="2400" dirty="0"/>
              <a:t>There must be an incident response plan to spell out the actions to be taken when an incident is detected</a:t>
            </a:r>
          </a:p>
          <a:p>
            <a:r>
              <a:rPr lang="en-US" sz="2400" dirty="0"/>
              <a:t>Security programs muse be measured in order to evaluate their effectiveness</a:t>
            </a:r>
          </a:p>
          <a:p>
            <a:endParaRPr lang="en-US" sz="2400" dirty="0"/>
          </a:p>
          <a:p>
            <a:endParaRPr lang="en-US" sz="2400" dirty="0"/>
          </a:p>
        </p:txBody>
      </p:sp>
      <p:pic>
        <p:nvPicPr>
          <p:cNvPr id="151554"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990600" y="4343400"/>
            <a:ext cx="7467600" cy="1760558"/>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lgn="r" eaLnBrk="1" latinLnBrk="0" hangingPunct="1"/>
            <a:r>
              <a:rPr kumimoji="0" lang="en-US" sz="1100">
                <a:solidFill>
                  <a:schemeClr val="tx2"/>
                </a:solidFill>
              </a:rPr>
              <a:t>ID Lecture IDPS and Snort</a:t>
            </a:r>
            <a:endParaRPr kumimoji="0" lang="en-US" sz="1100" dirty="0">
              <a:solidFill>
                <a:schemeClr val="tx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IDS Components: Analysis</a:t>
            </a:r>
          </a:p>
        </p:txBody>
      </p:sp>
      <p:sp>
        <p:nvSpPr>
          <p:cNvPr id="9" name="Content Placeholder 8">
            <a:extLst>
              <a:ext uri="{FF2B5EF4-FFF2-40B4-BE49-F238E27FC236}">
                <a16:creationId xmlns:a16="http://schemas.microsoft.com/office/drawing/2014/main" id="{E8DF03A7-3ABD-4CF3-BC92-0A87C71D6656}"/>
              </a:ext>
            </a:extLst>
          </p:cNvPr>
          <p:cNvSpPr>
            <a:spLocks noGrp="1"/>
          </p:cNvSpPr>
          <p:nvPr>
            <p:ph idx="1"/>
          </p:nvPr>
        </p:nvSpPr>
        <p:spPr/>
        <p:txBody>
          <a:bodyPr>
            <a:normAutofit lnSpcReduction="10000"/>
          </a:bodyPr>
          <a:lstStyle/>
          <a:p>
            <a:pPr marL="457200" indent="-342900"/>
            <a:r>
              <a:rPr lang="en-US" dirty="0"/>
              <a:t>Anomaly detection starts with profiling normal behavior of traffic or data. </a:t>
            </a:r>
          </a:p>
          <a:p>
            <a:pPr marL="457200" indent="-342900"/>
            <a:r>
              <a:rPr lang="en-US" dirty="0"/>
              <a:t>An alarm is generated if there is a deviation of traffic data from the normal pattern.</a:t>
            </a:r>
          </a:p>
          <a:p>
            <a:pPr marL="457200" lvl="0" indent="-342900"/>
            <a:r>
              <a:rPr lang="en-US" dirty="0"/>
              <a:t>Anomaly-based attack detection examples</a:t>
            </a:r>
          </a:p>
          <a:p>
            <a:pPr marL="754380" lvl="1" indent="-342900"/>
            <a:r>
              <a:rPr lang="en-US" dirty="0"/>
              <a:t>TCP SYN attack: connection attempt from a fixed IP address having SYN flag set and coming at a faster rate than normal (e.g., more than 60 connection requests per minute)</a:t>
            </a:r>
          </a:p>
          <a:p>
            <a:pPr marL="754380" lvl="1" indent="-342900"/>
            <a:r>
              <a:rPr lang="en-US" dirty="0"/>
              <a:t>Excessive number of login attempt to a service (SSH login)</a:t>
            </a:r>
          </a:p>
          <a:p>
            <a:pPr marL="754380" lvl="1" indent="-342900"/>
            <a:r>
              <a:rPr lang="en-US" dirty="0"/>
              <a:t>Login attempt beyond normal work hours (e.g., 1AM)</a:t>
            </a:r>
          </a:p>
          <a:p>
            <a:pPr marL="754380" lvl="1" indent="-342900"/>
            <a:r>
              <a:rPr lang="en-US" dirty="0"/>
              <a:t>Excessive bandwidth usage (could mean that one or most host is infected with worms)</a:t>
            </a:r>
          </a:p>
          <a:p>
            <a:pPr marL="285750" lvl="0" indent="-285750"/>
            <a:endParaRPr lang="en-US" dirty="0"/>
          </a:p>
          <a:p>
            <a:endParaRPr lang="en-US" dirty="0"/>
          </a:p>
        </p:txBody>
      </p:sp>
    </p:spTree>
    <p:extLst>
      <p:ext uri="{BB962C8B-B14F-4D97-AF65-F5344CB8AC3E}">
        <p14:creationId xmlns:p14="http://schemas.microsoft.com/office/powerpoint/2010/main" val="1443593691"/>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708" y="333829"/>
            <a:ext cx="8229600" cy="1139825"/>
          </a:xfrm>
        </p:spPr>
        <p:txBody>
          <a:bodyPr/>
          <a:lstStyle/>
          <a:p>
            <a:pPr>
              <a:defRPr/>
            </a:pPr>
            <a:r>
              <a:rPr lang="en-US" dirty="0"/>
              <a:t>Firewalls</a:t>
            </a:r>
          </a:p>
        </p:txBody>
      </p:sp>
      <p:sp>
        <p:nvSpPr>
          <p:cNvPr id="3" name="Content Placeholder 2"/>
          <p:cNvSpPr>
            <a:spLocks noGrp="1"/>
          </p:cNvSpPr>
          <p:nvPr>
            <p:ph idx="1"/>
          </p:nvPr>
        </p:nvSpPr>
        <p:spPr>
          <a:xfrm>
            <a:off x="266700" y="1808843"/>
            <a:ext cx="8610600" cy="2021114"/>
          </a:xfrm>
        </p:spPr>
        <p:txBody>
          <a:bodyPr/>
          <a:lstStyle/>
          <a:p>
            <a:r>
              <a:rPr lang="en-US" dirty="0"/>
              <a:t>a firewall is a software system that controls the incoming and outgoing network traffic by analyzing the data packets and determining whether they should be allowed through or not, based on a rule set.</a:t>
            </a:r>
          </a:p>
        </p:txBody>
      </p:sp>
      <p:pic>
        <p:nvPicPr>
          <p:cNvPr id="5"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038600"/>
            <a:ext cx="7065817"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17638"/>
          </a:xfrm>
        </p:spPr>
        <p:txBody>
          <a:bodyPr/>
          <a:lstStyle/>
          <a:p>
            <a:pPr>
              <a:defRPr/>
            </a:pPr>
            <a:r>
              <a:rPr lang="en-US" dirty="0"/>
              <a:t>Firewall: packet filter</a:t>
            </a:r>
          </a:p>
        </p:txBody>
      </p:sp>
      <p:sp>
        <p:nvSpPr>
          <p:cNvPr id="3" name="Content Placeholder 2"/>
          <p:cNvSpPr>
            <a:spLocks noGrp="1"/>
          </p:cNvSpPr>
          <p:nvPr>
            <p:ph idx="1"/>
          </p:nvPr>
        </p:nvSpPr>
        <p:spPr>
          <a:xfrm>
            <a:off x="457200" y="1770742"/>
            <a:ext cx="8229600" cy="4630057"/>
          </a:xfrm>
        </p:spPr>
        <p:txBody>
          <a:bodyPr/>
          <a:lstStyle/>
          <a:p>
            <a:pPr>
              <a:defRPr/>
            </a:pPr>
            <a:r>
              <a:rPr lang="en-US" sz="2400" dirty="0"/>
              <a:t>Packet filters act by inspecting the "packets" which transfer between computers on the Internet. </a:t>
            </a:r>
          </a:p>
          <a:p>
            <a:pPr>
              <a:defRPr/>
            </a:pPr>
            <a:endParaRPr lang="en-US" sz="2400" dirty="0"/>
          </a:p>
          <a:p>
            <a:pPr>
              <a:defRPr/>
            </a:pPr>
            <a:r>
              <a:rPr lang="en-US" sz="2400" dirty="0"/>
              <a:t>If a packet matches with the </a:t>
            </a:r>
            <a:r>
              <a:rPr lang="en-US" sz="2400" dirty="0">
                <a:solidFill>
                  <a:srgbClr val="FF0000"/>
                </a:solidFill>
              </a:rPr>
              <a:t>packet filter's set of rules</a:t>
            </a:r>
            <a:r>
              <a:rPr lang="en-US" sz="2400" dirty="0"/>
              <a:t>, the packet filter will drop (silently discard) the packet, or reject it (discard it, and send "error responses" to the source).</a:t>
            </a:r>
          </a:p>
          <a:p>
            <a:pPr>
              <a:defRPr/>
            </a:pPr>
            <a:endParaRPr lang="en-US" sz="2400" dirty="0"/>
          </a:p>
          <a:p>
            <a:pPr>
              <a:defRPr/>
            </a:pPr>
            <a:r>
              <a:rPr lang="en-US" sz="2400" dirty="0"/>
              <a:t>Developed in 1988 by Digital Equipment Corporation (DEC)</a:t>
            </a:r>
          </a:p>
        </p:txBody>
      </p:sp>
      <p:sp>
        <p:nvSpPr>
          <p:cNvPr id="4" name="Snip Same Side Corner Rectangle 3"/>
          <p:cNvSpPr/>
          <p:nvPr/>
        </p:nvSpPr>
        <p:spPr bwMode="auto">
          <a:xfrm>
            <a:off x="312057" y="1295400"/>
            <a:ext cx="8686800" cy="5334000"/>
          </a:xfrm>
          <a:prstGeom prst="snip2SameRect">
            <a:avLst>
              <a:gd name="adj1" fmla="val 16387"/>
              <a:gd name="adj2" fmla="val 0"/>
            </a:avLst>
          </a:prstGeom>
          <a:noFill/>
          <a:ln w="9525" cap="flat" cmpd="sng" algn="ctr">
            <a:noFill/>
            <a:prstDash val="solid"/>
            <a:round/>
            <a:headEnd type="none" w="med" len="med"/>
            <a:tailEnd type="none" w="med" len="med"/>
          </a:ln>
          <a:effectLst>
            <a:glow rad="228600">
              <a:srgbClr val="FF0000">
                <a:alpha val="40000"/>
              </a:srgbClr>
            </a:glow>
          </a:effectLst>
        </p:spPr>
        <p:txBody>
          <a:bodyPr lIns="90000" tIns="46800" rIns="90000" bIns="46800">
            <a:prstTxWarp prst="textNoShape">
              <a:avLst/>
            </a:prstTxWarp>
          </a:bodyPr>
          <a:lstStyle/>
          <a:p>
            <a:pPr>
              <a:defRPr/>
            </a:pPr>
            <a:endParaRPr lang="en-US" dirty="0">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739"/>
            <a:ext cx="8229600" cy="1417638"/>
          </a:xfrm>
        </p:spPr>
        <p:txBody>
          <a:bodyPr/>
          <a:lstStyle/>
          <a:p>
            <a:pPr>
              <a:defRPr/>
            </a:pPr>
            <a:r>
              <a:rPr lang="en-US" dirty="0"/>
              <a:t>Firewall: packet filter rule</a:t>
            </a:r>
          </a:p>
        </p:txBody>
      </p:sp>
      <p:sp>
        <p:nvSpPr>
          <p:cNvPr id="4" name="Snip Same Side Corner Rectangle 3"/>
          <p:cNvSpPr/>
          <p:nvPr/>
        </p:nvSpPr>
        <p:spPr bwMode="auto">
          <a:xfrm>
            <a:off x="312057" y="1295400"/>
            <a:ext cx="8686800" cy="5334000"/>
          </a:xfrm>
          <a:prstGeom prst="snip2SameRect">
            <a:avLst>
              <a:gd name="adj1" fmla="val 16387"/>
              <a:gd name="adj2" fmla="val 0"/>
            </a:avLst>
          </a:prstGeom>
          <a:noFill/>
          <a:ln w="9525" cap="flat" cmpd="sng" algn="ctr">
            <a:noFill/>
            <a:prstDash val="solid"/>
            <a:round/>
            <a:headEnd type="none" w="med" len="med"/>
            <a:tailEnd type="none" w="med" len="med"/>
          </a:ln>
          <a:effectLst>
            <a:glow rad="228600">
              <a:srgbClr val="FF0000">
                <a:alpha val="40000"/>
              </a:srgbClr>
            </a:glow>
          </a:effectLst>
        </p:spPr>
        <p:txBody>
          <a:bodyPr lIns="90000" tIns="46800" rIns="90000" bIns="46800">
            <a:prstTxWarp prst="textNoShape">
              <a:avLst/>
            </a:prstTxWarp>
          </a:bodyPr>
          <a:lstStyle/>
          <a:p>
            <a:pPr>
              <a:defRPr/>
            </a:pPr>
            <a:endParaRPr lang="en-US" dirty="0">
              <a:cs typeface="+mn-cs"/>
            </a:endParaRPr>
          </a:p>
        </p:txBody>
      </p:sp>
      <p:pic>
        <p:nvPicPr>
          <p:cNvPr id="123906"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41" y="1875970"/>
            <a:ext cx="814387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27980" y="3581343"/>
            <a:ext cx="8415336" cy="461665"/>
          </a:xfrm>
          <a:prstGeom prst="rect">
            <a:avLst/>
          </a:prstGeom>
        </p:spPr>
        <p:txBody>
          <a:bodyPr wrap="square">
            <a:spAutoFit/>
          </a:bodyPr>
          <a:lstStyle/>
          <a:p>
            <a:r>
              <a:rPr lang="en-US" dirty="0"/>
              <a:t>Rules A and B allow inbound SMTP connections (incoming email). </a:t>
            </a:r>
          </a:p>
        </p:txBody>
      </p:sp>
      <p:sp>
        <p:nvSpPr>
          <p:cNvPr id="7" name="Rectangle 6"/>
          <p:cNvSpPr/>
          <p:nvPr/>
        </p:nvSpPr>
        <p:spPr>
          <a:xfrm>
            <a:off x="361316" y="4388184"/>
            <a:ext cx="8670877" cy="461665"/>
          </a:xfrm>
          <a:prstGeom prst="rect">
            <a:avLst/>
          </a:prstGeom>
        </p:spPr>
        <p:txBody>
          <a:bodyPr wrap="square">
            <a:spAutoFit/>
          </a:bodyPr>
          <a:lstStyle/>
          <a:p>
            <a:r>
              <a:rPr lang="en-US" dirty="0"/>
              <a:t>Rules C and D allow outbound SMTP connections (outgoing email). </a:t>
            </a:r>
          </a:p>
        </p:txBody>
      </p:sp>
      <p:sp>
        <p:nvSpPr>
          <p:cNvPr id="8" name="Rectangle 7"/>
          <p:cNvSpPr/>
          <p:nvPr/>
        </p:nvSpPr>
        <p:spPr>
          <a:xfrm>
            <a:off x="384964" y="5186429"/>
            <a:ext cx="8382000" cy="461665"/>
          </a:xfrm>
          <a:prstGeom prst="rect">
            <a:avLst/>
          </a:prstGeom>
        </p:spPr>
        <p:txBody>
          <a:bodyPr wrap="square">
            <a:spAutoFit/>
          </a:bodyPr>
          <a:lstStyle/>
          <a:p>
            <a:r>
              <a:rPr lang="en-US" dirty="0"/>
              <a:t>Rule E is the default rule that applies if all else fails.</a:t>
            </a:r>
          </a:p>
        </p:txBody>
      </p:sp>
      <p:sp>
        <p:nvSpPr>
          <p:cNvPr id="9" name="Rectangle 8"/>
          <p:cNvSpPr/>
          <p:nvPr/>
        </p:nvSpPr>
        <p:spPr>
          <a:xfrm>
            <a:off x="342060" y="5783940"/>
            <a:ext cx="8637541" cy="830997"/>
          </a:xfrm>
          <a:prstGeom prst="rect">
            <a:avLst/>
          </a:prstGeom>
        </p:spPr>
        <p:txBody>
          <a:bodyPr wrap="square">
            <a:spAutoFit/>
          </a:bodyPr>
          <a:lstStyle/>
          <a:p>
            <a:r>
              <a:rPr lang="en-US" dirty="0"/>
              <a:t>Firewall examines the rules in order, i.e., it starts at the top until it ends a rule that matches the packet, then in takes the action specified</a:t>
            </a:r>
          </a:p>
        </p:txBody>
      </p:sp>
    </p:spTree>
    <p:extLst>
      <p:ext uri="{BB962C8B-B14F-4D97-AF65-F5344CB8AC3E}">
        <p14:creationId xmlns:p14="http://schemas.microsoft.com/office/powerpoint/2010/main" val="334268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2857"/>
            <a:ext cx="8229600" cy="1139825"/>
          </a:xfrm>
        </p:spPr>
        <p:txBody>
          <a:bodyPr/>
          <a:lstStyle/>
          <a:p>
            <a:r>
              <a:rPr lang="en-US" dirty="0"/>
              <a:t>Packet Filtering Firewalls</a:t>
            </a:r>
          </a:p>
        </p:txBody>
      </p:sp>
      <p:sp>
        <p:nvSpPr>
          <p:cNvPr id="3" name="Content Placeholder 2"/>
          <p:cNvSpPr>
            <a:spLocks noGrp="1"/>
          </p:cNvSpPr>
          <p:nvPr>
            <p:ph idx="1"/>
          </p:nvPr>
        </p:nvSpPr>
        <p:spPr>
          <a:xfrm>
            <a:off x="457200" y="1690916"/>
            <a:ext cx="8458200" cy="5029200"/>
          </a:xfrm>
        </p:spPr>
        <p:txBody>
          <a:bodyPr/>
          <a:lstStyle/>
          <a:p>
            <a:r>
              <a:rPr lang="en-US" dirty="0"/>
              <a:t>Advantages:</a:t>
            </a:r>
          </a:p>
          <a:p>
            <a:pPr lvl="1"/>
            <a:r>
              <a:rPr lang="en-US" sz="2400" dirty="0"/>
              <a:t>its simple to write rules</a:t>
            </a:r>
          </a:p>
          <a:p>
            <a:pPr lvl="1"/>
            <a:r>
              <a:rPr lang="en-US" sz="2400" dirty="0"/>
              <a:t>very fast  to evaluate</a:t>
            </a:r>
          </a:p>
          <a:p>
            <a:pPr marL="342900" lvl="1" indent="-342900">
              <a:buClr>
                <a:schemeClr val="hlink"/>
              </a:buClr>
              <a:buSzPct val="80000"/>
              <a:buFont typeface="Wingdings" pitchFamily="-110" charset="2"/>
              <a:buChar char="Ø"/>
            </a:pPr>
            <a:endParaRPr lang="en-US" sz="3200" dirty="0">
              <a:cs typeface="ＭＳ Ｐゴシック" pitchFamily="-110" charset="-128"/>
            </a:endParaRPr>
          </a:p>
          <a:p>
            <a:pPr marL="342900" lvl="1" indent="-342900">
              <a:buClr>
                <a:schemeClr val="hlink"/>
              </a:buClr>
              <a:buSzPct val="80000"/>
              <a:buFont typeface="Wingdings" pitchFamily="-110" charset="2"/>
              <a:buChar char="Ø"/>
            </a:pPr>
            <a:r>
              <a:rPr lang="en-US" sz="3200" dirty="0">
                <a:cs typeface="ＭＳ Ｐゴシック" pitchFamily="-110" charset="-128"/>
              </a:rPr>
              <a:t>Disadvantages:</a:t>
            </a:r>
          </a:p>
          <a:p>
            <a:pPr marL="742950" lvl="2" indent="-342900">
              <a:buClr>
                <a:schemeClr val="hlink"/>
              </a:buClr>
              <a:buSzPct val="80000"/>
              <a:buFont typeface="Wingdings" pitchFamily="-110" charset="2"/>
              <a:buChar char="Ø"/>
            </a:pPr>
            <a:r>
              <a:rPr lang="en-US" dirty="0">
                <a:cs typeface="ＭＳ Ｐゴシック" pitchFamily="-110" charset="-128"/>
              </a:rPr>
              <a:t>cannot prevent attacks to application specific vulnerabilities</a:t>
            </a:r>
          </a:p>
          <a:p>
            <a:pPr marL="742950" lvl="2" indent="-342900">
              <a:buClr>
                <a:schemeClr val="hlink"/>
              </a:buClr>
              <a:buSzPct val="80000"/>
              <a:buFont typeface="Wingdings" pitchFamily="-110" charset="2"/>
              <a:buChar char="Ø"/>
            </a:pPr>
            <a:r>
              <a:rPr lang="en-US" dirty="0">
                <a:cs typeface="ＭＳ Ｐゴシック" pitchFamily="-110" charset="-128"/>
              </a:rPr>
              <a:t>vulnerable to attacks that take advantage of problems within TCP/IP</a:t>
            </a:r>
          </a:p>
          <a:p>
            <a:pPr lvl="1"/>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44746" y="1756684"/>
            <a:ext cx="2842054" cy="17526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3" y="171110"/>
            <a:ext cx="8846456" cy="1417638"/>
          </a:xfrm>
        </p:spPr>
        <p:txBody>
          <a:bodyPr/>
          <a:lstStyle/>
          <a:p>
            <a:pPr>
              <a:defRPr/>
            </a:pPr>
            <a:r>
              <a:rPr lang="en-US" dirty="0"/>
              <a:t>Firewall: Stateful packet filtering</a:t>
            </a:r>
          </a:p>
        </p:txBody>
      </p:sp>
      <p:sp>
        <p:nvSpPr>
          <p:cNvPr id="3" name="Content Placeholder 2"/>
          <p:cNvSpPr>
            <a:spLocks noGrp="1"/>
          </p:cNvSpPr>
          <p:nvPr>
            <p:ph idx="1"/>
          </p:nvPr>
        </p:nvSpPr>
        <p:spPr>
          <a:xfrm>
            <a:off x="457200" y="1588748"/>
            <a:ext cx="8229600" cy="4876800"/>
          </a:xfrm>
        </p:spPr>
        <p:txBody>
          <a:bodyPr/>
          <a:lstStyle/>
          <a:p>
            <a:r>
              <a:rPr lang="en-US" sz="2400" kern="1200" dirty="0">
                <a:latin typeface="Times New Roman" pitchFamily="-110" charset="0"/>
              </a:rPr>
              <a:t>A traditional packet filter makes filtering decisions on an individual packet basis and does not take into consideration any </a:t>
            </a:r>
            <a:r>
              <a:rPr lang="en-US" sz="2400" kern="1200" dirty="0">
                <a:solidFill>
                  <a:srgbClr val="FF0000"/>
                </a:solidFill>
                <a:latin typeface="Times New Roman" pitchFamily="-110" charset="0"/>
              </a:rPr>
              <a:t>higher layer context</a:t>
            </a:r>
            <a:r>
              <a:rPr lang="en-US" sz="2400" kern="1200" dirty="0">
                <a:latin typeface="Times New Roman" pitchFamily="-110" charset="0"/>
              </a:rPr>
              <a:t>. </a:t>
            </a:r>
          </a:p>
          <a:p>
            <a:r>
              <a:rPr lang="en-US" sz="2400" kern="1200" dirty="0">
                <a:latin typeface="Times New Roman" pitchFamily="-110" charset="0"/>
              </a:rPr>
              <a:t>A stateful firewall keeps track of the state of </a:t>
            </a:r>
            <a:r>
              <a:rPr lang="en-US" sz="2400" kern="1200" dirty="0">
                <a:solidFill>
                  <a:srgbClr val="FF0000"/>
                </a:solidFill>
                <a:latin typeface="Times New Roman" pitchFamily="-110" charset="0"/>
              </a:rPr>
              <a:t>network connections </a:t>
            </a:r>
            <a:r>
              <a:rPr lang="en-US" sz="2400" kern="1200" dirty="0">
                <a:latin typeface="Times New Roman" pitchFamily="-110" charset="0"/>
              </a:rPr>
              <a:t>(such as TCP streams, UDP communication) traveling across it. </a:t>
            </a:r>
          </a:p>
          <a:p>
            <a:r>
              <a:rPr lang="en-US" sz="2400" kern="1200" dirty="0">
                <a:latin typeface="Times New Roman" pitchFamily="-110" charset="0"/>
              </a:rPr>
              <a:t>The firewall is programmed to distinguish legitimate packets for </a:t>
            </a:r>
            <a:r>
              <a:rPr lang="en-US" sz="2400" kern="1200" dirty="0">
                <a:solidFill>
                  <a:schemeClr val="tx2">
                    <a:lumMod val="75000"/>
                  </a:schemeClr>
                </a:solidFill>
                <a:latin typeface="Times New Roman" pitchFamily="-110" charset="0"/>
              </a:rPr>
              <a:t>different types of connections</a:t>
            </a:r>
            <a:r>
              <a:rPr lang="en-US" sz="2400" kern="1200" dirty="0">
                <a:latin typeface="Times New Roman" pitchFamily="-110" charset="0"/>
              </a:rPr>
              <a:t>. </a:t>
            </a:r>
          </a:p>
          <a:p>
            <a:r>
              <a:rPr lang="en-US" sz="2400" kern="1200" dirty="0">
                <a:latin typeface="Times New Roman" pitchFamily="-110" charset="0"/>
              </a:rPr>
              <a:t>Only packets matching a known </a:t>
            </a:r>
            <a:r>
              <a:rPr lang="en-US" sz="2400" kern="1200" dirty="0">
                <a:solidFill>
                  <a:srgbClr val="FF0000"/>
                </a:solidFill>
                <a:latin typeface="Times New Roman" pitchFamily="-110" charset="0"/>
              </a:rPr>
              <a:t>active connection </a:t>
            </a:r>
            <a:r>
              <a:rPr lang="en-US" sz="2400" kern="1200" dirty="0">
                <a:latin typeface="Times New Roman" pitchFamily="-110" charset="0"/>
              </a:rPr>
              <a:t>will be </a:t>
            </a:r>
            <a:r>
              <a:rPr lang="en-US" sz="2400" kern="1200" dirty="0">
                <a:solidFill>
                  <a:srgbClr val="FF0000"/>
                </a:solidFill>
                <a:latin typeface="Times New Roman" pitchFamily="-110" charset="0"/>
              </a:rPr>
              <a:t>allowed </a:t>
            </a:r>
            <a:r>
              <a:rPr lang="en-US" sz="2400" kern="1200" dirty="0">
                <a:latin typeface="Times New Roman" pitchFamily="-110" charset="0"/>
              </a:rPr>
              <a:t>by the firewall; others will be rejected.</a:t>
            </a:r>
          </a:p>
          <a:p>
            <a:r>
              <a:rPr lang="en-US" sz="2400" kern="1200" dirty="0">
                <a:latin typeface="Times New Roman" pitchFamily="-110" charset="0"/>
              </a:rPr>
              <a:t>A </a:t>
            </a:r>
            <a:r>
              <a:rPr lang="en-US" sz="2400" kern="1200" dirty="0">
                <a:solidFill>
                  <a:srgbClr val="FF0000"/>
                </a:solidFill>
                <a:latin typeface="Times New Roman" pitchFamily="-110" charset="0"/>
              </a:rPr>
              <a:t>connection state table </a:t>
            </a:r>
            <a:r>
              <a:rPr lang="en-US" sz="2400" kern="1200" dirty="0">
                <a:latin typeface="Times New Roman" pitchFamily="-110" charset="0"/>
              </a:rPr>
              <a:t>is needed to perform stateful inspection. </a:t>
            </a:r>
          </a:p>
        </p:txBody>
      </p:sp>
      <p:sp>
        <p:nvSpPr>
          <p:cNvPr id="4" name="Snip Same Side Corner Rectangle 3"/>
          <p:cNvSpPr/>
          <p:nvPr/>
        </p:nvSpPr>
        <p:spPr bwMode="auto">
          <a:xfrm>
            <a:off x="312057" y="1295400"/>
            <a:ext cx="8686800" cy="5334000"/>
          </a:xfrm>
          <a:prstGeom prst="snip2SameRect">
            <a:avLst>
              <a:gd name="adj1" fmla="val 16387"/>
              <a:gd name="adj2" fmla="val 0"/>
            </a:avLst>
          </a:prstGeom>
          <a:noFill/>
          <a:ln w="9525" cap="flat" cmpd="sng" algn="ctr">
            <a:noFill/>
            <a:prstDash val="solid"/>
            <a:round/>
            <a:headEnd type="none" w="med" len="med"/>
            <a:tailEnd type="none" w="med" len="med"/>
          </a:ln>
          <a:effectLst>
            <a:glow rad="228600">
              <a:srgbClr val="FF0000">
                <a:alpha val="40000"/>
              </a:srgbClr>
            </a:glow>
          </a:effectLst>
        </p:spPr>
        <p:txBody>
          <a:bodyPr lIns="90000" tIns="46800" rIns="90000" bIns="46800">
            <a:prstTxWarp prst="textNoShape">
              <a:avLst/>
            </a:prstTxWarp>
          </a:bodyPr>
          <a:lstStyle/>
          <a:p>
            <a:pPr>
              <a:defRPr/>
            </a:pPr>
            <a:endParaRPr lang="en-US" dirty="0">
              <a:cs typeface="+mn-cs"/>
            </a:endParaRPr>
          </a:p>
        </p:txBody>
      </p:sp>
    </p:spTree>
    <p:extLst>
      <p:ext uri="{BB962C8B-B14F-4D97-AF65-F5344CB8AC3E}">
        <p14:creationId xmlns:p14="http://schemas.microsoft.com/office/powerpoint/2010/main" val="1523642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C35EA-F36B-45AB-838D-F68C217B405F}"/>
              </a:ext>
            </a:extLst>
          </p:cNvPr>
          <p:cNvSpPr>
            <a:spLocks noGrp="1"/>
          </p:cNvSpPr>
          <p:nvPr>
            <p:ph type="title"/>
          </p:nvPr>
        </p:nvSpPr>
        <p:spPr/>
        <p:txBody>
          <a:bodyPr/>
          <a:lstStyle/>
          <a:p>
            <a:r>
              <a:rPr lang="en-US" dirty="0"/>
              <a:t>Pseudorandom</a:t>
            </a:r>
          </a:p>
        </p:txBody>
      </p:sp>
      <p:sp>
        <p:nvSpPr>
          <p:cNvPr id="3" name="Content Placeholder 2">
            <a:extLst>
              <a:ext uri="{FF2B5EF4-FFF2-40B4-BE49-F238E27FC236}">
                <a16:creationId xmlns:a16="http://schemas.microsoft.com/office/drawing/2014/main" id="{B46774AC-D083-4D84-BEEA-50401690112D}"/>
              </a:ext>
            </a:extLst>
          </p:cNvPr>
          <p:cNvSpPr>
            <a:spLocks noGrp="1"/>
          </p:cNvSpPr>
          <p:nvPr>
            <p:ph idx="1"/>
          </p:nvPr>
        </p:nvSpPr>
        <p:spPr/>
        <p:txBody>
          <a:bodyPr/>
          <a:lstStyle/>
          <a:p>
            <a:r>
              <a:rPr lang="en-US" dirty="0"/>
              <a:t>Generated algorithmically</a:t>
            </a:r>
          </a:p>
          <a:p>
            <a:pPr lvl="1"/>
            <a:r>
              <a:rPr lang="en-US" dirty="0"/>
              <a:t>But are predictable</a:t>
            </a:r>
          </a:p>
          <a:p>
            <a:endParaRPr lang="en-US" dirty="0"/>
          </a:p>
          <a:p>
            <a:r>
              <a:rPr lang="en-US" dirty="0"/>
              <a:t>For example:</a:t>
            </a:r>
          </a:p>
          <a:p>
            <a:pPr lvl="1"/>
            <a:r>
              <a:rPr lang="en-US" dirty="0"/>
              <a:t>159265?</a:t>
            </a:r>
          </a:p>
          <a:p>
            <a:pPr lvl="2"/>
            <a:r>
              <a:rPr lang="en-US" dirty="0"/>
              <a:t>What comes next?</a:t>
            </a:r>
          </a:p>
          <a:p>
            <a:pPr lvl="1"/>
            <a:endParaRPr lang="en-US" dirty="0"/>
          </a:p>
        </p:txBody>
      </p:sp>
    </p:spTree>
    <p:extLst>
      <p:ext uri="{BB962C8B-B14F-4D97-AF65-F5344CB8AC3E}">
        <p14:creationId xmlns:p14="http://schemas.microsoft.com/office/powerpoint/2010/main" val="2944257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9144000" cy="1139825"/>
          </a:xfrm>
        </p:spPr>
        <p:txBody>
          <a:bodyPr>
            <a:normAutofit fontScale="90000"/>
          </a:bodyPr>
          <a:lstStyle/>
          <a:p>
            <a:r>
              <a:rPr lang="en-US" dirty="0"/>
              <a:t>Stateful Firewall Connection </a:t>
            </a:r>
            <a:br>
              <a:rPr lang="en-US" dirty="0"/>
            </a:br>
            <a:r>
              <a:rPr lang="en-US" dirty="0"/>
              <a:t>State Table </a:t>
            </a:r>
          </a:p>
        </p:txBody>
      </p:sp>
      <p:graphicFrame>
        <p:nvGraphicFramePr>
          <p:cNvPr id="121858" name="Object 2">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10326694"/>
              </p:ext>
            </p:extLst>
          </p:nvPr>
        </p:nvGraphicFramePr>
        <p:xfrm>
          <a:off x="381000" y="1905001"/>
          <a:ext cx="8316036" cy="4495800"/>
        </p:xfrm>
        <a:graphic>
          <a:graphicData uri="http://schemas.openxmlformats.org/presentationml/2006/ole">
            <mc:AlternateContent xmlns:mc="http://schemas.openxmlformats.org/markup-compatibility/2006">
              <mc:Choice xmlns:v="urn:schemas-microsoft-com:vml" Requires="v">
                <p:oleObj spid="_x0000_s7193" name="Document" r:id="rId4" imgW="6083300" imgH="2946400" progId="Word.Document.12">
                  <p:embed/>
                </p:oleObj>
              </mc:Choice>
              <mc:Fallback>
                <p:oleObj name="Document" r:id="rId4" imgW="6083300" imgH="2946400" progId="Word.Document.12">
                  <p:embed/>
                  <p:pic>
                    <p:nvPicPr>
                      <p:cNvPr id="12185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905001"/>
                        <a:ext cx="8316036" cy="4495800"/>
                      </a:xfrm>
                      <a:prstGeom prst="rect">
                        <a:avLst/>
                      </a:prstGeom>
                      <a:noFill/>
                      <a:ln>
                        <a:noFill/>
                      </a:ln>
                      <a:effec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3" y="228600"/>
            <a:ext cx="8846456" cy="1417638"/>
          </a:xfrm>
        </p:spPr>
        <p:txBody>
          <a:bodyPr/>
          <a:lstStyle/>
          <a:p>
            <a:pPr>
              <a:defRPr/>
            </a:pPr>
            <a:r>
              <a:rPr lang="en-US" dirty="0"/>
              <a:t>Firewall: Stateful packet filtering</a:t>
            </a:r>
          </a:p>
        </p:txBody>
      </p:sp>
      <p:sp>
        <p:nvSpPr>
          <p:cNvPr id="3" name="Content Placeholder 2"/>
          <p:cNvSpPr>
            <a:spLocks noGrp="1"/>
          </p:cNvSpPr>
          <p:nvPr>
            <p:ph idx="1"/>
          </p:nvPr>
        </p:nvSpPr>
        <p:spPr>
          <a:xfrm>
            <a:off x="457200" y="1875971"/>
            <a:ext cx="8229600" cy="4572000"/>
          </a:xfrm>
        </p:spPr>
        <p:txBody>
          <a:bodyPr/>
          <a:lstStyle/>
          <a:p>
            <a:r>
              <a:rPr lang="en-US" sz="2400" kern="1200" dirty="0">
                <a:latin typeface="Times New Roman" pitchFamily="-110" charset="0"/>
              </a:rPr>
              <a:t>A stateful inspection packet firewall </a:t>
            </a:r>
            <a:r>
              <a:rPr lang="en-US" sz="2400" kern="1200" dirty="0">
                <a:solidFill>
                  <a:schemeClr val="tx2">
                    <a:lumMod val="75000"/>
                  </a:schemeClr>
                </a:solidFill>
                <a:latin typeface="Times New Roman" pitchFamily="-110" charset="0"/>
              </a:rPr>
              <a:t>creates a directory</a:t>
            </a:r>
            <a:r>
              <a:rPr lang="en-US" sz="2400" kern="1200" dirty="0">
                <a:latin typeface="Times New Roman" pitchFamily="-110" charset="0"/>
              </a:rPr>
              <a:t> of outbound TCP connections. </a:t>
            </a:r>
          </a:p>
          <a:p>
            <a:r>
              <a:rPr lang="en-US" sz="2400" kern="1200" dirty="0">
                <a:latin typeface="Times New Roman" pitchFamily="-110" charset="0"/>
              </a:rPr>
              <a:t>There is an entry for each currently established connection. </a:t>
            </a:r>
          </a:p>
          <a:p>
            <a:r>
              <a:rPr lang="en-US" sz="2400" kern="1200" dirty="0">
                <a:latin typeface="Times New Roman" pitchFamily="-110" charset="0"/>
              </a:rPr>
              <a:t>Some stateful firewalls keep track of </a:t>
            </a:r>
            <a:r>
              <a:rPr lang="en-US" sz="2400" kern="1200" dirty="0">
                <a:solidFill>
                  <a:schemeClr val="tx2">
                    <a:lumMod val="75000"/>
                  </a:schemeClr>
                </a:solidFill>
                <a:latin typeface="Times New Roman" pitchFamily="-110" charset="0"/>
              </a:rPr>
              <a:t>TCP sequence numbers </a:t>
            </a:r>
            <a:r>
              <a:rPr lang="en-US" sz="2400" kern="1200" dirty="0">
                <a:latin typeface="Times New Roman" pitchFamily="-110" charset="0"/>
              </a:rPr>
              <a:t>to prevent attacks that depend on the sequence number, such as session hijacking. </a:t>
            </a:r>
          </a:p>
        </p:txBody>
      </p:sp>
      <p:sp>
        <p:nvSpPr>
          <p:cNvPr id="4" name="Snip Same Side Corner Rectangle 3"/>
          <p:cNvSpPr/>
          <p:nvPr/>
        </p:nvSpPr>
        <p:spPr bwMode="auto">
          <a:xfrm>
            <a:off x="312057" y="1295400"/>
            <a:ext cx="8686800" cy="5334000"/>
          </a:xfrm>
          <a:prstGeom prst="snip2SameRect">
            <a:avLst>
              <a:gd name="adj1" fmla="val 16387"/>
              <a:gd name="adj2" fmla="val 0"/>
            </a:avLst>
          </a:prstGeom>
          <a:noFill/>
          <a:ln w="9525" cap="flat" cmpd="sng" algn="ctr">
            <a:noFill/>
            <a:prstDash val="solid"/>
            <a:round/>
            <a:headEnd type="none" w="med" len="med"/>
            <a:tailEnd type="none" w="med" len="med"/>
          </a:ln>
          <a:effectLst>
            <a:glow rad="228600">
              <a:srgbClr val="FF0000">
                <a:alpha val="40000"/>
              </a:srgbClr>
            </a:glow>
          </a:effectLst>
        </p:spPr>
        <p:txBody>
          <a:bodyPr lIns="90000" tIns="46800" rIns="90000" bIns="46800">
            <a:prstTxWarp prst="textNoShape">
              <a:avLst/>
            </a:prstTxWarp>
          </a:bodyPr>
          <a:lstStyle/>
          <a:p>
            <a:pPr>
              <a:defRPr/>
            </a:pPr>
            <a:endParaRPr lang="en-US" dirty="0">
              <a:cs typeface="+mn-cs"/>
            </a:endParaRPr>
          </a:p>
        </p:txBody>
      </p:sp>
    </p:spTree>
    <p:extLst>
      <p:ext uri="{BB962C8B-B14F-4D97-AF65-F5344CB8AC3E}">
        <p14:creationId xmlns:p14="http://schemas.microsoft.com/office/powerpoint/2010/main" val="3841642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657"/>
            <a:ext cx="8229600" cy="1417638"/>
          </a:xfrm>
        </p:spPr>
        <p:txBody>
          <a:bodyPr/>
          <a:lstStyle/>
          <a:p>
            <a:pPr>
              <a:defRPr/>
            </a:pPr>
            <a:r>
              <a:rPr lang="en-US" dirty="0"/>
              <a:t>Firewall Limitations</a:t>
            </a:r>
          </a:p>
        </p:txBody>
      </p:sp>
      <p:sp>
        <p:nvSpPr>
          <p:cNvPr id="3" name="Content Placeholder 2"/>
          <p:cNvSpPr>
            <a:spLocks noGrp="1"/>
          </p:cNvSpPr>
          <p:nvPr>
            <p:ph idx="1"/>
          </p:nvPr>
        </p:nvSpPr>
        <p:spPr>
          <a:xfrm>
            <a:off x="457200" y="1737519"/>
            <a:ext cx="8229600" cy="4572000"/>
          </a:xfrm>
        </p:spPr>
        <p:txBody>
          <a:bodyPr/>
          <a:lstStyle/>
          <a:p>
            <a:pPr>
              <a:defRPr/>
            </a:pPr>
            <a:r>
              <a:rPr lang="en-US" sz="2800" dirty="0"/>
              <a:t>May not fully protect against internal threats</a:t>
            </a:r>
          </a:p>
          <a:p>
            <a:pPr>
              <a:defRPr/>
            </a:pPr>
            <a:endParaRPr lang="en-US" sz="2800" dirty="0"/>
          </a:p>
          <a:p>
            <a:pPr>
              <a:defRPr/>
            </a:pPr>
            <a:r>
              <a:rPr lang="en-US" sz="2800" dirty="0"/>
              <a:t>Cannot guard against wireless communications between local systems on different sides of the internal firewall</a:t>
            </a:r>
          </a:p>
          <a:p>
            <a:pPr>
              <a:defRPr/>
            </a:pPr>
            <a:endParaRPr lang="en-US" sz="2800" dirty="0"/>
          </a:p>
          <a:p>
            <a:pPr>
              <a:defRPr/>
            </a:pPr>
            <a:r>
              <a:rPr lang="en-US" sz="2800" dirty="0"/>
              <a:t>C</a:t>
            </a:r>
            <a:r>
              <a:rPr lang="en-US" sz="2800"/>
              <a:t>annot </a:t>
            </a:r>
            <a:r>
              <a:rPr lang="en-US" sz="2800" dirty="0"/>
              <a:t>protect against mobile devices that plug directly into the internal network</a:t>
            </a:r>
          </a:p>
        </p:txBody>
      </p:sp>
      <p:sp>
        <p:nvSpPr>
          <p:cNvPr id="4" name="Snip Same Side Corner Rectangle 3"/>
          <p:cNvSpPr/>
          <p:nvPr/>
        </p:nvSpPr>
        <p:spPr bwMode="auto">
          <a:xfrm>
            <a:off x="312057" y="1295400"/>
            <a:ext cx="8686800" cy="5334000"/>
          </a:xfrm>
          <a:prstGeom prst="snip2SameRect">
            <a:avLst>
              <a:gd name="adj1" fmla="val 16387"/>
              <a:gd name="adj2" fmla="val 0"/>
            </a:avLst>
          </a:prstGeom>
          <a:noFill/>
          <a:ln w="9525" cap="flat" cmpd="sng" algn="ctr">
            <a:noFill/>
            <a:prstDash val="solid"/>
            <a:round/>
            <a:headEnd type="none" w="med" len="med"/>
            <a:tailEnd type="none" w="med" len="med"/>
          </a:ln>
          <a:effectLst>
            <a:glow rad="228600">
              <a:srgbClr val="FF0000">
                <a:alpha val="40000"/>
              </a:srgbClr>
            </a:glow>
          </a:effectLst>
        </p:spPr>
        <p:txBody>
          <a:bodyPr lIns="90000" tIns="46800" rIns="90000" bIns="46800">
            <a:prstTxWarp prst="textNoShape">
              <a:avLst/>
            </a:prstTxWarp>
          </a:bodyPr>
          <a:lstStyle/>
          <a:p>
            <a:pPr>
              <a:defRPr/>
            </a:pPr>
            <a:endParaRPr lang="en-US" dirty="0">
              <a:cs typeface="+mn-cs"/>
            </a:endParaRPr>
          </a:p>
        </p:txBody>
      </p:sp>
    </p:spTree>
    <p:extLst>
      <p:ext uri="{BB962C8B-B14F-4D97-AF65-F5344CB8AC3E}">
        <p14:creationId xmlns:p14="http://schemas.microsoft.com/office/powerpoint/2010/main" val="20900547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Honeypot</a:t>
            </a:r>
          </a:p>
        </p:txBody>
      </p:sp>
      <p:sp>
        <p:nvSpPr>
          <p:cNvPr id="3" name="Content Placeholder 2"/>
          <p:cNvSpPr>
            <a:spLocks noGrp="1"/>
          </p:cNvSpPr>
          <p:nvPr>
            <p:ph idx="1"/>
          </p:nvPr>
        </p:nvSpPr>
        <p:spPr/>
        <p:txBody>
          <a:bodyPr>
            <a:normAutofit/>
          </a:bodyPr>
          <a:lstStyle/>
          <a:p>
            <a:r>
              <a:rPr lang="en-US" dirty="0"/>
              <a:t>A honeypot is a computer system set up to </a:t>
            </a:r>
            <a:r>
              <a:rPr lang="en-US" dirty="0">
                <a:solidFill>
                  <a:srgbClr val="FF0000"/>
                </a:solidFill>
              </a:rPr>
              <a:t>act as a decoy.</a:t>
            </a:r>
            <a:r>
              <a:rPr lang="en-US" dirty="0"/>
              <a:t> </a:t>
            </a:r>
          </a:p>
          <a:p>
            <a:r>
              <a:rPr lang="en-US" dirty="0"/>
              <a:t>Generally, it simulates the behavior of a real system that appears to be part of a network but is actually isolated and closely monitored. </a:t>
            </a:r>
          </a:p>
          <a:p>
            <a:r>
              <a:rPr lang="en-US" dirty="0"/>
              <a:t>All communications with a honeypot are considered hostile</a:t>
            </a:r>
          </a:p>
          <a:p>
            <a:r>
              <a:rPr lang="en-US" dirty="0"/>
              <a:t>Viewing and logging this activity can provide an insight into the level and types of threat a network infrastructure faces while distracting attackers away from assets of real value.</a:t>
            </a:r>
          </a:p>
        </p:txBody>
      </p:sp>
    </p:spTree>
    <p:extLst>
      <p:ext uri="{BB962C8B-B14F-4D97-AF65-F5344CB8AC3E}">
        <p14:creationId xmlns:p14="http://schemas.microsoft.com/office/powerpoint/2010/main" val="21526683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Honeypot</a:t>
            </a:r>
          </a:p>
        </p:txBody>
      </p:sp>
      <p:pic>
        <p:nvPicPr>
          <p:cNvPr id="122882"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242" y="2211317"/>
            <a:ext cx="7021515" cy="421291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for honeyp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86715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Honeypot</a:t>
            </a:r>
          </a:p>
        </p:txBody>
      </p:sp>
      <p:sp>
        <p:nvSpPr>
          <p:cNvPr id="3" name="Content Placeholder 2"/>
          <p:cNvSpPr>
            <a:spLocks noGrp="1"/>
          </p:cNvSpPr>
          <p:nvPr>
            <p:ph idx="1"/>
          </p:nvPr>
        </p:nvSpPr>
        <p:spPr>
          <a:xfrm>
            <a:off x="457200" y="1944915"/>
            <a:ext cx="7886700" cy="4351338"/>
          </a:xfrm>
        </p:spPr>
        <p:txBody>
          <a:bodyPr>
            <a:normAutofit/>
          </a:bodyPr>
          <a:lstStyle/>
          <a:p>
            <a:r>
              <a:rPr lang="en-US" dirty="0"/>
              <a:t>Remember that </a:t>
            </a:r>
            <a:r>
              <a:rPr lang="en-US" dirty="0">
                <a:solidFill>
                  <a:srgbClr val="FF0000"/>
                </a:solidFill>
              </a:rPr>
              <a:t>Honey Pots do not replace other traditional Internet security systems</a:t>
            </a:r>
            <a:r>
              <a:rPr lang="en-US" dirty="0"/>
              <a:t>; they are an additional level or system. </a:t>
            </a:r>
          </a:p>
          <a:p>
            <a:r>
              <a:rPr lang="en-US" dirty="0"/>
              <a:t>Honey Pots can be setup inside, outside or in the DMZ of a firewall design although they are most often deployed inside of a firewall for control purposes. </a:t>
            </a:r>
          </a:p>
          <a:p>
            <a:endParaRPr lang="en-US" dirty="0"/>
          </a:p>
        </p:txBody>
      </p:sp>
    </p:spTree>
    <p:extLst>
      <p:ext uri="{BB962C8B-B14F-4D97-AF65-F5344CB8AC3E}">
        <p14:creationId xmlns:p14="http://schemas.microsoft.com/office/powerpoint/2010/main" val="2332331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Honeypot</a:t>
            </a:r>
          </a:p>
        </p:txBody>
      </p:sp>
      <p:sp>
        <p:nvSpPr>
          <p:cNvPr id="3" name="Content Placeholder 2"/>
          <p:cNvSpPr>
            <a:spLocks noGrp="1"/>
          </p:cNvSpPr>
          <p:nvPr>
            <p:ph idx="1"/>
          </p:nvPr>
        </p:nvSpPr>
        <p:spPr>
          <a:xfrm>
            <a:off x="457200" y="1698171"/>
            <a:ext cx="7886700" cy="4751457"/>
          </a:xfrm>
        </p:spPr>
        <p:txBody>
          <a:bodyPr>
            <a:normAutofit/>
          </a:bodyPr>
          <a:lstStyle/>
          <a:p>
            <a:r>
              <a:rPr lang="en-US" dirty="0"/>
              <a:t>The common line of thought in setting up Honey Pot systems - </a:t>
            </a:r>
            <a:r>
              <a:rPr lang="en-US" u="sng" dirty="0"/>
              <a:t>it is acceptable to use lies or deception when dealing with intruders</a:t>
            </a:r>
            <a:r>
              <a:rPr lang="en-US" dirty="0"/>
              <a:t> </a:t>
            </a:r>
          </a:p>
          <a:p>
            <a:r>
              <a:rPr lang="en-US" dirty="0"/>
              <a:t>This means goals must be considered</a:t>
            </a:r>
          </a:p>
          <a:p>
            <a:pPr lvl="1"/>
            <a:r>
              <a:rPr lang="en-US" dirty="0"/>
              <a:t>The Honey Pot system should appear as generic as possible</a:t>
            </a:r>
          </a:p>
          <a:p>
            <a:pPr lvl="1"/>
            <a:r>
              <a:rPr lang="en-US" dirty="0"/>
              <a:t>You need to be careful in </a:t>
            </a:r>
            <a:r>
              <a:rPr lang="en-US" dirty="0">
                <a:solidFill>
                  <a:srgbClr val="FF0000"/>
                </a:solidFill>
              </a:rPr>
              <a:t>what traffic you allow the intruder to send back out to the Internet</a:t>
            </a:r>
          </a:p>
          <a:p>
            <a:pPr lvl="1"/>
            <a:r>
              <a:rPr lang="en-US" dirty="0"/>
              <a:t>You will want to make your Honey Pot an interesting site by placing </a:t>
            </a:r>
            <a:r>
              <a:rPr lang="en-US" dirty="0">
                <a:solidFill>
                  <a:srgbClr val="FF0000"/>
                </a:solidFill>
              </a:rPr>
              <a:t>"Dummy" information </a:t>
            </a:r>
            <a:r>
              <a:rPr lang="en-US" dirty="0"/>
              <a:t>or make it appear as though the intruder has found an </a:t>
            </a:r>
            <a:r>
              <a:rPr lang="en-US" dirty="0">
                <a:solidFill>
                  <a:srgbClr val="FF0000"/>
                </a:solidFill>
              </a:rPr>
              <a:t>"Intranet" server</a:t>
            </a:r>
            <a:endParaRPr lang="en-US" dirty="0"/>
          </a:p>
        </p:txBody>
      </p:sp>
    </p:spTree>
    <p:extLst>
      <p:ext uri="{BB962C8B-B14F-4D97-AF65-F5344CB8AC3E}">
        <p14:creationId xmlns:p14="http://schemas.microsoft.com/office/powerpoint/2010/main" val="6802404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Honeypot</a:t>
            </a:r>
          </a:p>
        </p:txBody>
      </p:sp>
      <p:sp>
        <p:nvSpPr>
          <p:cNvPr id="3" name="Content Placeholder 2"/>
          <p:cNvSpPr>
            <a:spLocks noGrp="1"/>
          </p:cNvSpPr>
          <p:nvPr>
            <p:ph idx="1"/>
          </p:nvPr>
        </p:nvSpPr>
        <p:spPr>
          <a:xfrm>
            <a:off x="457200" y="1727200"/>
            <a:ext cx="8260672" cy="4722428"/>
          </a:xfrm>
        </p:spPr>
        <p:txBody>
          <a:bodyPr>
            <a:normAutofit fontScale="85000" lnSpcReduction="10000"/>
          </a:bodyPr>
          <a:lstStyle/>
          <a:p>
            <a:r>
              <a:rPr lang="en-US" dirty="0"/>
              <a:t>The information provided on an intruder depends on the levels of tracking that you have enabled on your Honey Pot. </a:t>
            </a:r>
          </a:p>
          <a:p>
            <a:r>
              <a:rPr lang="en-US" dirty="0"/>
              <a:t>Common tracking levels include the firewall, system logs on the Honey Pot and sniffer-based tools</a:t>
            </a:r>
          </a:p>
          <a:p>
            <a:pPr lvl="1"/>
            <a:r>
              <a:rPr lang="en-US" dirty="0"/>
              <a:t>Most firewalls provide </a:t>
            </a:r>
            <a:r>
              <a:rPr lang="en-US" dirty="0">
                <a:solidFill>
                  <a:srgbClr val="FF0000"/>
                </a:solidFill>
              </a:rPr>
              <a:t>activity-logging capabilities </a:t>
            </a:r>
            <a:r>
              <a:rPr lang="en-US" dirty="0"/>
              <a:t>which can be used to identify how an intruder is attempting to get into a Honey Pot</a:t>
            </a:r>
          </a:p>
          <a:p>
            <a:pPr lvl="1"/>
            <a:r>
              <a:rPr lang="en-US" dirty="0"/>
              <a:t>Firewall logs and router logs can both trap and save packets of a pre-determined type</a:t>
            </a:r>
          </a:p>
          <a:p>
            <a:r>
              <a:rPr lang="en-US" dirty="0"/>
              <a:t>Reviewing the </a:t>
            </a:r>
            <a:r>
              <a:rPr lang="en-US" dirty="0">
                <a:solidFill>
                  <a:srgbClr val="FF0000"/>
                </a:solidFill>
              </a:rPr>
              <a:t>order, sequence, time stamps and type of packets </a:t>
            </a:r>
            <a:r>
              <a:rPr lang="en-US" dirty="0"/>
              <a:t>used by an intruder to gain access to you Honey Pot will help you </a:t>
            </a:r>
            <a:r>
              <a:rPr lang="en-US" dirty="0">
                <a:solidFill>
                  <a:srgbClr val="FF0000"/>
                </a:solidFill>
              </a:rPr>
              <a:t>identify the tools, methodology being used by the intruder </a:t>
            </a:r>
            <a:r>
              <a:rPr lang="en-US" dirty="0"/>
              <a:t>and their intentions (vandalism, data theft, remote launch point search, etc.)</a:t>
            </a:r>
          </a:p>
          <a:p>
            <a:pPr lvl="1"/>
            <a:r>
              <a:rPr lang="en-US" dirty="0"/>
              <a:t>Most firewalls can be </a:t>
            </a:r>
            <a:r>
              <a:rPr lang="en-US" dirty="0">
                <a:solidFill>
                  <a:srgbClr val="FF0000"/>
                </a:solidFill>
              </a:rPr>
              <a:t>configured to send alerts by email or text to notify </a:t>
            </a:r>
            <a:r>
              <a:rPr lang="en-US" dirty="0"/>
              <a:t>you of traffic going to or from your Honey Pot</a:t>
            </a:r>
            <a:br>
              <a:rPr lang="en-US" dirty="0"/>
            </a:br>
            <a:endParaRPr lang="en-US" dirty="0"/>
          </a:p>
        </p:txBody>
      </p:sp>
    </p:spTree>
    <p:extLst>
      <p:ext uri="{BB962C8B-B14F-4D97-AF65-F5344CB8AC3E}">
        <p14:creationId xmlns:p14="http://schemas.microsoft.com/office/powerpoint/2010/main" val="2386324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Honeypot</a:t>
            </a:r>
          </a:p>
        </p:txBody>
      </p:sp>
      <p:sp>
        <p:nvSpPr>
          <p:cNvPr id="3" name="Content Placeholder 2"/>
          <p:cNvSpPr>
            <a:spLocks noGrp="1"/>
          </p:cNvSpPr>
          <p:nvPr>
            <p:ph idx="1"/>
          </p:nvPr>
        </p:nvSpPr>
        <p:spPr>
          <a:xfrm>
            <a:off x="457200" y="1741715"/>
            <a:ext cx="8229600" cy="4925628"/>
          </a:xfrm>
        </p:spPr>
        <p:txBody>
          <a:bodyPr>
            <a:normAutofit lnSpcReduction="10000"/>
          </a:bodyPr>
          <a:lstStyle/>
          <a:p>
            <a:r>
              <a:rPr lang="en-US" dirty="0"/>
              <a:t>Unix and Microsoft operating systems have logging capabilities  </a:t>
            </a:r>
          </a:p>
          <a:p>
            <a:r>
              <a:rPr lang="en-US" dirty="0"/>
              <a:t>Some of their out-of-the box logging capabilities include:</a:t>
            </a:r>
          </a:p>
          <a:p>
            <a:r>
              <a:rPr lang="en-US" dirty="0"/>
              <a:t> Microsoft</a:t>
            </a:r>
          </a:p>
          <a:p>
            <a:pPr lvl="1"/>
            <a:r>
              <a:rPr lang="en-US" dirty="0"/>
              <a:t>Security: Available from Event Viewer</a:t>
            </a:r>
          </a:p>
          <a:p>
            <a:pPr lvl="1"/>
            <a:r>
              <a:rPr lang="en-US" dirty="0"/>
              <a:t>User Management: Needs to be </a:t>
            </a:r>
            <a:r>
              <a:rPr lang="en-US" dirty="0">
                <a:solidFill>
                  <a:srgbClr val="FF0000"/>
                </a:solidFill>
              </a:rPr>
              <a:t>enabled </a:t>
            </a:r>
            <a:r>
              <a:rPr lang="en-US" dirty="0"/>
              <a:t>through User Manager</a:t>
            </a:r>
          </a:p>
          <a:p>
            <a:pPr lvl="1"/>
            <a:r>
              <a:rPr lang="en-US" dirty="0"/>
              <a:t>Running Services: Netsvc.exe needs to be manually run and compared to baseline.</a:t>
            </a:r>
          </a:p>
          <a:p>
            <a:r>
              <a:rPr lang="en-US" dirty="0"/>
              <a:t>Unix</a:t>
            </a:r>
          </a:p>
          <a:p>
            <a:pPr lvl="1"/>
            <a:r>
              <a:rPr lang="en-US" dirty="0"/>
              <a:t>User activity logs: </a:t>
            </a:r>
            <a:r>
              <a:rPr lang="en-US" dirty="0" err="1"/>
              <a:t>utmp</a:t>
            </a:r>
            <a:r>
              <a:rPr lang="en-US" dirty="0"/>
              <a:t>, </a:t>
            </a:r>
            <a:r>
              <a:rPr lang="en-US" dirty="0" err="1"/>
              <a:t>wtmp</a:t>
            </a:r>
            <a:r>
              <a:rPr lang="en-US" dirty="0"/>
              <a:t>, </a:t>
            </a:r>
            <a:r>
              <a:rPr lang="en-US" dirty="0" err="1"/>
              <a:t>btmp</a:t>
            </a:r>
            <a:r>
              <a:rPr lang="en-US" dirty="0"/>
              <a:t>, </a:t>
            </a:r>
            <a:r>
              <a:rPr lang="en-US" dirty="0" err="1"/>
              <a:t>lastlog</a:t>
            </a:r>
            <a:r>
              <a:rPr lang="en-US" dirty="0"/>
              <a:t>, messages</a:t>
            </a:r>
          </a:p>
          <a:p>
            <a:pPr lvl="1"/>
            <a:r>
              <a:rPr lang="en-US" dirty="0" err="1"/>
              <a:t>Syslogd</a:t>
            </a:r>
            <a:endParaRPr lang="en-US" dirty="0"/>
          </a:p>
        </p:txBody>
      </p:sp>
    </p:spTree>
    <p:extLst>
      <p:ext uri="{BB962C8B-B14F-4D97-AF65-F5344CB8AC3E}">
        <p14:creationId xmlns:p14="http://schemas.microsoft.com/office/powerpoint/2010/main" val="21418242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Routers </a:t>
            </a:r>
          </a:p>
        </p:txBody>
      </p:sp>
      <p:sp>
        <p:nvSpPr>
          <p:cNvPr id="3" name="Content Placeholder 2"/>
          <p:cNvSpPr>
            <a:spLocks noGrp="1"/>
          </p:cNvSpPr>
          <p:nvPr>
            <p:ph idx="1"/>
          </p:nvPr>
        </p:nvSpPr>
        <p:spPr>
          <a:xfrm>
            <a:off x="426128" y="1825900"/>
            <a:ext cx="8454347" cy="4623728"/>
          </a:xfrm>
        </p:spPr>
        <p:txBody>
          <a:bodyPr>
            <a:normAutofit/>
          </a:bodyPr>
          <a:lstStyle/>
          <a:p>
            <a:r>
              <a:rPr lang="en-US" dirty="0"/>
              <a:t>Routers link devices together in the internet</a:t>
            </a:r>
          </a:p>
          <a:p>
            <a:r>
              <a:rPr lang="en-US" dirty="0"/>
              <a:t>Manu consumer routers come with </a:t>
            </a:r>
            <a:r>
              <a:rPr lang="en-US" dirty="0">
                <a:solidFill>
                  <a:srgbClr val="FF0000"/>
                </a:solidFill>
              </a:rPr>
              <a:t>insecure default configurations</a:t>
            </a:r>
            <a:endParaRPr lang="en-US" dirty="0"/>
          </a:p>
          <a:p>
            <a:r>
              <a:rPr lang="en-US" dirty="0"/>
              <a:t>Some of these can't be fixed by users</a:t>
            </a:r>
          </a:p>
        </p:txBody>
      </p:sp>
      <p:pic>
        <p:nvPicPr>
          <p:cNvPr id="123906" name="Picture 2" descr="For most people the router is the most important electronic device in their hom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29400" y="152400"/>
            <a:ext cx="2251075" cy="1502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044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C35EA-F36B-45AB-838D-F68C217B405F}"/>
              </a:ext>
            </a:extLst>
          </p:cNvPr>
          <p:cNvSpPr>
            <a:spLocks noGrp="1"/>
          </p:cNvSpPr>
          <p:nvPr>
            <p:ph type="title"/>
          </p:nvPr>
        </p:nvSpPr>
        <p:spPr/>
        <p:txBody>
          <a:bodyPr/>
          <a:lstStyle/>
          <a:p>
            <a:r>
              <a:rPr lang="en-US" dirty="0"/>
              <a:t>Pseudorandom</a:t>
            </a:r>
          </a:p>
        </p:txBody>
      </p:sp>
      <p:sp>
        <p:nvSpPr>
          <p:cNvPr id="3" name="Content Placeholder 2">
            <a:extLst>
              <a:ext uri="{FF2B5EF4-FFF2-40B4-BE49-F238E27FC236}">
                <a16:creationId xmlns:a16="http://schemas.microsoft.com/office/drawing/2014/main" id="{B46774AC-D083-4D84-BEEA-50401690112D}"/>
              </a:ext>
            </a:extLst>
          </p:cNvPr>
          <p:cNvSpPr>
            <a:spLocks noGrp="1"/>
          </p:cNvSpPr>
          <p:nvPr>
            <p:ph idx="1"/>
          </p:nvPr>
        </p:nvSpPr>
        <p:spPr/>
        <p:txBody>
          <a:bodyPr/>
          <a:lstStyle/>
          <a:p>
            <a:r>
              <a:rPr lang="en-US" dirty="0"/>
              <a:t>Generated algorithmically</a:t>
            </a:r>
          </a:p>
          <a:p>
            <a:pPr lvl="1"/>
            <a:r>
              <a:rPr lang="en-US" dirty="0"/>
              <a:t>But are predictable</a:t>
            </a:r>
          </a:p>
          <a:p>
            <a:endParaRPr lang="en-US" dirty="0"/>
          </a:p>
          <a:p>
            <a:r>
              <a:rPr lang="en-US" dirty="0"/>
              <a:t>For example:</a:t>
            </a:r>
          </a:p>
          <a:p>
            <a:pPr lvl="1"/>
            <a:r>
              <a:rPr lang="en-US" dirty="0"/>
              <a:t>159265</a:t>
            </a:r>
            <a:r>
              <a:rPr lang="en-US" b="1" dirty="0"/>
              <a:t>3</a:t>
            </a:r>
            <a:endParaRPr lang="en-US" dirty="0"/>
          </a:p>
          <a:p>
            <a:pPr lvl="2"/>
            <a:r>
              <a:rPr lang="en-US" dirty="0"/>
              <a:t>Of course</a:t>
            </a:r>
          </a:p>
          <a:p>
            <a:pPr lvl="2"/>
            <a:r>
              <a:rPr lang="en-US" dirty="0"/>
              <a:t>How did I know?</a:t>
            </a:r>
          </a:p>
          <a:p>
            <a:pPr lvl="1"/>
            <a:endParaRPr lang="en-US" dirty="0"/>
          </a:p>
        </p:txBody>
      </p:sp>
    </p:spTree>
    <p:extLst>
      <p:ext uri="{BB962C8B-B14F-4D97-AF65-F5344CB8AC3E}">
        <p14:creationId xmlns:p14="http://schemas.microsoft.com/office/powerpoint/2010/main" val="10518873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Routers </a:t>
            </a:r>
          </a:p>
        </p:txBody>
      </p:sp>
      <p:sp>
        <p:nvSpPr>
          <p:cNvPr id="3" name="Content Placeholder 2"/>
          <p:cNvSpPr>
            <a:spLocks noGrp="1"/>
          </p:cNvSpPr>
          <p:nvPr>
            <p:ph idx="1"/>
          </p:nvPr>
        </p:nvSpPr>
        <p:spPr>
          <a:xfrm>
            <a:off x="304801" y="1904999"/>
            <a:ext cx="8575674" cy="4669971"/>
          </a:xfrm>
        </p:spPr>
        <p:txBody>
          <a:bodyPr>
            <a:normAutofit/>
          </a:bodyPr>
          <a:lstStyle/>
          <a:p>
            <a:r>
              <a:rPr lang="en-US" dirty="0">
                <a:solidFill>
                  <a:srgbClr val="FF0000"/>
                </a:solidFill>
              </a:rPr>
              <a:t>Be cautious of routers supplied by ISPs</a:t>
            </a:r>
          </a:p>
          <a:p>
            <a:pPr lvl="1"/>
            <a:r>
              <a:rPr lang="en-US" dirty="0"/>
              <a:t>They often have </a:t>
            </a:r>
            <a:r>
              <a:rPr lang="en-US" dirty="0">
                <a:solidFill>
                  <a:srgbClr val="FF0000"/>
                </a:solidFill>
              </a:rPr>
              <a:t>hard-coded </a:t>
            </a:r>
            <a:r>
              <a:rPr lang="en-US" dirty="0"/>
              <a:t>remote support credentials that users can't change and patches for their customized firmware versions lag behind patches for the same flaws released by router manufacturers</a:t>
            </a:r>
          </a:p>
          <a:p>
            <a:r>
              <a:rPr lang="en-US" dirty="0">
                <a:solidFill>
                  <a:srgbClr val="FF0000"/>
                </a:solidFill>
              </a:rPr>
              <a:t>Change the default admin password</a:t>
            </a:r>
          </a:p>
          <a:p>
            <a:pPr lvl="1"/>
            <a:r>
              <a:rPr lang="en-US" dirty="0"/>
              <a:t>Many routers come with default administrator passwords and attackers constantly try to break into devices using these publicly known credentials.</a:t>
            </a:r>
          </a:p>
          <a:p>
            <a:r>
              <a:rPr lang="en-US" dirty="0">
                <a:solidFill>
                  <a:srgbClr val="FF0000"/>
                </a:solidFill>
              </a:rPr>
              <a:t>The router's web-based management interface should not be reachable from the internet</a:t>
            </a:r>
          </a:p>
        </p:txBody>
      </p:sp>
      <p:pic>
        <p:nvPicPr>
          <p:cNvPr id="123906" name="Picture 2" descr="For most people the router is the most important electronic device in their hom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29400" y="152400"/>
            <a:ext cx="2251075" cy="1502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2964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Routers </a:t>
            </a:r>
          </a:p>
        </p:txBody>
      </p:sp>
      <p:sp>
        <p:nvSpPr>
          <p:cNvPr id="3" name="Content Placeholder 2"/>
          <p:cNvSpPr>
            <a:spLocks noGrp="1"/>
          </p:cNvSpPr>
          <p:nvPr>
            <p:ph idx="1"/>
          </p:nvPr>
        </p:nvSpPr>
        <p:spPr>
          <a:xfrm>
            <a:off x="319315" y="1703771"/>
            <a:ext cx="8561160" cy="4011229"/>
          </a:xfrm>
        </p:spPr>
        <p:txBody>
          <a:bodyPr>
            <a:normAutofit/>
          </a:bodyPr>
          <a:lstStyle/>
          <a:p>
            <a:r>
              <a:rPr lang="en-US" dirty="0">
                <a:solidFill>
                  <a:srgbClr val="FF0000"/>
                </a:solidFill>
              </a:rPr>
              <a:t>Change the SSID</a:t>
            </a:r>
          </a:p>
          <a:p>
            <a:pPr lvl="1"/>
            <a:r>
              <a:rPr lang="en-US" dirty="0"/>
              <a:t>Your devices might automatically connect to similarly named networks (e.g. "</a:t>
            </a:r>
            <a:r>
              <a:rPr lang="en-US" dirty="0" err="1"/>
              <a:t>linksys</a:t>
            </a:r>
            <a:r>
              <a:rPr lang="en-US" dirty="0"/>
              <a:t>")</a:t>
            </a:r>
          </a:p>
          <a:p>
            <a:pPr lvl="1"/>
            <a:r>
              <a:rPr lang="en-US" dirty="0"/>
              <a:t>Also so you don't give hackers more of a clue to your router model</a:t>
            </a:r>
          </a:p>
          <a:p>
            <a:pPr marL="411480" lvl="1" indent="0">
              <a:buNone/>
            </a:pPr>
            <a:endParaRPr lang="en-US" dirty="0"/>
          </a:p>
        </p:txBody>
      </p:sp>
      <p:pic>
        <p:nvPicPr>
          <p:cNvPr id="123906" name="Picture 2" descr="For most people the router is the most important electronic device in their hom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29400" y="152400"/>
            <a:ext cx="2251075" cy="1502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6680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53674B-BA8D-42DD-9A6F-0A5B8ABA87E9}"/>
              </a:ext>
            </a:extLst>
          </p:cNvPr>
          <p:cNvSpPr>
            <a:spLocks noGrp="1"/>
          </p:cNvSpPr>
          <p:nvPr>
            <p:ph type="title"/>
          </p:nvPr>
        </p:nvSpPr>
        <p:spPr/>
        <p:txBody>
          <a:bodyPr/>
          <a:lstStyle/>
          <a:p>
            <a:r>
              <a:rPr lang="en-US" dirty="0"/>
              <a:t>Some Technology</a:t>
            </a:r>
          </a:p>
        </p:txBody>
      </p:sp>
      <p:sp>
        <p:nvSpPr>
          <p:cNvPr id="5" name="Text Placeholder 4">
            <a:extLst>
              <a:ext uri="{FF2B5EF4-FFF2-40B4-BE49-F238E27FC236}">
                <a16:creationId xmlns:a16="http://schemas.microsoft.com/office/drawing/2014/main" id="{C82BC906-E329-4B8A-A166-54539A7FAA3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286126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SNORT</a:t>
            </a:r>
          </a:p>
        </p:txBody>
      </p:sp>
      <p:sp>
        <p:nvSpPr>
          <p:cNvPr id="3" name="Content Placeholder 2"/>
          <p:cNvSpPr>
            <a:spLocks noGrp="1"/>
          </p:cNvSpPr>
          <p:nvPr>
            <p:ph idx="1"/>
          </p:nvPr>
        </p:nvSpPr>
        <p:spPr/>
        <p:txBody>
          <a:bodyPr/>
          <a:lstStyle/>
          <a:p>
            <a:r>
              <a:rPr lang="en-US" dirty="0"/>
              <a:t>Signature-based IDS/IPS</a:t>
            </a:r>
          </a:p>
          <a:p>
            <a:r>
              <a:rPr lang="en-US" dirty="0"/>
              <a:t>SNORT itself is Open Source BUT the </a:t>
            </a:r>
            <a:r>
              <a:rPr lang="en-US" dirty="0" err="1"/>
              <a:t>SourceFire</a:t>
            </a:r>
            <a:r>
              <a:rPr lang="en-US" dirty="0"/>
              <a:t> Vulnerability Research Team (VRT) </a:t>
            </a:r>
            <a:r>
              <a:rPr lang="en-US" dirty="0" err="1"/>
              <a:t>rulesets</a:t>
            </a:r>
            <a:r>
              <a:rPr lang="en-US" dirty="0"/>
              <a:t> are subscription-based</a:t>
            </a:r>
          </a:p>
          <a:p>
            <a:pPr lvl="1"/>
            <a:r>
              <a:rPr lang="en-US" dirty="0"/>
              <a:t>There are also community rules which are contributed under the GPL</a:t>
            </a:r>
          </a:p>
        </p:txBody>
      </p:sp>
      <p:pic>
        <p:nvPicPr>
          <p:cNvPr id="152578"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6400800" y="381000"/>
            <a:ext cx="1914525" cy="1076325"/>
          </a:xfrm>
          <a:prstGeom prst="rect">
            <a:avLst/>
          </a:prstGeom>
          <a:noFill/>
          <a:ln w="9525">
            <a:noFill/>
            <a:miter lim="800000"/>
            <a:headEnd/>
            <a:tailEnd/>
          </a:ln>
        </p:spPr>
      </p:pic>
      <p:pic>
        <p:nvPicPr>
          <p:cNvPr id="152579"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6248400" y="4343400"/>
            <a:ext cx="2419350" cy="2047142"/>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lgn="r" eaLnBrk="1" latinLnBrk="0" hangingPunct="1"/>
            <a:r>
              <a:rPr kumimoji="0" lang="en-US" sz="1100">
                <a:solidFill>
                  <a:schemeClr val="tx2"/>
                </a:solidFill>
              </a:rPr>
              <a:t>ID Lecture IDPS and Snort</a:t>
            </a:r>
            <a:endParaRPr kumimoji="0" lang="en-US" sz="1100" dirty="0">
              <a:solidFill>
                <a:schemeClr val="tx2"/>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512064"/>
            <a:ext cx="8305800" cy="914400"/>
          </a:xfrm>
        </p:spPr>
        <p:txBody>
          <a:bodyPr>
            <a:normAutofit fontScale="90000"/>
          </a:bodyPr>
          <a:lstStyle/>
          <a:p>
            <a:r>
              <a:rPr lang="en-US" dirty="0"/>
              <a:t>Introduction to Snort Analysis</a:t>
            </a:r>
          </a:p>
        </p:txBody>
      </p:sp>
      <p:sp>
        <p:nvSpPr>
          <p:cNvPr id="14339" name="Content Placeholder 2"/>
          <p:cNvSpPr>
            <a:spLocks noGrp="1"/>
          </p:cNvSpPr>
          <p:nvPr>
            <p:ph idx="1"/>
          </p:nvPr>
        </p:nvSpPr>
        <p:spPr>
          <a:xfrm>
            <a:off x="914400" y="1600200"/>
            <a:ext cx="7620000" cy="4755360"/>
          </a:xfrm>
        </p:spPr>
        <p:txBody>
          <a:bodyPr>
            <a:normAutofit/>
          </a:bodyPr>
          <a:lstStyle/>
          <a:p>
            <a:r>
              <a:rPr lang="en-US" dirty="0"/>
              <a:t>Snort</a:t>
            </a:r>
          </a:p>
          <a:p>
            <a:pPr lvl="1"/>
            <a:r>
              <a:rPr lang="en-US" dirty="0"/>
              <a:t>Widely used, open-source, network-based intrusion detection system capable of performing real-time traffic analysis and packet logging on IP networks</a:t>
            </a:r>
          </a:p>
          <a:p>
            <a:pPr lvl="1"/>
            <a:endParaRPr lang="en-US" sz="1400" dirty="0"/>
          </a:p>
          <a:p>
            <a:pPr lvl="1"/>
            <a:r>
              <a:rPr lang="en-US" dirty="0"/>
              <a:t>Performs protocol analysis and content matching to detect a variety of attacks and probes such as: buffer overflows, stealth port scans, CGI attacks, SMB probes, OS fingerprinting attempts, and more</a:t>
            </a:r>
          </a:p>
          <a:p>
            <a:pPr>
              <a:buNone/>
            </a:pPr>
            <a:endParaRPr lang="en-US" dirty="0"/>
          </a:p>
        </p:txBody>
      </p:sp>
      <p:sp>
        <p:nvSpPr>
          <p:cNvPr id="4" name="Footer Placeholder 3"/>
          <p:cNvSpPr>
            <a:spLocks noGrp="1"/>
          </p:cNvSpPr>
          <p:nvPr>
            <p:ph type="ftr" sz="quarter" idx="11"/>
          </p:nvPr>
        </p:nvSpPr>
        <p:spPr/>
        <p:txBody>
          <a:bodyPr/>
          <a:lstStyle/>
          <a:p>
            <a:pPr algn="r" eaLnBrk="1" latinLnBrk="0" hangingPunct="1"/>
            <a:r>
              <a:rPr kumimoji="0" lang="en-US" sz="1100">
                <a:solidFill>
                  <a:schemeClr val="tx2"/>
                </a:solidFill>
              </a:rPr>
              <a:t>ID Lecture IDPS and Snort</a:t>
            </a:r>
            <a:endParaRPr kumimoji="0" lang="en-US" sz="1100" dirty="0">
              <a:solidFill>
                <a:schemeClr val="tx2"/>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t>Modes of Operation</a:t>
            </a:r>
          </a:p>
        </p:txBody>
      </p:sp>
      <p:sp>
        <p:nvSpPr>
          <p:cNvPr id="13315" name="Content Placeholder 2"/>
          <p:cNvSpPr>
            <a:spLocks noGrp="1"/>
          </p:cNvSpPr>
          <p:nvPr>
            <p:ph idx="1"/>
          </p:nvPr>
        </p:nvSpPr>
        <p:spPr>
          <a:xfrm>
            <a:off x="555964" y="1823339"/>
            <a:ext cx="8001000" cy="4898136"/>
          </a:xfrm>
        </p:spPr>
        <p:txBody>
          <a:bodyPr/>
          <a:lstStyle/>
          <a:p>
            <a:pPr>
              <a:defRPr/>
            </a:pPr>
            <a:r>
              <a:rPr lang="en-US" dirty="0"/>
              <a:t>Snort can be configured to run in the following modes:</a:t>
            </a:r>
          </a:p>
          <a:p>
            <a:pPr lvl="1">
              <a:defRPr/>
            </a:pPr>
            <a:r>
              <a:rPr lang="en-US" dirty="0">
                <a:ea typeface="+mn-ea"/>
                <a:cs typeface="+mn-cs"/>
              </a:rPr>
              <a:t>Packet Sniffer</a:t>
            </a:r>
          </a:p>
          <a:p>
            <a:pPr lvl="1">
              <a:defRPr/>
            </a:pPr>
            <a:r>
              <a:rPr lang="en-US" dirty="0">
                <a:ea typeface="+mn-ea"/>
                <a:cs typeface="+mn-cs"/>
              </a:rPr>
              <a:t>Packet Logger</a:t>
            </a:r>
          </a:p>
          <a:p>
            <a:pPr lvl="1">
              <a:defRPr/>
            </a:pPr>
            <a:r>
              <a:rPr lang="en-US" dirty="0">
                <a:ea typeface="+mn-ea"/>
                <a:cs typeface="+mn-cs"/>
              </a:rPr>
              <a:t>Network Intrusion Detection System</a:t>
            </a:r>
          </a:p>
          <a:p>
            <a:pPr lvl="1">
              <a:defRPr/>
            </a:pPr>
            <a:r>
              <a:rPr lang="en-US" dirty="0">
                <a:ea typeface="+mn-ea"/>
                <a:cs typeface="+mn-cs"/>
              </a:rPr>
              <a:t>Inline</a:t>
            </a:r>
          </a:p>
          <a:p>
            <a:pPr lvl="2">
              <a:defRPr/>
            </a:pPr>
            <a:r>
              <a:rPr lang="en-US" dirty="0"/>
              <a:t>Allows SNORT to function as an IPS by dropping suspicious traffic</a:t>
            </a:r>
          </a:p>
        </p:txBody>
      </p:sp>
      <p:sp>
        <p:nvSpPr>
          <p:cNvPr id="4" name="Footer Placeholder 3"/>
          <p:cNvSpPr>
            <a:spLocks noGrp="1"/>
          </p:cNvSpPr>
          <p:nvPr>
            <p:ph type="ftr" sz="quarter" idx="11"/>
          </p:nvPr>
        </p:nvSpPr>
        <p:spPr/>
        <p:txBody>
          <a:bodyPr/>
          <a:lstStyle/>
          <a:p>
            <a:pPr algn="r" eaLnBrk="1" latinLnBrk="0" hangingPunct="1"/>
            <a:r>
              <a:rPr kumimoji="0" lang="en-US" sz="1100">
                <a:solidFill>
                  <a:schemeClr val="tx2"/>
                </a:solidFill>
              </a:rPr>
              <a:t>ID Lecture IDPS and Snort</a:t>
            </a:r>
            <a:endParaRPr kumimoji="0" lang="en-US" sz="1100" dirty="0">
              <a:solidFill>
                <a:schemeClr val="tx2"/>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t>Features of Snort</a:t>
            </a:r>
          </a:p>
        </p:txBody>
      </p:sp>
      <p:sp>
        <p:nvSpPr>
          <p:cNvPr id="16387" name="Content Placeholder 2"/>
          <p:cNvSpPr>
            <a:spLocks noGrp="1"/>
          </p:cNvSpPr>
          <p:nvPr>
            <p:ph idx="1"/>
          </p:nvPr>
        </p:nvSpPr>
        <p:spPr>
          <a:xfrm>
            <a:off x="914400" y="1524000"/>
            <a:ext cx="7467600" cy="4831560"/>
          </a:xfrm>
        </p:spPr>
        <p:txBody>
          <a:bodyPr>
            <a:normAutofit/>
          </a:bodyPr>
          <a:lstStyle/>
          <a:p>
            <a:r>
              <a:rPr lang="en-US" dirty="0"/>
              <a:t>Features of Snort:</a:t>
            </a:r>
          </a:p>
          <a:p>
            <a:pPr lvl="1"/>
            <a:r>
              <a:rPr lang="en-US" dirty="0"/>
              <a:t>Protocol analysis</a:t>
            </a:r>
          </a:p>
          <a:p>
            <a:pPr lvl="1"/>
            <a:r>
              <a:rPr lang="en-US" dirty="0"/>
              <a:t>Content searching/matching</a:t>
            </a:r>
          </a:p>
          <a:p>
            <a:pPr lvl="1"/>
            <a:r>
              <a:rPr lang="en-US" dirty="0"/>
              <a:t>Real-time alerting capability</a:t>
            </a:r>
          </a:p>
          <a:p>
            <a:pPr lvl="1"/>
            <a:r>
              <a:rPr lang="en-US" dirty="0"/>
              <a:t>Can read a </a:t>
            </a:r>
            <a:r>
              <a:rPr lang="en-US" dirty="0" err="1"/>
              <a:t>Tcpdump</a:t>
            </a:r>
            <a:r>
              <a:rPr lang="en-US" dirty="0"/>
              <a:t> trace and run it against a rule set</a:t>
            </a:r>
          </a:p>
          <a:p>
            <a:pPr lvl="1"/>
            <a:r>
              <a:rPr lang="en-US" dirty="0"/>
              <a:t>Flexible rules language</a:t>
            </a:r>
          </a:p>
          <a:p>
            <a:pPr lvl="1"/>
            <a:endParaRPr lang="en-US" dirty="0"/>
          </a:p>
          <a:p>
            <a:r>
              <a:rPr lang="en-US" dirty="0"/>
              <a:t>Snort can be configured to watch a network for a particular type of attack profile</a:t>
            </a:r>
          </a:p>
          <a:p>
            <a:pPr lvl="1"/>
            <a:r>
              <a:rPr lang="en-US" dirty="0"/>
              <a:t>It can alert the incident response team as soon as the attack takes place</a:t>
            </a:r>
          </a:p>
        </p:txBody>
      </p:sp>
      <p:sp>
        <p:nvSpPr>
          <p:cNvPr id="4" name="Footer Placeholder 3"/>
          <p:cNvSpPr>
            <a:spLocks noGrp="1"/>
          </p:cNvSpPr>
          <p:nvPr>
            <p:ph type="ftr" sz="quarter" idx="11"/>
          </p:nvPr>
        </p:nvSpPr>
        <p:spPr/>
        <p:txBody>
          <a:bodyPr/>
          <a:lstStyle/>
          <a:p>
            <a:pPr algn="r" eaLnBrk="1" latinLnBrk="0" hangingPunct="1"/>
            <a:r>
              <a:rPr kumimoji="0" lang="en-US" sz="1100">
                <a:solidFill>
                  <a:schemeClr val="tx2"/>
                </a:solidFill>
              </a:rPr>
              <a:t>ID Lecture IDPS and Snort</a:t>
            </a:r>
            <a:endParaRPr kumimoji="0" lang="en-US" sz="1100" dirty="0">
              <a:solidFill>
                <a:schemeClr val="tx2"/>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14400" y="381000"/>
            <a:ext cx="7772400" cy="838200"/>
          </a:xfrm>
        </p:spPr>
        <p:txBody>
          <a:bodyPr/>
          <a:lstStyle/>
          <a:p>
            <a:pPr eaLnBrk="1" hangingPunct="1"/>
            <a:r>
              <a:rPr lang="en-US" dirty="0"/>
              <a:t>Snort Tools</a:t>
            </a:r>
          </a:p>
        </p:txBody>
      </p:sp>
      <p:sp>
        <p:nvSpPr>
          <p:cNvPr id="27651" name="Content Placeholder 2"/>
          <p:cNvSpPr>
            <a:spLocks noGrp="1"/>
          </p:cNvSpPr>
          <p:nvPr>
            <p:ph idx="1"/>
          </p:nvPr>
        </p:nvSpPr>
        <p:spPr>
          <a:xfrm>
            <a:off x="914400" y="1524000"/>
            <a:ext cx="7772400" cy="4831560"/>
          </a:xfrm>
        </p:spPr>
        <p:txBody>
          <a:bodyPr>
            <a:normAutofit/>
          </a:bodyPr>
          <a:lstStyle/>
          <a:p>
            <a:r>
              <a:rPr lang="en-US" dirty="0"/>
              <a:t>IDS Policy Manager</a:t>
            </a:r>
          </a:p>
          <a:p>
            <a:pPr lvl="1"/>
            <a:r>
              <a:rPr lang="en-US" dirty="0"/>
              <a:t>Written to manage Snort IDS sensors in a distributed environment</a:t>
            </a:r>
          </a:p>
          <a:p>
            <a:endParaRPr lang="en-US" dirty="0"/>
          </a:p>
          <a:p>
            <a:r>
              <a:rPr lang="en-US" dirty="0"/>
              <a:t>Snort Rules Subscription</a:t>
            </a:r>
          </a:p>
          <a:p>
            <a:pPr lvl="1"/>
            <a:r>
              <a:rPr lang="en-US" dirty="0"/>
              <a:t>Sourcefire, the company behind Snort, uses a registration and subscription model for distribution of new rules</a:t>
            </a:r>
          </a:p>
          <a:p>
            <a:endParaRPr lang="en-US" dirty="0"/>
          </a:p>
          <a:p>
            <a:r>
              <a:rPr lang="en-US" dirty="0" err="1"/>
              <a:t>Honeynet</a:t>
            </a:r>
            <a:r>
              <a:rPr lang="en-US" dirty="0"/>
              <a:t> Security Console</a:t>
            </a:r>
          </a:p>
          <a:p>
            <a:pPr lvl="1"/>
            <a:r>
              <a:rPr lang="en-US" dirty="0"/>
              <a:t>Analysis tool to view events on a personal network or </a:t>
            </a:r>
            <a:r>
              <a:rPr lang="en-US" dirty="0" err="1"/>
              <a:t>honeynet</a:t>
            </a:r>
            <a:endParaRPr lang="en-US" dirty="0"/>
          </a:p>
        </p:txBody>
      </p:sp>
      <p:sp>
        <p:nvSpPr>
          <p:cNvPr id="4" name="Footer Placeholder 3"/>
          <p:cNvSpPr>
            <a:spLocks noGrp="1"/>
          </p:cNvSpPr>
          <p:nvPr>
            <p:ph type="ftr" sz="quarter" idx="11"/>
          </p:nvPr>
        </p:nvSpPr>
        <p:spPr/>
        <p:txBody>
          <a:bodyPr/>
          <a:lstStyle/>
          <a:p>
            <a:pPr algn="r" eaLnBrk="1" latinLnBrk="0" hangingPunct="1"/>
            <a:r>
              <a:rPr kumimoji="0" lang="en-US" sz="1100">
                <a:solidFill>
                  <a:schemeClr val="tx2"/>
                </a:solidFill>
              </a:rPr>
              <a:t>ID Lecture IDPS and Snort</a:t>
            </a:r>
            <a:endParaRPr kumimoji="0" lang="en-US" sz="1100" dirty="0">
              <a:solidFill>
                <a:schemeClr val="tx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C35EA-F36B-45AB-838D-F68C217B405F}"/>
              </a:ext>
            </a:extLst>
          </p:cNvPr>
          <p:cNvSpPr>
            <a:spLocks noGrp="1"/>
          </p:cNvSpPr>
          <p:nvPr>
            <p:ph type="title"/>
          </p:nvPr>
        </p:nvSpPr>
        <p:spPr/>
        <p:txBody>
          <a:bodyPr/>
          <a:lstStyle/>
          <a:p>
            <a:r>
              <a:rPr lang="en-US" dirty="0"/>
              <a:t>Pseudorandom</a:t>
            </a:r>
          </a:p>
        </p:txBody>
      </p:sp>
      <p:sp>
        <p:nvSpPr>
          <p:cNvPr id="3" name="Content Placeholder 2">
            <a:extLst>
              <a:ext uri="{FF2B5EF4-FFF2-40B4-BE49-F238E27FC236}">
                <a16:creationId xmlns:a16="http://schemas.microsoft.com/office/drawing/2014/main" id="{B46774AC-D083-4D84-BEEA-50401690112D}"/>
              </a:ext>
            </a:extLst>
          </p:cNvPr>
          <p:cNvSpPr>
            <a:spLocks noGrp="1"/>
          </p:cNvSpPr>
          <p:nvPr>
            <p:ph idx="1"/>
          </p:nvPr>
        </p:nvSpPr>
        <p:spPr/>
        <p:txBody>
          <a:bodyPr/>
          <a:lstStyle/>
          <a:p>
            <a:r>
              <a:rPr lang="en-US" dirty="0"/>
              <a:t>Generated algorithmically</a:t>
            </a:r>
          </a:p>
          <a:p>
            <a:pPr lvl="1"/>
            <a:r>
              <a:rPr lang="en-US" dirty="0"/>
              <a:t>But are predictable</a:t>
            </a:r>
          </a:p>
          <a:p>
            <a:endParaRPr lang="en-US" dirty="0"/>
          </a:p>
          <a:p>
            <a:r>
              <a:rPr lang="en-US" dirty="0"/>
              <a:t>For example:</a:t>
            </a:r>
          </a:p>
          <a:p>
            <a:pPr lvl="1"/>
            <a:r>
              <a:rPr lang="en-US"/>
              <a:t>159265</a:t>
            </a:r>
            <a:r>
              <a:rPr lang="en-US" b="1" dirty="0"/>
              <a:t>3</a:t>
            </a:r>
            <a:endParaRPr lang="en-US" dirty="0"/>
          </a:p>
          <a:p>
            <a:pPr lvl="1"/>
            <a:r>
              <a:rPr lang="en-US" dirty="0"/>
              <a:t>3.14</a:t>
            </a:r>
            <a:r>
              <a:rPr lang="en-US" dirty="0">
                <a:highlight>
                  <a:srgbClr val="FFFF00"/>
                </a:highlight>
              </a:rPr>
              <a:t>159265</a:t>
            </a:r>
            <a:r>
              <a:rPr lang="en-US" dirty="0"/>
              <a:t>3…</a:t>
            </a:r>
          </a:p>
          <a:p>
            <a:pPr lvl="1"/>
            <a:endParaRPr lang="en-US" dirty="0"/>
          </a:p>
        </p:txBody>
      </p:sp>
    </p:spTree>
    <p:extLst>
      <p:ext uri="{BB962C8B-B14F-4D97-AF65-F5344CB8AC3E}">
        <p14:creationId xmlns:p14="http://schemas.microsoft.com/office/powerpoint/2010/main" val="271615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940AD-BBC9-464C-A3F5-F869DFAAECA6}"/>
              </a:ext>
            </a:extLst>
          </p:cNvPr>
          <p:cNvSpPr>
            <a:spLocks noGrp="1"/>
          </p:cNvSpPr>
          <p:nvPr>
            <p:ph type="title"/>
          </p:nvPr>
        </p:nvSpPr>
        <p:spPr/>
        <p:txBody>
          <a:bodyPr/>
          <a:lstStyle/>
          <a:p>
            <a:r>
              <a:rPr lang="en-US" dirty="0"/>
              <a:t>“True” Random</a:t>
            </a:r>
          </a:p>
        </p:txBody>
      </p:sp>
      <p:sp>
        <p:nvSpPr>
          <p:cNvPr id="3" name="Content Placeholder 2">
            <a:extLst>
              <a:ext uri="{FF2B5EF4-FFF2-40B4-BE49-F238E27FC236}">
                <a16:creationId xmlns:a16="http://schemas.microsoft.com/office/drawing/2014/main" id="{62F96FC6-97F7-44CD-92F9-4A81E731DD9E}"/>
              </a:ext>
            </a:extLst>
          </p:cNvPr>
          <p:cNvSpPr>
            <a:spLocks noGrp="1"/>
          </p:cNvSpPr>
          <p:nvPr>
            <p:ph idx="1"/>
          </p:nvPr>
        </p:nvSpPr>
        <p:spPr/>
        <p:txBody>
          <a:bodyPr>
            <a:normAutofit/>
          </a:bodyPr>
          <a:lstStyle/>
          <a:p>
            <a:r>
              <a:rPr lang="en-US" dirty="0"/>
              <a:t>To generate a “true” random number, the computer measures some type of physical phenomenon</a:t>
            </a:r>
          </a:p>
          <a:p>
            <a:pPr lvl="1"/>
            <a:r>
              <a:rPr lang="en-US" dirty="0"/>
              <a:t>The computer could measure the radioactive decay of an atom</a:t>
            </a:r>
          </a:p>
          <a:p>
            <a:pPr lvl="2"/>
            <a:r>
              <a:rPr lang="en-US" dirty="0"/>
              <a:t>According to quantum theory, there’s no way to know for sure when radioactive decay will occur, so this is essentially “pure randomness” from the universe</a:t>
            </a:r>
          </a:p>
          <a:p>
            <a:pPr lvl="1"/>
            <a:r>
              <a:rPr lang="en-US" dirty="0"/>
              <a:t>The computer could  use the exact time you press keys on your keyboard</a:t>
            </a:r>
          </a:p>
        </p:txBody>
      </p:sp>
    </p:spTree>
    <p:extLst>
      <p:ext uri="{BB962C8B-B14F-4D97-AF65-F5344CB8AC3E}">
        <p14:creationId xmlns:p14="http://schemas.microsoft.com/office/powerpoint/2010/main" val="4121285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4B92C-AADE-4E30-BBEC-BA5C9B384BA8}"/>
              </a:ext>
            </a:extLst>
          </p:cNvPr>
          <p:cNvSpPr>
            <a:spLocks noGrp="1"/>
          </p:cNvSpPr>
          <p:nvPr>
            <p:ph type="title"/>
          </p:nvPr>
        </p:nvSpPr>
        <p:spPr/>
        <p:txBody>
          <a:bodyPr/>
          <a:lstStyle/>
          <a:p>
            <a:r>
              <a:rPr lang="en-US" dirty="0"/>
              <a:t>Why is this relevant?</a:t>
            </a:r>
          </a:p>
        </p:txBody>
      </p:sp>
      <p:sp>
        <p:nvSpPr>
          <p:cNvPr id="3" name="Content Placeholder 2">
            <a:extLst>
              <a:ext uri="{FF2B5EF4-FFF2-40B4-BE49-F238E27FC236}">
                <a16:creationId xmlns:a16="http://schemas.microsoft.com/office/drawing/2014/main" id="{E918B063-8E6C-4737-83A1-235004ED71ED}"/>
              </a:ext>
            </a:extLst>
          </p:cNvPr>
          <p:cNvSpPr>
            <a:spLocks noGrp="1"/>
          </p:cNvSpPr>
          <p:nvPr>
            <p:ph idx="1"/>
          </p:nvPr>
        </p:nvSpPr>
        <p:spPr/>
        <p:txBody>
          <a:bodyPr>
            <a:normAutofit/>
          </a:bodyPr>
          <a:lstStyle/>
          <a:p>
            <a:r>
              <a:rPr lang="en-US" dirty="0"/>
              <a:t>Modern x86_64 CPUs use thermal "noise" to very rapidly offer high-entropy pseudorandom numbers</a:t>
            </a:r>
          </a:p>
          <a:p>
            <a:r>
              <a:rPr lang="en-US" dirty="0"/>
              <a:t>This is supposed to be fairly failsafe</a:t>
            </a:r>
          </a:p>
          <a:p>
            <a:pPr lvl="1"/>
            <a:r>
              <a:rPr lang="en-US" dirty="0"/>
              <a:t>CPU instruction: RDRAND</a:t>
            </a:r>
          </a:p>
          <a:p>
            <a:pPr lvl="1"/>
            <a:r>
              <a:rPr lang="en-US" dirty="0"/>
              <a:t>There's also a "carry bit" in the return value to let the calling application know if the RNG was unable to generate a sufficiently random number. </a:t>
            </a:r>
          </a:p>
        </p:txBody>
      </p:sp>
    </p:spTree>
    <p:extLst>
      <p:ext uri="{BB962C8B-B14F-4D97-AF65-F5344CB8AC3E}">
        <p14:creationId xmlns:p14="http://schemas.microsoft.com/office/powerpoint/2010/main" val="2857814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DD108-F6F6-4A46-95F1-87DF7BD05886}"/>
              </a:ext>
            </a:extLst>
          </p:cNvPr>
          <p:cNvSpPr>
            <a:spLocks noGrp="1"/>
          </p:cNvSpPr>
          <p:nvPr>
            <p:ph type="title"/>
          </p:nvPr>
        </p:nvSpPr>
        <p:spPr/>
        <p:txBody>
          <a:bodyPr/>
          <a:lstStyle/>
          <a:p>
            <a:r>
              <a:rPr lang="en-US" dirty="0"/>
              <a:t>But….</a:t>
            </a:r>
          </a:p>
        </p:txBody>
      </p:sp>
      <p:sp>
        <p:nvSpPr>
          <p:cNvPr id="3" name="Content Placeholder 2">
            <a:extLst>
              <a:ext uri="{FF2B5EF4-FFF2-40B4-BE49-F238E27FC236}">
                <a16:creationId xmlns:a16="http://schemas.microsoft.com/office/drawing/2014/main" id="{1B948864-BBE4-4E26-9E83-80DD8B303EC2}"/>
              </a:ext>
            </a:extLst>
          </p:cNvPr>
          <p:cNvSpPr>
            <a:spLocks noGrp="1"/>
          </p:cNvSpPr>
          <p:nvPr>
            <p:ph idx="1"/>
          </p:nvPr>
        </p:nvSpPr>
        <p:spPr/>
        <p:txBody>
          <a:bodyPr/>
          <a:lstStyle/>
          <a:p>
            <a:r>
              <a:rPr lang="en-US" dirty="0"/>
              <a:t>Unpatched Ryzen 3000</a:t>
            </a:r>
          </a:p>
          <a:p>
            <a:pPr lvl="1"/>
            <a:r>
              <a:rPr lang="en-US" dirty="0"/>
              <a:t>Says "yes" to the CPUID 01H call</a:t>
            </a:r>
          </a:p>
          <a:p>
            <a:pPr lvl="1"/>
            <a:r>
              <a:rPr lang="en-US" dirty="0"/>
              <a:t>Sets the carry bit indicating RNG was successful</a:t>
            </a:r>
          </a:p>
          <a:p>
            <a:pPr lvl="1"/>
            <a:r>
              <a:rPr lang="en-US" dirty="0"/>
              <a:t>Returns the most artisanal, organic high-quality random number possible... </a:t>
            </a:r>
          </a:p>
        </p:txBody>
      </p:sp>
    </p:spTree>
    <p:extLst>
      <p:ext uri="{BB962C8B-B14F-4D97-AF65-F5344CB8AC3E}">
        <p14:creationId xmlns:p14="http://schemas.microsoft.com/office/powerpoint/2010/main" val="39248721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20</TotalTime>
  <Words>6072</Words>
  <Application>Microsoft Macintosh PowerPoint</Application>
  <PresentationFormat>On-screen Show (4:3)</PresentationFormat>
  <Paragraphs>452</Paragraphs>
  <Slides>57</Slides>
  <Notes>29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6" baseType="lpstr">
      <vt:lpstr>Arial</vt:lpstr>
      <vt:lpstr>Book Antiqua</vt:lpstr>
      <vt:lpstr>Calibri</vt:lpstr>
      <vt:lpstr>Century Gothic</vt:lpstr>
      <vt:lpstr>Consolas</vt:lpstr>
      <vt:lpstr>Times New Roman</vt:lpstr>
      <vt:lpstr>Wingdings</vt:lpstr>
      <vt:lpstr>Apothecary</vt:lpstr>
      <vt:lpstr>Document</vt:lpstr>
      <vt:lpstr>Computers and random numbers</vt:lpstr>
      <vt:lpstr>PowerPoint Presentation</vt:lpstr>
      <vt:lpstr>Random numbers</vt:lpstr>
      <vt:lpstr>Pseudorandom</vt:lpstr>
      <vt:lpstr>Pseudorandom</vt:lpstr>
      <vt:lpstr>Pseudorandom</vt:lpstr>
      <vt:lpstr>“True” Random</vt:lpstr>
      <vt:lpstr>Why is this relevant?</vt:lpstr>
      <vt:lpstr>But….</vt:lpstr>
      <vt:lpstr>But….</vt:lpstr>
      <vt:lpstr>PowerPoint Presentation</vt:lpstr>
      <vt:lpstr>PowerPoint Presentation</vt:lpstr>
      <vt:lpstr>PowerPoint Presentation</vt:lpstr>
      <vt:lpstr>Intrusion detection and prevention</vt:lpstr>
      <vt:lpstr>Situational Awareness</vt:lpstr>
      <vt:lpstr>Intrusion Detection</vt:lpstr>
      <vt:lpstr>IDS vs IPS</vt:lpstr>
      <vt:lpstr>Intrusion Detection (IDS)</vt:lpstr>
      <vt:lpstr>Intrusion Detection</vt:lpstr>
      <vt:lpstr>Host-based IDS Architecture</vt:lpstr>
      <vt:lpstr>IDS Components</vt:lpstr>
      <vt:lpstr>IDS Components: Sensor</vt:lpstr>
      <vt:lpstr>IDS Components: Sensor</vt:lpstr>
      <vt:lpstr>Organization</vt:lpstr>
      <vt:lpstr>Sensor Placement</vt:lpstr>
      <vt:lpstr>Visibility</vt:lpstr>
      <vt:lpstr>TAP</vt:lpstr>
      <vt:lpstr>IDS Components: Analysis</vt:lpstr>
      <vt:lpstr>Technologies</vt:lpstr>
      <vt:lpstr>IDS Components: Analysis</vt:lpstr>
      <vt:lpstr>IDS Components: Analysis</vt:lpstr>
      <vt:lpstr>Problem</vt:lpstr>
      <vt:lpstr>ID&amp;R</vt:lpstr>
      <vt:lpstr>IDS Components: Analysis</vt:lpstr>
      <vt:lpstr>Firewalls</vt:lpstr>
      <vt:lpstr>Firewall: packet filter</vt:lpstr>
      <vt:lpstr>Firewall: packet filter rule</vt:lpstr>
      <vt:lpstr>Packet Filtering Firewalls</vt:lpstr>
      <vt:lpstr>Firewall: Stateful packet filtering</vt:lpstr>
      <vt:lpstr>Stateful Firewall Connection  State Table </vt:lpstr>
      <vt:lpstr>Firewall: Stateful packet filtering</vt:lpstr>
      <vt:lpstr>Firewall Limitations</vt:lpstr>
      <vt:lpstr>Honeypot</vt:lpstr>
      <vt:lpstr>Honeypot</vt:lpstr>
      <vt:lpstr>Honeypot</vt:lpstr>
      <vt:lpstr>Honeypot</vt:lpstr>
      <vt:lpstr>Honeypot</vt:lpstr>
      <vt:lpstr>Honeypot</vt:lpstr>
      <vt:lpstr>Routers </vt:lpstr>
      <vt:lpstr>Routers </vt:lpstr>
      <vt:lpstr>Routers </vt:lpstr>
      <vt:lpstr>Some Technology</vt:lpstr>
      <vt:lpstr>SNORT</vt:lpstr>
      <vt:lpstr>Introduction to Snort Analysis</vt:lpstr>
      <vt:lpstr>Modes of Operation</vt:lpstr>
      <vt:lpstr>Features of Snort</vt:lpstr>
      <vt:lpstr>Snort Tools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Computers and random numbers</dc:title>
  <dc:creator>William Forsyth</dc:creator>
  <cp:lastModifiedBy>William Forsyth</cp:lastModifiedBy>
  <cp:revision>10</cp:revision>
  <dcterms:created xsi:type="dcterms:W3CDTF">2019-11-11T23:58:11Z</dcterms:created>
  <dcterms:modified xsi:type="dcterms:W3CDTF">2022-05-27T16:00:52Z</dcterms:modified>
</cp:coreProperties>
</file>