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5"/>
  </p:notesMasterIdLst>
  <p:sldIdLst>
    <p:sldId id="256" r:id="rId2"/>
    <p:sldId id="494" r:id="rId3"/>
    <p:sldId id="495" r:id="rId4"/>
    <p:sldId id="329" r:id="rId5"/>
    <p:sldId id="325" r:id="rId6"/>
    <p:sldId id="323" r:id="rId7"/>
    <p:sldId id="342" r:id="rId8"/>
    <p:sldId id="344" r:id="rId9"/>
    <p:sldId id="331" r:id="rId10"/>
    <p:sldId id="352" r:id="rId11"/>
    <p:sldId id="674" r:id="rId12"/>
    <p:sldId id="675" r:id="rId13"/>
    <p:sldId id="433" r:id="rId14"/>
    <p:sldId id="422" r:id="rId15"/>
    <p:sldId id="423" r:id="rId16"/>
    <p:sldId id="424" r:id="rId17"/>
    <p:sldId id="420" r:id="rId18"/>
    <p:sldId id="388" r:id="rId19"/>
    <p:sldId id="389" r:id="rId20"/>
    <p:sldId id="421" r:id="rId21"/>
    <p:sldId id="425" r:id="rId22"/>
    <p:sldId id="426" r:id="rId23"/>
    <p:sldId id="430" r:id="rId24"/>
    <p:sldId id="431" r:id="rId25"/>
    <p:sldId id="427" r:id="rId26"/>
    <p:sldId id="428" r:id="rId27"/>
    <p:sldId id="429" r:id="rId28"/>
    <p:sldId id="387" r:id="rId29"/>
    <p:sldId id="257" r:id="rId30"/>
    <p:sldId id="676" r:id="rId31"/>
    <p:sldId id="677" r:id="rId32"/>
    <p:sldId id="678" r:id="rId33"/>
    <p:sldId id="679"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2CE"/>
    <a:srgbClr val="2C05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602" autoAdjust="0"/>
  </p:normalViewPr>
  <p:slideViewPr>
    <p:cSldViewPr snapToGrid="0" snapToObjects="1">
      <p:cViewPr varScale="1">
        <p:scale>
          <a:sx n="66" d="100"/>
          <a:sy n="66" d="100"/>
        </p:scale>
        <p:origin x="127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2765523-2DF7-C24A-B8F9-65DF2FDDF58F}" type="datetimeFigureOut">
              <a:rPr lang="en-US" smtClean="0"/>
              <a:t>5/24/2022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F52C056-4745-D94F-AA20-EC07D0C831A1}" type="slidenum">
              <a:rPr lang="en-US" smtClean="0"/>
              <a:t>‹#›</a:t>
            </a:fld>
            <a:endParaRPr lang="en-US"/>
          </a:p>
        </p:txBody>
      </p:sp>
    </p:spTree>
    <p:extLst>
      <p:ext uri="{BB962C8B-B14F-4D97-AF65-F5344CB8AC3E}">
        <p14:creationId xmlns:p14="http://schemas.microsoft.com/office/powerpoint/2010/main" val="372011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en.wikipedia.org/wiki/Congestion_control" TargetMode="External"/><Relationship Id="rId3" Type="http://schemas.openxmlformats.org/officeDocument/2006/relationships/hyperlink" Target="http://en.wikipedia.org/wiki/Computer_networking" TargetMode="External"/><Relationship Id="rId7" Type="http://schemas.openxmlformats.org/officeDocument/2006/relationships/hyperlink" Target="http://en.wikipedia.org/wiki/User_Datagram_Protocol"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en.wikipedia.org/wiki/Transmission_Control_Protocol" TargetMode="External"/><Relationship Id="rId5" Type="http://schemas.openxmlformats.org/officeDocument/2006/relationships/hyperlink" Target="http://en.wikipedia.org/wiki/Communications_protocol" TargetMode="External"/><Relationship Id="rId4" Type="http://schemas.openxmlformats.org/officeDocument/2006/relationships/hyperlink" Target="http://en.wikipedia.org/wiki/Transport_Layer"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Security people call “what sort of attacks” a threat profile.</a:t>
            </a:r>
          </a:p>
        </p:txBody>
      </p:sp>
      <p:sp>
        <p:nvSpPr>
          <p:cNvPr id="4" name="Slide Number Placeholder 3"/>
          <p:cNvSpPr>
            <a:spLocks noGrp="1"/>
          </p:cNvSpPr>
          <p:nvPr>
            <p:ph type="sldNum" sz="quarter" idx="10"/>
          </p:nvPr>
        </p:nvSpPr>
        <p:spPr/>
        <p:txBody>
          <a:bodyPr/>
          <a:lstStyle/>
          <a:p>
            <a:pPr>
              <a:defRPr/>
            </a:pPr>
            <a:fld id="{AA263040-508D-4903-903D-B5301CE76C17}" type="slidenum">
              <a:rPr lang="en-US" smtClean="0"/>
              <a:pPr>
                <a:defRPr/>
              </a:pPr>
              <a:t>2</a:t>
            </a:fld>
            <a:endParaRPr lang="en-US"/>
          </a:p>
        </p:txBody>
      </p:sp>
    </p:spTree>
    <p:extLst>
      <p:ext uri="{BB962C8B-B14F-4D97-AF65-F5344CB8AC3E}">
        <p14:creationId xmlns:p14="http://schemas.microsoft.com/office/powerpoint/2010/main" val="2118389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IP Source Guard is a Layer 2 security feature that prevents IP spoofing attacks by restricting IP traffic on untrusted Layer 2 ports to clients with an assigned IP address.</a:t>
            </a:r>
          </a:p>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30</a:t>
            </a:fld>
            <a:endParaRPr lang="en-US"/>
          </a:p>
        </p:txBody>
      </p:sp>
    </p:spTree>
    <p:extLst>
      <p:ext uri="{BB962C8B-B14F-4D97-AF65-F5344CB8AC3E}">
        <p14:creationId xmlns:p14="http://schemas.microsoft.com/office/powerpoint/2010/main" val="118327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Distributes routing information within a network</a:t>
            </a:r>
          </a:p>
          <a:p>
            <a:pPr marL="171450" indent="-171450">
              <a:buFont typeface="Arial" panose="020B0604020202020204" pitchFamily="34" charset="0"/>
              <a:buChar char="•"/>
            </a:pPr>
            <a:r>
              <a:rPr lang="en-US" dirty="0"/>
              <a:t>Shortest paths</a:t>
            </a:r>
          </a:p>
          <a:p>
            <a:pPr marL="171450" indent="-171450">
              <a:buFont typeface="Arial" panose="020B0604020202020204" pitchFamily="34" charset="0"/>
              <a:buChar char="•"/>
            </a:pPr>
            <a:r>
              <a:rPr lang="en-US" dirty="0"/>
              <a:t>Routes out</a:t>
            </a:r>
          </a:p>
          <a:p>
            <a:pPr marL="0" indent="0">
              <a:buFont typeface="Arial" panose="020B0604020202020204" pitchFamily="34" charset="0"/>
              <a:buNone/>
            </a:pPr>
            <a:r>
              <a:rPr lang="en-US" dirty="0"/>
              <a:t>Often used without verification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Version 2 has password authentication</a:t>
            </a:r>
          </a:p>
          <a:p>
            <a:pPr marL="0" indent="0">
              <a:buFont typeface="Arial" panose="020B0604020202020204" pitchFamily="34" charset="0"/>
              <a:buNone/>
            </a:pPr>
            <a:r>
              <a:rPr lang="en-US" dirty="0" err="1"/>
              <a:t>IPSec</a:t>
            </a:r>
            <a:r>
              <a:rPr lang="en-US" dirty="0"/>
              <a:t> VPN encrypts all traffic</a:t>
            </a:r>
          </a:p>
        </p:txBody>
      </p:sp>
      <p:sp>
        <p:nvSpPr>
          <p:cNvPr id="4" name="Slide Number Placeholder 3"/>
          <p:cNvSpPr>
            <a:spLocks noGrp="1"/>
          </p:cNvSpPr>
          <p:nvPr>
            <p:ph type="sldNum" sz="quarter" idx="5"/>
          </p:nvPr>
        </p:nvSpPr>
        <p:spPr/>
        <p:txBody>
          <a:bodyPr/>
          <a:lstStyle/>
          <a:p>
            <a:fld id="{1F52C056-4745-D94F-AA20-EC07D0C831A1}" type="slidenum">
              <a:rPr lang="en-US" smtClean="0"/>
              <a:t>31</a:t>
            </a:fld>
            <a:endParaRPr lang="en-US"/>
          </a:p>
        </p:txBody>
      </p:sp>
    </p:spTree>
    <p:extLst>
      <p:ext uri="{BB962C8B-B14F-4D97-AF65-F5344CB8AC3E}">
        <p14:creationId xmlns:p14="http://schemas.microsoft.com/office/powerpoint/2010/main" val="3838982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authentication</a:t>
            </a:r>
          </a:p>
          <a:p>
            <a:r>
              <a:rPr lang="en-US" dirty="0"/>
              <a:t>Can be used for DoS attacks</a:t>
            </a:r>
          </a:p>
          <a:p>
            <a:endParaRPr lang="en-US" dirty="0"/>
          </a:p>
          <a:p>
            <a:r>
              <a:rPr lang="en-US" dirty="0"/>
              <a:t>Ping of death- Create IP datagram with more than 65536 bytes</a:t>
            </a:r>
          </a:p>
          <a:p>
            <a:r>
              <a:rPr lang="en-US" dirty="0"/>
              <a:t>Teardrop- Insert false offset information to packet headers</a:t>
            </a:r>
          </a:p>
        </p:txBody>
      </p:sp>
      <p:sp>
        <p:nvSpPr>
          <p:cNvPr id="4" name="Slide Number Placeholder 3"/>
          <p:cNvSpPr>
            <a:spLocks noGrp="1"/>
          </p:cNvSpPr>
          <p:nvPr>
            <p:ph type="sldNum" sz="quarter" idx="5"/>
          </p:nvPr>
        </p:nvSpPr>
        <p:spPr/>
        <p:txBody>
          <a:bodyPr/>
          <a:lstStyle/>
          <a:p>
            <a:fld id="{1F52C056-4745-D94F-AA20-EC07D0C831A1}" type="slidenum">
              <a:rPr lang="en-US" smtClean="0"/>
              <a:t>32</a:t>
            </a:fld>
            <a:endParaRPr lang="en-US"/>
          </a:p>
        </p:txBody>
      </p:sp>
    </p:spTree>
    <p:extLst>
      <p:ext uri="{BB962C8B-B14F-4D97-AF65-F5344CB8AC3E}">
        <p14:creationId xmlns:p14="http://schemas.microsoft.com/office/powerpoint/2010/main" val="4111055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7969CC4A-4748-426F-87C3-482C8DCC9148}" type="slidenum">
              <a:rPr lang="en-US" smtClean="0"/>
              <a:pPr/>
              <a:t>3</a:t>
            </a:fld>
            <a:endParaRPr lang="en-US"/>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r>
              <a:rPr lang="en-US" dirty="0"/>
              <a:t>A written security policy document is fundamental to define acceptable behavior, expected practices, and responsibilities. Without written policies, users and administrators are left to decide important security-related issues for themselves. The policy document also provides valuable support for IT staff and lower-level managers in convincing higher-level managers of the need for a particular expenditure or commitment of resources.</a:t>
            </a:r>
          </a:p>
          <a:p>
            <a:pPr eaLnBrk="1" hangingPunct="1"/>
            <a:r>
              <a:rPr lang="en-US" dirty="0"/>
              <a:t>A security policy plays four important roles:</a:t>
            </a:r>
          </a:p>
          <a:p>
            <a:pPr eaLnBrk="1" hangingPunct="1"/>
            <a:r>
              <a:rPr lang="en-US" b="1" dirty="0"/>
              <a:t>1. </a:t>
            </a:r>
            <a:r>
              <a:rPr lang="en-US" dirty="0"/>
              <a:t>makes clear what is being protected and why. </a:t>
            </a:r>
          </a:p>
          <a:p>
            <a:pPr eaLnBrk="1" hangingPunct="1"/>
            <a:r>
              <a:rPr lang="en-US" b="1" dirty="0"/>
              <a:t>2. </a:t>
            </a:r>
            <a:r>
              <a:rPr lang="en-US" dirty="0"/>
              <a:t>articulates the security procedures, controls, and standards used in the organization. </a:t>
            </a:r>
          </a:p>
          <a:p>
            <a:pPr eaLnBrk="1" hangingPunct="1"/>
            <a:r>
              <a:rPr lang="en-US" b="1" dirty="0"/>
              <a:t>3. </a:t>
            </a:r>
            <a:r>
              <a:rPr lang="en-US" dirty="0"/>
              <a:t>clearly states the responsibility for that protection.</a:t>
            </a:r>
          </a:p>
          <a:p>
            <a:pPr eaLnBrk="1" hangingPunct="1"/>
            <a:r>
              <a:rPr lang="en-US" b="1" dirty="0"/>
              <a:t>4. </a:t>
            </a:r>
            <a:r>
              <a:rPr lang="en-US" dirty="0"/>
              <a:t>provides basis on which to interpret and resolve any later conflicts that may arise.</a:t>
            </a:r>
          </a:p>
          <a:p>
            <a:pPr eaLnBrk="1" hangingPunct="1"/>
            <a:r>
              <a:rPr lang="en-US" dirty="0"/>
              <a:t>To fulfill these roles, the security policy must reflect security decisions made by executive management. Hence, decision makers must:</a:t>
            </a:r>
          </a:p>
          <a:p>
            <a:pPr eaLnBrk="1" hangingPunct="1"/>
            <a:r>
              <a:rPr lang="en-US" b="1" dirty="0"/>
              <a:t>1. </a:t>
            </a:r>
            <a:r>
              <a:rPr lang="en-US" dirty="0"/>
              <a:t>Identify sensitive information and critical systems.</a:t>
            </a:r>
          </a:p>
          <a:p>
            <a:pPr eaLnBrk="1" hangingPunct="1"/>
            <a:r>
              <a:rPr lang="en-US" b="1" dirty="0"/>
              <a:t>2. </a:t>
            </a:r>
            <a:r>
              <a:rPr lang="en-US" dirty="0"/>
              <a:t>Incorporate local / national laws; contractual obligations, relevant ethical standards.</a:t>
            </a:r>
          </a:p>
          <a:p>
            <a:pPr eaLnBrk="1" hangingPunct="1"/>
            <a:r>
              <a:rPr lang="en-US" b="1" dirty="0"/>
              <a:t>3. </a:t>
            </a:r>
            <a:r>
              <a:rPr lang="en-US" dirty="0"/>
              <a:t>Define institutional security goals and objectives.</a:t>
            </a:r>
          </a:p>
          <a:p>
            <a:pPr eaLnBrk="1" hangingPunct="1"/>
            <a:r>
              <a:rPr lang="en-US" b="1" dirty="0"/>
              <a:t>4. </a:t>
            </a:r>
            <a:r>
              <a:rPr lang="en-US" dirty="0"/>
              <a:t>Set a course for accomplishing these goals and objectives</a:t>
            </a:r>
          </a:p>
          <a:p>
            <a:pPr eaLnBrk="1" hangingPunct="1"/>
            <a:r>
              <a:rPr lang="en-US" b="1" dirty="0"/>
              <a:t>5. </a:t>
            </a:r>
            <a:r>
              <a:rPr lang="en-US" dirty="0"/>
              <a:t>Ensure have necessary mechanisms for accomplishing the goals and objectives.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068D4150-01EC-4E97-A8B6-5A41B70BAE2F}" type="slidenum">
              <a:rPr lang="en-US"/>
              <a:pPr/>
              <a:t>4</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974725" y="4560888"/>
            <a:ext cx="5365750" cy="4319587"/>
          </a:xfrm>
          <a:noFill/>
          <a:ln/>
        </p:spPr>
        <p:txBody>
          <a:bodyPr/>
          <a:lstStyle/>
          <a:p>
            <a:pPr eaLnBrk="1" hangingPunct="1"/>
            <a:r>
              <a:rPr lang="en-US"/>
              <a:t>Policy: may be expressed in</a:t>
            </a:r>
          </a:p>
          <a:p>
            <a:pPr eaLnBrk="1" hangingPunct="1">
              <a:buFontTx/>
              <a:buChar char="•"/>
            </a:pPr>
            <a:r>
              <a:rPr lang="en-US"/>
              <a:t>natural language, which is usually imprecise but easy to understand;</a:t>
            </a:r>
          </a:p>
          <a:p>
            <a:pPr eaLnBrk="1" hangingPunct="1">
              <a:buFontTx/>
              <a:buChar char="•"/>
            </a:pPr>
            <a:r>
              <a:rPr lang="en-US"/>
              <a:t>mathematics, which is usually precise but hard to understand;</a:t>
            </a:r>
          </a:p>
          <a:p>
            <a:pPr eaLnBrk="1" hangingPunct="1">
              <a:buFontTx/>
              <a:buChar char="•"/>
            </a:pPr>
            <a:r>
              <a:rPr lang="en-US"/>
              <a:t>policy languages, which look like some form of programming language and try to balance precision with ease of understanding</a:t>
            </a:r>
          </a:p>
          <a:p>
            <a:pPr eaLnBrk="1" hangingPunct="1"/>
            <a:r>
              <a:rPr lang="en-US"/>
              <a:t>Mechanisms: may be</a:t>
            </a:r>
          </a:p>
          <a:p>
            <a:pPr eaLnBrk="1" hangingPunct="1">
              <a:buFontTx/>
              <a:buChar char="•"/>
            </a:pPr>
            <a:r>
              <a:rPr lang="en-US"/>
              <a:t>technical, in which controls in the computer enforce the policy; for example, the requirement that a user supply a password to authenticate herself before using the computer</a:t>
            </a:r>
          </a:p>
          <a:p>
            <a:pPr eaLnBrk="1" hangingPunct="1">
              <a:buFontTx/>
              <a:buChar char="•"/>
            </a:pPr>
            <a:r>
              <a:rPr lang="en-US"/>
              <a:t>procedural, in which  controls outside the system enforce the policy; for example, firing someone for ringing in a disk containing a game program obtained from an untrusted source</a:t>
            </a:r>
          </a:p>
          <a:p>
            <a:pPr eaLnBrk="1" hangingPunct="1"/>
            <a:r>
              <a:rPr lang="en-US"/>
              <a:t>The composition problem requires checking for inconsistencies among policies. If, for example, one policy allows students and faculty access to all data, and the other allows only faculty access to all the data, then they must be resolved (e.g., partition the data so that students and faculty can access some data, and only faculty access the other data).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B85E82-1603-4EC9-8881-DD113D7AFCC5}" type="slidenum">
              <a:rPr lang="en-US"/>
              <a:pPr/>
              <a:t>5</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74725" y="4560888"/>
            <a:ext cx="5365750" cy="4319587"/>
          </a:xfrm>
          <a:noFill/>
          <a:ln/>
        </p:spPr>
        <p:txBody>
          <a:bodyPr/>
          <a:lstStyle/>
          <a:p>
            <a:pPr eaLnBrk="1" hangingPunct="1"/>
            <a:r>
              <a:rPr lang="en-US"/>
              <a:t>Confidentiality: a good example is cryptography, which traditionally is used to protect secret messages. But cryptography is traditionally used to protect data, not resources. Resources are protected by limiting information, for example by using firewalls or address translation mechanisms.</a:t>
            </a:r>
          </a:p>
          <a:p>
            <a:pPr eaLnBrk="1" hangingPunct="1"/>
            <a:endParaRPr lang="en-US"/>
          </a:p>
          <a:p>
            <a:pPr eaLnBrk="1" hangingPunct="1"/>
            <a:r>
              <a:rPr lang="en-US"/>
              <a:t>Integrity: a good example here is that of an interrupted database transaction, leaving the database in an inconsistent state (this foreshadows the Clark-Wilson model). Trustworthiness of both data and origin affects integrity, as noted in the book’s example. That integrity is tied to trustworthiness makes it much harder to quantify than confidentiality. Cryptography provides mechanisms for detecting violations of integrity, but not preventing them (e.g., a digital signature can be used to determine if data has changed). </a:t>
            </a:r>
          </a:p>
          <a:p>
            <a:pPr eaLnBrk="1" hangingPunct="1"/>
            <a:endParaRPr lang="en-US"/>
          </a:p>
          <a:p>
            <a:pPr eaLnBrk="1" hangingPunct="1"/>
            <a:r>
              <a:rPr lang="en-US"/>
              <a:t>Availability: this is usually defined in terms of “quality of service,” in which authorized users are expected to receive a specific level of service (stated in terms of a metric). Denial of service attacks are attempts to block availability.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EF2CFF0-11D0-4FAD-AE63-7217E77F072F}" type="slidenum">
              <a:rPr lang="en-US"/>
              <a:pPr/>
              <a:t>9</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74725" y="4560888"/>
            <a:ext cx="5365750" cy="4319587"/>
          </a:xfrm>
          <a:noFill/>
          <a:ln/>
        </p:spPr>
        <p:txBody>
          <a:bodyPr/>
          <a:lstStyle/>
          <a:p>
            <a:pPr eaLnBrk="1" hangingPunct="1"/>
            <a:r>
              <a:rPr lang="en-US"/>
              <a:t>Prevention is ideal, because then there are no successful attacks.</a:t>
            </a:r>
          </a:p>
          <a:p>
            <a:pPr eaLnBrk="1" hangingPunct="1"/>
            <a:r>
              <a:rPr lang="en-US"/>
              <a:t>Detection occurs after someone violates the policy. The mechanism determines that a violation of the policy has occurred (or is underway), and reports it. The system (or system security officer) must then respond appropriately.</a:t>
            </a:r>
          </a:p>
          <a:p>
            <a:pPr eaLnBrk="1" hangingPunct="1"/>
            <a:r>
              <a:rPr lang="en-US"/>
              <a:t>Recovery means that the system continues to function correctly, possibly after a period during which it fails to function correctly. If the system functions correctly always, but possibly with degraded services, it is said to be intrusion tolerant. This is very difficult to do correctly; usually, recovery means that the attack is stopped, the system fixed (which may involve shutting down the system for some time, or making it unavailable to all users except the system security officers), and then the system resumes correct operations.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dirty="0"/>
              <a:t>In </a:t>
            </a:r>
            <a:r>
              <a:rPr lang="en-US" dirty="0">
                <a:hlinkClick r:id="rId3"/>
              </a:rPr>
              <a:t>computer networking</a:t>
            </a:r>
            <a:r>
              <a:rPr lang="en-US" dirty="0"/>
              <a:t>, the </a:t>
            </a:r>
            <a:r>
              <a:rPr lang="en-US" b="1" dirty="0"/>
              <a:t>Stream Control Transmission Protocol</a:t>
            </a:r>
            <a:r>
              <a:rPr lang="en-US" dirty="0"/>
              <a:t> (SCTP) is a </a:t>
            </a:r>
            <a:r>
              <a:rPr lang="en-US" dirty="0">
                <a:hlinkClick r:id="rId4"/>
              </a:rPr>
              <a:t>Transport Layer</a:t>
            </a:r>
            <a:r>
              <a:rPr lang="en-US" dirty="0"/>
              <a:t> </a:t>
            </a:r>
            <a:r>
              <a:rPr lang="en-US" dirty="0">
                <a:hlinkClick r:id="rId5" tooltip="Communications protocol"/>
              </a:rPr>
              <a:t>protocol</a:t>
            </a:r>
            <a:r>
              <a:rPr lang="en-US" dirty="0"/>
              <a:t>, serving in a similar role to the popular protocols </a:t>
            </a:r>
            <a:r>
              <a:rPr lang="en-US" dirty="0">
                <a:hlinkClick r:id="rId6"/>
              </a:rPr>
              <a:t>Transmission Control Protocol</a:t>
            </a:r>
            <a:r>
              <a:rPr lang="en-US" dirty="0"/>
              <a:t> (TCP) and </a:t>
            </a:r>
            <a:r>
              <a:rPr lang="en-US" dirty="0">
                <a:hlinkClick r:id="rId7"/>
              </a:rPr>
              <a:t>User Datagram Protocol</a:t>
            </a:r>
            <a:r>
              <a:rPr lang="en-US" dirty="0"/>
              <a:t> (UDP). It provides some of the same service features of both: it is message-oriented like UDP and ensures reliable, in-sequence transport of messages with </a:t>
            </a:r>
            <a:r>
              <a:rPr lang="en-US" dirty="0">
                <a:hlinkClick r:id="rId8" tooltip="Congestion control"/>
              </a:rPr>
              <a:t>congestion control</a:t>
            </a:r>
            <a:r>
              <a:rPr lang="en-US" dirty="0"/>
              <a:t> like TCP.</a:t>
            </a:r>
          </a:p>
          <a:p>
            <a:endParaRPr lang="en-US" dirty="0"/>
          </a:p>
          <a:p>
            <a:r>
              <a:rPr lang="en-US" dirty="0"/>
              <a:t>http://en.wikipedia.org/wiki/Stream_Control_Transmission_Protocol</a:t>
            </a:r>
          </a:p>
        </p:txBody>
      </p:sp>
      <p:sp>
        <p:nvSpPr>
          <p:cNvPr id="4" name="Slide Number Placeholder 3"/>
          <p:cNvSpPr>
            <a:spLocks noGrp="1"/>
          </p:cNvSpPr>
          <p:nvPr>
            <p:ph type="sldNum" sz="quarter" idx="10"/>
          </p:nvPr>
        </p:nvSpPr>
        <p:spPr/>
        <p:txBody>
          <a:bodyPr/>
          <a:lstStyle/>
          <a:p>
            <a:pPr>
              <a:defRPr/>
            </a:pPr>
            <a:fld id="{5C7313F6-D778-4576-825E-83F32C82E278}" type="slidenum">
              <a:rPr lang="en-US" smtClean="0"/>
              <a:pPr>
                <a:defRPr/>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dirty="0"/>
              <a:t>Doesn’t have to be Ethernet.  Could be token ring, 802.11 radio, etc.  Wires could be fiber or radio waves,</a:t>
            </a:r>
            <a:r>
              <a:rPr lang="en-US" baseline="0" dirty="0"/>
              <a:t> etc.</a:t>
            </a:r>
            <a:endParaRPr lang="en-US" dirty="0"/>
          </a:p>
        </p:txBody>
      </p:sp>
      <p:sp>
        <p:nvSpPr>
          <p:cNvPr id="4" name="Slide Number Placeholder 3"/>
          <p:cNvSpPr>
            <a:spLocks noGrp="1"/>
          </p:cNvSpPr>
          <p:nvPr>
            <p:ph type="sldNum" sz="quarter" idx="10"/>
          </p:nvPr>
        </p:nvSpPr>
        <p:spPr/>
        <p:txBody>
          <a:bodyPr/>
          <a:lstStyle/>
          <a:p>
            <a:pPr>
              <a:defRPr/>
            </a:pPr>
            <a:fld id="{5C7313F6-D778-4576-825E-83F32C82E278}" type="slidenum">
              <a:rPr lang="en-US" smtClean="0"/>
              <a:pPr>
                <a:defRPr/>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C7313F6-D778-4576-825E-83F32C82E278}" type="slidenum">
              <a:rPr lang="en-US" smtClean="0"/>
              <a:pPr>
                <a:defRPr/>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dirty="0"/>
              <a:t>SCTP: Stream-control transmission protocol   -- byte streams, e.g. telephone.</a:t>
            </a:r>
            <a:r>
              <a:rPr lang="en-US" baseline="0" dirty="0"/>
              <a:t>  See p. 392</a:t>
            </a:r>
            <a:endParaRPr lang="en-US" dirty="0"/>
          </a:p>
        </p:txBody>
      </p:sp>
      <p:sp>
        <p:nvSpPr>
          <p:cNvPr id="4" name="Slide Number Placeholder 3"/>
          <p:cNvSpPr>
            <a:spLocks noGrp="1"/>
          </p:cNvSpPr>
          <p:nvPr>
            <p:ph type="sldNum" sz="quarter" idx="10"/>
          </p:nvPr>
        </p:nvSpPr>
        <p:spPr/>
        <p:txBody>
          <a:bodyPr/>
          <a:lstStyle/>
          <a:p>
            <a:pPr>
              <a:defRPr/>
            </a:pPr>
            <a:fld id="{5C7313F6-D778-4576-825E-83F32C82E278}"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5/24/2022</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5/24/2022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5/24/2022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5/24/2022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5/24/2022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5/24/2022</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5/24/2022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Module 2</a:t>
            </a:r>
          </a:p>
        </p:txBody>
      </p:sp>
      <p:sp>
        <p:nvSpPr>
          <p:cNvPr id="3" name="Title 2"/>
          <p:cNvSpPr>
            <a:spLocks noGrp="1"/>
          </p:cNvSpPr>
          <p:nvPr>
            <p:ph type="ctrTitle"/>
          </p:nvPr>
        </p:nvSpPr>
        <p:spPr/>
        <p:txBody>
          <a:bodyPr/>
          <a:lstStyle/>
          <a:p>
            <a:r>
              <a:rPr lang="en-US" sz="2800" b="1" dirty="0"/>
              <a:t>Ethical Hacking</a:t>
            </a:r>
            <a:endParaRPr lang="en-US" sz="2800" dirty="0"/>
          </a:p>
        </p:txBody>
      </p:sp>
    </p:spTree>
    <p:extLst>
      <p:ext uri="{BB962C8B-B14F-4D97-AF65-F5344CB8AC3E}">
        <p14:creationId xmlns:p14="http://schemas.microsoft.com/office/powerpoint/2010/main" val="429937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Information Risk</a:t>
            </a:r>
          </a:p>
        </p:txBody>
      </p:sp>
      <p:sp>
        <p:nvSpPr>
          <p:cNvPr id="49155" name="Rectangle 3"/>
          <p:cNvSpPr>
            <a:spLocks noGrp="1" noChangeArrowheads="1"/>
          </p:cNvSpPr>
          <p:nvPr>
            <p:ph idx="1"/>
          </p:nvPr>
        </p:nvSpPr>
        <p:spPr/>
        <p:txBody>
          <a:bodyPr/>
          <a:lstStyle/>
          <a:p>
            <a:r>
              <a:rPr lang="en-US" dirty="0"/>
              <a:t>Use of information technology creates risk to</a:t>
            </a:r>
          </a:p>
          <a:p>
            <a:pPr lvl="1"/>
            <a:r>
              <a:rPr lang="en-US" dirty="0"/>
              <a:t>Confidentiality</a:t>
            </a:r>
          </a:p>
          <a:p>
            <a:pPr lvl="1"/>
            <a:r>
              <a:rPr lang="en-US" dirty="0"/>
              <a:t>Integrity</a:t>
            </a:r>
          </a:p>
          <a:p>
            <a:pPr lvl="1"/>
            <a:r>
              <a:rPr lang="en-US" dirty="0"/>
              <a:t>Availability</a:t>
            </a:r>
          </a:p>
          <a:p>
            <a:pPr>
              <a:buFontTx/>
              <a:buNone/>
            </a:pPr>
            <a:r>
              <a:rPr lang="en-US" dirty="0"/>
              <a:t>   of information assets</a:t>
            </a:r>
          </a:p>
          <a:p>
            <a:r>
              <a:rPr lang="en-US" dirty="0"/>
              <a:t>Risk may be direct (to the asset itself)</a:t>
            </a:r>
          </a:p>
          <a:p>
            <a:r>
              <a:rPr lang="en-US" dirty="0"/>
              <a:t>Or indirect (business interruption, damage to reputation, legal liability, etc.)</a:t>
            </a:r>
          </a:p>
          <a:p>
            <a:pPr lvl="1"/>
            <a:endParaRPr lang="en-US" dirty="0"/>
          </a:p>
        </p:txBody>
      </p:sp>
      <p:sp>
        <p:nvSpPr>
          <p:cNvPr id="2" name="Slide Number Placeholder 1"/>
          <p:cNvSpPr>
            <a:spLocks noGrp="1"/>
          </p:cNvSpPr>
          <p:nvPr>
            <p:ph type="sldNum" sz="quarter" idx="12"/>
          </p:nvPr>
        </p:nvSpPr>
        <p:spPr/>
        <p:txBody>
          <a:bodyPr/>
          <a:lstStyle/>
          <a:p>
            <a:fld id="{F866578B-4DEA-4433-8074-C0E1D584D2A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Identification and Authentication</a:t>
            </a:r>
          </a:p>
        </p:txBody>
      </p:sp>
      <p:sp>
        <p:nvSpPr>
          <p:cNvPr id="3" name="Content Placeholder 2"/>
          <p:cNvSpPr>
            <a:spLocks noGrp="1"/>
          </p:cNvSpPr>
          <p:nvPr>
            <p:ph idx="1"/>
          </p:nvPr>
        </p:nvSpPr>
        <p:spPr/>
        <p:txBody>
          <a:bodyPr/>
          <a:lstStyle/>
          <a:p>
            <a:r>
              <a:rPr lang="en-US" dirty="0"/>
              <a:t>Identification: Who are you?  (User ID)</a:t>
            </a:r>
          </a:p>
          <a:p>
            <a:r>
              <a:rPr lang="en-US" dirty="0"/>
              <a:t>Authentication: Prove it!</a:t>
            </a:r>
          </a:p>
          <a:p>
            <a:pPr lvl="1"/>
            <a:r>
              <a:rPr lang="en-US" dirty="0"/>
              <a:t>Something you know (</a:t>
            </a:r>
            <a:r>
              <a:rPr lang="en-US" i="1" dirty="0"/>
              <a:t>e.g.</a:t>
            </a:r>
            <a:r>
              <a:rPr lang="en-US" dirty="0"/>
              <a:t> password)</a:t>
            </a:r>
          </a:p>
          <a:p>
            <a:pPr lvl="1"/>
            <a:r>
              <a:rPr lang="en-US" dirty="0"/>
              <a:t>Something you have (</a:t>
            </a:r>
            <a:r>
              <a:rPr lang="en-US" i="1" dirty="0"/>
              <a:t>e.g.</a:t>
            </a:r>
            <a:r>
              <a:rPr lang="en-US" dirty="0"/>
              <a:t> smart card)</a:t>
            </a:r>
          </a:p>
          <a:p>
            <a:pPr lvl="1"/>
            <a:r>
              <a:rPr lang="en-US" dirty="0"/>
              <a:t>Something you are (</a:t>
            </a:r>
            <a:r>
              <a:rPr lang="en-US" i="1" dirty="0"/>
              <a:t>e.g.</a:t>
            </a:r>
            <a:r>
              <a:rPr lang="en-US" dirty="0"/>
              <a:t> fingerprint.)</a:t>
            </a:r>
          </a:p>
          <a:p>
            <a:r>
              <a:rPr lang="en-US" dirty="0"/>
              <a:t>For real security, authenticators</a:t>
            </a:r>
          </a:p>
          <a:p>
            <a:pPr lvl="1"/>
            <a:r>
              <a:rPr lang="en-US" dirty="0"/>
              <a:t>Must be changeable (rules out biometrics, maybe)</a:t>
            </a:r>
          </a:p>
          <a:p>
            <a:pPr lvl="1"/>
            <a:r>
              <a:rPr lang="en-US" dirty="0"/>
              <a:t>Must not be researchable (rules out SSN, etc.)</a:t>
            </a:r>
          </a:p>
          <a:p>
            <a:endParaRPr lang="en-US" dirty="0"/>
          </a:p>
        </p:txBody>
      </p:sp>
      <p:sp>
        <p:nvSpPr>
          <p:cNvPr id="4" name="Slide Number Placeholder 3"/>
          <p:cNvSpPr>
            <a:spLocks noGrp="1"/>
          </p:cNvSpPr>
          <p:nvPr>
            <p:ph type="sldNum" sz="quarter" idx="12"/>
          </p:nvPr>
        </p:nvSpPr>
        <p:spPr/>
        <p:txBody>
          <a:bodyPr/>
          <a:lstStyle/>
          <a:p>
            <a:fld id="{F866578B-4DEA-4433-8074-C0E1D584D2A6}" type="slidenum">
              <a:rPr lang="en-US" smtClean="0"/>
              <a:pPr/>
              <a:t>11</a:t>
            </a:fld>
            <a:endParaRPr lang="en-US"/>
          </a:p>
        </p:txBody>
      </p:sp>
    </p:spTree>
    <p:extLst>
      <p:ext uri="{BB962C8B-B14F-4D97-AF65-F5344CB8AC3E}">
        <p14:creationId xmlns:p14="http://schemas.microsoft.com/office/powerpoint/2010/main" val="2788091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52200D-AF9D-474E-8F7B-80B276E3F3C2}"/>
              </a:ext>
            </a:extLst>
          </p:cNvPr>
          <p:cNvSpPr>
            <a:spLocks noGrp="1"/>
          </p:cNvSpPr>
          <p:nvPr>
            <p:ph type="title"/>
          </p:nvPr>
        </p:nvSpPr>
        <p:spPr/>
        <p:txBody>
          <a:bodyPr/>
          <a:lstStyle/>
          <a:p>
            <a:r>
              <a:rPr lang="en-US" dirty="0"/>
              <a:t>Ok, so on to some specifics</a:t>
            </a:r>
          </a:p>
        </p:txBody>
      </p:sp>
      <p:sp>
        <p:nvSpPr>
          <p:cNvPr id="5" name="Text Placeholder 4">
            <a:extLst>
              <a:ext uri="{FF2B5EF4-FFF2-40B4-BE49-F238E27FC236}">
                <a16:creationId xmlns:a16="http://schemas.microsoft.com/office/drawing/2014/main" id="{C4DA7E3F-3FDF-4BA6-92D6-A6D73185801D}"/>
              </a:ext>
            </a:extLst>
          </p:cNvPr>
          <p:cNvSpPr>
            <a:spLocks noGrp="1"/>
          </p:cNvSpPr>
          <p:nvPr>
            <p:ph type="body" idx="1"/>
          </p:nvPr>
        </p:nvSpPr>
        <p:spPr/>
        <p:txBody>
          <a:bodyPr/>
          <a:lstStyle/>
          <a:p>
            <a:r>
              <a:rPr lang="en-US" dirty="0" err="1"/>
              <a:t>Tcp</a:t>
            </a:r>
            <a:r>
              <a:rPr lang="en-US" dirty="0"/>
              <a:t>/</a:t>
            </a:r>
            <a:r>
              <a:rPr lang="en-US" dirty="0" err="1"/>
              <a:t>ip</a:t>
            </a:r>
            <a:endParaRPr lang="en-US" dirty="0"/>
          </a:p>
        </p:txBody>
      </p:sp>
    </p:spTree>
    <p:extLst>
      <p:ext uri="{BB962C8B-B14F-4D97-AF65-F5344CB8AC3E}">
        <p14:creationId xmlns:p14="http://schemas.microsoft.com/office/powerpoint/2010/main" val="2788175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The TCP/IP Stack</a:t>
            </a:r>
          </a:p>
        </p:txBody>
      </p:sp>
      <p:sp>
        <p:nvSpPr>
          <p:cNvPr id="23556" name="Slide Number Placeholder 7"/>
          <p:cNvSpPr>
            <a:spLocks noGrp="1"/>
          </p:cNvSpPr>
          <p:nvPr>
            <p:ph type="sldNum" sz="quarter" idx="12"/>
          </p:nvPr>
        </p:nvSpPr>
        <p:spPr>
          <a:xfrm>
            <a:off x="6553200" y="6382382"/>
            <a:ext cx="2133600" cy="365125"/>
          </a:xfrm>
          <a:noFill/>
        </p:spPr>
        <p:txBody>
          <a:bodyPr/>
          <a:lstStyle/>
          <a:p>
            <a:fld id="{AAB20968-5F84-4D7A-97AD-A80A635E8003}" type="slidenum">
              <a:rPr lang="en-US" smtClean="0"/>
              <a:pPr/>
              <a:t>13</a:t>
            </a:fld>
            <a:endParaRPr lang="en-US" dirty="0"/>
          </a:p>
        </p:txBody>
      </p:sp>
      <p:sp>
        <p:nvSpPr>
          <p:cNvPr id="10" name="TextBox 9"/>
          <p:cNvSpPr txBox="1"/>
          <p:nvPr/>
        </p:nvSpPr>
        <p:spPr>
          <a:xfrm>
            <a:off x="762000" y="5375996"/>
            <a:ext cx="3399815" cy="882438"/>
          </a:xfrm>
          <a:prstGeom prst="rect">
            <a:avLst/>
          </a:prstGeom>
          <a:noFill/>
        </p:spPr>
        <p:txBody>
          <a:bodyPr wrap="square" lIns="111904" tIns="55952" rIns="111904" bIns="55952" rtlCol="0">
            <a:spAutoFit/>
          </a:bodyPr>
          <a:lstStyle/>
          <a:p>
            <a:pPr algn="r">
              <a:lnSpc>
                <a:spcPts val="3000"/>
              </a:lnSpc>
            </a:pPr>
            <a:r>
              <a:rPr lang="en-US" sz="2700" dirty="0">
                <a:solidFill>
                  <a:schemeClr val="bg1">
                    <a:lumMod val="50000"/>
                  </a:schemeClr>
                </a:solidFill>
                <a:latin typeface="Arial" pitchFamily="34" charset="0"/>
                <a:cs typeface="Arial" pitchFamily="34" charset="0"/>
              </a:rPr>
              <a:t>Layer 1</a:t>
            </a:r>
            <a:br>
              <a:rPr lang="en-US" sz="2700" dirty="0">
                <a:solidFill>
                  <a:schemeClr val="bg1">
                    <a:lumMod val="50000"/>
                  </a:schemeClr>
                </a:solidFill>
                <a:latin typeface="Arial" pitchFamily="34" charset="0"/>
                <a:cs typeface="Arial" pitchFamily="34" charset="0"/>
              </a:rPr>
            </a:br>
            <a:r>
              <a:rPr lang="en-US" sz="2700" dirty="0">
                <a:latin typeface="Arial" pitchFamily="34" charset="0"/>
                <a:cs typeface="Arial" pitchFamily="34" charset="0"/>
              </a:rPr>
              <a:t>Physical Layer</a:t>
            </a:r>
          </a:p>
        </p:txBody>
      </p:sp>
      <p:sp>
        <p:nvSpPr>
          <p:cNvPr id="24" name="Rectangle 17">
            <a:extLst>
              <a:ext uri="{C183D7F6-B498-43B3-948B-1728B52AA6E4}">
                <adec:decorative xmlns:adec="http://schemas.microsoft.com/office/drawing/2017/decorative" val="1"/>
              </a:ext>
            </a:extLst>
          </p:cNvPr>
          <p:cNvSpPr>
            <a:spLocks noChangeArrowheads="1"/>
          </p:cNvSpPr>
          <p:nvPr/>
        </p:nvSpPr>
        <p:spPr bwMode="auto">
          <a:xfrm>
            <a:off x="4266531" y="2662535"/>
            <a:ext cx="4276578" cy="822960"/>
          </a:xfrm>
          <a:prstGeom prst="rect">
            <a:avLst/>
          </a:prstGeom>
          <a:solidFill>
            <a:srgbClr val="FFFF99"/>
          </a:solidFill>
          <a:ln w="25400">
            <a:solidFill>
              <a:schemeClr val="tx1"/>
            </a:solidFill>
            <a:miter lim="800000"/>
            <a:headEnd/>
            <a:tailEnd/>
          </a:ln>
        </p:spPr>
        <p:txBody>
          <a:bodyPr lIns="91426" tIns="45713" rIns="91426" bIns="45713">
            <a:spAutoFit/>
          </a:bodyPr>
          <a:lstStyle/>
          <a:p>
            <a:endParaRPr lang="en-US"/>
          </a:p>
        </p:txBody>
      </p:sp>
      <p:sp>
        <p:nvSpPr>
          <p:cNvPr id="25" name="Rectangle 17">
            <a:extLst>
              <a:ext uri="{C183D7F6-B498-43B3-948B-1728B52AA6E4}">
                <adec:decorative xmlns:adec="http://schemas.microsoft.com/office/drawing/2017/decorative" val="1"/>
              </a:ext>
            </a:extLst>
          </p:cNvPr>
          <p:cNvSpPr>
            <a:spLocks noChangeArrowheads="1"/>
          </p:cNvSpPr>
          <p:nvPr/>
        </p:nvSpPr>
        <p:spPr bwMode="auto">
          <a:xfrm>
            <a:off x="4267200" y="1732895"/>
            <a:ext cx="4276578" cy="822960"/>
          </a:xfrm>
          <a:prstGeom prst="rect">
            <a:avLst/>
          </a:prstGeom>
          <a:solidFill>
            <a:srgbClr val="FFFF99"/>
          </a:solidFill>
          <a:ln w="25400">
            <a:solidFill>
              <a:schemeClr val="tx1"/>
            </a:solidFill>
            <a:miter lim="800000"/>
            <a:headEnd/>
            <a:tailEnd/>
          </a:ln>
        </p:spPr>
        <p:txBody>
          <a:bodyPr lIns="91426" tIns="45713" rIns="91426" bIns="45713">
            <a:spAutoFit/>
          </a:bodyPr>
          <a:lstStyle/>
          <a:p>
            <a:endParaRPr lang="en-US"/>
          </a:p>
        </p:txBody>
      </p:sp>
      <p:sp>
        <p:nvSpPr>
          <p:cNvPr id="26" name="Rectangle 17">
            <a:extLst>
              <a:ext uri="{C183D7F6-B498-43B3-948B-1728B52AA6E4}">
                <adec:decorative xmlns:adec="http://schemas.microsoft.com/office/drawing/2017/decorative" val="1"/>
              </a:ext>
            </a:extLst>
          </p:cNvPr>
          <p:cNvSpPr>
            <a:spLocks noChangeArrowheads="1"/>
          </p:cNvSpPr>
          <p:nvPr/>
        </p:nvSpPr>
        <p:spPr bwMode="auto">
          <a:xfrm>
            <a:off x="4267200" y="3561695"/>
            <a:ext cx="4276578" cy="822960"/>
          </a:xfrm>
          <a:prstGeom prst="rect">
            <a:avLst/>
          </a:prstGeom>
          <a:solidFill>
            <a:srgbClr val="FFFF99"/>
          </a:solidFill>
          <a:ln w="25400">
            <a:solidFill>
              <a:schemeClr val="tx1"/>
            </a:solidFill>
            <a:miter lim="800000"/>
            <a:headEnd/>
            <a:tailEnd/>
          </a:ln>
        </p:spPr>
        <p:txBody>
          <a:bodyPr lIns="91426" tIns="45713" rIns="91426" bIns="45713">
            <a:spAutoFit/>
          </a:bodyPr>
          <a:lstStyle/>
          <a:p>
            <a:endParaRPr lang="en-US"/>
          </a:p>
        </p:txBody>
      </p:sp>
      <p:sp>
        <p:nvSpPr>
          <p:cNvPr id="27" name="Rectangle 17">
            <a:extLst>
              <a:ext uri="{C183D7F6-B498-43B3-948B-1728B52AA6E4}">
                <adec:decorative xmlns:adec="http://schemas.microsoft.com/office/drawing/2017/decorative" val="1"/>
              </a:ext>
            </a:extLst>
          </p:cNvPr>
          <p:cNvSpPr>
            <a:spLocks noChangeArrowheads="1"/>
          </p:cNvSpPr>
          <p:nvPr/>
        </p:nvSpPr>
        <p:spPr bwMode="auto">
          <a:xfrm>
            <a:off x="4267200" y="4491335"/>
            <a:ext cx="4276578" cy="822960"/>
          </a:xfrm>
          <a:prstGeom prst="rect">
            <a:avLst/>
          </a:prstGeom>
          <a:solidFill>
            <a:srgbClr val="FFFF99"/>
          </a:solidFill>
          <a:ln w="25400">
            <a:solidFill>
              <a:schemeClr val="tx1"/>
            </a:solidFill>
            <a:miter lim="800000"/>
            <a:headEnd/>
            <a:tailEnd/>
          </a:ln>
        </p:spPr>
        <p:txBody>
          <a:bodyPr lIns="91426" tIns="45713" rIns="91426" bIns="45713">
            <a:spAutoFit/>
          </a:bodyPr>
          <a:lstStyle/>
          <a:p>
            <a:endParaRPr lang="en-US"/>
          </a:p>
        </p:txBody>
      </p:sp>
      <p:sp>
        <p:nvSpPr>
          <p:cNvPr id="28" name="Rectangle 17">
            <a:extLst>
              <a:ext uri="{C183D7F6-B498-43B3-948B-1728B52AA6E4}">
                <adec:decorative xmlns:adec="http://schemas.microsoft.com/office/drawing/2017/decorative" val="1"/>
              </a:ext>
            </a:extLst>
          </p:cNvPr>
          <p:cNvSpPr>
            <a:spLocks noChangeArrowheads="1"/>
          </p:cNvSpPr>
          <p:nvPr/>
        </p:nvSpPr>
        <p:spPr bwMode="auto">
          <a:xfrm>
            <a:off x="4267200" y="5405735"/>
            <a:ext cx="4276578" cy="822960"/>
          </a:xfrm>
          <a:prstGeom prst="rect">
            <a:avLst/>
          </a:prstGeom>
          <a:solidFill>
            <a:srgbClr val="FFFF99"/>
          </a:solidFill>
          <a:ln w="25400">
            <a:solidFill>
              <a:schemeClr val="tx1"/>
            </a:solidFill>
            <a:miter lim="800000"/>
            <a:headEnd/>
            <a:tailEnd/>
          </a:ln>
        </p:spPr>
        <p:txBody>
          <a:bodyPr lIns="91426" tIns="45713" rIns="91426" bIns="45713">
            <a:spAutoFit/>
          </a:bodyPr>
          <a:lstStyle/>
          <a:p>
            <a:endParaRPr lang="en-US"/>
          </a:p>
        </p:txBody>
      </p:sp>
      <p:sp>
        <p:nvSpPr>
          <p:cNvPr id="30" name="TextBox 29"/>
          <p:cNvSpPr txBox="1"/>
          <p:nvPr/>
        </p:nvSpPr>
        <p:spPr>
          <a:xfrm>
            <a:off x="762000" y="4476095"/>
            <a:ext cx="3399815" cy="882438"/>
          </a:xfrm>
          <a:prstGeom prst="rect">
            <a:avLst/>
          </a:prstGeom>
          <a:noFill/>
        </p:spPr>
        <p:txBody>
          <a:bodyPr wrap="square" lIns="111904" tIns="55952" rIns="111904" bIns="55952" rtlCol="0">
            <a:spAutoFit/>
          </a:bodyPr>
          <a:lstStyle/>
          <a:p>
            <a:pPr algn="r">
              <a:lnSpc>
                <a:spcPts val="3000"/>
              </a:lnSpc>
            </a:pPr>
            <a:r>
              <a:rPr lang="en-US" sz="2700" dirty="0">
                <a:solidFill>
                  <a:schemeClr val="bg1">
                    <a:lumMod val="50000"/>
                  </a:schemeClr>
                </a:solidFill>
                <a:latin typeface="Arial" pitchFamily="34" charset="0"/>
                <a:cs typeface="Arial" pitchFamily="34" charset="0"/>
              </a:rPr>
              <a:t>Layer 2</a:t>
            </a:r>
            <a:br>
              <a:rPr lang="en-US" sz="2700" dirty="0">
                <a:solidFill>
                  <a:schemeClr val="bg1">
                    <a:lumMod val="50000"/>
                  </a:schemeClr>
                </a:solidFill>
                <a:latin typeface="Arial" pitchFamily="34" charset="0"/>
                <a:cs typeface="Arial" pitchFamily="34" charset="0"/>
              </a:rPr>
            </a:br>
            <a:r>
              <a:rPr lang="en-US" sz="2700" dirty="0">
                <a:latin typeface="Arial" pitchFamily="34" charset="0"/>
                <a:cs typeface="Arial" pitchFamily="34" charset="0"/>
              </a:rPr>
              <a:t>Data Link Layer</a:t>
            </a:r>
          </a:p>
        </p:txBody>
      </p:sp>
      <p:sp>
        <p:nvSpPr>
          <p:cNvPr id="31" name="TextBox 30"/>
          <p:cNvSpPr txBox="1"/>
          <p:nvPr/>
        </p:nvSpPr>
        <p:spPr>
          <a:xfrm>
            <a:off x="0" y="3561695"/>
            <a:ext cx="4161815" cy="882438"/>
          </a:xfrm>
          <a:prstGeom prst="rect">
            <a:avLst/>
          </a:prstGeom>
          <a:noFill/>
        </p:spPr>
        <p:txBody>
          <a:bodyPr wrap="square" lIns="111904" tIns="55952" rIns="111904" bIns="55952" rtlCol="0">
            <a:spAutoFit/>
          </a:bodyPr>
          <a:lstStyle/>
          <a:p>
            <a:pPr algn="r">
              <a:lnSpc>
                <a:spcPts val="3000"/>
              </a:lnSpc>
            </a:pPr>
            <a:r>
              <a:rPr lang="en-US" sz="2700" dirty="0">
                <a:solidFill>
                  <a:schemeClr val="bg1">
                    <a:lumMod val="50000"/>
                  </a:schemeClr>
                </a:solidFill>
                <a:latin typeface="Arial" pitchFamily="34" charset="0"/>
                <a:cs typeface="Arial" pitchFamily="34" charset="0"/>
              </a:rPr>
              <a:t>Layer 3</a:t>
            </a:r>
            <a:br>
              <a:rPr lang="en-US" sz="2700" dirty="0">
                <a:solidFill>
                  <a:schemeClr val="bg1">
                    <a:lumMod val="50000"/>
                  </a:schemeClr>
                </a:solidFill>
                <a:latin typeface="Arial" pitchFamily="34" charset="0"/>
                <a:cs typeface="Arial" pitchFamily="34" charset="0"/>
              </a:rPr>
            </a:br>
            <a:r>
              <a:rPr lang="en-US" sz="2700" dirty="0">
                <a:latin typeface="Arial" pitchFamily="34" charset="0"/>
                <a:cs typeface="Arial" pitchFamily="34" charset="0"/>
              </a:rPr>
              <a:t>Network (Routing) Layer</a:t>
            </a:r>
          </a:p>
        </p:txBody>
      </p:sp>
      <p:sp>
        <p:nvSpPr>
          <p:cNvPr id="32" name="TextBox 31"/>
          <p:cNvSpPr txBox="1"/>
          <p:nvPr/>
        </p:nvSpPr>
        <p:spPr>
          <a:xfrm>
            <a:off x="762000" y="2647295"/>
            <a:ext cx="3399815" cy="882438"/>
          </a:xfrm>
          <a:prstGeom prst="rect">
            <a:avLst/>
          </a:prstGeom>
          <a:noFill/>
        </p:spPr>
        <p:txBody>
          <a:bodyPr wrap="square" lIns="111904" tIns="55952" rIns="111904" bIns="55952" rtlCol="0">
            <a:spAutoFit/>
          </a:bodyPr>
          <a:lstStyle/>
          <a:p>
            <a:pPr algn="r">
              <a:lnSpc>
                <a:spcPts val="3000"/>
              </a:lnSpc>
            </a:pPr>
            <a:r>
              <a:rPr lang="en-US" sz="2700" dirty="0">
                <a:solidFill>
                  <a:schemeClr val="bg1">
                    <a:lumMod val="50000"/>
                  </a:schemeClr>
                </a:solidFill>
                <a:latin typeface="Arial" pitchFamily="34" charset="0"/>
                <a:cs typeface="Arial" pitchFamily="34" charset="0"/>
              </a:rPr>
              <a:t>Layer 4</a:t>
            </a:r>
            <a:br>
              <a:rPr lang="en-US" sz="2700" dirty="0">
                <a:solidFill>
                  <a:schemeClr val="bg1">
                    <a:lumMod val="50000"/>
                  </a:schemeClr>
                </a:solidFill>
                <a:latin typeface="Arial" pitchFamily="34" charset="0"/>
                <a:cs typeface="Arial" pitchFamily="34" charset="0"/>
              </a:rPr>
            </a:br>
            <a:r>
              <a:rPr lang="en-US" sz="2700" dirty="0">
                <a:latin typeface="Arial" pitchFamily="34" charset="0"/>
                <a:cs typeface="Arial" pitchFamily="34" charset="0"/>
              </a:rPr>
              <a:t>Transport Layer</a:t>
            </a:r>
          </a:p>
        </p:txBody>
      </p:sp>
      <p:sp>
        <p:nvSpPr>
          <p:cNvPr id="33" name="TextBox 32"/>
          <p:cNvSpPr txBox="1"/>
          <p:nvPr/>
        </p:nvSpPr>
        <p:spPr>
          <a:xfrm>
            <a:off x="762000" y="1732895"/>
            <a:ext cx="3399815" cy="882438"/>
          </a:xfrm>
          <a:prstGeom prst="rect">
            <a:avLst/>
          </a:prstGeom>
          <a:noFill/>
        </p:spPr>
        <p:txBody>
          <a:bodyPr wrap="square" lIns="111904" tIns="55952" rIns="111904" bIns="55952" rtlCol="0">
            <a:spAutoFit/>
          </a:bodyPr>
          <a:lstStyle/>
          <a:p>
            <a:pPr algn="r">
              <a:lnSpc>
                <a:spcPts val="3000"/>
              </a:lnSpc>
            </a:pPr>
            <a:r>
              <a:rPr lang="en-US" sz="2700" dirty="0">
                <a:solidFill>
                  <a:schemeClr val="bg1">
                    <a:lumMod val="50000"/>
                  </a:schemeClr>
                </a:solidFill>
                <a:latin typeface="Arial" pitchFamily="34" charset="0"/>
                <a:cs typeface="Arial" pitchFamily="34" charset="0"/>
              </a:rPr>
              <a:t>Layer 5</a:t>
            </a:r>
            <a:br>
              <a:rPr lang="en-US" sz="2700" dirty="0">
                <a:solidFill>
                  <a:schemeClr val="bg1">
                    <a:lumMod val="50000"/>
                  </a:schemeClr>
                </a:solidFill>
                <a:latin typeface="Arial" pitchFamily="34" charset="0"/>
                <a:cs typeface="Arial" pitchFamily="34" charset="0"/>
              </a:rPr>
            </a:br>
            <a:r>
              <a:rPr lang="en-US" sz="2700" dirty="0">
                <a:latin typeface="Arial" pitchFamily="34" charset="0"/>
                <a:cs typeface="Arial" pitchFamily="34" charset="0"/>
              </a:rPr>
              <a:t>Application Layer</a:t>
            </a:r>
          </a:p>
        </p:txBody>
      </p:sp>
      <p:sp>
        <p:nvSpPr>
          <p:cNvPr id="4" name="TextBox 3">
            <a:extLst>
              <a:ext uri="{C183D7F6-B498-43B3-948B-1728B52AA6E4}">
                <adec:decorative xmlns:adec="http://schemas.microsoft.com/office/drawing/2017/decorative" val="1"/>
              </a:ext>
            </a:extLst>
          </p:cNvPr>
          <p:cNvSpPr txBox="1"/>
          <p:nvPr/>
        </p:nvSpPr>
        <p:spPr>
          <a:xfrm>
            <a:off x="4267201" y="5394995"/>
            <a:ext cx="4275908" cy="461665"/>
          </a:xfrm>
          <a:prstGeom prst="rect">
            <a:avLst/>
          </a:prstGeom>
          <a:noFill/>
        </p:spPr>
        <p:txBody>
          <a:bodyPr wrap="square" rtlCol="0">
            <a:spAutoFit/>
          </a:bodyPr>
          <a:lstStyle/>
          <a:p>
            <a:pPr algn="ctr"/>
            <a:r>
              <a:rPr lang="en-US" sz="2400" b="1" dirty="0">
                <a:latin typeface="+mj-lt"/>
              </a:rPr>
              <a:t>Depends on underlying network.</a:t>
            </a:r>
          </a:p>
        </p:txBody>
      </p:sp>
      <p:sp>
        <p:nvSpPr>
          <p:cNvPr id="34" name="TextBox 33">
            <a:extLst>
              <a:ext uri="{C183D7F6-B498-43B3-948B-1728B52AA6E4}">
                <adec:decorative xmlns:adec="http://schemas.microsoft.com/office/drawing/2017/decorative" val="1"/>
              </a:ext>
            </a:extLst>
          </p:cNvPr>
          <p:cNvSpPr txBox="1"/>
          <p:nvPr/>
        </p:nvSpPr>
        <p:spPr>
          <a:xfrm>
            <a:off x="4267200" y="4481509"/>
            <a:ext cx="4275908" cy="461665"/>
          </a:xfrm>
          <a:prstGeom prst="rect">
            <a:avLst/>
          </a:prstGeom>
          <a:noFill/>
        </p:spPr>
        <p:txBody>
          <a:bodyPr wrap="square" rtlCol="0">
            <a:spAutoFit/>
          </a:bodyPr>
          <a:lstStyle/>
          <a:p>
            <a:pPr algn="ctr"/>
            <a:r>
              <a:rPr lang="en-US" sz="2400" b="1" dirty="0">
                <a:latin typeface="+mj-lt"/>
              </a:rPr>
              <a:t>Depends on underlying network.</a:t>
            </a:r>
          </a:p>
        </p:txBody>
      </p:sp>
      <p:sp>
        <p:nvSpPr>
          <p:cNvPr id="35" name="TextBox 34">
            <a:extLst>
              <a:ext uri="{C183D7F6-B498-43B3-948B-1728B52AA6E4}">
                <adec:decorative xmlns:adec="http://schemas.microsoft.com/office/drawing/2017/decorative" val="1"/>
              </a:ext>
            </a:extLst>
          </p:cNvPr>
          <p:cNvSpPr txBox="1"/>
          <p:nvPr/>
        </p:nvSpPr>
        <p:spPr>
          <a:xfrm>
            <a:off x="4267200" y="3714095"/>
            <a:ext cx="4275908" cy="461665"/>
          </a:xfrm>
          <a:prstGeom prst="rect">
            <a:avLst/>
          </a:prstGeom>
          <a:noFill/>
        </p:spPr>
        <p:txBody>
          <a:bodyPr wrap="square" rtlCol="0">
            <a:spAutoFit/>
          </a:bodyPr>
          <a:lstStyle/>
          <a:p>
            <a:pPr algn="ctr"/>
            <a:r>
              <a:rPr lang="en-US" sz="2400" b="1" dirty="0">
                <a:latin typeface="+mj-lt"/>
              </a:rPr>
              <a:t>IP  ICMP  DHCP  ARP</a:t>
            </a:r>
          </a:p>
        </p:txBody>
      </p:sp>
      <p:sp>
        <p:nvSpPr>
          <p:cNvPr id="36" name="TextBox 35"/>
          <p:cNvSpPr txBox="1"/>
          <p:nvPr/>
        </p:nvSpPr>
        <p:spPr>
          <a:xfrm>
            <a:off x="4267200" y="2799695"/>
            <a:ext cx="4275908" cy="461665"/>
          </a:xfrm>
          <a:prstGeom prst="rect">
            <a:avLst/>
          </a:prstGeom>
          <a:noFill/>
        </p:spPr>
        <p:txBody>
          <a:bodyPr wrap="square" rtlCol="0">
            <a:spAutoFit/>
          </a:bodyPr>
          <a:lstStyle/>
          <a:p>
            <a:pPr algn="ctr"/>
            <a:r>
              <a:rPr lang="en-US" sz="2400" b="1" dirty="0">
                <a:latin typeface="+mj-lt"/>
              </a:rPr>
              <a:t>TCP   UDP   SCTP</a:t>
            </a:r>
          </a:p>
        </p:txBody>
      </p:sp>
      <p:sp>
        <p:nvSpPr>
          <p:cNvPr id="37" name="TextBox 36"/>
          <p:cNvSpPr txBox="1"/>
          <p:nvPr/>
        </p:nvSpPr>
        <p:spPr>
          <a:xfrm>
            <a:off x="4267200" y="1885295"/>
            <a:ext cx="4275908" cy="461665"/>
          </a:xfrm>
          <a:prstGeom prst="rect">
            <a:avLst/>
          </a:prstGeom>
          <a:noFill/>
        </p:spPr>
        <p:txBody>
          <a:bodyPr wrap="square" rtlCol="0">
            <a:spAutoFit/>
          </a:bodyPr>
          <a:lstStyle/>
          <a:p>
            <a:pPr algn="ctr"/>
            <a:r>
              <a:rPr lang="en-US" sz="2400" b="1" dirty="0">
                <a:latin typeface="+mj-lt"/>
              </a:rPr>
              <a:t>HTTP  SMTP  DNS  SSH  …</a:t>
            </a:r>
          </a:p>
        </p:txBody>
      </p:sp>
    </p:spTree>
    <p:extLst>
      <p:ext uri="{BB962C8B-B14F-4D97-AF65-F5344CB8AC3E}">
        <p14:creationId xmlns:p14="http://schemas.microsoft.com/office/powerpoint/2010/main" val="41980014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r>
              <a:rPr lang="en-US"/>
              <a:t>Operation of TCP/IP Model</a:t>
            </a:r>
          </a:p>
        </p:txBody>
      </p:sp>
      <p:pic>
        <p:nvPicPr>
          <p:cNvPr id="24579" name="Content Placeholder 8">
            <a:extLst>
              <a:ext uri="{C183D7F6-B498-43B3-948B-1728B52AA6E4}">
                <adec:decorative xmlns:adec="http://schemas.microsoft.com/office/drawing/2017/decorative" val="1"/>
              </a:ext>
            </a:extLst>
          </p:cNvPr>
          <p:cNvPicPr>
            <a:picLocks noGrp="1" noChangeAspect="1"/>
          </p:cNvPicPr>
          <p:nvPr>
            <p:ph idx="1"/>
          </p:nvPr>
        </p:nvPicPr>
        <p:blipFill>
          <a:blip r:embed="rId3" cstate="print"/>
          <a:stretch>
            <a:fillRect/>
          </a:stretch>
        </p:blipFill>
        <p:spPr>
          <a:xfrm>
            <a:off x="1219200" y="1610994"/>
            <a:ext cx="6769602" cy="4525963"/>
          </a:xfrm>
        </p:spPr>
      </p:pic>
      <p:sp>
        <p:nvSpPr>
          <p:cNvPr id="24581" name="Slide Number Placeholder 5"/>
          <p:cNvSpPr>
            <a:spLocks noGrp="1"/>
          </p:cNvSpPr>
          <p:nvPr>
            <p:ph type="sldNum" sz="quarter" idx="12"/>
          </p:nvPr>
        </p:nvSpPr>
        <p:spPr>
          <a:noFill/>
        </p:spPr>
        <p:txBody>
          <a:bodyPr/>
          <a:lstStyle/>
          <a:p>
            <a:fld id="{A3B307C1-A0CC-4495-B351-082798681EED}" type="slidenum">
              <a:rPr lang="en-US" smtClean="0"/>
              <a:pPr/>
              <a:t>14</a:t>
            </a:fld>
            <a:endParaRPr lang="en-US" dirty="0"/>
          </a:p>
        </p:txBody>
      </p:sp>
      <p:pic>
        <p:nvPicPr>
          <p:cNvPr id="1027" name="Picture 3">
            <a:extLst>
              <a:ext uri="{C183D7F6-B498-43B3-948B-1728B52AA6E4}">
                <adec:decorative xmlns:adec="http://schemas.microsoft.com/office/drawing/2017/decorative" val="1"/>
              </a:ext>
            </a:extLst>
          </p:cNvPr>
          <p:cNvPicPr>
            <a:picLocks noChangeAspect="1" noChangeArrowheads="1"/>
          </p:cNvPicPr>
          <p:nvPr/>
        </p:nvPicPr>
        <p:blipFill>
          <a:blip r:embed="rId4" cstate="print"/>
          <a:srcRect/>
          <a:stretch>
            <a:fillRect/>
          </a:stretch>
        </p:blipFill>
        <p:spPr bwMode="auto">
          <a:xfrm>
            <a:off x="1774539" y="3962402"/>
            <a:ext cx="1371600" cy="833058"/>
          </a:xfrm>
          <a:prstGeom prst="rect">
            <a:avLst/>
          </a:prstGeom>
          <a:noFill/>
          <a:ln w="9525">
            <a:noFill/>
            <a:miter lim="800000"/>
            <a:headEnd/>
            <a:tailEnd/>
          </a:ln>
        </p:spPr>
      </p:pic>
      <p:sp>
        <p:nvSpPr>
          <p:cNvPr id="44" name="Rectangle 43"/>
          <p:cNvSpPr/>
          <p:nvPr/>
        </p:nvSpPr>
        <p:spPr bwMode="auto">
          <a:xfrm>
            <a:off x="1099290" y="3962400"/>
            <a:ext cx="2078500" cy="609601"/>
          </a:xfrm>
          <a:prstGeom prst="rect">
            <a:avLst/>
          </a:prstGeom>
          <a:noFill/>
          <a:ln w="15875" cap="flat" cmpd="sng" algn="ctr">
            <a:solidFill>
              <a:srgbClr val="FF0000"/>
            </a:solidFill>
            <a:prstDash val="solid"/>
            <a:round/>
            <a:headEnd type="none" w="med" len="med"/>
            <a:tailEnd type="none" w="med" len="med"/>
          </a:ln>
          <a:effectLst/>
        </p:spPr>
        <p:txBody>
          <a:bodyPr vert="horz" wrap="square" lIns="91425" tIns="45713" rIns="91425" bIns="45713" numCol="1" rtlCol="0" anchor="t" anchorCtr="0" compatLnSpc="1">
            <a:prstTxWarp prst="textNoShape">
              <a:avLst/>
            </a:prstTxWarp>
          </a:bodyPr>
          <a:lstStyle/>
          <a:p>
            <a:pPr defTabSz="914258"/>
            <a:endParaRPr lang="en-US" sz="2400" dirty="0"/>
          </a:p>
        </p:txBody>
      </p:sp>
      <p:sp>
        <p:nvSpPr>
          <p:cNvPr id="45" name="TextBox 44"/>
          <p:cNvSpPr txBox="1"/>
          <p:nvPr/>
        </p:nvSpPr>
        <p:spPr>
          <a:xfrm>
            <a:off x="1143001" y="4114801"/>
            <a:ext cx="762000" cy="276999"/>
          </a:xfrm>
          <a:prstGeom prst="rect">
            <a:avLst/>
          </a:prstGeom>
          <a:noFill/>
        </p:spPr>
        <p:txBody>
          <a:bodyPr wrap="square" lIns="91425" tIns="45713" rIns="91425" bIns="45713" rtlCol="0">
            <a:spAutoFit/>
          </a:bodyPr>
          <a:lstStyle/>
          <a:p>
            <a:r>
              <a:rPr lang="en-US" sz="1200" dirty="0">
                <a:solidFill>
                  <a:srgbClr val="FF0000"/>
                </a:solidFill>
                <a:latin typeface="Arial" panose="020B0604020202020204" pitchFamily="34" charset="0"/>
                <a:cs typeface="Arial" panose="020B0604020202020204" pitchFamily="34" charset="0"/>
              </a:rPr>
              <a:t>Ethernet</a:t>
            </a:r>
          </a:p>
        </p:txBody>
      </p:sp>
      <p:cxnSp>
        <p:nvCxnSpPr>
          <p:cNvPr id="53" name="Straight Arrow Connector 52"/>
          <p:cNvCxnSpPr/>
          <p:nvPr/>
        </p:nvCxnSpPr>
        <p:spPr bwMode="auto">
          <a:xfrm rot="5400000">
            <a:off x="2508947" y="3913982"/>
            <a:ext cx="76200" cy="1587"/>
          </a:xfrm>
          <a:prstGeom prst="straightConnector1">
            <a:avLst/>
          </a:prstGeom>
          <a:solidFill>
            <a:srgbClr val="969696"/>
          </a:solidFill>
          <a:ln w="9525" cap="flat" cmpd="sng" algn="ctr">
            <a:solidFill>
              <a:schemeClr val="tx1"/>
            </a:solidFill>
            <a:prstDash val="solid"/>
            <a:round/>
            <a:headEnd type="none" w="med" len="med"/>
            <a:tailEnd type="stealth"/>
          </a:ln>
          <a:effectLst/>
        </p:spPr>
      </p:cxnSp>
      <p:sp>
        <p:nvSpPr>
          <p:cNvPr id="54" name="Rectangle 53"/>
          <p:cNvSpPr/>
          <p:nvPr/>
        </p:nvSpPr>
        <p:spPr bwMode="auto">
          <a:xfrm>
            <a:off x="1753437" y="4876800"/>
            <a:ext cx="1371600" cy="381000"/>
          </a:xfrm>
          <a:prstGeom prst="rect">
            <a:avLst/>
          </a:prstGeom>
          <a:noFill/>
          <a:ln w="15875" cap="flat" cmpd="sng" algn="ctr">
            <a:solidFill>
              <a:srgbClr val="FF0000"/>
            </a:solidFill>
            <a:prstDash val="solid"/>
            <a:round/>
            <a:headEnd type="none" w="med" len="med"/>
            <a:tailEnd type="none" w="med" len="med"/>
          </a:ln>
          <a:effectLst/>
        </p:spPr>
        <p:txBody>
          <a:bodyPr vert="horz" wrap="square" lIns="91425" tIns="45713" rIns="91425" bIns="45713" numCol="1" rtlCol="0" anchor="t" anchorCtr="0" compatLnSpc="1">
            <a:prstTxWarp prst="textNoShape">
              <a:avLst/>
            </a:prstTxWarp>
          </a:bodyPr>
          <a:lstStyle/>
          <a:p>
            <a:pPr defTabSz="914258"/>
            <a:endParaRPr lang="en-US" sz="2400" dirty="0"/>
          </a:p>
        </p:txBody>
      </p:sp>
      <p:sp>
        <p:nvSpPr>
          <p:cNvPr id="55" name="TextBox 54"/>
          <p:cNvSpPr txBox="1"/>
          <p:nvPr/>
        </p:nvSpPr>
        <p:spPr>
          <a:xfrm>
            <a:off x="1967467" y="4817312"/>
            <a:ext cx="1143000" cy="292374"/>
          </a:xfrm>
          <a:prstGeom prst="rect">
            <a:avLst/>
          </a:prstGeom>
          <a:noFill/>
        </p:spPr>
        <p:txBody>
          <a:bodyPr wrap="square" lIns="91425" tIns="45713" rIns="91425" bIns="45713" rtlCol="0">
            <a:spAutoFit/>
          </a:bodyPr>
          <a:lstStyle/>
          <a:p>
            <a:pPr algn="ctr"/>
            <a:r>
              <a:rPr lang="en-US" sz="1300" dirty="0">
                <a:solidFill>
                  <a:srgbClr val="FD1313"/>
                </a:solidFill>
                <a:latin typeface="Arial" panose="020B0604020202020204" pitchFamily="34" charset="0"/>
                <a:cs typeface="Arial" panose="020B0604020202020204" pitchFamily="34" charset="0"/>
              </a:rPr>
              <a:t>NIC / Wires</a:t>
            </a:r>
          </a:p>
        </p:txBody>
      </p:sp>
      <p:sp>
        <p:nvSpPr>
          <p:cNvPr id="56" name="Rectangle 55"/>
          <p:cNvSpPr/>
          <p:nvPr/>
        </p:nvSpPr>
        <p:spPr bwMode="auto">
          <a:xfrm>
            <a:off x="914400" y="3886200"/>
            <a:ext cx="5486400" cy="2286000"/>
          </a:xfrm>
          <a:prstGeom prst="rect">
            <a:avLst/>
          </a:prstGeom>
          <a:noFill/>
          <a:ln w="15875" cap="flat" cmpd="sng" algn="ctr">
            <a:solidFill>
              <a:srgbClr val="555FFF"/>
            </a:solidFill>
            <a:prstDash val="sysDash"/>
            <a:round/>
            <a:headEnd type="none" w="med" len="med"/>
            <a:tailEnd type="none" w="med" len="med"/>
          </a:ln>
          <a:effectLst/>
        </p:spPr>
        <p:txBody>
          <a:bodyPr vert="horz" wrap="square" lIns="91425" tIns="45713" rIns="91425" bIns="45713" numCol="1" rtlCol="0" anchor="t" anchorCtr="0" compatLnSpc="1">
            <a:prstTxWarp prst="textNoShape">
              <a:avLst/>
            </a:prstTxWarp>
          </a:bodyPr>
          <a:lstStyle/>
          <a:p>
            <a:pPr defTabSz="914258"/>
            <a:endParaRPr lang="en-US" sz="2400" dirty="0"/>
          </a:p>
        </p:txBody>
      </p:sp>
      <p:sp>
        <p:nvSpPr>
          <p:cNvPr id="57" name="TextBox 56"/>
          <p:cNvSpPr txBox="1"/>
          <p:nvPr/>
        </p:nvSpPr>
        <p:spPr>
          <a:xfrm>
            <a:off x="1099290" y="5304438"/>
            <a:ext cx="2286000" cy="830983"/>
          </a:xfrm>
          <a:prstGeom prst="rect">
            <a:avLst/>
          </a:prstGeom>
          <a:noFill/>
        </p:spPr>
        <p:txBody>
          <a:bodyPr wrap="square" lIns="91425" tIns="45713" rIns="91425" bIns="45713" rtlCol="0">
            <a:spAutoFit/>
          </a:bodyPr>
          <a:lstStyle/>
          <a:p>
            <a:r>
              <a:rPr lang="en-US" sz="2400" b="1" dirty="0">
                <a:solidFill>
                  <a:schemeClr val="tx2"/>
                </a:solidFill>
                <a:latin typeface="Arial" pitchFamily="34" charset="0"/>
                <a:cs typeface="Arial" pitchFamily="34" charset="0"/>
              </a:rPr>
              <a:t>Underlying Network</a:t>
            </a:r>
          </a:p>
        </p:txBody>
      </p:sp>
      <p:cxnSp>
        <p:nvCxnSpPr>
          <p:cNvPr id="18" name="Straight Arrow Connector 17"/>
          <p:cNvCxnSpPr/>
          <p:nvPr/>
        </p:nvCxnSpPr>
        <p:spPr bwMode="auto">
          <a:xfrm>
            <a:off x="4492337" y="2026227"/>
            <a:ext cx="609600" cy="0"/>
          </a:xfrm>
          <a:prstGeom prst="straightConnector1">
            <a:avLst/>
          </a:prstGeom>
          <a:solidFill>
            <a:srgbClr val="969696"/>
          </a:solidFill>
          <a:ln w="28575" cap="flat" cmpd="sng" algn="ctr">
            <a:solidFill>
              <a:srgbClr val="FF0000"/>
            </a:solidFill>
            <a:prstDash val="sysDot"/>
            <a:round/>
            <a:headEnd type="stealth"/>
            <a:tailEnd type="stealth"/>
          </a:ln>
          <a:effec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Application Layer (Layer 5)</a:t>
            </a:r>
          </a:p>
        </p:txBody>
      </p:sp>
      <p:sp>
        <p:nvSpPr>
          <p:cNvPr id="25603" name="Rectangle 3"/>
          <p:cNvSpPr>
            <a:spLocks noGrp="1" noChangeArrowheads="1"/>
          </p:cNvSpPr>
          <p:nvPr>
            <p:ph idx="1"/>
          </p:nvPr>
        </p:nvSpPr>
        <p:spPr/>
        <p:txBody>
          <a:bodyPr>
            <a:normAutofit fontScale="92500" lnSpcReduction="10000"/>
          </a:bodyPr>
          <a:lstStyle/>
          <a:p>
            <a:pPr>
              <a:spcBef>
                <a:spcPts val="0"/>
              </a:spcBef>
            </a:pPr>
            <a:r>
              <a:rPr lang="en-US" altLang="en-US" sz="3400" dirty="0"/>
              <a:t>Layer where message is created</a:t>
            </a:r>
          </a:p>
          <a:p>
            <a:pPr>
              <a:spcBef>
                <a:spcPts val="0"/>
              </a:spcBef>
            </a:pPr>
            <a:r>
              <a:rPr lang="en-US" altLang="en-US" sz="3400" dirty="0"/>
              <a:t>Includes any application that provides software that can communicate with the network layer</a:t>
            </a:r>
          </a:p>
          <a:p>
            <a:pPr>
              <a:spcBef>
                <a:spcPts val="0"/>
              </a:spcBef>
            </a:pPr>
            <a:r>
              <a:rPr lang="en-US" altLang="en-US" sz="3400" dirty="0"/>
              <a:t>Sockets</a:t>
            </a:r>
          </a:p>
          <a:p>
            <a:pPr lvl="1">
              <a:spcBef>
                <a:spcPts val="0"/>
              </a:spcBef>
            </a:pPr>
            <a:r>
              <a:rPr lang="en-US" altLang="en-US" sz="2400" dirty="0"/>
              <a:t>Originated with BSD UNIX</a:t>
            </a:r>
          </a:p>
          <a:p>
            <a:pPr lvl="1">
              <a:spcBef>
                <a:spcPts val="0"/>
              </a:spcBef>
            </a:pPr>
            <a:r>
              <a:rPr lang="en-US" altLang="en-US" sz="2400" dirty="0"/>
              <a:t>Provide the interface between the application layer and transport layer</a:t>
            </a:r>
          </a:p>
          <a:p>
            <a:pPr lvl="1">
              <a:spcBef>
                <a:spcPts val="0"/>
              </a:spcBef>
            </a:pPr>
            <a:r>
              <a:rPr lang="en-US" altLang="en-US" sz="2400" dirty="0"/>
              <a:t>Used by applications to initiate connections and to send messages through the network</a:t>
            </a:r>
          </a:p>
          <a:p>
            <a:pPr lvl="1">
              <a:spcBef>
                <a:spcPts val="0"/>
              </a:spcBef>
            </a:pPr>
            <a:r>
              <a:rPr lang="en-US" altLang="en-US" sz="2400" dirty="0"/>
              <a:t>A means for adding new protocols and keeping the network facilities current in their offering.</a:t>
            </a:r>
          </a:p>
        </p:txBody>
      </p:sp>
      <p:sp>
        <p:nvSpPr>
          <p:cNvPr id="25604" name="Slide Number Placeholder 6"/>
          <p:cNvSpPr>
            <a:spLocks noGrp="1"/>
          </p:cNvSpPr>
          <p:nvPr>
            <p:ph type="sldNum" sz="quarter" idx="12"/>
          </p:nvPr>
        </p:nvSpPr>
        <p:spPr>
          <a:noFill/>
        </p:spPr>
        <p:txBody>
          <a:bodyPr/>
          <a:lstStyle/>
          <a:p>
            <a:fld id="{1FDE1514-3AE3-4B59-B7A9-BBB69150930A}" type="slidenum">
              <a:rPr lang="en-US" smtClean="0"/>
              <a:pPr/>
              <a:t>15</a:t>
            </a:fld>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Transport Layer (Layer 4)</a:t>
            </a:r>
          </a:p>
        </p:txBody>
      </p:sp>
      <p:sp>
        <p:nvSpPr>
          <p:cNvPr id="27651" name="Rectangle 3"/>
          <p:cNvSpPr>
            <a:spLocks noGrp="1" noChangeArrowheads="1"/>
          </p:cNvSpPr>
          <p:nvPr>
            <p:ph idx="1"/>
          </p:nvPr>
        </p:nvSpPr>
        <p:spPr>
          <a:xfrm>
            <a:off x="838200" y="1676400"/>
            <a:ext cx="7772400" cy="4495801"/>
          </a:xfrm>
        </p:spPr>
        <p:txBody>
          <a:bodyPr>
            <a:normAutofit fontScale="92500" lnSpcReduction="10000"/>
          </a:bodyPr>
          <a:lstStyle/>
          <a:p>
            <a:pPr>
              <a:spcBef>
                <a:spcPts val="0"/>
              </a:spcBef>
            </a:pPr>
            <a:r>
              <a:rPr lang="en-US" altLang="en-US" sz="2900" dirty="0"/>
              <a:t>Provides services that support reliable end-to-end communications</a:t>
            </a:r>
          </a:p>
          <a:p>
            <a:pPr>
              <a:spcBef>
                <a:spcPts val="0"/>
              </a:spcBef>
            </a:pPr>
            <a:r>
              <a:rPr lang="en-US" altLang="en-US" sz="2900" dirty="0"/>
              <a:t>Generates the final address of the destination</a:t>
            </a:r>
          </a:p>
          <a:p>
            <a:pPr>
              <a:spcBef>
                <a:spcPts val="0"/>
              </a:spcBef>
            </a:pPr>
            <a:r>
              <a:rPr lang="en-US" altLang="en-US" sz="2900" dirty="0"/>
              <a:t>Responsible for all end-to-end communication facilities</a:t>
            </a:r>
          </a:p>
          <a:p>
            <a:pPr>
              <a:spcBef>
                <a:spcPts val="0"/>
              </a:spcBef>
            </a:pPr>
            <a:r>
              <a:rPr lang="en-US" altLang="en-US" sz="2900" dirty="0" err="1"/>
              <a:t>Packetization</a:t>
            </a:r>
            <a:r>
              <a:rPr lang="en-US" altLang="en-US" sz="2900" dirty="0"/>
              <a:t> of the message, breaking up of the message into packets of reasonable size takes place at this level</a:t>
            </a:r>
          </a:p>
          <a:p>
            <a:pPr>
              <a:spcBef>
                <a:spcPts val="0"/>
              </a:spcBef>
            </a:pPr>
            <a:r>
              <a:rPr lang="en-US" altLang="en-US" sz="2900" dirty="0"/>
              <a:t>Two major protocols:</a:t>
            </a:r>
          </a:p>
          <a:p>
            <a:pPr lvl="1">
              <a:spcBef>
                <a:spcPts val="0"/>
              </a:spcBef>
            </a:pPr>
            <a:r>
              <a:rPr lang="en-US" altLang="en-US" sz="2200" dirty="0"/>
              <a:t>TCP</a:t>
            </a:r>
          </a:p>
          <a:p>
            <a:pPr lvl="1">
              <a:spcBef>
                <a:spcPts val="0"/>
              </a:spcBef>
            </a:pPr>
            <a:r>
              <a:rPr lang="en-US" altLang="en-US" sz="2200" dirty="0"/>
              <a:t>UDP</a:t>
            </a:r>
          </a:p>
        </p:txBody>
      </p:sp>
      <p:sp>
        <p:nvSpPr>
          <p:cNvPr id="27652" name="Slide Number Placeholder 6"/>
          <p:cNvSpPr>
            <a:spLocks noGrp="1"/>
          </p:cNvSpPr>
          <p:nvPr>
            <p:ph type="sldNum" sz="quarter" idx="12"/>
          </p:nvPr>
        </p:nvSpPr>
        <p:spPr>
          <a:noFill/>
        </p:spPr>
        <p:txBody>
          <a:bodyPr/>
          <a:lstStyle/>
          <a:p>
            <a:fld id="{D1B350D7-8AA8-430B-9A78-359C2F8E5918}" type="slidenum">
              <a:rPr lang="en-US" smtClean="0"/>
              <a:pPr/>
              <a:t>16</a:t>
            </a:fld>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IPv4 Header</a:t>
            </a:r>
          </a:p>
        </p:txBody>
      </p:sp>
      <p:sp>
        <p:nvSpPr>
          <p:cNvPr id="4" name="Slide Number Placeholder 3"/>
          <p:cNvSpPr>
            <a:spLocks noGrp="1"/>
          </p:cNvSpPr>
          <p:nvPr>
            <p:ph type="sldNum" sz="quarter" idx="12"/>
          </p:nvPr>
        </p:nvSpPr>
        <p:spPr/>
        <p:txBody>
          <a:bodyPr/>
          <a:lstStyle/>
          <a:p>
            <a:fld id="{E1EA7695-D855-4B03-9B7C-34781ACC89D6}" type="slidenum">
              <a:rPr lang="en-US" smtClean="0"/>
              <a:pPr/>
              <a:t>17</a:t>
            </a:fld>
            <a:endParaRPr lang="en-US"/>
          </a:p>
        </p:txBody>
      </p:sp>
      <p:pic>
        <p:nvPicPr>
          <p:cNvPr id="9218" name="Picture 2" descr="IPv4 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433" y="1600200"/>
            <a:ext cx="7531048" cy="4029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482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We’re Out of IPv4 Addresses</a:t>
            </a:r>
          </a:p>
        </p:txBody>
      </p:sp>
      <p:sp>
        <p:nvSpPr>
          <p:cNvPr id="3" name="Content Placeholder 2"/>
          <p:cNvSpPr>
            <a:spLocks noGrp="1"/>
          </p:cNvSpPr>
          <p:nvPr>
            <p:ph idx="1"/>
          </p:nvPr>
        </p:nvSpPr>
        <p:spPr/>
        <p:txBody>
          <a:bodyPr>
            <a:normAutofit/>
          </a:bodyPr>
          <a:lstStyle/>
          <a:p>
            <a:r>
              <a:rPr lang="en-US" dirty="0"/>
              <a:t>IPv4 addresses are 32 bits.  There are (about) 2</a:t>
            </a:r>
            <a:r>
              <a:rPr lang="en-US" baseline="30000" dirty="0"/>
              <a:t>32</a:t>
            </a:r>
            <a:r>
              <a:rPr lang="en-US" dirty="0"/>
              <a:t> of them or around four billion.</a:t>
            </a:r>
          </a:p>
          <a:p>
            <a:r>
              <a:rPr lang="en-US" dirty="0"/>
              <a:t>Conserving addresses</a:t>
            </a:r>
          </a:p>
          <a:p>
            <a:pPr lvl="1"/>
            <a:r>
              <a:rPr lang="en-US" dirty="0"/>
              <a:t>Gateways, reserved addresses and NAT</a:t>
            </a:r>
          </a:p>
          <a:p>
            <a:pPr lvl="1"/>
            <a:r>
              <a:rPr lang="en-US" dirty="0"/>
              <a:t>Classless addresses (CIDR)</a:t>
            </a:r>
          </a:p>
          <a:p>
            <a:r>
              <a:rPr lang="en-US" dirty="0"/>
              <a:t>ICANN ran out of large IPv4 address blocks in spring, 2011.</a:t>
            </a:r>
          </a:p>
          <a:p>
            <a:r>
              <a:rPr lang="en-US" dirty="0"/>
              <a:t>Regional registrars and ISPs still have addresses available.</a:t>
            </a:r>
          </a:p>
        </p:txBody>
      </p:sp>
      <p:sp>
        <p:nvSpPr>
          <p:cNvPr id="4" name="Slide Number Placeholder 3"/>
          <p:cNvSpPr>
            <a:spLocks noGrp="1"/>
          </p:cNvSpPr>
          <p:nvPr>
            <p:ph type="sldNum" sz="quarter" idx="12"/>
          </p:nvPr>
        </p:nvSpPr>
        <p:spPr/>
        <p:txBody>
          <a:bodyPr/>
          <a:lstStyle/>
          <a:p>
            <a:fld id="{921E7DD1-A38C-4D3C-939A-6228F0F84939}"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IPv6</a:t>
            </a:r>
          </a:p>
        </p:txBody>
      </p:sp>
      <p:sp>
        <p:nvSpPr>
          <p:cNvPr id="3" name="Content Placeholder 2"/>
          <p:cNvSpPr>
            <a:spLocks noGrp="1"/>
          </p:cNvSpPr>
          <p:nvPr>
            <p:ph idx="1"/>
          </p:nvPr>
        </p:nvSpPr>
        <p:spPr>
          <a:xfrm>
            <a:off x="424040" y="1676400"/>
            <a:ext cx="8392383" cy="4046662"/>
          </a:xfrm>
        </p:spPr>
        <p:txBody>
          <a:bodyPr>
            <a:normAutofit/>
          </a:bodyPr>
          <a:lstStyle/>
          <a:p>
            <a:r>
              <a:rPr lang="en-US" dirty="0"/>
              <a:t>IPv6 standard published in 1998.</a:t>
            </a:r>
          </a:p>
          <a:p>
            <a:r>
              <a:rPr lang="en-US" dirty="0"/>
              <a:t>128-bit addresses, so 2</a:t>
            </a:r>
            <a:r>
              <a:rPr lang="en-US" baseline="30000" dirty="0"/>
              <a:t>128</a:t>
            </a:r>
            <a:r>
              <a:rPr lang="en-US" dirty="0"/>
              <a:t> of them: enough to assign an address to every grain of sand on the planet.</a:t>
            </a:r>
          </a:p>
          <a:p>
            <a:r>
              <a:rPr lang="en-US" dirty="0"/>
              <a:t>Addresses are eight groups of four hex digits:</a:t>
            </a:r>
            <a:br>
              <a:rPr lang="en-US" dirty="0"/>
            </a:br>
            <a:r>
              <a:rPr lang="en-US" sz="2900" b="1" dirty="0">
                <a:latin typeface="Courier New" pitchFamily="49" charset="0"/>
                <a:cs typeface="Courier New" pitchFamily="49" charset="0"/>
              </a:rPr>
              <a:t>2001:db8:85a3:0:0:8a2e:370:7334</a:t>
            </a:r>
          </a:p>
          <a:p>
            <a:r>
              <a:rPr lang="en-US" b="1" dirty="0"/>
              <a:t>But, not interoperable with IPv4!  </a:t>
            </a:r>
            <a:r>
              <a:rPr lang="en-US" dirty="0"/>
              <a:t>Effectively creates a new, parallel network.</a:t>
            </a:r>
          </a:p>
          <a:p>
            <a:r>
              <a:rPr lang="en-US" dirty="0"/>
              <a:t>So, IPv4 remains the most common addressing format.</a:t>
            </a:r>
          </a:p>
        </p:txBody>
      </p:sp>
      <p:sp>
        <p:nvSpPr>
          <p:cNvPr id="4" name="Slide Number Placeholder 3"/>
          <p:cNvSpPr>
            <a:spLocks noGrp="1"/>
          </p:cNvSpPr>
          <p:nvPr>
            <p:ph type="sldNum" sz="quarter" idx="12"/>
          </p:nvPr>
        </p:nvSpPr>
        <p:spPr/>
        <p:txBody>
          <a:bodyPr/>
          <a:lstStyle/>
          <a:p>
            <a:fld id="{921E7DD1-A38C-4D3C-939A-6228F0F84939}"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Thinking About Security</a:t>
            </a:r>
          </a:p>
        </p:txBody>
      </p:sp>
      <p:sp>
        <p:nvSpPr>
          <p:cNvPr id="3" name="Slide Number Placeholder 2"/>
          <p:cNvSpPr>
            <a:spLocks noGrp="1"/>
          </p:cNvSpPr>
          <p:nvPr>
            <p:ph type="sldNum" sz="quarter" idx="12"/>
          </p:nvPr>
        </p:nvSpPr>
        <p:spPr/>
        <p:txBody>
          <a:bodyPr/>
          <a:lstStyle/>
          <a:p>
            <a:fld id="{F866578B-4DEA-4433-8074-C0E1D584D2A6}" type="slidenum">
              <a:rPr lang="en-US" smtClean="0"/>
              <a:pPr/>
              <a:t>2</a:t>
            </a:fld>
            <a:endParaRPr lang="en-US"/>
          </a:p>
        </p:txBody>
      </p:sp>
      <p:sp>
        <p:nvSpPr>
          <p:cNvPr id="4" name="TextBox 3"/>
          <p:cNvSpPr txBox="1"/>
          <p:nvPr/>
        </p:nvSpPr>
        <p:spPr>
          <a:xfrm>
            <a:off x="708364" y="1790353"/>
            <a:ext cx="7696200" cy="2308324"/>
          </a:xfrm>
          <a:prstGeom prst="rect">
            <a:avLst/>
          </a:prstGeom>
          <a:noFill/>
        </p:spPr>
        <p:txBody>
          <a:bodyPr wrap="square" rtlCol="0">
            <a:spAutoFit/>
          </a:bodyPr>
          <a:lstStyle/>
          <a:p>
            <a:pPr algn="l"/>
            <a:r>
              <a:rPr lang="en-US" sz="2400" b="0" dirty="0"/>
              <a:t>[Do not fall into] the classic security misapprehension error: the idea that either you’re “secure” or you’re not. </a:t>
            </a:r>
          </a:p>
          <a:p>
            <a:pPr algn="l"/>
            <a:r>
              <a:rPr lang="en-US" sz="2400" b="0" dirty="0"/>
              <a:t> </a:t>
            </a:r>
          </a:p>
          <a:p>
            <a:pPr algn="l"/>
            <a:r>
              <a:rPr lang="en-US" sz="2400" b="0" dirty="0"/>
              <a:t>The real question, as we all know, should be, “against what sort of attacks am I vulnerable?”</a:t>
            </a:r>
          </a:p>
        </p:txBody>
      </p:sp>
      <p:sp>
        <p:nvSpPr>
          <p:cNvPr id="5" name="TextBox 4"/>
          <p:cNvSpPr txBox="1"/>
          <p:nvPr/>
        </p:nvSpPr>
        <p:spPr>
          <a:xfrm>
            <a:off x="3581400" y="4419600"/>
            <a:ext cx="4495800" cy="461665"/>
          </a:xfrm>
          <a:prstGeom prst="rect">
            <a:avLst/>
          </a:prstGeom>
          <a:noFill/>
        </p:spPr>
        <p:txBody>
          <a:bodyPr wrap="square" rtlCol="0">
            <a:spAutoFit/>
          </a:bodyPr>
          <a:lstStyle/>
          <a:p>
            <a:pPr algn="r"/>
            <a:r>
              <a:rPr lang="en-US" sz="2400" b="0" i="1" dirty="0"/>
              <a:t>–Curt Sampson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IPv6 Header</a:t>
            </a:r>
          </a:p>
        </p:txBody>
      </p:sp>
      <p:sp>
        <p:nvSpPr>
          <p:cNvPr id="4" name="Slide Number Placeholder 3"/>
          <p:cNvSpPr>
            <a:spLocks noGrp="1"/>
          </p:cNvSpPr>
          <p:nvPr>
            <p:ph type="sldNum" sz="quarter" idx="12"/>
          </p:nvPr>
        </p:nvSpPr>
        <p:spPr/>
        <p:txBody>
          <a:bodyPr/>
          <a:lstStyle/>
          <a:p>
            <a:fld id="{E1EA7695-D855-4B03-9B7C-34781ACC89D6}" type="slidenum">
              <a:rPr lang="en-US" smtClean="0"/>
              <a:pPr/>
              <a:t>20</a:t>
            </a:fld>
            <a:endParaRPr lang="en-US"/>
          </a:p>
        </p:txBody>
      </p:sp>
      <p:pic>
        <p:nvPicPr>
          <p:cNvPr id="10244" name="Picture 4" descr="IPV6 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968" y="1910788"/>
            <a:ext cx="7838816" cy="3538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652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t>Transport Layer Protocols</a:t>
            </a:r>
          </a:p>
        </p:txBody>
      </p:sp>
      <p:sp>
        <p:nvSpPr>
          <p:cNvPr id="28675" name="Content Placeholder 2"/>
          <p:cNvSpPr>
            <a:spLocks noGrp="1"/>
          </p:cNvSpPr>
          <p:nvPr>
            <p:ph idx="1"/>
          </p:nvPr>
        </p:nvSpPr>
        <p:spPr>
          <a:xfrm>
            <a:off x="713432" y="1752600"/>
            <a:ext cx="7772400" cy="4396736"/>
          </a:xfrm>
        </p:spPr>
        <p:txBody>
          <a:bodyPr>
            <a:normAutofit fontScale="92500" lnSpcReduction="10000"/>
          </a:bodyPr>
          <a:lstStyle/>
          <a:p>
            <a:r>
              <a:rPr lang="en-US" sz="2400" dirty="0"/>
              <a:t>TCP (Transmission Control Protocol)</a:t>
            </a:r>
          </a:p>
          <a:p>
            <a:pPr lvl="1"/>
            <a:r>
              <a:rPr lang="en-US" sz="2200" dirty="0"/>
              <a:t>Reliable delivery service</a:t>
            </a:r>
          </a:p>
          <a:p>
            <a:pPr lvl="1"/>
            <a:r>
              <a:rPr lang="en-US" sz="2200" dirty="0"/>
              <a:t>Sending and receiving TCP node each create a socket</a:t>
            </a:r>
          </a:p>
          <a:p>
            <a:pPr lvl="1"/>
            <a:r>
              <a:rPr lang="en-US" sz="2200" dirty="0"/>
              <a:t>Control packets are used to create a full duplex connection between the sockets</a:t>
            </a:r>
          </a:p>
          <a:p>
            <a:pPr lvl="1"/>
            <a:r>
              <a:rPr lang="en-US" sz="2200" dirty="0"/>
              <a:t>A single TCP service can create multiple connections that operate simultaneously by creating additional sockets as needed</a:t>
            </a:r>
          </a:p>
          <a:p>
            <a:pPr lvl="1"/>
            <a:r>
              <a:rPr lang="en-US" sz="2200" dirty="0"/>
              <a:t>Routing is the responsibility of the network layer (layer 3)</a:t>
            </a:r>
          </a:p>
          <a:p>
            <a:r>
              <a:rPr lang="en-US" sz="2900" dirty="0"/>
              <a:t>UDP (User Datagram Protocol)</a:t>
            </a:r>
          </a:p>
          <a:p>
            <a:pPr lvl="1"/>
            <a:r>
              <a:rPr lang="en-US" sz="2200" dirty="0"/>
              <a:t>Unreliable, connectionless service</a:t>
            </a:r>
          </a:p>
          <a:p>
            <a:pPr lvl="1"/>
            <a:r>
              <a:rPr lang="en-US" sz="2200" dirty="0"/>
              <a:t>No acknowledgment of receipt by receiving node</a:t>
            </a:r>
          </a:p>
          <a:p>
            <a:pPr lvl="1"/>
            <a:r>
              <a:rPr lang="en-US" sz="2200" dirty="0"/>
              <a:t>Example: streaming video</a:t>
            </a:r>
          </a:p>
        </p:txBody>
      </p:sp>
      <p:sp>
        <p:nvSpPr>
          <p:cNvPr id="28677" name="Slide Number Placeholder 4"/>
          <p:cNvSpPr>
            <a:spLocks noGrp="1"/>
          </p:cNvSpPr>
          <p:nvPr>
            <p:ph type="sldNum" sz="quarter" idx="12"/>
          </p:nvPr>
        </p:nvSpPr>
        <p:spPr>
          <a:noFill/>
        </p:spPr>
        <p:txBody>
          <a:bodyPr/>
          <a:lstStyle/>
          <a:p>
            <a:fld id="{7A614D00-0445-4182-B545-5CACF5A031B6}"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“Reliable” and “Unreliable”</a:t>
            </a:r>
          </a:p>
        </p:txBody>
      </p:sp>
      <p:sp>
        <p:nvSpPr>
          <p:cNvPr id="3" name="Content Placeholder 2"/>
          <p:cNvSpPr>
            <a:spLocks noGrp="1"/>
          </p:cNvSpPr>
          <p:nvPr>
            <p:ph idx="1"/>
          </p:nvPr>
        </p:nvSpPr>
        <p:spPr/>
        <p:txBody>
          <a:bodyPr/>
          <a:lstStyle/>
          <a:p>
            <a:r>
              <a:rPr lang="en-US" dirty="0"/>
              <a:t>The Postal Service: Reliable or not?</a:t>
            </a:r>
          </a:p>
          <a:p>
            <a:r>
              <a:rPr lang="en-US" dirty="0"/>
              <a:t>In “unreliable” network communication, the protocol provides no indication of delivery.  (IP, UDP)</a:t>
            </a:r>
          </a:p>
          <a:p>
            <a:r>
              <a:rPr lang="en-US" dirty="0"/>
              <a:t>In “reliable” communication, the protocol does provide feedback.</a:t>
            </a:r>
          </a:p>
          <a:p>
            <a:r>
              <a:rPr lang="en-US" dirty="0"/>
              <a:t>TCP is a reliable protocol in that packets are acknowledged by sequence number.</a:t>
            </a:r>
          </a:p>
        </p:txBody>
      </p:sp>
      <p:sp>
        <p:nvSpPr>
          <p:cNvPr id="4" name="Slide Number Placeholder 3"/>
          <p:cNvSpPr>
            <a:spLocks noGrp="1"/>
          </p:cNvSpPr>
          <p:nvPr>
            <p:ph type="sldNum" sz="quarter" idx="12"/>
          </p:nvPr>
        </p:nvSpPr>
        <p:spPr/>
        <p:txBody>
          <a:bodyPr/>
          <a:lstStyle/>
          <a:p>
            <a:fld id="{921E7DD1-A38C-4D3C-939A-6228F0F84939}"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sz="4000" dirty="0"/>
              <a:t>Three-Way TCP Connection Handshake</a:t>
            </a:r>
          </a:p>
        </p:txBody>
      </p:sp>
      <p:pic>
        <p:nvPicPr>
          <p:cNvPr id="15365" name="Content Placeholder 7" descr="TCP three way handshake"/>
          <p:cNvPicPr>
            <a:picLocks noGrp="1" noChangeAspect="1"/>
          </p:cNvPicPr>
          <p:nvPr>
            <p:ph idx="1"/>
          </p:nvPr>
        </p:nvPicPr>
        <p:blipFill>
          <a:blip r:embed="rId2" cstate="print"/>
          <a:stretch>
            <a:fillRect/>
          </a:stretch>
        </p:blipFill>
        <p:spPr>
          <a:xfrm>
            <a:off x="2319251" y="1912294"/>
            <a:ext cx="4505498" cy="3861262"/>
          </a:xfrm>
        </p:spPr>
      </p:pic>
      <p:sp>
        <p:nvSpPr>
          <p:cNvPr id="15364" name="Slide Number Placeholder 4"/>
          <p:cNvSpPr>
            <a:spLocks noGrp="1"/>
          </p:cNvSpPr>
          <p:nvPr>
            <p:ph type="sldNum" sz="quarter" idx="12"/>
          </p:nvPr>
        </p:nvSpPr>
        <p:spPr>
          <a:noFill/>
        </p:spPr>
        <p:txBody>
          <a:bodyPr/>
          <a:lstStyle/>
          <a:p>
            <a:fld id="{25B51B8A-7951-45D7-9795-5A4C32EB0298}"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TCP Segment Format</a:t>
            </a:r>
          </a:p>
        </p:txBody>
      </p:sp>
      <p:pic>
        <p:nvPicPr>
          <p:cNvPr id="16387" name="Content Placeholder 5" descr="TCP segment"/>
          <p:cNvPicPr>
            <a:picLocks noGrp="1" noChangeAspect="1"/>
          </p:cNvPicPr>
          <p:nvPr>
            <p:ph idx="1"/>
          </p:nvPr>
        </p:nvPicPr>
        <p:blipFill>
          <a:blip r:embed="rId2" cstate="print"/>
          <a:stretch>
            <a:fillRect/>
          </a:stretch>
        </p:blipFill>
        <p:spPr>
          <a:xfrm>
            <a:off x="1020235" y="1600200"/>
            <a:ext cx="7103529" cy="4525963"/>
          </a:xfrm>
        </p:spPr>
      </p:pic>
      <p:sp>
        <p:nvSpPr>
          <p:cNvPr id="16389" name="Slide Number Placeholder 4"/>
          <p:cNvSpPr>
            <a:spLocks noGrp="1"/>
          </p:cNvSpPr>
          <p:nvPr>
            <p:ph type="sldNum" sz="quarter" idx="12"/>
          </p:nvPr>
        </p:nvSpPr>
        <p:spPr>
          <a:noFill/>
        </p:spPr>
        <p:txBody>
          <a:bodyPr/>
          <a:lstStyle/>
          <a:p>
            <a:fld id="{4D2C769C-3DC5-4C2E-8FE5-8DB0F313D3E8}"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US" altLang="en-US" dirty="0"/>
              <a:t>Network Layer (Layer 3)</a:t>
            </a:r>
          </a:p>
        </p:txBody>
      </p:sp>
      <p:sp>
        <p:nvSpPr>
          <p:cNvPr id="30723" name="Rectangle 3"/>
          <p:cNvSpPr>
            <a:spLocks noGrp="1" noChangeArrowheads="1"/>
          </p:cNvSpPr>
          <p:nvPr>
            <p:ph idx="1"/>
          </p:nvPr>
        </p:nvSpPr>
        <p:spPr>
          <a:xfrm>
            <a:off x="520504" y="1752600"/>
            <a:ext cx="8242497" cy="4495801"/>
          </a:xfrm>
        </p:spPr>
        <p:txBody>
          <a:bodyPr>
            <a:normAutofit fontScale="92500" lnSpcReduction="10000"/>
          </a:bodyPr>
          <a:lstStyle/>
          <a:p>
            <a:r>
              <a:rPr lang="en-US" altLang="en-US" sz="2900" dirty="0"/>
              <a:t>The TCP/IP network layer is also called the internetworking layer or the IP layer</a:t>
            </a:r>
          </a:p>
          <a:p>
            <a:r>
              <a:rPr lang="en-US" altLang="en-US" sz="2900" dirty="0"/>
              <a:t>Responsible for the addressing and routing of packets to their proper and final destination</a:t>
            </a:r>
          </a:p>
          <a:p>
            <a:r>
              <a:rPr lang="en-US" altLang="en-US" sz="2900" dirty="0"/>
              <a:t>IP (not TCP) provides unreliable, connectionless, packet switching service</a:t>
            </a:r>
          </a:p>
          <a:p>
            <a:r>
              <a:rPr lang="en-US" altLang="en-US" sz="2900" dirty="0"/>
              <a:t>Does not guarantee delivery nor check for errors</a:t>
            </a:r>
          </a:p>
          <a:p>
            <a:r>
              <a:rPr lang="en-US" altLang="en-US" sz="2900" dirty="0"/>
              <a:t>Routers and gateways are sometimes referred to as level 3 switches to indicate the level at which routing takes place</a:t>
            </a:r>
          </a:p>
        </p:txBody>
      </p:sp>
      <p:sp>
        <p:nvSpPr>
          <p:cNvPr id="30724" name="Slide Number Placeholder 6"/>
          <p:cNvSpPr>
            <a:spLocks noGrp="1"/>
          </p:cNvSpPr>
          <p:nvPr>
            <p:ph type="sldNum" sz="quarter" idx="12"/>
          </p:nvPr>
        </p:nvSpPr>
        <p:spPr>
          <a:noFill/>
        </p:spPr>
        <p:txBody>
          <a:bodyPr/>
          <a:lstStyle/>
          <a:p>
            <a:fld id="{7A139DB9-DCB9-4F40-9226-F4F3A88C7D54}" type="slidenum">
              <a:rPr lang="en-US" smtClean="0"/>
              <a:pPr/>
              <a:t>25</a:t>
            </a:fld>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0" y="152400"/>
            <a:ext cx="7924800" cy="1143000"/>
          </a:xfrm>
        </p:spPr>
        <p:txBody>
          <a:bodyPr>
            <a:normAutofit/>
          </a:bodyPr>
          <a:lstStyle/>
          <a:p>
            <a:r>
              <a:rPr lang="en-US" altLang="en-US" dirty="0"/>
              <a:t>Data Link Layer (Layer 2)</a:t>
            </a:r>
          </a:p>
        </p:txBody>
      </p:sp>
      <p:sp>
        <p:nvSpPr>
          <p:cNvPr id="32771" name="Rectangle 3"/>
          <p:cNvSpPr>
            <a:spLocks noGrp="1" noChangeArrowheads="1"/>
          </p:cNvSpPr>
          <p:nvPr>
            <p:ph idx="1"/>
          </p:nvPr>
        </p:nvSpPr>
        <p:spPr/>
        <p:txBody>
          <a:bodyPr>
            <a:normAutofit fontScale="92500" lnSpcReduction="10000"/>
          </a:bodyPr>
          <a:lstStyle/>
          <a:p>
            <a:pPr>
              <a:lnSpc>
                <a:spcPct val="90000"/>
              </a:lnSpc>
            </a:pPr>
            <a:r>
              <a:rPr lang="en-US" altLang="en-US" sz="2900" dirty="0"/>
              <a:t>Responsible for the reliable transmission and delivery of packets between two adjacent nodes on the local network.</a:t>
            </a:r>
          </a:p>
          <a:p>
            <a:pPr>
              <a:lnSpc>
                <a:spcPct val="90000"/>
              </a:lnSpc>
            </a:pPr>
            <a:r>
              <a:rPr lang="en-US" altLang="en-US" sz="2900" dirty="0"/>
              <a:t>Packets at this layer are called </a:t>
            </a:r>
            <a:r>
              <a:rPr lang="en-US" altLang="en-US" sz="2900" b="1" i="1" dirty="0"/>
              <a:t>frames</a:t>
            </a:r>
          </a:p>
          <a:p>
            <a:pPr>
              <a:lnSpc>
                <a:spcPct val="90000"/>
              </a:lnSpc>
            </a:pPr>
            <a:r>
              <a:rPr lang="en-US" altLang="en-US" sz="2900" dirty="0"/>
              <a:t>Often divided into the following two </a:t>
            </a:r>
            <a:r>
              <a:rPr lang="en-US" altLang="en-US" sz="2900" dirty="0" err="1"/>
              <a:t>sublayers</a:t>
            </a:r>
            <a:r>
              <a:rPr lang="en-US" altLang="en-US" sz="2900" dirty="0"/>
              <a:t>:</a:t>
            </a:r>
          </a:p>
          <a:p>
            <a:pPr lvl="1">
              <a:lnSpc>
                <a:spcPct val="90000"/>
              </a:lnSpc>
            </a:pPr>
            <a:r>
              <a:rPr lang="en-US" altLang="en-US" sz="2200" dirty="0"/>
              <a:t>Software logical link control </a:t>
            </a:r>
            <a:r>
              <a:rPr lang="en-US" altLang="en-US" sz="2200" dirty="0" err="1"/>
              <a:t>sublayer</a:t>
            </a:r>
            <a:endParaRPr lang="en-US" altLang="en-US" sz="2200" dirty="0"/>
          </a:p>
          <a:p>
            <a:pPr lvl="2">
              <a:lnSpc>
                <a:spcPct val="90000"/>
              </a:lnSpc>
            </a:pPr>
            <a:r>
              <a:rPr lang="en-US" altLang="en-US" sz="1700" dirty="0"/>
              <a:t>Error correction, flow control, retransmission, packet reconstruction and IP datagram/frame conversions</a:t>
            </a:r>
          </a:p>
          <a:p>
            <a:pPr lvl="2">
              <a:lnSpc>
                <a:spcPct val="90000"/>
              </a:lnSpc>
            </a:pPr>
            <a:r>
              <a:rPr lang="en-US" altLang="en-US" sz="1700" dirty="0"/>
              <a:t>Numbers frames and reorders received frames to recreate the original message</a:t>
            </a:r>
          </a:p>
          <a:p>
            <a:pPr lvl="2">
              <a:lnSpc>
                <a:spcPct val="90000"/>
              </a:lnSpc>
            </a:pPr>
            <a:r>
              <a:rPr lang="en-US" altLang="en-US" sz="1700" dirty="0"/>
              <a:t>Rarely used</a:t>
            </a:r>
          </a:p>
          <a:p>
            <a:pPr lvl="1">
              <a:lnSpc>
                <a:spcPct val="90000"/>
              </a:lnSpc>
            </a:pPr>
            <a:r>
              <a:rPr lang="en-US" altLang="en-US" sz="2200" dirty="0"/>
              <a:t>Hardware medium-access control </a:t>
            </a:r>
            <a:r>
              <a:rPr lang="en-US" altLang="en-US" sz="2200" dirty="0" err="1"/>
              <a:t>sublayer</a:t>
            </a:r>
            <a:endParaRPr lang="en-US" altLang="en-US" sz="2200" dirty="0"/>
          </a:p>
          <a:p>
            <a:pPr lvl="2">
              <a:lnSpc>
                <a:spcPct val="90000"/>
              </a:lnSpc>
            </a:pPr>
            <a:r>
              <a:rPr lang="en-US" altLang="en-US" sz="1700" dirty="0"/>
              <a:t>Defines procedures for access the channel and detecting errors</a:t>
            </a:r>
          </a:p>
          <a:p>
            <a:pPr lvl="2">
              <a:lnSpc>
                <a:spcPct val="90000"/>
              </a:lnSpc>
            </a:pPr>
            <a:r>
              <a:rPr lang="en-US" altLang="en-US" sz="1700" dirty="0"/>
              <a:t>Responsible for services such as data encoding, collision handling, synchronization, and multiplexing</a:t>
            </a:r>
          </a:p>
        </p:txBody>
      </p:sp>
      <p:sp>
        <p:nvSpPr>
          <p:cNvPr id="32772" name="Slide Number Placeholder 6"/>
          <p:cNvSpPr>
            <a:spLocks noGrp="1"/>
          </p:cNvSpPr>
          <p:nvPr>
            <p:ph type="sldNum" sz="quarter" idx="12"/>
          </p:nvPr>
        </p:nvSpPr>
        <p:spPr>
          <a:noFill/>
        </p:spPr>
        <p:txBody>
          <a:bodyPr/>
          <a:lstStyle/>
          <a:p>
            <a:fld id="{07A68656-14F5-4F90-8FBE-1D51F9AF5C84}" type="slidenum">
              <a:rPr lang="en-US" smtClean="0"/>
              <a:pPr/>
              <a:t>26</a:t>
            </a:fld>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Physical Layer (Layer 1)</a:t>
            </a:r>
          </a:p>
        </p:txBody>
      </p:sp>
      <p:sp>
        <p:nvSpPr>
          <p:cNvPr id="33795" name="Rectangle 3"/>
          <p:cNvSpPr>
            <a:spLocks noGrp="1" noChangeArrowheads="1"/>
          </p:cNvSpPr>
          <p:nvPr>
            <p:ph idx="1"/>
          </p:nvPr>
        </p:nvSpPr>
        <p:spPr>
          <a:xfrm>
            <a:off x="231111" y="1600200"/>
            <a:ext cx="8681776" cy="4418690"/>
          </a:xfrm>
        </p:spPr>
        <p:txBody>
          <a:bodyPr>
            <a:normAutofit fontScale="92500" lnSpcReduction="20000"/>
          </a:bodyPr>
          <a:lstStyle/>
          <a:p>
            <a:r>
              <a:rPr lang="en-US" altLang="en-US" sz="3300" dirty="0"/>
              <a:t>Layer at which communication takes place as a bare stream of bits</a:t>
            </a:r>
          </a:p>
          <a:p>
            <a:r>
              <a:rPr lang="en-US" altLang="en-US" sz="3300" dirty="0"/>
              <a:t>Primarily implemented in hardware by a network interface controller (NIC)</a:t>
            </a:r>
          </a:p>
          <a:p>
            <a:r>
              <a:rPr lang="en-US" altLang="en-US" sz="3300" dirty="0"/>
              <a:t>Physical Medium Access Control protocol includes</a:t>
            </a:r>
          </a:p>
          <a:p>
            <a:pPr lvl="1"/>
            <a:r>
              <a:rPr lang="en-US" altLang="en-US" sz="2400" dirty="0"/>
              <a:t>Definition of the medium</a:t>
            </a:r>
          </a:p>
          <a:p>
            <a:pPr lvl="1"/>
            <a:r>
              <a:rPr lang="en-US" altLang="en-US" sz="2400" dirty="0"/>
              <a:t>Signaling method, signal parameters, carrier frequencies, lengths of pulses, synchronization and timing issues</a:t>
            </a:r>
          </a:p>
          <a:p>
            <a:pPr lvl="1"/>
            <a:r>
              <a:rPr lang="en-US" altLang="en-US" sz="2400" dirty="0"/>
              <a:t>Method used to physically connect the computer to the medium</a:t>
            </a:r>
          </a:p>
        </p:txBody>
      </p:sp>
      <p:sp>
        <p:nvSpPr>
          <p:cNvPr id="33796" name="Slide Number Placeholder 6"/>
          <p:cNvSpPr>
            <a:spLocks noGrp="1"/>
          </p:cNvSpPr>
          <p:nvPr>
            <p:ph type="sldNum" sz="quarter" idx="12"/>
          </p:nvPr>
        </p:nvSpPr>
        <p:spPr>
          <a:noFill/>
        </p:spPr>
        <p:txBody>
          <a:bodyPr/>
          <a:lstStyle/>
          <a:p>
            <a:fld id="{7F029F53-B09E-4DD1-BDC2-D5607642C811}" type="slidenum">
              <a:rPr lang="en-US" smtClean="0"/>
              <a:pPr/>
              <a:t>27</a:t>
            </a:fld>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IPv4 Address Formats</a:t>
            </a:r>
          </a:p>
        </p:txBody>
      </p:sp>
      <p:pic>
        <p:nvPicPr>
          <p:cNvPr id="20483" name="Content Placeholder 5">
            <a:extLst>
              <a:ext uri="{C183D7F6-B498-43B3-948B-1728B52AA6E4}">
                <adec:decorative xmlns:adec="http://schemas.microsoft.com/office/drawing/2017/decorative" val="1"/>
              </a:ext>
            </a:extLst>
          </p:cNvPr>
          <p:cNvPicPr>
            <a:picLocks noGrp="1" noChangeAspect="1"/>
          </p:cNvPicPr>
          <p:nvPr>
            <p:ph idx="1"/>
          </p:nvPr>
        </p:nvPicPr>
        <p:blipFill>
          <a:blip r:embed="rId2" cstate="print"/>
          <a:srcRect/>
          <a:stretch>
            <a:fillRect/>
          </a:stretch>
        </p:blipFill>
        <p:spPr>
          <a:xfrm>
            <a:off x="3581400" y="1600201"/>
            <a:ext cx="4724400" cy="1681163"/>
          </a:xfrm>
        </p:spPr>
      </p:pic>
      <p:sp>
        <p:nvSpPr>
          <p:cNvPr id="20485" name="Slide Number Placeholder 4"/>
          <p:cNvSpPr>
            <a:spLocks noGrp="1"/>
          </p:cNvSpPr>
          <p:nvPr>
            <p:ph type="sldNum" sz="quarter" idx="12"/>
          </p:nvPr>
        </p:nvSpPr>
        <p:spPr>
          <a:noFill/>
        </p:spPr>
        <p:txBody>
          <a:bodyPr/>
          <a:lstStyle/>
          <a:p>
            <a:fld id="{5137C1FB-81D6-4DA0-B63A-38341CE45726}" type="slidenum">
              <a:rPr lang="en-US" smtClean="0"/>
              <a:pPr/>
              <a:t>28</a:t>
            </a:fld>
            <a:endParaRPr lang="en-US" dirty="0"/>
          </a:p>
        </p:txBody>
      </p:sp>
      <p:pic>
        <p:nvPicPr>
          <p:cNvPr id="20486" name="Picture 6">
            <a:extLst>
              <a:ext uri="{C183D7F6-B498-43B3-948B-1728B52AA6E4}">
                <adec:decorative xmlns:adec="http://schemas.microsoft.com/office/drawing/2017/decorative" val="1"/>
              </a:ext>
            </a:extLst>
          </p:cNvPr>
          <p:cNvPicPr>
            <a:picLocks noChangeAspect="1"/>
          </p:cNvPicPr>
          <p:nvPr/>
        </p:nvPicPr>
        <p:blipFill>
          <a:blip r:embed="rId3" cstate="print"/>
          <a:srcRect/>
          <a:stretch>
            <a:fillRect/>
          </a:stretch>
        </p:blipFill>
        <p:spPr bwMode="auto">
          <a:xfrm>
            <a:off x="3581400" y="3886200"/>
            <a:ext cx="4419600" cy="2330450"/>
          </a:xfrm>
          <a:prstGeom prst="rect">
            <a:avLst/>
          </a:prstGeom>
          <a:noFill/>
          <a:ln w="9525">
            <a:noFill/>
            <a:miter lim="800000"/>
            <a:headEnd/>
            <a:tailEnd/>
          </a:ln>
        </p:spPr>
      </p:pic>
      <p:sp>
        <p:nvSpPr>
          <p:cNvPr id="20487" name="TextBox 7"/>
          <p:cNvSpPr txBox="1">
            <a:spLocks noChangeArrowheads="1"/>
          </p:cNvSpPr>
          <p:nvPr/>
        </p:nvSpPr>
        <p:spPr bwMode="auto">
          <a:xfrm>
            <a:off x="914399" y="1600201"/>
            <a:ext cx="2362200" cy="984871"/>
          </a:xfrm>
          <a:prstGeom prst="rect">
            <a:avLst/>
          </a:prstGeom>
          <a:noFill/>
          <a:ln w="9525">
            <a:noFill/>
            <a:miter lim="800000"/>
            <a:headEnd/>
            <a:tailEnd/>
          </a:ln>
        </p:spPr>
        <p:txBody>
          <a:bodyPr lIns="91425" tIns="45713" rIns="91425" bIns="45713">
            <a:spAutoFit/>
          </a:bodyPr>
          <a:lstStyle/>
          <a:p>
            <a:r>
              <a:rPr lang="en-US"/>
              <a:t>IP Block Addresses</a:t>
            </a:r>
          </a:p>
        </p:txBody>
      </p:sp>
      <p:sp>
        <p:nvSpPr>
          <p:cNvPr id="20488" name="TextBox 8"/>
          <p:cNvSpPr txBox="1">
            <a:spLocks noChangeArrowheads="1"/>
          </p:cNvSpPr>
          <p:nvPr/>
        </p:nvSpPr>
        <p:spPr bwMode="auto">
          <a:xfrm>
            <a:off x="990600" y="3962401"/>
            <a:ext cx="2286000" cy="1431147"/>
          </a:xfrm>
          <a:prstGeom prst="rect">
            <a:avLst/>
          </a:prstGeom>
          <a:noFill/>
          <a:ln w="9525">
            <a:noFill/>
            <a:miter lim="800000"/>
            <a:headEnd/>
            <a:tailEnd/>
          </a:ln>
        </p:spPr>
        <p:txBody>
          <a:bodyPr lIns="91425" tIns="45713" rIns="91425" bIns="45713">
            <a:spAutoFit/>
          </a:bodyPr>
          <a:lstStyle/>
          <a:p>
            <a:r>
              <a:rPr lang="en-US"/>
              <a:t>IP Hierarchy and Subnet Mask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B76414-C85F-4C1D-84E5-B7724361B676}"/>
              </a:ext>
            </a:extLst>
          </p:cNvPr>
          <p:cNvSpPr>
            <a:spLocks noGrp="1"/>
          </p:cNvSpPr>
          <p:nvPr>
            <p:ph type="title"/>
          </p:nvPr>
        </p:nvSpPr>
        <p:spPr/>
        <p:txBody>
          <a:bodyPr/>
          <a:lstStyle/>
          <a:p>
            <a:r>
              <a:rPr lang="en-US" dirty="0"/>
              <a:t>Attacks on </a:t>
            </a:r>
            <a:r>
              <a:rPr lang="en-US" dirty="0" err="1"/>
              <a:t>tcp</a:t>
            </a:r>
            <a:r>
              <a:rPr lang="en-US" dirty="0"/>
              <a:t>/</a:t>
            </a:r>
            <a:r>
              <a:rPr lang="en-US" dirty="0" err="1"/>
              <a:t>ip</a:t>
            </a:r>
            <a:r>
              <a:rPr lang="en-US" dirty="0"/>
              <a:t> layer</a:t>
            </a:r>
          </a:p>
        </p:txBody>
      </p:sp>
      <p:sp>
        <p:nvSpPr>
          <p:cNvPr id="5" name="Text Placeholder 4">
            <a:extLst>
              <a:ext uri="{FF2B5EF4-FFF2-40B4-BE49-F238E27FC236}">
                <a16:creationId xmlns:a16="http://schemas.microsoft.com/office/drawing/2014/main" id="{CF00D58B-A878-46D4-A5A7-15FCE0BF0CD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10769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304800" y="152400"/>
            <a:ext cx="8534400" cy="1139825"/>
          </a:xfrm>
        </p:spPr>
        <p:txBody>
          <a:bodyPr/>
          <a:lstStyle/>
          <a:p>
            <a:r>
              <a:rPr lang="en-US"/>
              <a:t>Organizational Security Policy</a:t>
            </a:r>
          </a:p>
        </p:txBody>
      </p:sp>
      <p:sp>
        <p:nvSpPr>
          <p:cNvPr id="78851" name="Rectangle 3"/>
          <p:cNvSpPr>
            <a:spLocks noGrp="1" noChangeArrowheads="1"/>
          </p:cNvSpPr>
          <p:nvPr>
            <p:ph idx="1"/>
          </p:nvPr>
        </p:nvSpPr>
        <p:spPr>
          <a:xfrm>
            <a:off x="533400" y="1600200"/>
            <a:ext cx="8153400" cy="4876800"/>
          </a:xfrm>
        </p:spPr>
        <p:txBody>
          <a:bodyPr>
            <a:normAutofit/>
          </a:bodyPr>
          <a:lstStyle/>
          <a:p>
            <a:pPr>
              <a:spcBef>
                <a:spcPct val="0"/>
              </a:spcBef>
            </a:pPr>
            <a:r>
              <a:rPr lang="en-US" sz="3200" dirty="0"/>
              <a:t>Every organization needs a written security policy document…</a:t>
            </a:r>
          </a:p>
          <a:p>
            <a:pPr>
              <a:spcBef>
                <a:spcPct val="0"/>
              </a:spcBef>
            </a:pPr>
            <a:r>
              <a:rPr lang="en-US" sz="3200" dirty="0"/>
              <a:t>…to define acceptable behavior, expected practices, and responsibilities</a:t>
            </a:r>
          </a:p>
          <a:p>
            <a:pPr lvl="1">
              <a:spcBef>
                <a:spcPct val="0"/>
              </a:spcBef>
            </a:pPr>
            <a:r>
              <a:rPr lang="en-US" sz="2800" dirty="0"/>
              <a:t>makes clear what is protected and why</a:t>
            </a:r>
          </a:p>
          <a:p>
            <a:pPr lvl="1">
              <a:spcBef>
                <a:spcPct val="0"/>
              </a:spcBef>
            </a:pPr>
            <a:r>
              <a:rPr lang="en-US" sz="2800" dirty="0"/>
              <a:t>articulates security procedures / controls</a:t>
            </a:r>
          </a:p>
          <a:p>
            <a:pPr lvl="1">
              <a:spcBef>
                <a:spcPct val="0"/>
              </a:spcBef>
            </a:pPr>
            <a:r>
              <a:rPr lang="en-US" sz="2800" dirty="0"/>
              <a:t>states responsibility for protection</a:t>
            </a:r>
          </a:p>
          <a:p>
            <a:pPr lvl="1">
              <a:spcBef>
                <a:spcPct val="0"/>
              </a:spcBef>
            </a:pPr>
            <a:r>
              <a:rPr lang="en-US" sz="2800" dirty="0"/>
              <a:t>provides basis to resolve conflicts </a:t>
            </a:r>
          </a:p>
        </p:txBody>
      </p:sp>
      <p:sp>
        <p:nvSpPr>
          <p:cNvPr id="2" name="Slide Number Placeholder 1"/>
          <p:cNvSpPr>
            <a:spLocks noGrp="1"/>
          </p:cNvSpPr>
          <p:nvPr>
            <p:ph type="sldNum" sz="quarter" idx="12"/>
          </p:nvPr>
        </p:nvSpPr>
        <p:spPr/>
        <p:txBody>
          <a:bodyPr/>
          <a:lstStyle/>
          <a:p>
            <a:fld id="{F866578B-4DEA-4433-8074-C0E1D584D2A6}"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698A9E-12FC-4892-8A45-B16A7B03A8A5}"/>
              </a:ext>
            </a:extLst>
          </p:cNvPr>
          <p:cNvSpPr>
            <a:spLocks noGrp="1"/>
          </p:cNvSpPr>
          <p:nvPr>
            <p:ph type="title"/>
          </p:nvPr>
        </p:nvSpPr>
        <p:spPr/>
        <p:txBody>
          <a:bodyPr/>
          <a:lstStyle/>
          <a:p>
            <a:r>
              <a:rPr lang="en-US" dirty="0"/>
              <a:t>Ip-spoofing</a:t>
            </a:r>
          </a:p>
        </p:txBody>
      </p:sp>
      <p:sp>
        <p:nvSpPr>
          <p:cNvPr id="5" name="Content Placeholder 4">
            <a:extLst>
              <a:ext uri="{FF2B5EF4-FFF2-40B4-BE49-F238E27FC236}">
                <a16:creationId xmlns:a16="http://schemas.microsoft.com/office/drawing/2014/main" id="{683D1E36-8714-4A0C-8B0D-7932975F544D}"/>
              </a:ext>
            </a:extLst>
          </p:cNvPr>
          <p:cNvSpPr>
            <a:spLocks noGrp="1"/>
          </p:cNvSpPr>
          <p:nvPr>
            <p:ph idx="1"/>
          </p:nvPr>
        </p:nvSpPr>
        <p:spPr/>
        <p:txBody>
          <a:bodyPr/>
          <a:lstStyle/>
          <a:p>
            <a:r>
              <a:rPr lang="en-US" dirty="0"/>
              <a:t>Forging or falsifying the source IP address in IP packets</a:t>
            </a:r>
          </a:p>
          <a:p>
            <a:endParaRPr lang="en-US" dirty="0"/>
          </a:p>
          <a:p>
            <a:r>
              <a:rPr lang="en-US" dirty="0"/>
              <a:t>Mitigations:</a:t>
            </a:r>
          </a:p>
          <a:p>
            <a:pPr lvl="1"/>
            <a:r>
              <a:rPr lang="en-US" dirty="0"/>
              <a:t>Input access lists</a:t>
            </a:r>
          </a:p>
          <a:p>
            <a:pPr lvl="2"/>
            <a:r>
              <a:rPr lang="en-US" dirty="0"/>
              <a:t>Filter on source AND destination IP addresses</a:t>
            </a:r>
          </a:p>
          <a:p>
            <a:pPr lvl="1"/>
            <a:r>
              <a:rPr lang="en-US" dirty="0"/>
              <a:t>Unicast Reverse Path Forwarding</a:t>
            </a:r>
          </a:p>
          <a:p>
            <a:pPr lvl="2"/>
            <a:r>
              <a:rPr lang="en-US" dirty="0"/>
              <a:t>Discards IP Packets that lack a verifiable IP source address in the IP Routing Table</a:t>
            </a:r>
          </a:p>
        </p:txBody>
      </p:sp>
    </p:spTree>
    <p:extLst>
      <p:ext uri="{BB962C8B-B14F-4D97-AF65-F5344CB8AC3E}">
        <p14:creationId xmlns:p14="http://schemas.microsoft.com/office/powerpoint/2010/main" val="2457690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D46FD-3E31-4ED0-BA49-00CD50D62AE8}"/>
              </a:ext>
            </a:extLst>
          </p:cNvPr>
          <p:cNvSpPr>
            <a:spLocks noGrp="1"/>
          </p:cNvSpPr>
          <p:nvPr>
            <p:ph type="title"/>
          </p:nvPr>
        </p:nvSpPr>
        <p:spPr/>
        <p:txBody>
          <a:bodyPr/>
          <a:lstStyle/>
          <a:p>
            <a:r>
              <a:rPr lang="en-US" dirty="0"/>
              <a:t>Routing attack</a:t>
            </a:r>
          </a:p>
        </p:txBody>
      </p:sp>
      <p:sp>
        <p:nvSpPr>
          <p:cNvPr id="3" name="Content Placeholder 2">
            <a:extLst>
              <a:ext uri="{FF2B5EF4-FFF2-40B4-BE49-F238E27FC236}">
                <a16:creationId xmlns:a16="http://schemas.microsoft.com/office/drawing/2014/main" id="{D49BCE4D-464E-48EA-AA3B-B02D2AD8CFDF}"/>
              </a:ext>
            </a:extLst>
          </p:cNvPr>
          <p:cNvSpPr>
            <a:spLocks noGrp="1"/>
          </p:cNvSpPr>
          <p:nvPr>
            <p:ph idx="1"/>
          </p:nvPr>
        </p:nvSpPr>
        <p:spPr/>
        <p:txBody>
          <a:bodyPr/>
          <a:lstStyle/>
          <a:p>
            <a:r>
              <a:rPr lang="en-US" dirty="0"/>
              <a:t>Routing Information Protocol (RIP)</a:t>
            </a:r>
          </a:p>
          <a:p>
            <a:pPr lvl="1"/>
            <a:r>
              <a:rPr lang="en-US" dirty="0"/>
              <a:t>Distributes routing information</a:t>
            </a:r>
          </a:p>
          <a:p>
            <a:pPr lvl="1"/>
            <a:endParaRPr lang="en-US" dirty="0"/>
          </a:p>
          <a:p>
            <a:r>
              <a:rPr lang="en-US" dirty="0"/>
              <a:t>Mitigations:</a:t>
            </a:r>
          </a:p>
          <a:p>
            <a:pPr lvl="1"/>
            <a:r>
              <a:rPr lang="en-US" dirty="0"/>
              <a:t>Use the latest version</a:t>
            </a:r>
          </a:p>
          <a:p>
            <a:pPr lvl="1"/>
            <a:r>
              <a:rPr lang="en-US" dirty="0" err="1"/>
              <a:t>IPSec</a:t>
            </a:r>
            <a:r>
              <a:rPr lang="en-US" dirty="0"/>
              <a:t> VPN</a:t>
            </a:r>
          </a:p>
        </p:txBody>
      </p:sp>
    </p:spTree>
    <p:extLst>
      <p:ext uri="{BB962C8B-B14F-4D97-AF65-F5344CB8AC3E}">
        <p14:creationId xmlns:p14="http://schemas.microsoft.com/office/powerpoint/2010/main" val="2171566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34A30-CD79-4F58-8FDF-0952FA59D8A1}"/>
              </a:ext>
            </a:extLst>
          </p:cNvPr>
          <p:cNvSpPr>
            <a:spLocks noGrp="1"/>
          </p:cNvSpPr>
          <p:nvPr>
            <p:ph type="title"/>
          </p:nvPr>
        </p:nvSpPr>
        <p:spPr/>
        <p:txBody>
          <a:bodyPr/>
          <a:lstStyle/>
          <a:p>
            <a:r>
              <a:rPr lang="en-US" dirty="0"/>
              <a:t>ICMP attack</a:t>
            </a:r>
          </a:p>
        </p:txBody>
      </p:sp>
      <p:sp>
        <p:nvSpPr>
          <p:cNvPr id="3" name="Content Placeholder 2">
            <a:extLst>
              <a:ext uri="{FF2B5EF4-FFF2-40B4-BE49-F238E27FC236}">
                <a16:creationId xmlns:a16="http://schemas.microsoft.com/office/drawing/2014/main" id="{9000DCE2-ED00-45AE-ADD7-FC357FFEC558}"/>
              </a:ext>
            </a:extLst>
          </p:cNvPr>
          <p:cNvSpPr>
            <a:spLocks noGrp="1"/>
          </p:cNvSpPr>
          <p:nvPr>
            <p:ph idx="1"/>
          </p:nvPr>
        </p:nvSpPr>
        <p:spPr/>
        <p:txBody>
          <a:bodyPr/>
          <a:lstStyle/>
          <a:p>
            <a:r>
              <a:rPr lang="en-US" dirty="0"/>
              <a:t>Internet Control Message Protocol</a:t>
            </a:r>
          </a:p>
          <a:p>
            <a:pPr lvl="1"/>
            <a:r>
              <a:rPr lang="en-US" dirty="0"/>
              <a:t>Used as an error reporting tool</a:t>
            </a:r>
          </a:p>
          <a:p>
            <a:pPr lvl="1"/>
            <a:r>
              <a:rPr lang="en-US" dirty="0"/>
              <a:t>Used for one-way messages</a:t>
            </a:r>
          </a:p>
          <a:p>
            <a:r>
              <a:rPr lang="en-US" dirty="0"/>
              <a:t>Ping Flood</a:t>
            </a:r>
          </a:p>
          <a:p>
            <a:endParaRPr lang="en-US" dirty="0"/>
          </a:p>
          <a:p>
            <a:r>
              <a:rPr lang="en-US" dirty="0"/>
              <a:t>Mitigations:</a:t>
            </a:r>
          </a:p>
          <a:p>
            <a:pPr lvl="1"/>
            <a:r>
              <a:rPr lang="en-US" dirty="0"/>
              <a:t>Firewalls within the network</a:t>
            </a:r>
          </a:p>
          <a:p>
            <a:pPr lvl="1"/>
            <a:r>
              <a:rPr lang="en-US" dirty="0"/>
              <a:t>Configure ICMP to only respond to specific requests</a:t>
            </a:r>
          </a:p>
        </p:txBody>
      </p:sp>
    </p:spTree>
    <p:extLst>
      <p:ext uri="{BB962C8B-B14F-4D97-AF65-F5344CB8AC3E}">
        <p14:creationId xmlns:p14="http://schemas.microsoft.com/office/powerpoint/2010/main" val="2741780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7693-DA5B-4938-A158-3D15742D51F1}"/>
              </a:ext>
            </a:extLst>
          </p:cNvPr>
          <p:cNvSpPr>
            <a:spLocks noGrp="1"/>
          </p:cNvSpPr>
          <p:nvPr>
            <p:ph type="title"/>
          </p:nvPr>
        </p:nvSpPr>
        <p:spPr/>
        <p:txBody>
          <a:bodyPr/>
          <a:lstStyle/>
          <a:p>
            <a:r>
              <a:rPr lang="en-US" dirty="0"/>
              <a:t>Packet sniffing</a:t>
            </a:r>
          </a:p>
        </p:txBody>
      </p:sp>
      <p:sp>
        <p:nvSpPr>
          <p:cNvPr id="3" name="Content Placeholder 2">
            <a:extLst>
              <a:ext uri="{FF2B5EF4-FFF2-40B4-BE49-F238E27FC236}">
                <a16:creationId xmlns:a16="http://schemas.microsoft.com/office/drawing/2014/main" id="{2F36BB54-C53A-45DE-BB48-F05B7FE1464C}"/>
              </a:ext>
            </a:extLst>
          </p:cNvPr>
          <p:cNvSpPr>
            <a:spLocks noGrp="1"/>
          </p:cNvSpPr>
          <p:nvPr>
            <p:ph idx="1"/>
          </p:nvPr>
        </p:nvSpPr>
        <p:spPr/>
        <p:txBody>
          <a:bodyPr/>
          <a:lstStyle/>
          <a:p>
            <a:r>
              <a:rPr lang="en-US" dirty="0"/>
              <a:t>Any packet transmitted is ‘heard’ by anyone on that collision domain</a:t>
            </a:r>
          </a:p>
          <a:p>
            <a:r>
              <a:rPr lang="en-US" dirty="0"/>
              <a:t>Packet data is often transmitted in plain text</a:t>
            </a:r>
          </a:p>
          <a:p>
            <a:endParaRPr lang="en-US" dirty="0"/>
          </a:p>
          <a:p>
            <a:r>
              <a:rPr lang="en-US" dirty="0"/>
              <a:t>Mitigations:</a:t>
            </a:r>
          </a:p>
          <a:p>
            <a:pPr lvl="1"/>
            <a:r>
              <a:rPr lang="en-US" dirty="0"/>
              <a:t>Authentication</a:t>
            </a:r>
          </a:p>
          <a:p>
            <a:pPr lvl="1"/>
            <a:r>
              <a:rPr lang="en-US" dirty="0"/>
              <a:t>Cryptography</a:t>
            </a:r>
          </a:p>
          <a:p>
            <a:pPr lvl="1"/>
            <a:r>
              <a:rPr lang="en-US" dirty="0"/>
              <a:t>Switched infrastructure</a:t>
            </a:r>
          </a:p>
          <a:p>
            <a:pPr lvl="1"/>
            <a:r>
              <a:rPr lang="en-US"/>
              <a:t>‘anti-sniffer’ tools</a:t>
            </a:r>
            <a:endParaRPr lang="en-US" dirty="0"/>
          </a:p>
        </p:txBody>
      </p:sp>
    </p:spTree>
    <p:extLst>
      <p:ext uri="{BB962C8B-B14F-4D97-AF65-F5344CB8AC3E}">
        <p14:creationId xmlns:p14="http://schemas.microsoft.com/office/powerpoint/2010/main" val="1135335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Policies and Mechanisms</a:t>
            </a:r>
          </a:p>
        </p:txBody>
      </p:sp>
      <p:sp>
        <p:nvSpPr>
          <p:cNvPr id="24579" name="Rectangle 3"/>
          <p:cNvSpPr>
            <a:spLocks noGrp="1" noChangeArrowheads="1"/>
          </p:cNvSpPr>
          <p:nvPr>
            <p:ph idx="1"/>
          </p:nvPr>
        </p:nvSpPr>
        <p:spPr/>
        <p:txBody>
          <a:bodyPr/>
          <a:lstStyle/>
          <a:p>
            <a:r>
              <a:rPr lang="en-US" sz="3300"/>
              <a:t>Policy says what is, and is not, allowed</a:t>
            </a:r>
          </a:p>
          <a:p>
            <a:pPr lvl="1"/>
            <a:r>
              <a:rPr lang="en-US"/>
              <a:t>What </a:t>
            </a:r>
            <a:r>
              <a:rPr lang="en-US" i="1"/>
              <a:t>must</a:t>
            </a:r>
            <a:r>
              <a:rPr lang="en-US"/>
              <a:t> happen, what </a:t>
            </a:r>
            <a:r>
              <a:rPr lang="en-US" i="1"/>
              <a:t>may</a:t>
            </a:r>
            <a:r>
              <a:rPr lang="en-US"/>
              <a:t> happen, what </a:t>
            </a:r>
            <a:r>
              <a:rPr lang="en-US" i="1"/>
              <a:t>must not</a:t>
            </a:r>
            <a:r>
              <a:rPr lang="en-US"/>
              <a:t> happen.</a:t>
            </a:r>
          </a:p>
          <a:p>
            <a:pPr lvl="1"/>
            <a:r>
              <a:rPr lang="en-US"/>
              <a:t>This defines “security” for the site/system/</a:t>
            </a:r>
            <a:r>
              <a:rPr lang="en-US" i="1"/>
              <a:t>etc</a:t>
            </a:r>
            <a:r>
              <a:rPr lang="en-US"/>
              <a:t>.</a:t>
            </a:r>
          </a:p>
          <a:p>
            <a:r>
              <a:rPr lang="en-US" sz="3300"/>
              <a:t>Mechanisms enforce policies</a:t>
            </a:r>
          </a:p>
          <a:p>
            <a:r>
              <a:rPr lang="en-US" sz="3300"/>
              <a:t>Application of mechanism in the absence of supporting policy could be </a:t>
            </a:r>
            <a:r>
              <a:rPr lang="en-US" sz="3300" b="1" i="1"/>
              <a:t>detrimental</a:t>
            </a:r>
            <a:r>
              <a:rPr lang="en-US" sz="3300"/>
              <a:t> to security!</a:t>
            </a:r>
          </a:p>
        </p:txBody>
      </p:sp>
      <p:sp>
        <p:nvSpPr>
          <p:cNvPr id="2" name="Slide Number Placeholder 1"/>
          <p:cNvSpPr>
            <a:spLocks noGrp="1"/>
          </p:cNvSpPr>
          <p:nvPr>
            <p:ph type="sldNum" sz="quarter" idx="12"/>
          </p:nvPr>
        </p:nvSpPr>
        <p:spPr/>
        <p:txBody>
          <a:bodyPr/>
          <a:lstStyle/>
          <a:p>
            <a:fld id="{F866578B-4DEA-4433-8074-C0E1D584D2A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dirty="0"/>
              <a:t>Properties of Information Security</a:t>
            </a:r>
          </a:p>
        </p:txBody>
      </p:sp>
      <p:sp>
        <p:nvSpPr>
          <p:cNvPr id="28675" name="Rectangle 3"/>
          <p:cNvSpPr>
            <a:spLocks noGrp="1" noChangeArrowheads="1"/>
          </p:cNvSpPr>
          <p:nvPr>
            <p:ph idx="1"/>
          </p:nvPr>
        </p:nvSpPr>
        <p:spPr/>
        <p:txBody>
          <a:bodyPr>
            <a:normAutofit/>
          </a:bodyPr>
          <a:lstStyle/>
          <a:p>
            <a:r>
              <a:rPr lang="en-US" b="1"/>
              <a:t>Confidentiality</a:t>
            </a:r>
          </a:p>
          <a:p>
            <a:pPr lvl="1"/>
            <a:r>
              <a:rPr lang="en-US"/>
              <a:t>Keeping data and resources hidden from unauthorized personnel</a:t>
            </a:r>
          </a:p>
          <a:p>
            <a:r>
              <a:rPr lang="en-US" b="1"/>
              <a:t>Integrity</a:t>
            </a:r>
          </a:p>
          <a:p>
            <a:pPr lvl="1"/>
            <a:r>
              <a:rPr lang="en-US"/>
              <a:t>Data integrity (integrity)</a:t>
            </a:r>
          </a:p>
          <a:p>
            <a:pPr lvl="1"/>
            <a:r>
              <a:rPr lang="en-US"/>
              <a:t>Origin integrity (authentication)</a:t>
            </a:r>
          </a:p>
          <a:p>
            <a:r>
              <a:rPr lang="en-US" b="1"/>
              <a:t>Availability</a:t>
            </a:r>
          </a:p>
          <a:p>
            <a:pPr lvl="1"/>
            <a:r>
              <a:rPr lang="en-US"/>
              <a:t>Enabling access to data and resources when and where they are needed.</a:t>
            </a:r>
          </a:p>
        </p:txBody>
      </p:sp>
      <p:sp>
        <p:nvSpPr>
          <p:cNvPr id="2" name="Slide Number Placeholder 1"/>
          <p:cNvSpPr>
            <a:spLocks noGrp="1"/>
          </p:cNvSpPr>
          <p:nvPr>
            <p:ph type="sldNum" sz="quarter" idx="12"/>
          </p:nvPr>
        </p:nvSpPr>
        <p:spPr/>
        <p:txBody>
          <a:bodyPr/>
          <a:lstStyle/>
          <a:p>
            <a:fld id="{F866578B-4DEA-4433-8074-C0E1D584D2A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Assets to be Protected</a:t>
            </a:r>
          </a:p>
        </p:txBody>
      </p:sp>
      <p:sp>
        <p:nvSpPr>
          <p:cNvPr id="35843" name="Rectangle 3"/>
          <p:cNvSpPr>
            <a:spLocks noGrp="1" noChangeArrowheads="1"/>
          </p:cNvSpPr>
          <p:nvPr>
            <p:ph idx="1"/>
          </p:nvPr>
        </p:nvSpPr>
        <p:spPr/>
        <p:txBody>
          <a:bodyPr/>
          <a:lstStyle/>
          <a:p>
            <a:r>
              <a:rPr lang="en-US"/>
              <a:t>Hardware</a:t>
            </a:r>
          </a:p>
          <a:p>
            <a:r>
              <a:rPr lang="en-US"/>
              <a:t>Software</a:t>
            </a:r>
          </a:p>
          <a:p>
            <a:r>
              <a:rPr lang="en-US"/>
              <a:t>Data</a:t>
            </a:r>
          </a:p>
          <a:p>
            <a:r>
              <a:rPr lang="en-US"/>
              <a:t>Infrastructure (including communications facilities)</a:t>
            </a:r>
          </a:p>
          <a:p>
            <a:r>
              <a:rPr lang="en-US"/>
              <a:t>People</a:t>
            </a:r>
          </a:p>
        </p:txBody>
      </p:sp>
      <p:sp>
        <p:nvSpPr>
          <p:cNvPr id="2" name="Slide Number Placeholder 1"/>
          <p:cNvSpPr>
            <a:spLocks noGrp="1"/>
          </p:cNvSpPr>
          <p:nvPr>
            <p:ph type="sldNum" sz="quarter" idx="12"/>
          </p:nvPr>
        </p:nvSpPr>
        <p:spPr/>
        <p:txBody>
          <a:bodyPr/>
          <a:lstStyle/>
          <a:p>
            <a:fld id="{F866578B-4DEA-4433-8074-C0E1D584D2A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The Attacker’s Triad: DAD</a:t>
            </a:r>
          </a:p>
        </p:txBody>
      </p:sp>
      <p:sp>
        <p:nvSpPr>
          <p:cNvPr id="36867" name="Rectangle 3"/>
          <p:cNvSpPr>
            <a:spLocks noGrp="1" noChangeArrowheads="1"/>
          </p:cNvSpPr>
          <p:nvPr>
            <p:ph idx="1"/>
          </p:nvPr>
        </p:nvSpPr>
        <p:spPr>
          <a:xfrm>
            <a:off x="609600" y="1600200"/>
            <a:ext cx="7848600" cy="4572000"/>
          </a:xfrm>
        </p:spPr>
        <p:txBody>
          <a:bodyPr>
            <a:normAutofit/>
          </a:bodyPr>
          <a:lstStyle/>
          <a:p>
            <a:r>
              <a:rPr lang="en-US" dirty="0"/>
              <a:t>Disclosure: compromises confidentiality</a:t>
            </a:r>
          </a:p>
          <a:p>
            <a:pPr lvl="1"/>
            <a:r>
              <a:rPr lang="en-US" dirty="0"/>
              <a:t>Outside attackers</a:t>
            </a:r>
          </a:p>
          <a:p>
            <a:pPr lvl="1"/>
            <a:r>
              <a:rPr lang="en-US" dirty="0"/>
              <a:t>Insiders</a:t>
            </a:r>
          </a:p>
          <a:p>
            <a:pPr lvl="1"/>
            <a:r>
              <a:rPr lang="en-US" dirty="0"/>
              <a:t>Programming or other errors</a:t>
            </a:r>
          </a:p>
          <a:p>
            <a:r>
              <a:rPr lang="en-US" dirty="0"/>
              <a:t>Alteration: compromises integrity</a:t>
            </a:r>
          </a:p>
          <a:p>
            <a:pPr lvl="1"/>
            <a:r>
              <a:rPr lang="en-US" dirty="0"/>
              <a:t>Accidental or malicious alteration</a:t>
            </a:r>
          </a:p>
          <a:p>
            <a:pPr lvl="1"/>
            <a:r>
              <a:rPr lang="en-US" dirty="0"/>
              <a:t>Programming or equipment failure</a:t>
            </a:r>
          </a:p>
          <a:p>
            <a:r>
              <a:rPr lang="en-US" dirty="0"/>
              <a:t>Denial: compromises availability</a:t>
            </a:r>
          </a:p>
          <a:p>
            <a:pPr lvl="1"/>
            <a:r>
              <a:rPr lang="en-US" dirty="0"/>
              <a:t>Deliberate attacks</a:t>
            </a:r>
          </a:p>
          <a:p>
            <a:pPr lvl="1"/>
            <a:r>
              <a:rPr lang="en-US" dirty="0"/>
              <a:t>Failures of systems or environment </a:t>
            </a:r>
          </a:p>
        </p:txBody>
      </p:sp>
      <p:sp>
        <p:nvSpPr>
          <p:cNvPr id="2" name="Slide Number Placeholder 1"/>
          <p:cNvSpPr>
            <a:spLocks noGrp="1"/>
          </p:cNvSpPr>
          <p:nvPr>
            <p:ph type="sldNum" sz="quarter" idx="12"/>
          </p:nvPr>
        </p:nvSpPr>
        <p:spPr/>
        <p:txBody>
          <a:bodyPr/>
          <a:lstStyle/>
          <a:p>
            <a:fld id="{F866578B-4DEA-4433-8074-C0E1D584D2A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Vulnerabilities, Threats, Risks</a:t>
            </a:r>
          </a:p>
        </p:txBody>
      </p:sp>
      <p:sp>
        <p:nvSpPr>
          <p:cNvPr id="40963" name="Rectangle 3"/>
          <p:cNvSpPr>
            <a:spLocks noGrp="1" noChangeArrowheads="1"/>
          </p:cNvSpPr>
          <p:nvPr>
            <p:ph idx="1"/>
          </p:nvPr>
        </p:nvSpPr>
        <p:spPr>
          <a:xfrm>
            <a:off x="457200" y="1676400"/>
            <a:ext cx="8229600" cy="4344988"/>
          </a:xfrm>
        </p:spPr>
        <p:txBody>
          <a:bodyPr>
            <a:normAutofit/>
          </a:bodyPr>
          <a:lstStyle/>
          <a:p>
            <a:pPr>
              <a:spcBef>
                <a:spcPts val="600"/>
              </a:spcBef>
            </a:pPr>
            <a:r>
              <a:rPr lang="en-US" b="1" dirty="0"/>
              <a:t>Vulnerability:</a:t>
            </a:r>
            <a:r>
              <a:rPr lang="en-US" dirty="0"/>
              <a:t> a weakness that could allow a system to enter a state not permitted by policy.</a:t>
            </a:r>
          </a:p>
          <a:p>
            <a:pPr>
              <a:spcBef>
                <a:spcPts val="600"/>
              </a:spcBef>
            </a:pPr>
            <a:r>
              <a:rPr lang="en-US" b="1" dirty="0"/>
              <a:t>Exploit:</a:t>
            </a:r>
            <a:r>
              <a:rPr lang="en-US" dirty="0"/>
              <a:t> a mechanism for taking advantage of a vulnerability.</a:t>
            </a:r>
          </a:p>
          <a:p>
            <a:pPr>
              <a:spcBef>
                <a:spcPts val="600"/>
              </a:spcBef>
            </a:pPr>
            <a:r>
              <a:rPr lang="en-US" b="1" dirty="0"/>
              <a:t>Threat:</a:t>
            </a:r>
            <a:r>
              <a:rPr lang="en-US" dirty="0"/>
              <a:t> a circumstance that could allow a vulnerability to be taken advantage of.</a:t>
            </a:r>
          </a:p>
          <a:p>
            <a:pPr>
              <a:spcBef>
                <a:spcPts val="600"/>
              </a:spcBef>
            </a:pPr>
            <a:r>
              <a:rPr lang="en-US" b="1" dirty="0"/>
              <a:t>Risk:</a:t>
            </a:r>
            <a:r>
              <a:rPr lang="en-US" dirty="0"/>
              <a:t> the circumstance that both a threat and a corresponding vulnerability exist.  Risk is the </a:t>
            </a:r>
            <a:r>
              <a:rPr lang="en-US" i="1" dirty="0"/>
              <a:t>probability</a:t>
            </a:r>
            <a:r>
              <a:rPr lang="en-US" dirty="0"/>
              <a:t> of the threat being realized.</a:t>
            </a:r>
          </a:p>
        </p:txBody>
      </p:sp>
      <p:sp>
        <p:nvSpPr>
          <p:cNvPr id="2" name="Slide Number Placeholder 1"/>
          <p:cNvSpPr>
            <a:spLocks noGrp="1"/>
          </p:cNvSpPr>
          <p:nvPr>
            <p:ph type="sldNum" sz="quarter" idx="12"/>
          </p:nvPr>
        </p:nvSpPr>
        <p:spPr/>
        <p:txBody>
          <a:bodyPr/>
          <a:lstStyle/>
          <a:p>
            <a:fld id="{F866578B-4DEA-4433-8074-C0E1D584D2A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Goals of Information Security</a:t>
            </a:r>
          </a:p>
        </p:txBody>
      </p:sp>
      <p:sp>
        <p:nvSpPr>
          <p:cNvPr id="41987" name="Rectangle 3"/>
          <p:cNvSpPr>
            <a:spLocks noGrp="1" noChangeArrowheads="1"/>
          </p:cNvSpPr>
          <p:nvPr>
            <p:ph idx="1"/>
          </p:nvPr>
        </p:nvSpPr>
        <p:spPr/>
        <p:txBody>
          <a:bodyPr/>
          <a:lstStyle/>
          <a:p>
            <a:pPr>
              <a:lnSpc>
                <a:spcPct val="90000"/>
              </a:lnSpc>
            </a:pPr>
            <a:r>
              <a:rPr lang="en-US" sz="3300" b="1" dirty="0"/>
              <a:t>Prevention</a:t>
            </a:r>
          </a:p>
          <a:p>
            <a:pPr lvl="1">
              <a:lnSpc>
                <a:spcPct val="90000"/>
              </a:lnSpc>
            </a:pPr>
            <a:r>
              <a:rPr lang="en-US" dirty="0"/>
              <a:t>Prevent attackers from violating security policy</a:t>
            </a:r>
          </a:p>
          <a:p>
            <a:pPr>
              <a:lnSpc>
                <a:spcPct val="90000"/>
              </a:lnSpc>
            </a:pPr>
            <a:r>
              <a:rPr lang="en-US" sz="3300" b="1" dirty="0"/>
              <a:t>Detection</a:t>
            </a:r>
          </a:p>
          <a:p>
            <a:pPr lvl="1">
              <a:lnSpc>
                <a:spcPct val="90000"/>
              </a:lnSpc>
            </a:pPr>
            <a:r>
              <a:rPr lang="en-US" dirty="0"/>
              <a:t>Detect attackers’ violation of security policy</a:t>
            </a:r>
          </a:p>
          <a:p>
            <a:pPr>
              <a:lnSpc>
                <a:spcPct val="90000"/>
              </a:lnSpc>
            </a:pPr>
            <a:r>
              <a:rPr lang="en-US" sz="3300" b="1" dirty="0"/>
              <a:t>Response and Recovery</a:t>
            </a:r>
          </a:p>
          <a:p>
            <a:pPr lvl="1">
              <a:lnSpc>
                <a:spcPct val="90000"/>
              </a:lnSpc>
            </a:pPr>
            <a:r>
              <a:rPr lang="en-US" dirty="0"/>
              <a:t>Stop attack, assess and repair damage</a:t>
            </a:r>
          </a:p>
          <a:p>
            <a:pPr lvl="1">
              <a:lnSpc>
                <a:spcPct val="90000"/>
              </a:lnSpc>
            </a:pPr>
            <a:r>
              <a:rPr lang="en-US" dirty="0"/>
              <a:t>Continue to function correctly even if attack succeeds</a:t>
            </a:r>
          </a:p>
          <a:p>
            <a:pPr lvl="1">
              <a:lnSpc>
                <a:spcPct val="90000"/>
              </a:lnSpc>
            </a:pPr>
            <a:r>
              <a:rPr lang="en-US" dirty="0"/>
              <a:t>Return system to a state consistent with policy</a:t>
            </a:r>
          </a:p>
        </p:txBody>
      </p:sp>
      <p:sp>
        <p:nvSpPr>
          <p:cNvPr id="2" name="Slide Number Placeholder 1"/>
          <p:cNvSpPr>
            <a:spLocks noGrp="1"/>
          </p:cNvSpPr>
          <p:nvPr>
            <p:ph type="sldNum" sz="quarter" idx="12"/>
          </p:nvPr>
        </p:nvSpPr>
        <p:spPr/>
        <p:txBody>
          <a:bodyPr/>
          <a:lstStyle/>
          <a:p>
            <a:fld id="{F866578B-4DEA-4433-8074-C0E1D584D2A6}"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461</TotalTime>
  <Words>2339</Words>
  <Application>Microsoft Office PowerPoint</Application>
  <PresentationFormat>On-screen Show (4:3)</PresentationFormat>
  <Paragraphs>288</Paragraphs>
  <Slides>33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Book Antiqua</vt:lpstr>
      <vt:lpstr>Calibri</vt:lpstr>
      <vt:lpstr>Century Gothic</vt:lpstr>
      <vt:lpstr>Courier New</vt:lpstr>
      <vt:lpstr>Apothecary</vt:lpstr>
      <vt:lpstr>Ethical Hacking</vt:lpstr>
      <vt:lpstr>Thinking About Security</vt:lpstr>
      <vt:lpstr>Organizational Security Policy</vt:lpstr>
      <vt:lpstr>Policies and Mechanisms</vt:lpstr>
      <vt:lpstr>Properties of Information Security</vt:lpstr>
      <vt:lpstr>Assets to be Protected</vt:lpstr>
      <vt:lpstr>The Attacker’s Triad: DAD</vt:lpstr>
      <vt:lpstr>Vulnerabilities, Threats, Risks</vt:lpstr>
      <vt:lpstr>Goals of Information Security</vt:lpstr>
      <vt:lpstr>Information Risk</vt:lpstr>
      <vt:lpstr>Identification and Authentication</vt:lpstr>
      <vt:lpstr>Ok, so on to some specifics</vt:lpstr>
      <vt:lpstr>The TCP/IP Stack</vt:lpstr>
      <vt:lpstr>Operation of TCP/IP Model</vt:lpstr>
      <vt:lpstr>Application Layer (Layer 5)</vt:lpstr>
      <vt:lpstr>Transport Layer (Layer 4)</vt:lpstr>
      <vt:lpstr>IPv4 Header</vt:lpstr>
      <vt:lpstr>We’re Out of IPv4 Addresses</vt:lpstr>
      <vt:lpstr>IPv6</vt:lpstr>
      <vt:lpstr>IPv6 Header</vt:lpstr>
      <vt:lpstr>Transport Layer Protocols</vt:lpstr>
      <vt:lpstr>“Reliable” and “Unreliable”</vt:lpstr>
      <vt:lpstr>Three-Way TCP Connection Handshake</vt:lpstr>
      <vt:lpstr>TCP Segment Format</vt:lpstr>
      <vt:lpstr>Network Layer (Layer 3)</vt:lpstr>
      <vt:lpstr>Data Link Layer (Layer 2)</vt:lpstr>
      <vt:lpstr>Physical Layer (Layer 1)</vt:lpstr>
      <vt:lpstr>IPv4 Address Formats</vt:lpstr>
      <vt:lpstr>Attacks on tcp/ip layer</vt:lpstr>
      <vt:lpstr>Ip-spoofing</vt:lpstr>
      <vt:lpstr>Routing attack</vt:lpstr>
      <vt:lpstr>ICMP attack</vt:lpstr>
      <vt:lpstr>Packet sniffing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Health Information Technology</dc:title>
  <dc:creator>William Forsyth</dc:creator>
  <cp:lastModifiedBy>William Forsyth</cp:lastModifiedBy>
  <cp:revision>133</cp:revision>
  <dcterms:created xsi:type="dcterms:W3CDTF">2017-08-14T20:25:28Z</dcterms:created>
  <dcterms:modified xsi:type="dcterms:W3CDTF">2022-05-24T17:47:41Z</dcterms:modified>
</cp:coreProperties>
</file>