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9" r:id="rId1"/>
  </p:sldMasterIdLst>
  <p:notesMasterIdLst>
    <p:notesMasterId r:id="rId53"/>
  </p:notesMasterIdLst>
  <p:sldIdLst>
    <p:sldId id="256" r:id="rId2"/>
    <p:sldId id="257" r:id="rId3"/>
    <p:sldId id="258" r:id="rId4"/>
    <p:sldId id="259" r:id="rId5"/>
    <p:sldId id="264" r:id="rId6"/>
    <p:sldId id="266" r:id="rId7"/>
    <p:sldId id="260" r:id="rId8"/>
    <p:sldId id="261" r:id="rId9"/>
    <p:sldId id="262" r:id="rId10"/>
    <p:sldId id="263" r:id="rId11"/>
    <p:sldId id="265" r:id="rId12"/>
    <p:sldId id="267" r:id="rId13"/>
    <p:sldId id="290" r:id="rId14"/>
    <p:sldId id="291" r:id="rId15"/>
    <p:sldId id="293" r:id="rId16"/>
    <p:sldId id="292" r:id="rId17"/>
    <p:sldId id="268" r:id="rId18"/>
    <p:sldId id="269" r:id="rId19"/>
    <p:sldId id="271" r:id="rId20"/>
    <p:sldId id="270" r:id="rId21"/>
    <p:sldId id="272" r:id="rId22"/>
    <p:sldId id="273" r:id="rId23"/>
    <p:sldId id="277" r:id="rId24"/>
    <p:sldId id="278" r:id="rId25"/>
    <p:sldId id="274" r:id="rId26"/>
    <p:sldId id="275" r:id="rId27"/>
    <p:sldId id="276" r:id="rId28"/>
    <p:sldId id="279" r:id="rId29"/>
    <p:sldId id="280" r:id="rId30"/>
    <p:sldId id="281" r:id="rId31"/>
    <p:sldId id="282" r:id="rId32"/>
    <p:sldId id="294" r:id="rId33"/>
    <p:sldId id="283" r:id="rId34"/>
    <p:sldId id="284" r:id="rId35"/>
    <p:sldId id="285" r:id="rId36"/>
    <p:sldId id="286" r:id="rId37"/>
    <p:sldId id="287" r:id="rId38"/>
    <p:sldId id="288" r:id="rId39"/>
    <p:sldId id="289" r:id="rId40"/>
    <p:sldId id="295" r:id="rId41"/>
    <p:sldId id="296" r:id="rId42"/>
    <p:sldId id="297" r:id="rId43"/>
    <p:sldId id="300" r:id="rId44"/>
    <p:sldId id="298" r:id="rId45"/>
    <p:sldId id="299" r:id="rId46"/>
    <p:sldId id="301" r:id="rId47"/>
    <p:sldId id="302" r:id="rId48"/>
    <p:sldId id="303" r:id="rId49"/>
    <p:sldId id="305" r:id="rId50"/>
    <p:sldId id="304" r:id="rId51"/>
    <p:sldId id="306" r:id="rId5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02CE"/>
    <a:srgbClr val="2C058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61"/>
    <p:restoredTop sz="79601" autoAdjust="0"/>
  </p:normalViewPr>
  <p:slideViewPr>
    <p:cSldViewPr snapToGrid="0" snapToObjects="1">
      <p:cViewPr varScale="1">
        <p:scale>
          <a:sx n="66" d="100"/>
          <a:sy n="66" d="100"/>
        </p:scale>
        <p:origin x="1368"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52765523-2DF7-C24A-B8F9-65DF2FDDF58F}" type="datetimeFigureOut">
              <a:rPr lang="en-US" smtClean="0"/>
              <a:t>5/24/2022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1F52C056-4745-D94F-AA20-EC07D0C831A1}" type="slidenum">
              <a:rPr lang="en-US" smtClean="0"/>
              <a:t>‹#›</a:t>
            </a:fld>
            <a:endParaRPr lang="en-US"/>
          </a:p>
        </p:txBody>
      </p:sp>
    </p:spTree>
    <p:extLst>
      <p:ext uri="{BB962C8B-B14F-4D97-AF65-F5344CB8AC3E}">
        <p14:creationId xmlns:p14="http://schemas.microsoft.com/office/powerpoint/2010/main" val="37201185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definition of a “virus” changes depending on it’s behavior</a:t>
            </a:r>
          </a:p>
          <a:p>
            <a:pPr marL="171450" indent="-171450" eaLnBrk="1" hangingPunct="1">
              <a:buFont typeface="Arial" panose="020B0604020202020204" pitchFamily="34" charset="0"/>
              <a:buChar char="•"/>
            </a:pPr>
            <a:r>
              <a:rPr lang="en-US" altLang="en-US" sz="1200" dirty="0"/>
              <a:t>Boot sector infectors</a:t>
            </a:r>
          </a:p>
          <a:p>
            <a:pPr marL="171450" indent="-171450" eaLnBrk="1" hangingPunct="1">
              <a:buFont typeface="Arial" panose="020B0604020202020204" pitchFamily="34" charset="0"/>
              <a:buChar char="•"/>
            </a:pPr>
            <a:r>
              <a:rPr lang="en-US" altLang="en-US" sz="1200" dirty="0"/>
              <a:t>Executable infectors (cavity viruses)</a:t>
            </a:r>
          </a:p>
          <a:p>
            <a:pPr marL="171450" indent="-171450" eaLnBrk="1" hangingPunct="1">
              <a:buFont typeface="Arial" panose="020B0604020202020204" pitchFamily="34" charset="0"/>
              <a:buChar char="•"/>
            </a:pPr>
            <a:r>
              <a:rPr lang="en-US" altLang="en-US" sz="1200" dirty="0"/>
              <a:t>TSR viruses</a:t>
            </a:r>
          </a:p>
          <a:p>
            <a:pPr marL="171450" indent="-171450" eaLnBrk="1" hangingPunct="1">
              <a:buFont typeface="Arial" panose="020B0604020202020204" pitchFamily="34" charset="0"/>
              <a:buChar char="•"/>
            </a:pPr>
            <a:r>
              <a:rPr lang="en-US" altLang="en-US" sz="1200" dirty="0"/>
              <a:t>Stealth viruses</a:t>
            </a:r>
          </a:p>
          <a:p>
            <a:pPr marL="171450" indent="-171450" eaLnBrk="1" hangingPunct="1">
              <a:buFont typeface="Arial" panose="020B0604020202020204" pitchFamily="34" charset="0"/>
              <a:buChar char="•"/>
            </a:pPr>
            <a:r>
              <a:rPr lang="en-US" altLang="en-US" sz="1200" dirty="0"/>
              <a:t>Encrypted viruses</a:t>
            </a:r>
          </a:p>
          <a:p>
            <a:pPr marL="171450" indent="-171450" eaLnBrk="1" hangingPunct="1">
              <a:buFont typeface="Arial" panose="020B0604020202020204" pitchFamily="34" charset="0"/>
              <a:buChar char="•"/>
            </a:pPr>
            <a:r>
              <a:rPr lang="en-US" altLang="en-US" sz="1200" dirty="0"/>
              <a:t>Polymorphic viruses</a:t>
            </a:r>
          </a:p>
          <a:p>
            <a:pPr marL="171450" indent="-171450" eaLnBrk="1" hangingPunct="1">
              <a:buFont typeface="Arial" panose="020B0604020202020204" pitchFamily="34" charset="0"/>
              <a:buChar char="•"/>
            </a:pPr>
            <a:r>
              <a:rPr lang="en-US" altLang="en-US" sz="1200" dirty="0"/>
              <a:t>Macro viruses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dirty="0"/>
              <a:t>Multipartite viruses</a:t>
            </a:r>
          </a:p>
          <a:p>
            <a:pPr marL="171450" indent="-171450" eaLnBrk="1" hangingPunct="1">
              <a:buFont typeface="Arial" panose="020B0604020202020204" pitchFamily="34" charset="0"/>
              <a:buChar char="•"/>
            </a:pPr>
            <a:endParaRPr lang="en-US" altLang="en-US" sz="1200" dirty="0"/>
          </a:p>
          <a:p>
            <a:endParaRPr lang="en-US" dirty="0"/>
          </a:p>
        </p:txBody>
      </p:sp>
      <p:sp>
        <p:nvSpPr>
          <p:cNvPr id="4" name="Slide Number Placeholder 3"/>
          <p:cNvSpPr>
            <a:spLocks noGrp="1"/>
          </p:cNvSpPr>
          <p:nvPr>
            <p:ph type="sldNum" sz="quarter" idx="10"/>
          </p:nvPr>
        </p:nvSpPr>
        <p:spPr/>
        <p:txBody>
          <a:bodyPr/>
          <a:lstStyle/>
          <a:p>
            <a:fld id="{1F52C056-4745-D94F-AA20-EC07D0C831A1}" type="slidenum">
              <a:rPr lang="en-US" smtClean="0"/>
              <a:t>3</a:t>
            </a:fld>
            <a:endParaRPr lang="en-US"/>
          </a:p>
        </p:txBody>
      </p:sp>
    </p:spTree>
    <p:extLst>
      <p:ext uri="{BB962C8B-B14F-4D97-AF65-F5344CB8AC3E}">
        <p14:creationId xmlns:p14="http://schemas.microsoft.com/office/powerpoint/2010/main" val="40798930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52C056-4745-D94F-AA20-EC07D0C831A1}" type="slidenum">
              <a:rPr lang="en-US" smtClean="0"/>
              <a:t>12</a:t>
            </a:fld>
            <a:endParaRPr lang="en-US"/>
          </a:p>
        </p:txBody>
      </p:sp>
    </p:spTree>
    <p:extLst>
      <p:ext uri="{BB962C8B-B14F-4D97-AF65-F5344CB8AC3E}">
        <p14:creationId xmlns:p14="http://schemas.microsoft.com/office/powerpoint/2010/main" val="42493375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CC BY 4.0, https://</a:t>
            </a:r>
            <a:r>
              <a:rPr lang="en-US" dirty="0" err="1"/>
              <a:t>commons.wikimedia.org</a:t>
            </a:r>
            <a:r>
              <a:rPr lang="en-US" dirty="0"/>
              <a:t>/w/</a:t>
            </a:r>
            <a:r>
              <a:rPr lang="en-US" dirty="0" err="1"/>
              <a:t>index.php?curid</a:t>
            </a:r>
            <a:r>
              <a:rPr lang="en-US" dirty="0"/>
              <a:t>=51026079</a:t>
            </a:r>
          </a:p>
        </p:txBody>
      </p:sp>
      <p:sp>
        <p:nvSpPr>
          <p:cNvPr id="4" name="Slide Number Placeholder 3"/>
          <p:cNvSpPr>
            <a:spLocks noGrp="1"/>
          </p:cNvSpPr>
          <p:nvPr>
            <p:ph type="sldNum" sz="quarter" idx="5"/>
          </p:nvPr>
        </p:nvSpPr>
        <p:spPr/>
        <p:txBody>
          <a:bodyPr/>
          <a:lstStyle/>
          <a:p>
            <a:fld id="{1F52C056-4745-D94F-AA20-EC07D0C831A1}" type="slidenum">
              <a:rPr lang="en-US" smtClean="0"/>
              <a:t>19</a:t>
            </a:fld>
            <a:endParaRPr lang="en-US"/>
          </a:p>
        </p:txBody>
      </p:sp>
    </p:spTree>
    <p:extLst>
      <p:ext uri="{BB962C8B-B14F-4D97-AF65-F5344CB8AC3E}">
        <p14:creationId xmlns:p14="http://schemas.microsoft.com/office/powerpoint/2010/main" val="3494793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was an early programming trick to get ”concurrency” out of single thread OS (like DOS). With modern OSs’ providing facilities for </a:t>
            </a:r>
            <a:r>
              <a:rPr lang="en-US" dirty="0" err="1"/>
              <a:t>milti</a:t>
            </a:r>
            <a:r>
              <a:rPr lang="en-US" dirty="0"/>
              <a:t>-tasking and concurrent processes, vanilla TSR are no longer needed</a:t>
            </a:r>
          </a:p>
        </p:txBody>
      </p:sp>
      <p:sp>
        <p:nvSpPr>
          <p:cNvPr id="4" name="Slide Number Placeholder 3"/>
          <p:cNvSpPr>
            <a:spLocks noGrp="1"/>
          </p:cNvSpPr>
          <p:nvPr>
            <p:ph type="sldNum" sz="quarter" idx="5"/>
          </p:nvPr>
        </p:nvSpPr>
        <p:spPr/>
        <p:txBody>
          <a:bodyPr/>
          <a:lstStyle/>
          <a:p>
            <a:fld id="{1F52C056-4745-D94F-AA20-EC07D0C831A1}" type="slidenum">
              <a:rPr lang="en-US" smtClean="0"/>
              <a:t>22</a:t>
            </a:fld>
            <a:endParaRPr lang="en-US"/>
          </a:p>
        </p:txBody>
      </p:sp>
    </p:spTree>
    <p:extLst>
      <p:ext uri="{BB962C8B-B14F-4D97-AF65-F5344CB8AC3E}">
        <p14:creationId xmlns:p14="http://schemas.microsoft.com/office/powerpoint/2010/main" val="17755540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stealth viruses have the ability to change their appearance to that of a normal “data” file and not an executable, then changing back just in time for execution</a:t>
            </a:r>
          </a:p>
        </p:txBody>
      </p:sp>
      <p:sp>
        <p:nvSpPr>
          <p:cNvPr id="4" name="Slide Number Placeholder 3"/>
          <p:cNvSpPr>
            <a:spLocks noGrp="1"/>
          </p:cNvSpPr>
          <p:nvPr>
            <p:ph type="sldNum" sz="quarter" idx="5"/>
          </p:nvPr>
        </p:nvSpPr>
        <p:spPr/>
        <p:txBody>
          <a:bodyPr/>
          <a:lstStyle/>
          <a:p>
            <a:fld id="{1F52C056-4745-D94F-AA20-EC07D0C831A1}" type="slidenum">
              <a:rPr lang="en-US" smtClean="0"/>
              <a:t>25</a:t>
            </a:fld>
            <a:endParaRPr lang="en-US"/>
          </a:p>
        </p:txBody>
      </p:sp>
    </p:spTree>
    <p:extLst>
      <p:ext uri="{BB962C8B-B14F-4D97-AF65-F5344CB8AC3E}">
        <p14:creationId xmlns:p14="http://schemas.microsoft.com/office/powerpoint/2010/main" val="20117904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Trojan war (Greeks invading Troy)</a:t>
            </a:r>
          </a:p>
        </p:txBody>
      </p:sp>
      <p:sp>
        <p:nvSpPr>
          <p:cNvPr id="4" name="Slide Number Placeholder 3"/>
          <p:cNvSpPr>
            <a:spLocks noGrp="1"/>
          </p:cNvSpPr>
          <p:nvPr>
            <p:ph type="sldNum" sz="quarter" idx="5"/>
          </p:nvPr>
        </p:nvSpPr>
        <p:spPr/>
        <p:txBody>
          <a:bodyPr/>
          <a:lstStyle/>
          <a:p>
            <a:fld id="{1F52C056-4745-D94F-AA20-EC07D0C831A1}" type="slidenum">
              <a:rPr lang="en-US" smtClean="0"/>
              <a:t>36</a:t>
            </a:fld>
            <a:endParaRPr lang="en-US"/>
          </a:p>
        </p:txBody>
      </p:sp>
    </p:spTree>
    <p:extLst>
      <p:ext uri="{BB962C8B-B14F-4D97-AF65-F5344CB8AC3E}">
        <p14:creationId xmlns:p14="http://schemas.microsoft.com/office/powerpoint/2010/main" val="25736644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Unknown criminal - https://</a:t>
            </a:r>
            <a:r>
              <a:rPr lang="en-US" dirty="0" err="1"/>
              <a:t>cdn.securelist.com</a:t>
            </a:r>
            <a:r>
              <a:rPr lang="en-US" dirty="0"/>
              <a:t>/files/2017/05/wannacry_05.pngDownloaded from :https://</a:t>
            </a:r>
            <a:r>
              <a:rPr lang="en-US" dirty="0" err="1"/>
              <a:t>securelist.com</a:t>
            </a:r>
            <a:r>
              <a:rPr lang="en-US" dirty="0"/>
              <a:t>/blog/incidents/78351/wannacry-ransomware-used-in-widespread-attacks-all-over-the-world/, Public Domain, https://</a:t>
            </a:r>
            <a:r>
              <a:rPr lang="en-US" dirty="0" err="1"/>
              <a:t>en.wikipedia.org</a:t>
            </a:r>
            <a:r>
              <a:rPr lang="en-US" dirty="0"/>
              <a:t>/w/</a:t>
            </a:r>
            <a:r>
              <a:rPr lang="en-US" dirty="0" err="1"/>
              <a:t>index.php?curid</a:t>
            </a:r>
            <a:r>
              <a:rPr lang="en-US" dirty="0"/>
              <a:t>=54032765</a:t>
            </a:r>
          </a:p>
        </p:txBody>
      </p:sp>
      <p:sp>
        <p:nvSpPr>
          <p:cNvPr id="4" name="Slide Number Placeholder 3"/>
          <p:cNvSpPr>
            <a:spLocks noGrp="1"/>
          </p:cNvSpPr>
          <p:nvPr>
            <p:ph type="sldNum" sz="quarter" idx="5"/>
          </p:nvPr>
        </p:nvSpPr>
        <p:spPr/>
        <p:txBody>
          <a:bodyPr/>
          <a:lstStyle/>
          <a:p>
            <a:fld id="{1F52C056-4745-D94F-AA20-EC07D0C831A1}" type="slidenum">
              <a:rPr lang="en-US" smtClean="0"/>
              <a:t>43</a:t>
            </a:fld>
            <a:endParaRPr lang="en-US"/>
          </a:p>
        </p:txBody>
      </p:sp>
    </p:spTree>
    <p:extLst>
      <p:ext uri="{BB962C8B-B14F-4D97-AF65-F5344CB8AC3E}">
        <p14:creationId xmlns:p14="http://schemas.microsoft.com/office/powerpoint/2010/main" val="37694264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attack began on Friday, 12 May 2017</a:t>
            </a:r>
          </a:p>
          <a:p>
            <a:r>
              <a:rPr lang="en-US" sz="1200" b="0" i="0" kern="1200" dirty="0">
                <a:solidFill>
                  <a:schemeClr val="tx1"/>
                </a:solidFill>
                <a:effectLst/>
                <a:latin typeface="+mn-lt"/>
                <a:ea typeface="+mn-ea"/>
                <a:cs typeface="+mn-cs"/>
              </a:rPr>
              <a:t>The initial infection was likely through an exposed vulnerable SMB port rather than email phishing. </a:t>
            </a:r>
          </a:p>
          <a:p>
            <a:r>
              <a:rPr lang="en-US" sz="1200" b="0" i="0" kern="1200" dirty="0">
                <a:solidFill>
                  <a:schemeClr val="tx1"/>
                </a:solidFill>
                <a:effectLst/>
                <a:latin typeface="+mn-lt"/>
                <a:ea typeface="+mn-ea"/>
                <a:cs typeface="+mn-cs"/>
              </a:rPr>
              <a:t>Within a day the code was reported to have infected more than 230,000 computers in over 150 countries</a:t>
            </a:r>
            <a:endParaRPr lang="en-US" sz="1200" b="0" i="0" u="none" strike="noStrike" kern="1200" baseline="300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day after the initial attack Microsoft released out-of-band security updates for end of life products</a:t>
            </a:r>
          </a:p>
          <a:p>
            <a:r>
              <a:rPr lang="en-US" sz="1200" b="0" i="0" kern="1200" dirty="0">
                <a:solidFill>
                  <a:schemeClr val="tx1"/>
                </a:solidFill>
                <a:effectLst/>
                <a:latin typeface="+mn-lt"/>
                <a:ea typeface="+mn-ea"/>
                <a:cs typeface="+mn-cs"/>
              </a:rPr>
              <a:t>It was discovered that Windows encryption APIs used by WannaCry may not completely clear the </a:t>
            </a:r>
            <a:r>
              <a:rPr lang="en-US" sz="1200" b="0" i="0" u="none" strike="noStrike" kern="1200" dirty="0">
                <a:solidFill>
                  <a:schemeClr val="tx1"/>
                </a:solidFill>
                <a:effectLst/>
                <a:latin typeface="+mn-lt"/>
                <a:ea typeface="+mn-ea"/>
                <a:cs typeface="+mn-cs"/>
              </a:rPr>
              <a:t>prime numbers </a:t>
            </a:r>
            <a:r>
              <a:rPr lang="en-US" sz="1200" b="0" i="0" kern="1200" dirty="0">
                <a:solidFill>
                  <a:schemeClr val="tx1"/>
                </a:solidFill>
                <a:effectLst/>
                <a:latin typeface="+mn-lt"/>
                <a:ea typeface="+mn-ea"/>
                <a:cs typeface="+mn-cs"/>
              </a:rPr>
              <a:t>used to generate the payload's private keys from the memory, making it potentially possible to retrieve the required key if they had not yet been overwritten or cleared from resident memory. The key is kept in the memory if the WannaCry process has not been killed and the computer has not been rebooted after being infected</a:t>
            </a:r>
          </a:p>
        </p:txBody>
      </p:sp>
      <p:sp>
        <p:nvSpPr>
          <p:cNvPr id="4" name="Slide Number Placeholder 3"/>
          <p:cNvSpPr>
            <a:spLocks noGrp="1"/>
          </p:cNvSpPr>
          <p:nvPr>
            <p:ph type="sldNum" sz="quarter" idx="5"/>
          </p:nvPr>
        </p:nvSpPr>
        <p:spPr/>
        <p:txBody>
          <a:bodyPr/>
          <a:lstStyle/>
          <a:p>
            <a:fld id="{1F52C056-4745-D94F-AA20-EC07D0C831A1}" type="slidenum">
              <a:rPr lang="en-US" smtClean="0"/>
              <a:t>44</a:t>
            </a:fld>
            <a:endParaRPr lang="en-US"/>
          </a:p>
        </p:txBody>
      </p:sp>
    </p:spTree>
    <p:extLst>
      <p:ext uri="{BB962C8B-B14F-4D97-AF65-F5344CB8AC3E}">
        <p14:creationId xmlns:p14="http://schemas.microsoft.com/office/powerpoint/2010/main" val="1448313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In 2016, thousands of computers in 42 separate hospitals in England were reported to be still running Windows XP. </a:t>
            </a:r>
          </a:p>
          <a:p>
            <a:r>
              <a:rPr lang="en-US" sz="1200" b="0" i="0" kern="1200" dirty="0">
                <a:solidFill>
                  <a:schemeClr val="tx1"/>
                </a:solidFill>
                <a:effectLst/>
                <a:latin typeface="+mn-lt"/>
                <a:ea typeface="+mn-ea"/>
                <a:cs typeface="+mn-cs"/>
              </a:rPr>
              <a:t>In 2018 a report by Members of Parliament concluded that all 200 NHS hospitals or other organizations checked in the wake of the WannaCry attack still failed cyber security checks.</a:t>
            </a:r>
            <a:endParaRPr lang="en-US" dirty="0"/>
          </a:p>
        </p:txBody>
      </p:sp>
      <p:sp>
        <p:nvSpPr>
          <p:cNvPr id="4" name="Slide Number Placeholder 3"/>
          <p:cNvSpPr>
            <a:spLocks noGrp="1"/>
          </p:cNvSpPr>
          <p:nvPr>
            <p:ph type="sldNum" sz="quarter" idx="5"/>
          </p:nvPr>
        </p:nvSpPr>
        <p:spPr/>
        <p:txBody>
          <a:bodyPr/>
          <a:lstStyle/>
          <a:p>
            <a:fld id="{1F52C056-4745-D94F-AA20-EC07D0C831A1}" type="slidenum">
              <a:rPr lang="en-US" smtClean="0"/>
              <a:t>45</a:t>
            </a:fld>
            <a:endParaRPr lang="en-US"/>
          </a:p>
        </p:txBody>
      </p:sp>
    </p:spTree>
    <p:extLst>
      <p:ext uri="{BB962C8B-B14F-4D97-AF65-F5344CB8AC3E}">
        <p14:creationId xmlns:p14="http://schemas.microsoft.com/office/powerpoint/2010/main" val="5435084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52C056-4745-D94F-AA20-EC07D0C831A1}" type="slidenum">
              <a:rPr lang="en-US" smtClean="0"/>
              <a:t>46</a:t>
            </a:fld>
            <a:endParaRPr lang="en-US"/>
          </a:p>
        </p:txBody>
      </p:sp>
    </p:spTree>
    <p:extLst>
      <p:ext uri="{BB962C8B-B14F-4D97-AF65-F5344CB8AC3E}">
        <p14:creationId xmlns:p14="http://schemas.microsoft.com/office/powerpoint/2010/main" val="2294099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52C056-4745-D94F-AA20-EC07D0C831A1}" type="slidenum">
              <a:rPr lang="en-US" smtClean="0"/>
              <a:t>4</a:t>
            </a:fld>
            <a:endParaRPr lang="en-US"/>
          </a:p>
        </p:txBody>
      </p:sp>
    </p:spTree>
    <p:extLst>
      <p:ext uri="{BB962C8B-B14F-4D97-AF65-F5344CB8AC3E}">
        <p14:creationId xmlns:p14="http://schemas.microsoft.com/office/powerpoint/2010/main" val="982694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52C056-4745-D94F-AA20-EC07D0C831A1}" type="slidenum">
              <a:rPr lang="en-US" smtClean="0"/>
              <a:t>5</a:t>
            </a:fld>
            <a:endParaRPr lang="en-US"/>
          </a:p>
        </p:txBody>
      </p:sp>
    </p:spTree>
    <p:extLst>
      <p:ext uri="{BB962C8B-B14F-4D97-AF65-F5344CB8AC3E}">
        <p14:creationId xmlns:p14="http://schemas.microsoft.com/office/powerpoint/2010/main" val="2780590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52C056-4745-D94F-AA20-EC07D0C831A1}" type="slidenum">
              <a:rPr lang="en-US" smtClean="0"/>
              <a:t>6</a:t>
            </a:fld>
            <a:endParaRPr lang="en-US"/>
          </a:p>
        </p:txBody>
      </p:sp>
    </p:spTree>
    <p:extLst>
      <p:ext uri="{BB962C8B-B14F-4D97-AF65-F5344CB8AC3E}">
        <p14:creationId xmlns:p14="http://schemas.microsoft.com/office/powerpoint/2010/main" val="307898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400"/>
              </a:spcBef>
              <a:spcAft>
                <a:spcPts val="0"/>
              </a:spcAft>
              <a:buClrTx/>
              <a:buSzTx/>
              <a:buFontTx/>
              <a:buNone/>
              <a:tabLst/>
              <a:defRPr/>
            </a:pPr>
            <a:r>
              <a:rPr lang="en-US" sz="1200" dirty="0"/>
              <a:t>A GPT can coexist with an MBR in order to provide some limited form of backward compatibility for older systems.</a:t>
            </a:r>
          </a:p>
          <a:p>
            <a:endParaRPr lang="en-US" dirty="0"/>
          </a:p>
        </p:txBody>
      </p:sp>
    </p:spTree>
    <p:extLst>
      <p:ext uri="{BB962C8B-B14F-4D97-AF65-F5344CB8AC3E}">
        <p14:creationId xmlns:p14="http://schemas.microsoft.com/office/powerpoint/2010/main" val="2596189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05865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400"/>
              </a:spcBef>
              <a:spcAft>
                <a:spcPts val="0"/>
              </a:spcAft>
              <a:buClrTx/>
              <a:buSzTx/>
              <a:buFontTx/>
              <a:buNone/>
              <a:tabLst/>
              <a:defRPr/>
            </a:pPr>
            <a:endParaRPr lang="en-US" sz="1200" dirty="0"/>
          </a:p>
          <a:p>
            <a:r>
              <a:rPr lang="en-US" sz="1200" dirty="0"/>
              <a:t>For hard disks with 512-byte sectors, the MBR partition table entries allow a maximum size of 2 </a:t>
            </a:r>
            <a:r>
              <a:rPr lang="en-US" sz="1200" dirty="0" err="1"/>
              <a:t>TiB</a:t>
            </a:r>
            <a:endParaRPr lang="en-US" sz="1200" dirty="0"/>
          </a:p>
          <a:p>
            <a:endParaRPr lang="en-US" sz="1200" dirty="0"/>
          </a:p>
          <a:p>
            <a:r>
              <a:rPr lang="en-US" sz="1200" dirty="0"/>
              <a:t>GPT uses 64 bits for logical block addresses, allowing a maximum disk size of 264 sectors. For disks with 512-byte sectors, the maximum size is 9.4 ZB (9.4 × 1021 bytes) or 8 </a:t>
            </a:r>
            <a:r>
              <a:rPr lang="en-US" sz="1200" dirty="0" err="1"/>
              <a:t>ZiB</a:t>
            </a:r>
            <a:r>
              <a:rPr lang="en-US" sz="1200" dirty="0"/>
              <a:t> (264 sectors × 29 bytes per sector).</a:t>
            </a:r>
            <a:endParaRPr lang="en-US" sz="1200" b="1" dirty="0"/>
          </a:p>
          <a:p>
            <a:endParaRPr lang="en-US" sz="1200" dirty="0"/>
          </a:p>
          <a:p>
            <a:endParaRPr lang="en-US" dirty="0"/>
          </a:p>
        </p:txBody>
      </p:sp>
    </p:spTree>
    <p:extLst>
      <p:ext uri="{BB962C8B-B14F-4D97-AF65-F5344CB8AC3E}">
        <p14:creationId xmlns:p14="http://schemas.microsoft.com/office/powerpoint/2010/main" val="21263528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400"/>
              </a:spcBef>
              <a:spcAft>
                <a:spcPts val="0"/>
              </a:spcAft>
              <a:buClrTx/>
              <a:buSzTx/>
              <a:buFontTx/>
              <a:buNone/>
              <a:tabLst/>
              <a:defRPr/>
            </a:pPr>
            <a:endParaRPr lang="en-US" sz="1200" dirty="0"/>
          </a:p>
          <a:p>
            <a:endParaRPr lang="en-US" dirty="0"/>
          </a:p>
        </p:txBody>
      </p:sp>
    </p:spTree>
    <p:extLst>
      <p:ext uri="{BB962C8B-B14F-4D97-AF65-F5344CB8AC3E}">
        <p14:creationId xmlns:p14="http://schemas.microsoft.com/office/powerpoint/2010/main" val="3797758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52C056-4745-D94F-AA20-EC07D0C831A1}" type="slidenum">
              <a:rPr lang="en-US" smtClean="0"/>
              <a:t>11</a:t>
            </a:fld>
            <a:endParaRPr lang="en-US"/>
          </a:p>
        </p:txBody>
      </p:sp>
    </p:spTree>
    <p:extLst>
      <p:ext uri="{BB962C8B-B14F-4D97-AF65-F5344CB8AC3E}">
        <p14:creationId xmlns:p14="http://schemas.microsoft.com/office/powerpoint/2010/main" val="2924085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6AD8D91A-A2EE-4B54-B3C6-F6C67903BA9C}" type="datetime1">
              <a:rPr lang="en-US" smtClean="0"/>
              <a:pPr/>
              <a:t>5/24/2022</a:t>
            </a:fld>
            <a:endParaRPr lang="en-US" dirty="0"/>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FA84A37A-AFC2-4A01-80A1-FC20F2C0D5BB}" type="slidenum">
              <a:rPr lang="en-US" smtClean="0"/>
              <a:pPr/>
              <a:t>‹#›</a:t>
            </a:fld>
            <a:endParaRPr lang="en-US" dirty="0"/>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9785C6-EBAF-49D5-AD4D-BABF4DFAAD59}" type="datetime1">
              <a:rPr lang="en-US" smtClean="0"/>
              <a:pPr/>
              <a:t>5/24/2022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404122-9A3A-4FD8-98B8-22631F32846C}" type="datetime1">
              <a:rPr lang="en-US" smtClean="0"/>
              <a:pPr/>
              <a:t>5/24/2022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59A7B8-0EC4-44C9-AFEF-25E144F11C06}" type="datetime1">
              <a:rPr lang="en-US" smtClean="0"/>
              <a:pPr/>
              <a:t>5/24/2022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82BB47B5-C739-4DAE-AACD-CC58CA843AC4}" type="datetime1">
              <a:rPr lang="en-US" smtClean="0"/>
              <a:pPr/>
              <a:t>5/24/2022</a:t>
            </a:fld>
            <a:endParaRPr lang="en-US" dirty="0"/>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a:t>Click to edit Master title style</a:t>
            </a:r>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E72AE48-94E6-46E0-BE32-5F0716DE9115}" type="datetime1">
              <a:rPr lang="en-US" smtClean="0"/>
              <a:pPr/>
              <a:t>5/24/2022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84C285-8BCE-48FC-97D9-E2837AF38351}" type="datetime1">
              <a:rPr lang="en-US" smtClean="0"/>
              <a:pPr/>
              <a:t>5/24/2022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E70D3E6-EF16-4488-94A4-211508FE4682}" type="datetime1">
              <a:rPr lang="en-US" smtClean="0"/>
              <a:pPr/>
              <a:t>5/24/2022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7077FB3B-20DA-4D0E-BF16-8262B7156612}" type="datetime1">
              <a:rPr lang="en-US" smtClean="0"/>
              <a:pPr/>
              <a:t>5/24/2022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273C2C-6BD0-40EC-8D8D-4D51F089C5EB}" type="datetime1">
              <a:rPr lang="en-US" smtClean="0"/>
              <a:pPr/>
              <a:t>5/24/2022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5" name="Date Placeholder 4"/>
          <p:cNvSpPr>
            <a:spLocks noGrp="1"/>
          </p:cNvSpPr>
          <p:nvPr>
            <p:ph type="dt" sz="half" idx="10"/>
          </p:nvPr>
        </p:nvSpPr>
        <p:spPr/>
        <p:txBody>
          <a:bodyPr/>
          <a:lstStyle/>
          <a:p>
            <a:fld id="{2D377F5C-EDA7-4864-9756-35769B0E62CF}" type="datetime1">
              <a:rPr lang="en-US" smtClean="0"/>
              <a:pPr/>
              <a:t>5/24/2022</a:t>
            </a:fld>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88B99C93-F56F-46AB-9EB8-53614A95B15F}" type="datetime1">
              <a:rPr lang="en-US" smtClean="0"/>
              <a:pPr/>
              <a:t>5/24/2022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FA84A37A-AFC2-4A01-80A1-FC20F2C0D5BB}" type="slidenum">
              <a:rPr lang="en-US" smtClean="0"/>
              <a:pPr/>
              <a:t>‹#›</a:t>
            </a:fld>
            <a:endParaRPr lang="en-US" dirty="0"/>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hf sldNum="0" hdr="0" ftr="0" dt="0"/>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r>
              <a:rPr lang="en-US" dirty="0"/>
              <a:t>Module 3</a:t>
            </a:r>
          </a:p>
        </p:txBody>
      </p:sp>
      <p:sp>
        <p:nvSpPr>
          <p:cNvPr id="3" name="Title 2"/>
          <p:cNvSpPr>
            <a:spLocks noGrp="1"/>
          </p:cNvSpPr>
          <p:nvPr>
            <p:ph type="ctrTitle"/>
          </p:nvPr>
        </p:nvSpPr>
        <p:spPr/>
        <p:txBody>
          <a:bodyPr/>
          <a:lstStyle/>
          <a:p>
            <a:r>
              <a:rPr lang="en-US" sz="2800" b="1" dirty="0"/>
              <a:t>Ethical Hacking</a:t>
            </a:r>
            <a:endParaRPr lang="en-US" sz="2800" dirty="0"/>
          </a:p>
        </p:txBody>
      </p:sp>
    </p:spTree>
    <p:extLst>
      <p:ext uri="{BB962C8B-B14F-4D97-AF65-F5344CB8AC3E}">
        <p14:creationId xmlns:p14="http://schemas.microsoft.com/office/powerpoint/2010/main" val="429937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Rectangle 1026"/>
          <p:cNvSpPr txBox="1">
            <a:spLocks noGrp="1"/>
          </p:cNvSpPr>
          <p:nvPr>
            <p:ph type="title"/>
          </p:nvPr>
        </p:nvSpPr>
        <p:spPr>
          <a:prstGeom prst="rect">
            <a:avLst/>
          </a:prstGeom>
        </p:spPr>
        <p:txBody>
          <a:bodyPr/>
          <a:lstStyle/>
          <a:p>
            <a:r>
              <a:rPr lang="en-US" dirty="0"/>
              <a:t>GUID Partition Table (GPT)</a:t>
            </a:r>
            <a:endParaRPr dirty="0"/>
          </a:p>
        </p:txBody>
      </p:sp>
      <p:sp>
        <p:nvSpPr>
          <p:cNvPr id="151" name="Slide Number Placeholder 3"/>
          <p:cNvSpPr txBox="1">
            <a:spLocks noGrp="1"/>
          </p:cNvSpPr>
          <p:nvPr>
            <p:ph type="sldNum" sz="quarter" idx="4294967295"/>
          </p:nvPr>
        </p:nvSpPr>
        <p:spPr>
          <a:xfrm>
            <a:off x="8384892" y="6394500"/>
            <a:ext cx="301909" cy="2888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Times New Roman"/>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Times New Roman"/>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Times New Roman"/>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Times New Roman"/>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Times New Roman"/>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Times New Roman"/>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Times New Roman"/>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Times New Roman"/>
              </a:defRPr>
            </a:lvl9pPr>
          </a:lstStyle>
          <a:p>
            <a:fld id="{86CB4B4D-7CA3-9044-876B-883B54F8677D}" type="slidenum">
              <a:rPr lang="en-US" smtClean="0"/>
              <a:pPr/>
              <a:t>10</a:t>
            </a:fld>
            <a:endParaRPr/>
          </a:p>
        </p:txBody>
      </p:sp>
      <p:pic>
        <p:nvPicPr>
          <p:cNvPr id="2" name="Picture 1" descr="GUID Partition Tab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0778" y="1417639"/>
            <a:ext cx="3582444" cy="4931832"/>
          </a:xfrm>
          <a:prstGeom prst="rect">
            <a:avLst/>
          </a:prstGeom>
        </p:spPr>
      </p:pic>
    </p:spTree>
    <p:extLst>
      <p:ext uri="{BB962C8B-B14F-4D97-AF65-F5344CB8AC3E}">
        <p14:creationId xmlns:p14="http://schemas.microsoft.com/office/powerpoint/2010/main" val="840087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FAT</a:t>
            </a:r>
          </a:p>
        </p:txBody>
      </p:sp>
      <p:pic>
        <p:nvPicPr>
          <p:cNvPr id="4" name="Content Placeholder 3" descr="File Allocation Tabl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24792" y="1682193"/>
            <a:ext cx="6263344" cy="4960567"/>
          </a:xfrm>
        </p:spPr>
      </p:pic>
    </p:spTree>
    <p:extLst>
      <p:ext uri="{BB962C8B-B14F-4D97-AF65-F5344CB8AC3E}">
        <p14:creationId xmlns:p14="http://schemas.microsoft.com/office/powerpoint/2010/main" val="17935891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mitigations</a:t>
            </a:r>
          </a:p>
        </p:txBody>
      </p:sp>
      <p:sp>
        <p:nvSpPr>
          <p:cNvPr id="3" name="Content Placeholder 2"/>
          <p:cNvSpPr>
            <a:spLocks noGrp="1"/>
          </p:cNvSpPr>
          <p:nvPr>
            <p:ph idx="1"/>
          </p:nvPr>
        </p:nvSpPr>
        <p:spPr/>
        <p:txBody>
          <a:bodyPr/>
          <a:lstStyle/>
          <a:p>
            <a:r>
              <a:rPr lang="en-US" dirty="0"/>
              <a:t>Can only spread if system is booted from an infected disk</a:t>
            </a:r>
          </a:p>
          <a:p>
            <a:pPr lvl="1"/>
            <a:r>
              <a:rPr lang="en-US" dirty="0"/>
              <a:t>Or if boot sector code is executed before disk is checked</a:t>
            </a:r>
          </a:p>
          <a:p>
            <a:r>
              <a:rPr lang="en-US" dirty="0"/>
              <a:t>OS writers got a clue…</a:t>
            </a:r>
          </a:p>
          <a:p>
            <a:pPr lvl="1"/>
            <a:r>
              <a:rPr lang="en-US" dirty="0"/>
              <a:t>OS protects boot sector</a:t>
            </a:r>
          </a:p>
          <a:p>
            <a:pPr lvl="1"/>
            <a:r>
              <a:rPr lang="en-US" dirty="0"/>
              <a:t>MBR is encrypted and checksummed</a:t>
            </a:r>
          </a:p>
          <a:p>
            <a:pPr marL="411480" lvl="1" indent="0">
              <a:buNone/>
            </a:pPr>
            <a:endParaRPr lang="en-US" dirty="0"/>
          </a:p>
        </p:txBody>
      </p:sp>
    </p:spTree>
    <p:extLst>
      <p:ext uri="{BB962C8B-B14F-4D97-AF65-F5344CB8AC3E}">
        <p14:creationId xmlns:p14="http://schemas.microsoft.com/office/powerpoint/2010/main" val="1824312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F58E0-6496-D948-B078-546AFD63AC37}"/>
              </a:ext>
            </a:extLst>
          </p:cNvPr>
          <p:cNvSpPr>
            <a:spLocks noGrp="1"/>
          </p:cNvSpPr>
          <p:nvPr>
            <p:ph type="title"/>
          </p:nvPr>
        </p:nvSpPr>
        <p:spPr/>
        <p:txBody>
          <a:bodyPr/>
          <a:lstStyle/>
          <a:p>
            <a:r>
              <a:rPr lang="en-US" dirty="0"/>
              <a:t>Addendum</a:t>
            </a:r>
          </a:p>
        </p:txBody>
      </p:sp>
      <p:sp>
        <p:nvSpPr>
          <p:cNvPr id="6" name="Content Placeholder 5">
            <a:extLst>
              <a:ext uri="{FF2B5EF4-FFF2-40B4-BE49-F238E27FC236}">
                <a16:creationId xmlns:a16="http://schemas.microsoft.com/office/drawing/2014/main" id="{BF57C3DA-57D3-2A4B-A8D9-4D4BE25AC95C}"/>
              </a:ext>
            </a:extLst>
          </p:cNvPr>
          <p:cNvSpPr>
            <a:spLocks noGrp="1"/>
          </p:cNvSpPr>
          <p:nvPr>
            <p:ph idx="1"/>
          </p:nvPr>
        </p:nvSpPr>
        <p:spPr>
          <a:xfrm>
            <a:off x="457200" y="1752600"/>
            <a:ext cx="8229600" cy="4373563"/>
          </a:xfrm>
        </p:spPr>
        <p:txBody>
          <a:bodyPr/>
          <a:lstStyle/>
          <a:p>
            <a:r>
              <a:rPr lang="en-US" dirty="0"/>
              <a:t>Another tactic is to attack the BIOS</a:t>
            </a:r>
          </a:p>
        </p:txBody>
      </p:sp>
    </p:spTree>
    <p:extLst>
      <p:ext uri="{BB962C8B-B14F-4D97-AF65-F5344CB8AC3E}">
        <p14:creationId xmlns:p14="http://schemas.microsoft.com/office/powerpoint/2010/main" val="1361387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F58E0-6496-D948-B078-546AFD63AC37}"/>
              </a:ext>
            </a:extLst>
          </p:cNvPr>
          <p:cNvSpPr>
            <a:spLocks noGrp="1"/>
          </p:cNvSpPr>
          <p:nvPr>
            <p:ph type="title"/>
          </p:nvPr>
        </p:nvSpPr>
        <p:spPr/>
        <p:txBody>
          <a:bodyPr/>
          <a:lstStyle/>
          <a:p>
            <a:r>
              <a:rPr lang="en-US" dirty="0"/>
              <a:t>Addendum</a:t>
            </a:r>
          </a:p>
        </p:txBody>
      </p:sp>
      <p:sp>
        <p:nvSpPr>
          <p:cNvPr id="6" name="Content Placeholder 5">
            <a:extLst>
              <a:ext uri="{FF2B5EF4-FFF2-40B4-BE49-F238E27FC236}">
                <a16:creationId xmlns:a16="http://schemas.microsoft.com/office/drawing/2014/main" id="{BF57C3DA-57D3-2A4B-A8D9-4D4BE25AC95C}"/>
              </a:ext>
            </a:extLst>
          </p:cNvPr>
          <p:cNvSpPr>
            <a:spLocks noGrp="1"/>
          </p:cNvSpPr>
          <p:nvPr>
            <p:ph idx="1"/>
          </p:nvPr>
        </p:nvSpPr>
        <p:spPr>
          <a:xfrm>
            <a:off x="457200" y="1752600"/>
            <a:ext cx="8229600" cy="4373563"/>
          </a:xfrm>
        </p:spPr>
        <p:txBody>
          <a:bodyPr/>
          <a:lstStyle/>
          <a:p>
            <a:r>
              <a:rPr lang="en-US" dirty="0"/>
              <a:t>Another tactic is to attack the BIOS</a:t>
            </a:r>
          </a:p>
          <a:p>
            <a:endParaRPr lang="en-US" dirty="0"/>
          </a:p>
          <a:p>
            <a:r>
              <a:rPr lang="en-US" dirty="0"/>
              <a:t>BIOS- Basic Input Output System</a:t>
            </a:r>
          </a:p>
          <a:p>
            <a:pPr lvl="1"/>
            <a:r>
              <a:rPr lang="en-US" dirty="0"/>
              <a:t>Firmware used to perform hardware initialization during the booting process (power-on startup), and to provide runtime services for operating systems and programs.</a:t>
            </a:r>
          </a:p>
        </p:txBody>
      </p:sp>
    </p:spTree>
    <p:extLst>
      <p:ext uri="{BB962C8B-B14F-4D97-AF65-F5344CB8AC3E}">
        <p14:creationId xmlns:p14="http://schemas.microsoft.com/office/powerpoint/2010/main" val="15566127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DE618-4A96-224A-A879-0AA232D6DFF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D89C1EF-4F83-3944-9B75-5B7DB0F1F298}"/>
              </a:ext>
            </a:extLst>
          </p:cNvPr>
          <p:cNvSpPr>
            <a:spLocks noGrp="1"/>
          </p:cNvSpPr>
          <p:nvPr>
            <p:ph idx="1"/>
          </p:nvPr>
        </p:nvSpPr>
        <p:spPr/>
        <p:txBody>
          <a:bodyPr/>
          <a:lstStyle/>
          <a:p>
            <a:r>
              <a:rPr lang="en-US" dirty="0"/>
              <a:t>Originally, BIOS firmware was stored in a ROM chip on the PC motherboard</a:t>
            </a:r>
          </a:p>
          <a:p>
            <a:r>
              <a:rPr lang="en-US" dirty="0"/>
              <a:t>In modern computer systems, the BIOS contents are stored on flash memory so it can be rewritten without removing the chip from the motherboard</a:t>
            </a:r>
          </a:p>
        </p:txBody>
      </p:sp>
    </p:spTree>
    <p:extLst>
      <p:ext uri="{BB962C8B-B14F-4D97-AF65-F5344CB8AC3E}">
        <p14:creationId xmlns:p14="http://schemas.microsoft.com/office/powerpoint/2010/main" val="37952036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51698-EB2C-E64C-9EEB-EE54D4574019}"/>
              </a:ext>
            </a:extLst>
          </p:cNvPr>
          <p:cNvSpPr>
            <a:spLocks noGrp="1"/>
          </p:cNvSpPr>
          <p:nvPr>
            <p:ph type="title"/>
          </p:nvPr>
        </p:nvSpPr>
        <p:spPr/>
        <p:txBody>
          <a:bodyPr/>
          <a:lstStyle/>
          <a:p>
            <a:r>
              <a:rPr lang="en-US" dirty="0"/>
              <a:t>Hardware write protect</a:t>
            </a:r>
          </a:p>
        </p:txBody>
      </p:sp>
      <p:pic>
        <p:nvPicPr>
          <p:cNvPr id="4" name="Content Placeholder 4">
            <a:extLst>
              <a:ext uri="{FF2B5EF4-FFF2-40B4-BE49-F238E27FC236}">
                <a16:creationId xmlns:a16="http://schemas.microsoft.com/office/drawing/2014/main" id="{720AE331-BA1C-9F43-8717-DD06512EADA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1727" y="1885554"/>
            <a:ext cx="6060546" cy="4545410"/>
          </a:xfrm>
          <a:prstGeom prst="rect">
            <a:avLst/>
          </a:prstGeom>
        </p:spPr>
      </p:pic>
    </p:spTree>
    <p:extLst>
      <p:ext uri="{BB962C8B-B14F-4D97-AF65-F5344CB8AC3E}">
        <p14:creationId xmlns:p14="http://schemas.microsoft.com/office/powerpoint/2010/main" val="1534478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6CC5A-8EC1-CD49-B44F-2C0AE6F957E2}"/>
              </a:ext>
            </a:extLst>
          </p:cNvPr>
          <p:cNvSpPr>
            <a:spLocks noGrp="1"/>
          </p:cNvSpPr>
          <p:nvPr>
            <p:ph type="title"/>
          </p:nvPr>
        </p:nvSpPr>
        <p:spPr/>
        <p:txBody>
          <a:bodyPr/>
          <a:lstStyle/>
          <a:p>
            <a:r>
              <a:rPr lang="en-US" dirty="0"/>
              <a:t>Cavity virus</a:t>
            </a:r>
          </a:p>
        </p:txBody>
      </p:sp>
      <p:sp>
        <p:nvSpPr>
          <p:cNvPr id="3" name="Content Placeholder 2">
            <a:extLst>
              <a:ext uri="{FF2B5EF4-FFF2-40B4-BE49-F238E27FC236}">
                <a16:creationId xmlns:a16="http://schemas.microsoft.com/office/drawing/2014/main" id="{384BFED2-4ECB-2948-AB5B-01FBFAD05EC5}"/>
              </a:ext>
            </a:extLst>
          </p:cNvPr>
          <p:cNvSpPr>
            <a:spLocks noGrp="1"/>
          </p:cNvSpPr>
          <p:nvPr>
            <p:ph idx="1"/>
          </p:nvPr>
        </p:nvSpPr>
        <p:spPr/>
        <p:txBody>
          <a:bodyPr/>
          <a:lstStyle/>
          <a:p>
            <a:r>
              <a:rPr lang="en-US" dirty="0"/>
              <a:t>EXEs and other executables can contain unused space</a:t>
            </a:r>
          </a:p>
          <a:p>
            <a:r>
              <a:rPr lang="en-US" dirty="0"/>
              <a:t>Cavity viruses insert themselves into the free space</a:t>
            </a:r>
          </a:p>
          <a:p>
            <a:pPr lvl="1"/>
            <a:r>
              <a:rPr lang="en-US" dirty="0"/>
              <a:t>But don’t change the overall file size</a:t>
            </a:r>
          </a:p>
        </p:txBody>
      </p:sp>
    </p:spTree>
    <p:extLst>
      <p:ext uri="{BB962C8B-B14F-4D97-AF65-F5344CB8AC3E}">
        <p14:creationId xmlns:p14="http://schemas.microsoft.com/office/powerpoint/2010/main" val="28347854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7ACA5-E906-3545-85A5-1647166F64C3}"/>
              </a:ext>
            </a:extLst>
          </p:cNvPr>
          <p:cNvSpPr>
            <a:spLocks noGrp="1"/>
          </p:cNvSpPr>
          <p:nvPr>
            <p:ph type="title"/>
          </p:nvPr>
        </p:nvSpPr>
        <p:spPr/>
        <p:txBody>
          <a:bodyPr/>
          <a:lstStyle/>
          <a:p>
            <a:r>
              <a:rPr lang="en-US" dirty="0"/>
              <a:t>Portable executables</a:t>
            </a:r>
          </a:p>
        </p:txBody>
      </p:sp>
      <p:sp>
        <p:nvSpPr>
          <p:cNvPr id="3" name="Content Placeholder 2">
            <a:extLst>
              <a:ext uri="{FF2B5EF4-FFF2-40B4-BE49-F238E27FC236}">
                <a16:creationId xmlns:a16="http://schemas.microsoft.com/office/drawing/2014/main" id="{0A0DAE7A-8056-F64D-9C8F-8F4F524C2478}"/>
              </a:ext>
            </a:extLst>
          </p:cNvPr>
          <p:cNvSpPr>
            <a:spLocks noGrp="1"/>
          </p:cNvSpPr>
          <p:nvPr>
            <p:ph idx="1"/>
          </p:nvPr>
        </p:nvSpPr>
        <p:spPr/>
        <p:txBody>
          <a:bodyPr>
            <a:normAutofit/>
          </a:bodyPr>
          <a:lstStyle/>
          <a:p>
            <a:r>
              <a:rPr lang="en-US" dirty="0"/>
              <a:t>In Windows: “.exe”</a:t>
            </a:r>
          </a:p>
          <a:p>
            <a:endParaRPr lang="en-US" dirty="0"/>
          </a:p>
          <a:p>
            <a:r>
              <a:rPr lang="en-US" dirty="0"/>
              <a:t>A PE file consists of headers and sections that show how to map the exe file into memory. </a:t>
            </a:r>
          </a:p>
          <a:p>
            <a:r>
              <a:rPr lang="en-US" dirty="0"/>
              <a:t>An executable image consists of several different regains</a:t>
            </a:r>
          </a:p>
          <a:p>
            <a:pPr lvl="1"/>
            <a:r>
              <a:rPr lang="en-US" dirty="0"/>
              <a:t>Each of which require different memory protection</a:t>
            </a:r>
          </a:p>
          <a:p>
            <a:r>
              <a:rPr lang="en-US" dirty="0"/>
              <a:t>Because of this, the start of each section must be aligned to a page boundary</a:t>
            </a:r>
          </a:p>
        </p:txBody>
      </p:sp>
    </p:spTree>
    <p:extLst>
      <p:ext uri="{BB962C8B-B14F-4D97-AF65-F5344CB8AC3E}">
        <p14:creationId xmlns:p14="http://schemas.microsoft.com/office/powerpoint/2010/main" val="36842179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4F86AF6F-C6D7-D841-856B-E753A83037C0}"/>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46262" y="170121"/>
            <a:ext cx="4851475" cy="6858000"/>
          </a:xfrm>
          <a:prstGeom prst="rect">
            <a:avLst/>
          </a:prstGeom>
        </p:spPr>
      </p:pic>
    </p:spTree>
    <p:extLst>
      <p:ext uri="{BB962C8B-B14F-4D97-AF65-F5344CB8AC3E}">
        <p14:creationId xmlns:p14="http://schemas.microsoft.com/office/powerpoint/2010/main" val="1577245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Malicious Logic</a:t>
            </a:r>
            <a:endParaRPr lang="en-US" dirty="0"/>
          </a:p>
        </p:txBody>
      </p:sp>
      <p:sp>
        <p:nvSpPr>
          <p:cNvPr id="3" name="Content Placeholder 2"/>
          <p:cNvSpPr>
            <a:spLocks noGrp="1"/>
          </p:cNvSpPr>
          <p:nvPr>
            <p:ph idx="1"/>
          </p:nvPr>
        </p:nvSpPr>
        <p:spPr/>
        <p:txBody>
          <a:bodyPr/>
          <a:lstStyle/>
          <a:p>
            <a:r>
              <a:rPr lang="en-US" altLang="en-US" dirty="0"/>
              <a:t>Set of instructions that cause site security policy to be violated</a:t>
            </a:r>
          </a:p>
        </p:txBody>
      </p:sp>
    </p:spTree>
    <p:extLst>
      <p:ext uri="{BB962C8B-B14F-4D97-AF65-F5344CB8AC3E}">
        <p14:creationId xmlns:p14="http://schemas.microsoft.com/office/powerpoint/2010/main" val="27672013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Rectangle 5"/>
          <p:cNvSpPr txBox="1">
            <a:spLocks noGrp="1"/>
          </p:cNvSpPr>
          <p:nvPr>
            <p:ph type="title"/>
          </p:nvPr>
        </p:nvSpPr>
        <p:spPr>
          <a:xfrm>
            <a:off x="838200" y="228600"/>
            <a:ext cx="7924800" cy="1143000"/>
          </a:xfrm>
          <a:prstGeom prst="rect">
            <a:avLst/>
          </a:prstGeom>
        </p:spPr>
        <p:txBody>
          <a:bodyPr>
            <a:normAutofit fontScale="90000"/>
          </a:bodyPr>
          <a:lstStyle/>
          <a:p>
            <a:r>
              <a:t>Logical View vs. Physical View</a:t>
            </a:r>
          </a:p>
        </p:txBody>
      </p:sp>
      <p:sp>
        <p:nvSpPr>
          <p:cNvPr id="146" name="Slide Number Placeholder 3"/>
          <p:cNvSpPr txBox="1">
            <a:spLocks noGrp="1"/>
          </p:cNvSpPr>
          <p:nvPr>
            <p:ph type="sldNum" sz="quarter" idx="2"/>
          </p:nvPr>
        </p:nvSpPr>
        <p:spPr>
          <a:xfrm>
            <a:off x="8384892" y="6394500"/>
            <a:ext cx="301909" cy="2888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Times New Roman"/>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Times New Roman"/>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Times New Roman"/>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Times New Roman"/>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Times New Roman"/>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Times New Roman"/>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Times New Roman"/>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Times New Roman"/>
              </a:defRPr>
            </a:lvl9pPr>
          </a:lstStyle>
          <a:p>
            <a:fld id="{86CB4B4D-7CA3-9044-876B-883B54F8677D}" type="slidenum">
              <a:rPr lang="en-US" smtClean="0"/>
              <a:pPr/>
              <a:t>20</a:t>
            </a:fld>
            <a:endParaRPr/>
          </a:p>
        </p:txBody>
      </p:sp>
      <p:pic>
        <p:nvPicPr>
          <p:cNvPr id="147" name="Picture 6">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828800" y="1719312"/>
            <a:ext cx="5486400" cy="4675188"/>
          </a:xfrm>
          <a:prstGeom prst="rect">
            <a:avLst/>
          </a:prstGeom>
          <a:ln w="12700">
            <a:miter lim="400000"/>
          </a:ln>
        </p:spPr>
      </p:pic>
    </p:spTree>
    <p:extLst>
      <p:ext uri="{BB962C8B-B14F-4D97-AF65-F5344CB8AC3E}">
        <p14:creationId xmlns:p14="http://schemas.microsoft.com/office/powerpoint/2010/main" val="25609607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3FC90-5308-B64F-91A7-5EF2B7D7A1BC}"/>
              </a:ext>
            </a:extLst>
          </p:cNvPr>
          <p:cNvSpPr>
            <a:spLocks noGrp="1"/>
          </p:cNvSpPr>
          <p:nvPr>
            <p:ph type="title"/>
          </p:nvPr>
        </p:nvSpPr>
        <p:spPr/>
        <p:txBody>
          <a:bodyPr/>
          <a:lstStyle/>
          <a:p>
            <a:r>
              <a:rPr lang="en-US" dirty="0"/>
              <a:t>mitigations</a:t>
            </a:r>
          </a:p>
        </p:txBody>
      </p:sp>
      <p:sp>
        <p:nvSpPr>
          <p:cNvPr id="3" name="Content Placeholder 2">
            <a:extLst>
              <a:ext uri="{FF2B5EF4-FFF2-40B4-BE49-F238E27FC236}">
                <a16:creationId xmlns:a16="http://schemas.microsoft.com/office/drawing/2014/main" id="{2E6F5BE6-4A6E-7D47-82E0-A47ACC8FF7E2}"/>
              </a:ext>
            </a:extLst>
          </p:cNvPr>
          <p:cNvSpPr>
            <a:spLocks noGrp="1"/>
          </p:cNvSpPr>
          <p:nvPr>
            <p:ph idx="1"/>
          </p:nvPr>
        </p:nvSpPr>
        <p:spPr/>
        <p:txBody>
          <a:bodyPr/>
          <a:lstStyle/>
          <a:p>
            <a:r>
              <a:rPr lang="en-US" dirty="0" err="1"/>
              <a:t>Checksumming</a:t>
            </a:r>
            <a:endParaRPr lang="en-US" dirty="0"/>
          </a:p>
          <a:p>
            <a:r>
              <a:rPr lang="en-US" dirty="0"/>
              <a:t>Verifying section boundaries</a:t>
            </a:r>
          </a:p>
          <a:p>
            <a:pPr lvl="1"/>
            <a:r>
              <a:rPr lang="en-US" dirty="0"/>
              <a:t>Initializing all areas that are not supposed to have runnable code or data</a:t>
            </a:r>
          </a:p>
        </p:txBody>
      </p:sp>
    </p:spTree>
    <p:extLst>
      <p:ext uri="{BB962C8B-B14F-4D97-AF65-F5344CB8AC3E}">
        <p14:creationId xmlns:p14="http://schemas.microsoft.com/office/powerpoint/2010/main" val="19589556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B93E9-EEF2-1F47-92F2-499263E44CF1}"/>
              </a:ext>
            </a:extLst>
          </p:cNvPr>
          <p:cNvSpPr>
            <a:spLocks noGrp="1"/>
          </p:cNvSpPr>
          <p:nvPr>
            <p:ph type="title"/>
          </p:nvPr>
        </p:nvSpPr>
        <p:spPr/>
        <p:txBody>
          <a:bodyPr/>
          <a:lstStyle/>
          <a:p>
            <a:r>
              <a:rPr lang="en-US" dirty="0"/>
              <a:t>TSR viruses</a:t>
            </a:r>
          </a:p>
        </p:txBody>
      </p:sp>
      <p:sp>
        <p:nvSpPr>
          <p:cNvPr id="3" name="Content Placeholder 2">
            <a:extLst>
              <a:ext uri="{FF2B5EF4-FFF2-40B4-BE49-F238E27FC236}">
                <a16:creationId xmlns:a16="http://schemas.microsoft.com/office/drawing/2014/main" id="{FB46B0FA-2CD6-0B42-B0C4-1DFBFBCCC492}"/>
              </a:ext>
            </a:extLst>
          </p:cNvPr>
          <p:cNvSpPr>
            <a:spLocks noGrp="1"/>
          </p:cNvSpPr>
          <p:nvPr>
            <p:ph idx="1"/>
          </p:nvPr>
        </p:nvSpPr>
        <p:spPr/>
        <p:txBody>
          <a:bodyPr/>
          <a:lstStyle/>
          <a:p>
            <a:r>
              <a:rPr lang="en-US" dirty="0"/>
              <a:t>Terminate and Stay Resident</a:t>
            </a:r>
          </a:p>
          <a:p>
            <a:r>
              <a:rPr lang="en-US" dirty="0"/>
              <a:t>Program returns control of the computer to the operating system</a:t>
            </a:r>
          </a:p>
          <a:p>
            <a:pPr lvl="1"/>
            <a:r>
              <a:rPr lang="en-US" dirty="0"/>
              <a:t>But stays resident in memory</a:t>
            </a:r>
          </a:p>
          <a:p>
            <a:pPr lvl="1"/>
            <a:r>
              <a:rPr lang="en-US" dirty="0"/>
              <a:t>Waiting to be reactivated by a hardware or software interrupt</a:t>
            </a:r>
          </a:p>
          <a:p>
            <a:r>
              <a:rPr lang="en-US" dirty="0"/>
              <a:t>Basically nonexistent nowadays</a:t>
            </a:r>
          </a:p>
        </p:txBody>
      </p:sp>
    </p:spTree>
    <p:extLst>
      <p:ext uri="{BB962C8B-B14F-4D97-AF65-F5344CB8AC3E}">
        <p14:creationId xmlns:p14="http://schemas.microsoft.com/office/powerpoint/2010/main" val="8813028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16B8E-AD59-9944-8614-C917B989C462}"/>
              </a:ext>
            </a:extLst>
          </p:cNvPr>
          <p:cNvSpPr>
            <a:spLocks noGrp="1"/>
          </p:cNvSpPr>
          <p:nvPr>
            <p:ph type="title"/>
          </p:nvPr>
        </p:nvSpPr>
        <p:spPr/>
        <p:txBody>
          <a:bodyPr/>
          <a:lstStyle/>
          <a:p>
            <a:r>
              <a:rPr lang="en-US" dirty="0"/>
              <a:t>Macro virus</a:t>
            </a:r>
          </a:p>
        </p:txBody>
      </p:sp>
      <p:sp>
        <p:nvSpPr>
          <p:cNvPr id="3" name="Content Placeholder 2">
            <a:extLst>
              <a:ext uri="{FF2B5EF4-FFF2-40B4-BE49-F238E27FC236}">
                <a16:creationId xmlns:a16="http://schemas.microsoft.com/office/drawing/2014/main" id="{EEE26933-1132-4A47-9866-5D16D759FE60}"/>
              </a:ext>
            </a:extLst>
          </p:cNvPr>
          <p:cNvSpPr>
            <a:spLocks noGrp="1"/>
          </p:cNvSpPr>
          <p:nvPr>
            <p:ph idx="1"/>
          </p:nvPr>
        </p:nvSpPr>
        <p:spPr/>
        <p:txBody>
          <a:bodyPr>
            <a:normAutofit lnSpcReduction="10000"/>
          </a:bodyPr>
          <a:lstStyle/>
          <a:p>
            <a:r>
              <a:rPr lang="en-US" dirty="0"/>
              <a:t>Virus written in macro language</a:t>
            </a:r>
          </a:p>
          <a:p>
            <a:pPr lvl="1"/>
            <a:r>
              <a:rPr lang="en-US" dirty="0"/>
              <a:t>Word *</a:t>
            </a:r>
          </a:p>
          <a:p>
            <a:pPr lvl="1"/>
            <a:r>
              <a:rPr lang="en-US" dirty="0"/>
              <a:t>Excel **</a:t>
            </a:r>
          </a:p>
          <a:p>
            <a:pPr lvl="1"/>
            <a:endParaRPr lang="en-US" dirty="0"/>
          </a:p>
          <a:p>
            <a:r>
              <a:rPr lang="en-US" dirty="0"/>
              <a:t>Since they are application dependent, they can infect multiple operating systems</a:t>
            </a:r>
          </a:p>
          <a:p>
            <a:pPr lvl="1"/>
            <a:r>
              <a:rPr lang="en-US" dirty="0"/>
              <a:t>Assuming the application runs on that operating system</a:t>
            </a:r>
          </a:p>
          <a:p>
            <a:pPr lvl="1"/>
            <a:endParaRPr lang="en-US" dirty="0"/>
          </a:p>
          <a:p>
            <a:pPr lvl="1"/>
            <a:endParaRPr lang="en-US" dirty="0"/>
          </a:p>
          <a:p>
            <a:pPr lvl="1"/>
            <a:endParaRPr lang="en-US" dirty="0"/>
          </a:p>
          <a:p>
            <a:pPr lvl="1"/>
            <a:endParaRPr lang="en-US" dirty="0"/>
          </a:p>
          <a:p>
            <a:pPr marL="1051560" lvl="3" indent="0">
              <a:buNone/>
            </a:pPr>
            <a:r>
              <a:rPr lang="en-US" dirty="0"/>
              <a:t>*Other word processors are available</a:t>
            </a:r>
          </a:p>
          <a:p>
            <a:pPr marL="1051560" lvl="3" indent="0">
              <a:buNone/>
            </a:pPr>
            <a:r>
              <a:rPr lang="en-US" dirty="0"/>
              <a:t>**Other spreadsheets are available</a:t>
            </a:r>
          </a:p>
        </p:txBody>
      </p:sp>
    </p:spTree>
    <p:extLst>
      <p:ext uri="{BB962C8B-B14F-4D97-AF65-F5344CB8AC3E}">
        <p14:creationId xmlns:p14="http://schemas.microsoft.com/office/powerpoint/2010/main" val="20841348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016B-19B5-0547-A126-E0C051F65127}"/>
              </a:ext>
            </a:extLst>
          </p:cNvPr>
          <p:cNvSpPr>
            <a:spLocks noGrp="1"/>
          </p:cNvSpPr>
          <p:nvPr>
            <p:ph type="title"/>
          </p:nvPr>
        </p:nvSpPr>
        <p:spPr/>
        <p:txBody>
          <a:bodyPr/>
          <a:lstStyle/>
          <a:p>
            <a:r>
              <a:rPr lang="en-US" dirty="0"/>
              <a:t>Mitigation</a:t>
            </a:r>
          </a:p>
        </p:txBody>
      </p:sp>
      <p:sp>
        <p:nvSpPr>
          <p:cNvPr id="3" name="Content Placeholder 2">
            <a:extLst>
              <a:ext uri="{FF2B5EF4-FFF2-40B4-BE49-F238E27FC236}">
                <a16:creationId xmlns:a16="http://schemas.microsoft.com/office/drawing/2014/main" id="{814E57E4-7B27-484F-B3ED-B92D33AE77E2}"/>
              </a:ext>
            </a:extLst>
          </p:cNvPr>
          <p:cNvSpPr>
            <a:spLocks noGrp="1"/>
          </p:cNvSpPr>
          <p:nvPr>
            <p:ph idx="1"/>
          </p:nvPr>
        </p:nvSpPr>
        <p:spPr/>
        <p:txBody>
          <a:bodyPr/>
          <a:lstStyle/>
          <a:p>
            <a:r>
              <a:rPr lang="en-US" dirty="0"/>
              <a:t>This is why Word/Excel disable macros by default</a:t>
            </a:r>
          </a:p>
          <a:p>
            <a:pPr lvl="1"/>
            <a:r>
              <a:rPr lang="en-US" dirty="0"/>
              <a:t>Have a look at any macros before enabling them</a:t>
            </a:r>
          </a:p>
        </p:txBody>
      </p:sp>
    </p:spTree>
    <p:extLst>
      <p:ext uri="{BB962C8B-B14F-4D97-AF65-F5344CB8AC3E}">
        <p14:creationId xmlns:p14="http://schemas.microsoft.com/office/powerpoint/2010/main" val="32082287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4F5C1-B784-E442-B723-95DEF776A604}"/>
              </a:ext>
            </a:extLst>
          </p:cNvPr>
          <p:cNvSpPr>
            <a:spLocks noGrp="1"/>
          </p:cNvSpPr>
          <p:nvPr>
            <p:ph type="title"/>
          </p:nvPr>
        </p:nvSpPr>
        <p:spPr/>
        <p:txBody>
          <a:bodyPr/>
          <a:lstStyle/>
          <a:p>
            <a:r>
              <a:rPr lang="en-US" dirty="0"/>
              <a:t>Stealth viruses</a:t>
            </a:r>
          </a:p>
        </p:txBody>
      </p:sp>
      <p:sp>
        <p:nvSpPr>
          <p:cNvPr id="3" name="Content Placeholder 2">
            <a:extLst>
              <a:ext uri="{FF2B5EF4-FFF2-40B4-BE49-F238E27FC236}">
                <a16:creationId xmlns:a16="http://schemas.microsoft.com/office/drawing/2014/main" id="{6C20B655-CC2A-5644-A826-62571212EF05}"/>
              </a:ext>
            </a:extLst>
          </p:cNvPr>
          <p:cNvSpPr>
            <a:spLocks noGrp="1"/>
          </p:cNvSpPr>
          <p:nvPr>
            <p:ph idx="1"/>
          </p:nvPr>
        </p:nvSpPr>
        <p:spPr/>
        <p:txBody>
          <a:bodyPr/>
          <a:lstStyle/>
          <a:p>
            <a:r>
              <a:rPr lang="en-US" dirty="0"/>
              <a:t>Viruses that hide</a:t>
            </a:r>
          </a:p>
          <a:p>
            <a:pPr lvl="1"/>
            <a:r>
              <a:rPr lang="en-US" dirty="0"/>
              <a:t>From you</a:t>
            </a:r>
          </a:p>
          <a:p>
            <a:pPr lvl="1"/>
            <a:r>
              <a:rPr lang="en-US" dirty="0"/>
              <a:t>From the OS</a:t>
            </a:r>
          </a:p>
          <a:p>
            <a:pPr lvl="1"/>
            <a:r>
              <a:rPr lang="en-US" dirty="0"/>
              <a:t>From anti-virus applications</a:t>
            </a:r>
          </a:p>
          <a:p>
            <a:pPr lvl="1"/>
            <a:endParaRPr lang="en-US" dirty="0"/>
          </a:p>
          <a:p>
            <a:r>
              <a:rPr lang="en-US" dirty="0"/>
              <a:t>Some are capable of changing their “fingerprint” to appear benign</a:t>
            </a:r>
          </a:p>
        </p:txBody>
      </p:sp>
    </p:spTree>
    <p:extLst>
      <p:ext uri="{BB962C8B-B14F-4D97-AF65-F5344CB8AC3E}">
        <p14:creationId xmlns:p14="http://schemas.microsoft.com/office/powerpoint/2010/main" val="36295970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A6639-7D88-5646-A4C4-BD7CF2FB4624}"/>
              </a:ext>
            </a:extLst>
          </p:cNvPr>
          <p:cNvSpPr>
            <a:spLocks noGrp="1"/>
          </p:cNvSpPr>
          <p:nvPr>
            <p:ph type="title"/>
          </p:nvPr>
        </p:nvSpPr>
        <p:spPr/>
        <p:txBody>
          <a:bodyPr/>
          <a:lstStyle/>
          <a:p>
            <a:r>
              <a:rPr lang="en-US" dirty="0"/>
              <a:t>Encrypted virus</a:t>
            </a:r>
          </a:p>
        </p:txBody>
      </p:sp>
      <p:sp>
        <p:nvSpPr>
          <p:cNvPr id="3" name="Content Placeholder 2">
            <a:extLst>
              <a:ext uri="{FF2B5EF4-FFF2-40B4-BE49-F238E27FC236}">
                <a16:creationId xmlns:a16="http://schemas.microsoft.com/office/drawing/2014/main" id="{21EC3435-308E-6245-A03E-7F30AE2F2E0E}"/>
              </a:ext>
            </a:extLst>
          </p:cNvPr>
          <p:cNvSpPr>
            <a:spLocks noGrp="1"/>
          </p:cNvSpPr>
          <p:nvPr>
            <p:ph idx="1"/>
          </p:nvPr>
        </p:nvSpPr>
        <p:spPr/>
        <p:txBody>
          <a:bodyPr/>
          <a:lstStyle/>
          <a:p>
            <a:r>
              <a:rPr lang="en-US" dirty="0"/>
              <a:t>Originally, viruses were identified by their “signature”</a:t>
            </a:r>
          </a:p>
          <a:p>
            <a:pPr lvl="1"/>
            <a:r>
              <a:rPr lang="en-US" dirty="0"/>
              <a:t>A characteristic series of bytes</a:t>
            </a:r>
          </a:p>
          <a:p>
            <a:endParaRPr lang="en-US" dirty="0"/>
          </a:p>
        </p:txBody>
      </p:sp>
      <p:pic>
        <p:nvPicPr>
          <p:cNvPr id="5" name="Picture 4">
            <a:extLst>
              <a:ext uri="{FF2B5EF4-FFF2-40B4-BE49-F238E27FC236}">
                <a16:creationId xmlns:a16="http://schemas.microsoft.com/office/drawing/2014/main" id="{BAEF904D-79FC-D440-AC4F-0C83B00E8D7D}"/>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969" y="3098505"/>
            <a:ext cx="8358061" cy="2706872"/>
          </a:xfrm>
          <a:prstGeom prst="rect">
            <a:avLst/>
          </a:prstGeom>
        </p:spPr>
      </p:pic>
    </p:spTree>
    <p:extLst>
      <p:ext uri="{BB962C8B-B14F-4D97-AF65-F5344CB8AC3E}">
        <p14:creationId xmlns:p14="http://schemas.microsoft.com/office/powerpoint/2010/main" val="15293257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25B74-8863-2347-BB20-C299A22CDD9E}"/>
              </a:ext>
            </a:extLst>
          </p:cNvPr>
          <p:cNvSpPr>
            <a:spLocks noGrp="1"/>
          </p:cNvSpPr>
          <p:nvPr>
            <p:ph type="title"/>
          </p:nvPr>
        </p:nvSpPr>
        <p:spPr/>
        <p:txBody>
          <a:bodyPr/>
          <a:lstStyle/>
          <a:p>
            <a:r>
              <a:rPr lang="en-US" dirty="0"/>
              <a:t>Hiding signatures</a:t>
            </a:r>
          </a:p>
        </p:txBody>
      </p:sp>
      <p:sp>
        <p:nvSpPr>
          <p:cNvPr id="3" name="Content Placeholder 2">
            <a:extLst>
              <a:ext uri="{FF2B5EF4-FFF2-40B4-BE49-F238E27FC236}">
                <a16:creationId xmlns:a16="http://schemas.microsoft.com/office/drawing/2014/main" id="{BAF2860C-F342-B041-9667-F80C9C5E1547}"/>
              </a:ext>
            </a:extLst>
          </p:cNvPr>
          <p:cNvSpPr>
            <a:spLocks noGrp="1"/>
          </p:cNvSpPr>
          <p:nvPr>
            <p:ph idx="1"/>
          </p:nvPr>
        </p:nvSpPr>
        <p:spPr/>
        <p:txBody>
          <a:bodyPr/>
          <a:lstStyle/>
          <a:p>
            <a:r>
              <a:rPr lang="en-US" dirty="0"/>
              <a:t>Make different viruses</a:t>
            </a:r>
          </a:p>
          <a:p>
            <a:pPr lvl="1"/>
            <a:r>
              <a:rPr lang="en-US" dirty="0"/>
              <a:t>Sometimes difficult</a:t>
            </a:r>
          </a:p>
          <a:p>
            <a:pPr lvl="1"/>
            <a:r>
              <a:rPr lang="en-US" dirty="0"/>
              <a:t>Similar logic will result in similar signature</a:t>
            </a:r>
          </a:p>
          <a:p>
            <a:endParaRPr lang="en-US" dirty="0"/>
          </a:p>
          <a:p>
            <a:r>
              <a:rPr lang="en-US" dirty="0"/>
              <a:t>Encrypt virus’s executable</a:t>
            </a:r>
          </a:p>
          <a:p>
            <a:pPr lvl="1"/>
            <a:r>
              <a:rPr lang="en-US" dirty="0"/>
              <a:t>Virus decrypts itself</a:t>
            </a:r>
          </a:p>
          <a:p>
            <a:pPr lvl="1"/>
            <a:r>
              <a:rPr lang="en-US" dirty="0"/>
              <a:t>Does naughty things</a:t>
            </a:r>
          </a:p>
          <a:p>
            <a:pPr lvl="1"/>
            <a:r>
              <a:rPr lang="en-US" dirty="0"/>
              <a:t>Re-encrypts itself</a:t>
            </a:r>
          </a:p>
        </p:txBody>
      </p:sp>
    </p:spTree>
    <p:extLst>
      <p:ext uri="{BB962C8B-B14F-4D97-AF65-F5344CB8AC3E}">
        <p14:creationId xmlns:p14="http://schemas.microsoft.com/office/powerpoint/2010/main" val="9653724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F87A2-74A8-A64C-A3C4-7CC84DB030BA}"/>
              </a:ext>
            </a:extLst>
          </p:cNvPr>
          <p:cNvSpPr>
            <a:spLocks noGrp="1"/>
          </p:cNvSpPr>
          <p:nvPr>
            <p:ph type="title"/>
          </p:nvPr>
        </p:nvSpPr>
        <p:spPr/>
        <p:txBody>
          <a:bodyPr/>
          <a:lstStyle/>
          <a:p>
            <a:r>
              <a:rPr lang="en-US" dirty="0"/>
              <a:t>Polymorphic virus</a:t>
            </a:r>
          </a:p>
        </p:txBody>
      </p:sp>
      <p:sp>
        <p:nvSpPr>
          <p:cNvPr id="3" name="Content Placeholder 2">
            <a:extLst>
              <a:ext uri="{FF2B5EF4-FFF2-40B4-BE49-F238E27FC236}">
                <a16:creationId xmlns:a16="http://schemas.microsoft.com/office/drawing/2014/main" id="{F8DB6D97-E353-0341-B606-A4C4158A5A15}"/>
              </a:ext>
            </a:extLst>
          </p:cNvPr>
          <p:cNvSpPr>
            <a:spLocks noGrp="1"/>
          </p:cNvSpPr>
          <p:nvPr>
            <p:ph idx="1"/>
          </p:nvPr>
        </p:nvSpPr>
        <p:spPr/>
        <p:txBody>
          <a:bodyPr/>
          <a:lstStyle/>
          <a:p>
            <a:r>
              <a:rPr lang="en-US" dirty="0"/>
              <a:t>Encryption done better</a:t>
            </a:r>
          </a:p>
          <a:p>
            <a:r>
              <a:rPr lang="en-US" dirty="0"/>
              <a:t>Allows a virus to change its own source code</a:t>
            </a:r>
          </a:p>
          <a:p>
            <a:pPr lvl="1"/>
            <a:r>
              <a:rPr lang="en-US" dirty="0"/>
              <a:t>Thus emanating a different signature</a:t>
            </a:r>
          </a:p>
          <a:p>
            <a:r>
              <a:rPr lang="en-US" dirty="0"/>
              <a:t>Each time the infected file is accesses</a:t>
            </a:r>
          </a:p>
        </p:txBody>
      </p:sp>
    </p:spTree>
    <p:extLst>
      <p:ext uri="{BB962C8B-B14F-4D97-AF65-F5344CB8AC3E}">
        <p14:creationId xmlns:p14="http://schemas.microsoft.com/office/powerpoint/2010/main" val="18745328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E0CB0-FE41-D64A-9E9F-6BBC3578393F}"/>
              </a:ext>
            </a:extLst>
          </p:cNvPr>
          <p:cNvSpPr>
            <a:spLocks noGrp="1"/>
          </p:cNvSpPr>
          <p:nvPr>
            <p:ph type="title"/>
          </p:nvPr>
        </p:nvSpPr>
        <p:spPr/>
        <p:txBody>
          <a:bodyPr/>
          <a:lstStyle/>
          <a:p>
            <a:r>
              <a:rPr lang="en-US" dirty="0"/>
              <a:t>mitigations</a:t>
            </a:r>
          </a:p>
        </p:txBody>
      </p:sp>
      <p:sp>
        <p:nvSpPr>
          <p:cNvPr id="3" name="Content Placeholder 2">
            <a:extLst>
              <a:ext uri="{FF2B5EF4-FFF2-40B4-BE49-F238E27FC236}">
                <a16:creationId xmlns:a16="http://schemas.microsoft.com/office/drawing/2014/main" id="{83EC114F-2344-0740-B4C7-E3C399CE585B}"/>
              </a:ext>
            </a:extLst>
          </p:cNvPr>
          <p:cNvSpPr>
            <a:spLocks noGrp="1"/>
          </p:cNvSpPr>
          <p:nvPr>
            <p:ph idx="1"/>
          </p:nvPr>
        </p:nvSpPr>
        <p:spPr/>
        <p:txBody>
          <a:bodyPr/>
          <a:lstStyle/>
          <a:p>
            <a:r>
              <a:rPr lang="en-US" dirty="0"/>
              <a:t>Computers can’t be random</a:t>
            </a:r>
          </a:p>
          <a:p>
            <a:pPr lvl="1"/>
            <a:r>
              <a:rPr lang="en-US" dirty="0"/>
              <a:t>Use that to our advantage</a:t>
            </a:r>
          </a:p>
          <a:p>
            <a:pPr lvl="1"/>
            <a:r>
              <a:rPr lang="en-US" dirty="0"/>
              <a:t>It just takes more computer power</a:t>
            </a:r>
          </a:p>
          <a:p>
            <a:r>
              <a:rPr lang="en-US" dirty="0"/>
              <a:t>Trick the virus</a:t>
            </a:r>
          </a:p>
          <a:p>
            <a:pPr lvl="1"/>
            <a:r>
              <a:rPr lang="en-US" dirty="0"/>
              <a:t>Emulate an execution environment with strict control</a:t>
            </a:r>
          </a:p>
          <a:p>
            <a:pPr lvl="2"/>
            <a:r>
              <a:rPr lang="en-US" dirty="0"/>
              <a:t>When the virus decrypts itself, scan it</a:t>
            </a:r>
          </a:p>
        </p:txBody>
      </p:sp>
    </p:spTree>
    <p:extLst>
      <p:ext uri="{BB962C8B-B14F-4D97-AF65-F5344CB8AC3E}">
        <p14:creationId xmlns:p14="http://schemas.microsoft.com/office/powerpoint/2010/main" val="3510487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viruses</a:t>
            </a:r>
          </a:p>
        </p:txBody>
      </p:sp>
      <p:sp>
        <p:nvSpPr>
          <p:cNvPr id="3" name="Content Placeholder 2"/>
          <p:cNvSpPr>
            <a:spLocks noGrp="1"/>
          </p:cNvSpPr>
          <p:nvPr>
            <p:ph idx="1"/>
          </p:nvPr>
        </p:nvSpPr>
        <p:spPr/>
        <p:txBody>
          <a:bodyPr/>
          <a:lstStyle/>
          <a:p>
            <a:r>
              <a:rPr lang="en-US" dirty="0"/>
              <a:t>Self replicating program code</a:t>
            </a:r>
          </a:p>
          <a:p>
            <a:r>
              <a:rPr lang="en-US" dirty="0"/>
              <a:t>Becoming quite rare in the real world</a:t>
            </a:r>
          </a:p>
        </p:txBody>
      </p:sp>
    </p:spTree>
    <p:extLst>
      <p:ext uri="{BB962C8B-B14F-4D97-AF65-F5344CB8AC3E}">
        <p14:creationId xmlns:p14="http://schemas.microsoft.com/office/powerpoint/2010/main" val="38199455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B19AA-4155-344F-93D6-99D6D43FCB81}"/>
              </a:ext>
            </a:extLst>
          </p:cNvPr>
          <p:cNvSpPr>
            <a:spLocks noGrp="1"/>
          </p:cNvSpPr>
          <p:nvPr>
            <p:ph type="title"/>
          </p:nvPr>
        </p:nvSpPr>
        <p:spPr/>
        <p:txBody>
          <a:bodyPr/>
          <a:lstStyle/>
          <a:p>
            <a:r>
              <a:rPr lang="en-US" dirty="0"/>
              <a:t>Metamorphism</a:t>
            </a:r>
          </a:p>
        </p:txBody>
      </p:sp>
      <p:sp>
        <p:nvSpPr>
          <p:cNvPr id="3" name="Content Placeholder 2">
            <a:extLst>
              <a:ext uri="{FF2B5EF4-FFF2-40B4-BE49-F238E27FC236}">
                <a16:creationId xmlns:a16="http://schemas.microsoft.com/office/drawing/2014/main" id="{A4C38929-8EA9-7041-839B-D9B9AF6ADAF0}"/>
              </a:ext>
            </a:extLst>
          </p:cNvPr>
          <p:cNvSpPr>
            <a:spLocks noGrp="1"/>
          </p:cNvSpPr>
          <p:nvPr>
            <p:ph idx="1"/>
          </p:nvPr>
        </p:nvSpPr>
        <p:spPr/>
        <p:txBody>
          <a:bodyPr/>
          <a:lstStyle/>
          <a:p>
            <a:r>
              <a:rPr lang="en-US" dirty="0"/>
              <a:t>Similar to polymorphism, except…</a:t>
            </a:r>
          </a:p>
          <a:p>
            <a:r>
              <a:rPr lang="en-US" dirty="0"/>
              <a:t>Not only does the virus signature change</a:t>
            </a:r>
          </a:p>
          <a:p>
            <a:pPr marL="114300" indent="0">
              <a:buNone/>
            </a:pPr>
            <a:r>
              <a:rPr lang="en-US" dirty="0"/>
              <a:t>…But the functionality does too</a:t>
            </a:r>
          </a:p>
          <a:p>
            <a:pPr marL="114300" indent="0">
              <a:buNone/>
            </a:pPr>
            <a:endParaRPr lang="en-US" dirty="0"/>
          </a:p>
          <a:p>
            <a:r>
              <a:rPr lang="en-US" dirty="0"/>
              <a:t>Virus carries it’s source code with it</a:t>
            </a:r>
          </a:p>
          <a:p>
            <a:pPr lvl="1"/>
            <a:r>
              <a:rPr lang="en-US" dirty="0"/>
              <a:t>If it can find a compiler on the host machine, it compiles a new version of itself</a:t>
            </a:r>
          </a:p>
          <a:p>
            <a:pPr lvl="1"/>
            <a:r>
              <a:rPr lang="en-US" dirty="0"/>
              <a:t>Very good technique on Linux/Unix machines</a:t>
            </a:r>
          </a:p>
        </p:txBody>
      </p:sp>
    </p:spTree>
    <p:extLst>
      <p:ext uri="{BB962C8B-B14F-4D97-AF65-F5344CB8AC3E}">
        <p14:creationId xmlns:p14="http://schemas.microsoft.com/office/powerpoint/2010/main" val="14303287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744EF-B65B-4247-A8A3-9B806E9EB666}"/>
              </a:ext>
            </a:extLst>
          </p:cNvPr>
          <p:cNvSpPr>
            <a:spLocks noGrp="1"/>
          </p:cNvSpPr>
          <p:nvPr>
            <p:ph type="title"/>
          </p:nvPr>
        </p:nvSpPr>
        <p:spPr/>
        <p:txBody>
          <a:bodyPr/>
          <a:lstStyle/>
          <a:p>
            <a:r>
              <a:rPr lang="en-US" dirty="0"/>
              <a:t>stealth</a:t>
            </a:r>
          </a:p>
        </p:txBody>
      </p:sp>
      <p:sp>
        <p:nvSpPr>
          <p:cNvPr id="3" name="Content Placeholder 2">
            <a:extLst>
              <a:ext uri="{FF2B5EF4-FFF2-40B4-BE49-F238E27FC236}">
                <a16:creationId xmlns:a16="http://schemas.microsoft.com/office/drawing/2014/main" id="{814AB2B4-3B34-F84E-8790-4D2D561876E0}"/>
              </a:ext>
            </a:extLst>
          </p:cNvPr>
          <p:cNvSpPr>
            <a:spLocks noGrp="1"/>
          </p:cNvSpPr>
          <p:nvPr>
            <p:ph idx="1"/>
          </p:nvPr>
        </p:nvSpPr>
        <p:spPr/>
        <p:txBody>
          <a:bodyPr/>
          <a:lstStyle/>
          <a:p>
            <a:r>
              <a:rPr lang="en-US" dirty="0"/>
              <a:t>In the virus world, stealth is survival</a:t>
            </a:r>
          </a:p>
          <a:p>
            <a:endParaRPr lang="en-US" dirty="0"/>
          </a:p>
          <a:p>
            <a:r>
              <a:rPr lang="en-US" dirty="0"/>
              <a:t>Multiple methodologies are used:</a:t>
            </a:r>
          </a:p>
          <a:p>
            <a:pPr lvl="1"/>
            <a:r>
              <a:rPr lang="en-US" dirty="0"/>
              <a:t>Camouflage</a:t>
            </a:r>
          </a:p>
          <a:p>
            <a:pPr lvl="1"/>
            <a:r>
              <a:rPr lang="en-US" dirty="0"/>
              <a:t>Redirection</a:t>
            </a:r>
          </a:p>
          <a:p>
            <a:pPr lvl="1"/>
            <a:r>
              <a:rPr lang="en-US" dirty="0"/>
              <a:t>Interception</a:t>
            </a:r>
          </a:p>
        </p:txBody>
      </p:sp>
    </p:spTree>
    <p:extLst>
      <p:ext uri="{BB962C8B-B14F-4D97-AF65-F5344CB8AC3E}">
        <p14:creationId xmlns:p14="http://schemas.microsoft.com/office/powerpoint/2010/main" val="22415326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32F24-41BB-3E44-9D5C-12ECD835737B}"/>
              </a:ext>
            </a:extLst>
          </p:cNvPr>
          <p:cNvSpPr>
            <a:spLocks noGrp="1"/>
          </p:cNvSpPr>
          <p:nvPr>
            <p:ph type="title"/>
          </p:nvPr>
        </p:nvSpPr>
        <p:spPr/>
        <p:txBody>
          <a:bodyPr/>
          <a:lstStyle/>
          <a:p>
            <a:r>
              <a:rPr lang="en-US" dirty="0"/>
              <a:t>interception</a:t>
            </a:r>
          </a:p>
        </p:txBody>
      </p:sp>
      <p:sp>
        <p:nvSpPr>
          <p:cNvPr id="3" name="Content Placeholder 2">
            <a:extLst>
              <a:ext uri="{FF2B5EF4-FFF2-40B4-BE49-F238E27FC236}">
                <a16:creationId xmlns:a16="http://schemas.microsoft.com/office/drawing/2014/main" id="{5C1BD39F-A4A6-7C4B-803D-3880B641A40C}"/>
              </a:ext>
            </a:extLst>
          </p:cNvPr>
          <p:cNvSpPr>
            <a:spLocks noGrp="1"/>
          </p:cNvSpPr>
          <p:nvPr>
            <p:ph idx="1"/>
          </p:nvPr>
        </p:nvSpPr>
        <p:spPr/>
        <p:txBody>
          <a:bodyPr/>
          <a:lstStyle/>
          <a:p>
            <a:r>
              <a:rPr lang="en-US" dirty="0"/>
              <a:t>Programs looking over your shoulder</a:t>
            </a:r>
          </a:p>
          <a:p>
            <a:pPr lvl="1"/>
            <a:r>
              <a:rPr lang="en-US" dirty="0"/>
              <a:t>Key loggers</a:t>
            </a:r>
          </a:p>
          <a:p>
            <a:pPr lvl="2"/>
            <a:r>
              <a:rPr lang="en-US" dirty="0"/>
              <a:t>Send keystrokes to remote machine</a:t>
            </a:r>
          </a:p>
          <a:p>
            <a:r>
              <a:rPr lang="en-US" dirty="0"/>
              <a:t>Email indexers</a:t>
            </a:r>
          </a:p>
        </p:txBody>
      </p:sp>
    </p:spTree>
    <p:extLst>
      <p:ext uri="{BB962C8B-B14F-4D97-AF65-F5344CB8AC3E}">
        <p14:creationId xmlns:p14="http://schemas.microsoft.com/office/powerpoint/2010/main" val="1855614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043EB-747F-F04A-9E53-E5B6C97DA181}"/>
              </a:ext>
            </a:extLst>
          </p:cNvPr>
          <p:cNvSpPr>
            <a:spLocks noGrp="1"/>
          </p:cNvSpPr>
          <p:nvPr>
            <p:ph type="title"/>
          </p:nvPr>
        </p:nvSpPr>
        <p:spPr/>
        <p:txBody>
          <a:bodyPr/>
          <a:lstStyle/>
          <a:p>
            <a:r>
              <a:rPr lang="en-US" dirty="0"/>
              <a:t>redirection</a:t>
            </a:r>
          </a:p>
        </p:txBody>
      </p:sp>
      <p:sp>
        <p:nvSpPr>
          <p:cNvPr id="3" name="Content Placeholder 2">
            <a:extLst>
              <a:ext uri="{FF2B5EF4-FFF2-40B4-BE49-F238E27FC236}">
                <a16:creationId xmlns:a16="http://schemas.microsoft.com/office/drawing/2014/main" id="{E2A77C4B-20A7-EB4C-8467-13076D7099BD}"/>
              </a:ext>
            </a:extLst>
          </p:cNvPr>
          <p:cNvSpPr>
            <a:spLocks noGrp="1"/>
          </p:cNvSpPr>
          <p:nvPr>
            <p:ph idx="1"/>
          </p:nvPr>
        </p:nvSpPr>
        <p:spPr/>
        <p:txBody>
          <a:bodyPr/>
          <a:lstStyle/>
          <a:p>
            <a:r>
              <a:rPr lang="en-US" dirty="0"/>
              <a:t>A boot sector virus might keep a copy of the uninfected boot sector</a:t>
            </a:r>
          </a:p>
          <a:p>
            <a:pPr lvl="1"/>
            <a:r>
              <a:rPr lang="en-US" dirty="0"/>
              <a:t>Any attempts by the OS to “look” will be redirected to the clean copy</a:t>
            </a:r>
          </a:p>
          <a:p>
            <a:pPr lvl="1"/>
            <a:endParaRPr lang="en-US" dirty="0"/>
          </a:p>
          <a:p>
            <a:r>
              <a:rPr lang="en-US" dirty="0"/>
              <a:t>This is why…</a:t>
            </a:r>
          </a:p>
          <a:p>
            <a:pPr lvl="1"/>
            <a:r>
              <a:rPr lang="en-US" dirty="0"/>
              <a:t>As your module reading says:</a:t>
            </a:r>
          </a:p>
        </p:txBody>
      </p:sp>
    </p:spTree>
    <p:extLst>
      <p:ext uri="{BB962C8B-B14F-4D97-AF65-F5344CB8AC3E}">
        <p14:creationId xmlns:p14="http://schemas.microsoft.com/office/powerpoint/2010/main" val="35897532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5EA5A-7411-CF41-A151-0BD4551482AA}"/>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A87EA246-B7A7-944D-8622-13E0337EF9B9}"/>
              </a:ext>
            </a:extLst>
          </p:cNvPr>
          <p:cNvSpPr>
            <a:spLocks noGrp="1"/>
          </p:cNvSpPr>
          <p:nvPr>
            <p:ph idx="1"/>
          </p:nvPr>
        </p:nvSpPr>
        <p:spPr/>
        <p:txBody>
          <a:bodyPr>
            <a:normAutofit/>
          </a:bodyPr>
          <a:lstStyle/>
          <a:p>
            <a:pPr marL="114300" indent="0" algn="ctr">
              <a:buNone/>
            </a:pPr>
            <a:r>
              <a:rPr lang="en-US" sz="2800" dirty="0"/>
              <a:t>“Stealth is one more reason you should always boot from a clean, write-protected boot diskette prior to running a DOS virus scan”</a:t>
            </a:r>
          </a:p>
        </p:txBody>
      </p:sp>
    </p:spTree>
    <p:extLst>
      <p:ext uri="{BB962C8B-B14F-4D97-AF65-F5344CB8AC3E}">
        <p14:creationId xmlns:p14="http://schemas.microsoft.com/office/powerpoint/2010/main" val="13416203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F8DC1-0A29-974B-9EFF-A2861E3CB934}"/>
              </a:ext>
            </a:extLst>
          </p:cNvPr>
          <p:cNvSpPr>
            <a:spLocks noGrp="1"/>
          </p:cNvSpPr>
          <p:nvPr>
            <p:ph type="title"/>
          </p:nvPr>
        </p:nvSpPr>
        <p:spPr/>
        <p:txBody>
          <a:bodyPr/>
          <a:lstStyle/>
          <a:p>
            <a:r>
              <a:rPr lang="en-US" dirty="0"/>
              <a:t>rootkits</a:t>
            </a:r>
          </a:p>
        </p:txBody>
      </p:sp>
      <p:sp>
        <p:nvSpPr>
          <p:cNvPr id="3" name="Content Placeholder 2">
            <a:extLst>
              <a:ext uri="{FF2B5EF4-FFF2-40B4-BE49-F238E27FC236}">
                <a16:creationId xmlns:a16="http://schemas.microsoft.com/office/drawing/2014/main" id="{E9CE109D-ACD6-1F44-A59F-A5FF4E6E34FD}"/>
              </a:ext>
            </a:extLst>
          </p:cNvPr>
          <p:cNvSpPr>
            <a:spLocks noGrp="1"/>
          </p:cNvSpPr>
          <p:nvPr>
            <p:ph idx="1"/>
          </p:nvPr>
        </p:nvSpPr>
        <p:spPr/>
        <p:txBody>
          <a:bodyPr/>
          <a:lstStyle/>
          <a:p>
            <a:r>
              <a:rPr lang="en-US" dirty="0"/>
              <a:t>Originated from Unix/Linux tools to give users ”root” level access</a:t>
            </a:r>
          </a:p>
          <a:p>
            <a:r>
              <a:rPr lang="en-US" dirty="0"/>
              <a:t>Rootkits allow (malicious) access to areas where other software is not allowed</a:t>
            </a:r>
          </a:p>
          <a:p>
            <a:r>
              <a:rPr lang="en-US" dirty="0"/>
              <a:t>Primary weapon is stealth</a:t>
            </a:r>
          </a:p>
          <a:p>
            <a:r>
              <a:rPr lang="en-US" dirty="0"/>
              <a:t>Very hard to remove…or even detect</a:t>
            </a:r>
          </a:p>
        </p:txBody>
      </p:sp>
    </p:spTree>
    <p:extLst>
      <p:ext uri="{BB962C8B-B14F-4D97-AF65-F5344CB8AC3E}">
        <p14:creationId xmlns:p14="http://schemas.microsoft.com/office/powerpoint/2010/main" val="26436314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E9B8C-3EB1-0E4F-B6AD-574106DA3C2A}"/>
              </a:ext>
            </a:extLst>
          </p:cNvPr>
          <p:cNvSpPr>
            <a:spLocks noGrp="1"/>
          </p:cNvSpPr>
          <p:nvPr>
            <p:ph type="title"/>
          </p:nvPr>
        </p:nvSpPr>
        <p:spPr/>
        <p:txBody>
          <a:bodyPr/>
          <a:lstStyle/>
          <a:p>
            <a:r>
              <a:rPr lang="en-US" dirty="0"/>
              <a:t>Trojan horse</a:t>
            </a:r>
          </a:p>
        </p:txBody>
      </p:sp>
      <p:pic>
        <p:nvPicPr>
          <p:cNvPr id="5" name="Content Placeholder 4">
            <a:extLst>
              <a:ext uri="{FF2B5EF4-FFF2-40B4-BE49-F238E27FC236}">
                <a16:creationId xmlns:a16="http://schemas.microsoft.com/office/drawing/2014/main" id="{308034FB-A9A8-A848-AB12-B8F58F36D503}"/>
              </a:ext>
              <a:ext uri="{C183D7F6-B498-43B3-948B-1728B52AA6E4}">
                <adec:decorative xmlns:adec="http://schemas.microsoft.com/office/drawing/2017/decorative" val="1"/>
              </a:ext>
            </a:extLst>
          </p:cNvPr>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1266516" y="1730930"/>
            <a:ext cx="6610968" cy="4718698"/>
          </a:xfrm>
        </p:spPr>
      </p:pic>
    </p:spTree>
    <p:extLst>
      <p:ext uri="{BB962C8B-B14F-4D97-AF65-F5344CB8AC3E}">
        <p14:creationId xmlns:p14="http://schemas.microsoft.com/office/powerpoint/2010/main" val="28372549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75789-2DDA-C54C-9AAF-6992806F8CE1}"/>
              </a:ext>
            </a:extLst>
          </p:cNvPr>
          <p:cNvSpPr>
            <a:spLocks noGrp="1"/>
          </p:cNvSpPr>
          <p:nvPr>
            <p:ph type="title"/>
          </p:nvPr>
        </p:nvSpPr>
        <p:spPr/>
        <p:txBody>
          <a:bodyPr/>
          <a:lstStyle/>
          <a:p>
            <a:r>
              <a:rPr lang="en-US" dirty="0"/>
              <a:t>Trojan malware</a:t>
            </a:r>
          </a:p>
        </p:txBody>
      </p:sp>
      <p:sp>
        <p:nvSpPr>
          <p:cNvPr id="3" name="Content Placeholder 2">
            <a:extLst>
              <a:ext uri="{FF2B5EF4-FFF2-40B4-BE49-F238E27FC236}">
                <a16:creationId xmlns:a16="http://schemas.microsoft.com/office/drawing/2014/main" id="{EED0E021-F608-4F47-875E-13CDEC9B1871}"/>
              </a:ext>
            </a:extLst>
          </p:cNvPr>
          <p:cNvSpPr>
            <a:spLocks noGrp="1"/>
          </p:cNvSpPr>
          <p:nvPr>
            <p:ph idx="1"/>
          </p:nvPr>
        </p:nvSpPr>
        <p:spPr>
          <a:xfrm>
            <a:off x="457200" y="1869558"/>
            <a:ext cx="8229600" cy="4373563"/>
          </a:xfrm>
        </p:spPr>
        <p:txBody>
          <a:bodyPr/>
          <a:lstStyle/>
          <a:p>
            <a:r>
              <a:rPr lang="en-US" dirty="0"/>
              <a:t>Typically non-replicating</a:t>
            </a:r>
          </a:p>
          <a:p>
            <a:r>
              <a:rPr lang="en-US" dirty="0"/>
              <a:t>Pretend to be legitimate applications</a:t>
            </a:r>
          </a:p>
          <a:p>
            <a:endParaRPr lang="en-US" dirty="0"/>
          </a:p>
        </p:txBody>
      </p:sp>
    </p:spTree>
    <p:extLst>
      <p:ext uri="{BB962C8B-B14F-4D97-AF65-F5344CB8AC3E}">
        <p14:creationId xmlns:p14="http://schemas.microsoft.com/office/powerpoint/2010/main" val="7192092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3492C-6EC4-FD49-AB37-21A03F45446F}"/>
              </a:ext>
            </a:extLst>
          </p:cNvPr>
          <p:cNvSpPr>
            <a:spLocks noGrp="1"/>
          </p:cNvSpPr>
          <p:nvPr>
            <p:ph type="title"/>
          </p:nvPr>
        </p:nvSpPr>
        <p:spPr/>
        <p:txBody>
          <a:bodyPr/>
          <a:lstStyle/>
          <a:p>
            <a:r>
              <a:rPr lang="en-US" dirty="0"/>
              <a:t>Trojan malware</a:t>
            </a:r>
          </a:p>
        </p:txBody>
      </p:sp>
      <p:pic>
        <p:nvPicPr>
          <p:cNvPr id="5" name="Content Placeholder 4">
            <a:extLst>
              <a:ext uri="{FF2B5EF4-FFF2-40B4-BE49-F238E27FC236}">
                <a16:creationId xmlns:a16="http://schemas.microsoft.com/office/drawing/2014/main" id="{08CAB83E-3DB1-1D46-87CB-302552D2F18B}"/>
              </a:ext>
              <a:ext uri="{C183D7F6-B498-43B3-948B-1728B52AA6E4}">
                <adec:decorative xmlns:adec="http://schemas.microsoft.com/office/drawing/2017/decorative" val="1"/>
              </a:ext>
            </a:extLst>
          </p:cNvPr>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561237" y="1688805"/>
            <a:ext cx="8021526" cy="4965010"/>
          </a:xfrm>
        </p:spPr>
      </p:pic>
    </p:spTree>
    <p:extLst>
      <p:ext uri="{BB962C8B-B14F-4D97-AF65-F5344CB8AC3E}">
        <p14:creationId xmlns:p14="http://schemas.microsoft.com/office/powerpoint/2010/main" val="12605625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6B924-464D-3745-9165-5DD8447A4C81}"/>
              </a:ext>
            </a:extLst>
          </p:cNvPr>
          <p:cNvSpPr>
            <a:spLocks noGrp="1"/>
          </p:cNvSpPr>
          <p:nvPr>
            <p:ph type="title"/>
          </p:nvPr>
        </p:nvSpPr>
        <p:spPr/>
        <p:txBody>
          <a:bodyPr/>
          <a:lstStyle/>
          <a:p>
            <a:r>
              <a:rPr lang="en-US" dirty="0"/>
              <a:t>worms</a:t>
            </a:r>
          </a:p>
        </p:txBody>
      </p:sp>
      <p:sp>
        <p:nvSpPr>
          <p:cNvPr id="3" name="Content Placeholder 2">
            <a:extLst>
              <a:ext uri="{FF2B5EF4-FFF2-40B4-BE49-F238E27FC236}">
                <a16:creationId xmlns:a16="http://schemas.microsoft.com/office/drawing/2014/main" id="{0BA58362-1161-714D-AF4D-CA25D7CF1729}"/>
              </a:ext>
            </a:extLst>
          </p:cNvPr>
          <p:cNvSpPr>
            <a:spLocks noGrp="1"/>
          </p:cNvSpPr>
          <p:nvPr>
            <p:ph idx="1"/>
          </p:nvPr>
        </p:nvSpPr>
        <p:spPr/>
        <p:txBody>
          <a:bodyPr/>
          <a:lstStyle/>
          <a:p>
            <a:r>
              <a:rPr lang="en-US" dirty="0"/>
              <a:t>Considered a subdivision of viruses</a:t>
            </a:r>
          </a:p>
          <a:p>
            <a:pPr lvl="1"/>
            <a:r>
              <a:rPr lang="en-US" dirty="0"/>
              <a:t>Self replicate automatically</a:t>
            </a:r>
          </a:p>
          <a:p>
            <a:pPr lvl="1"/>
            <a:r>
              <a:rPr lang="en-US" dirty="0"/>
              <a:t>Do not infect individual files</a:t>
            </a:r>
          </a:p>
        </p:txBody>
      </p:sp>
    </p:spTree>
    <p:extLst>
      <p:ext uri="{BB962C8B-B14F-4D97-AF65-F5344CB8AC3E}">
        <p14:creationId xmlns:p14="http://schemas.microsoft.com/office/powerpoint/2010/main" val="3495816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Boot Sector virus</a:t>
            </a:r>
          </a:p>
        </p:txBody>
      </p:sp>
      <p:sp>
        <p:nvSpPr>
          <p:cNvPr id="3" name="Content Placeholder 2"/>
          <p:cNvSpPr>
            <a:spLocks noGrp="1"/>
          </p:cNvSpPr>
          <p:nvPr>
            <p:ph idx="1"/>
          </p:nvPr>
        </p:nvSpPr>
        <p:spPr/>
        <p:txBody>
          <a:bodyPr/>
          <a:lstStyle/>
          <a:p>
            <a:r>
              <a:rPr lang="en-US" dirty="0"/>
              <a:t>Infects the Boot Sector</a:t>
            </a:r>
          </a:p>
          <a:p>
            <a:pPr lvl="1"/>
            <a:r>
              <a:rPr lang="en-US" dirty="0"/>
              <a:t>Part of the MBR/GPT</a:t>
            </a:r>
          </a:p>
          <a:p>
            <a:pPr lvl="1"/>
            <a:endParaRPr lang="en-US" dirty="0"/>
          </a:p>
          <a:p>
            <a:pPr marL="114300" indent="0">
              <a:buNone/>
            </a:pPr>
            <a:endParaRPr lang="en-US" dirty="0"/>
          </a:p>
        </p:txBody>
      </p:sp>
    </p:spTree>
    <p:extLst>
      <p:ext uri="{BB962C8B-B14F-4D97-AF65-F5344CB8AC3E}">
        <p14:creationId xmlns:p14="http://schemas.microsoft.com/office/powerpoint/2010/main" val="14661741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54AFA-6393-2C49-9048-3B2521DBC1D6}"/>
              </a:ext>
            </a:extLst>
          </p:cNvPr>
          <p:cNvSpPr>
            <a:spLocks noGrp="1"/>
          </p:cNvSpPr>
          <p:nvPr>
            <p:ph type="title"/>
          </p:nvPr>
        </p:nvSpPr>
        <p:spPr/>
        <p:txBody>
          <a:bodyPr/>
          <a:lstStyle/>
          <a:p>
            <a:r>
              <a:rPr lang="en-US" dirty="0"/>
              <a:t>ransomware</a:t>
            </a:r>
          </a:p>
        </p:txBody>
      </p:sp>
      <p:sp>
        <p:nvSpPr>
          <p:cNvPr id="3" name="Content Placeholder 2">
            <a:extLst>
              <a:ext uri="{FF2B5EF4-FFF2-40B4-BE49-F238E27FC236}">
                <a16:creationId xmlns:a16="http://schemas.microsoft.com/office/drawing/2014/main" id="{2A38286E-E1F3-4041-A29D-28B456290B07}"/>
              </a:ext>
            </a:extLst>
          </p:cNvPr>
          <p:cNvSpPr>
            <a:spLocks noGrp="1"/>
          </p:cNvSpPr>
          <p:nvPr>
            <p:ph idx="1"/>
          </p:nvPr>
        </p:nvSpPr>
        <p:spPr/>
        <p:txBody>
          <a:bodyPr/>
          <a:lstStyle/>
          <a:p>
            <a:r>
              <a:rPr lang="en-US" dirty="0"/>
              <a:t>Software that encrypts you stuff</a:t>
            </a:r>
          </a:p>
          <a:p>
            <a:pPr lvl="1"/>
            <a:r>
              <a:rPr lang="en-US" dirty="0"/>
              <a:t>Don’t worry, they’ll send you the key</a:t>
            </a:r>
          </a:p>
        </p:txBody>
      </p:sp>
    </p:spTree>
    <p:extLst>
      <p:ext uri="{BB962C8B-B14F-4D97-AF65-F5344CB8AC3E}">
        <p14:creationId xmlns:p14="http://schemas.microsoft.com/office/powerpoint/2010/main" val="6901565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54AFA-6393-2C49-9048-3B2521DBC1D6}"/>
              </a:ext>
            </a:extLst>
          </p:cNvPr>
          <p:cNvSpPr>
            <a:spLocks noGrp="1"/>
          </p:cNvSpPr>
          <p:nvPr>
            <p:ph type="title"/>
          </p:nvPr>
        </p:nvSpPr>
        <p:spPr/>
        <p:txBody>
          <a:bodyPr/>
          <a:lstStyle/>
          <a:p>
            <a:r>
              <a:rPr lang="en-US" dirty="0"/>
              <a:t>ransomware</a:t>
            </a:r>
          </a:p>
        </p:txBody>
      </p:sp>
      <p:sp>
        <p:nvSpPr>
          <p:cNvPr id="3" name="Content Placeholder 2">
            <a:extLst>
              <a:ext uri="{FF2B5EF4-FFF2-40B4-BE49-F238E27FC236}">
                <a16:creationId xmlns:a16="http://schemas.microsoft.com/office/drawing/2014/main" id="{2A38286E-E1F3-4041-A29D-28B456290B07}"/>
              </a:ext>
            </a:extLst>
          </p:cNvPr>
          <p:cNvSpPr>
            <a:spLocks noGrp="1"/>
          </p:cNvSpPr>
          <p:nvPr>
            <p:ph idx="1"/>
          </p:nvPr>
        </p:nvSpPr>
        <p:spPr/>
        <p:txBody>
          <a:bodyPr/>
          <a:lstStyle/>
          <a:p>
            <a:r>
              <a:rPr lang="en-US" dirty="0"/>
              <a:t>Software that encrypts you stuff</a:t>
            </a:r>
          </a:p>
          <a:p>
            <a:pPr lvl="1"/>
            <a:r>
              <a:rPr lang="en-US" dirty="0"/>
              <a:t>Don’t worry, they’ll send you the key</a:t>
            </a:r>
          </a:p>
          <a:p>
            <a:pPr lvl="1"/>
            <a:endParaRPr lang="en-US" dirty="0"/>
          </a:p>
          <a:p>
            <a:pPr lvl="1"/>
            <a:r>
              <a:rPr lang="en-US" dirty="0"/>
              <a:t>…If you pay the ransom</a:t>
            </a:r>
          </a:p>
        </p:txBody>
      </p:sp>
    </p:spTree>
    <p:extLst>
      <p:ext uri="{BB962C8B-B14F-4D97-AF65-F5344CB8AC3E}">
        <p14:creationId xmlns:p14="http://schemas.microsoft.com/office/powerpoint/2010/main" val="25804374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54AFA-6393-2C49-9048-3B2521DBC1D6}"/>
              </a:ext>
            </a:extLst>
          </p:cNvPr>
          <p:cNvSpPr>
            <a:spLocks noGrp="1"/>
          </p:cNvSpPr>
          <p:nvPr>
            <p:ph type="title"/>
          </p:nvPr>
        </p:nvSpPr>
        <p:spPr/>
        <p:txBody>
          <a:bodyPr/>
          <a:lstStyle/>
          <a:p>
            <a:r>
              <a:rPr lang="en-US" dirty="0"/>
              <a:t>ransomware</a:t>
            </a:r>
          </a:p>
        </p:txBody>
      </p:sp>
      <p:sp>
        <p:nvSpPr>
          <p:cNvPr id="3" name="Content Placeholder 2">
            <a:extLst>
              <a:ext uri="{FF2B5EF4-FFF2-40B4-BE49-F238E27FC236}">
                <a16:creationId xmlns:a16="http://schemas.microsoft.com/office/drawing/2014/main" id="{2A38286E-E1F3-4041-A29D-28B456290B07}"/>
              </a:ext>
            </a:extLst>
          </p:cNvPr>
          <p:cNvSpPr>
            <a:spLocks noGrp="1"/>
          </p:cNvSpPr>
          <p:nvPr>
            <p:ph idx="1"/>
          </p:nvPr>
        </p:nvSpPr>
        <p:spPr/>
        <p:txBody>
          <a:bodyPr/>
          <a:lstStyle/>
          <a:p>
            <a:r>
              <a:rPr lang="en-US" dirty="0"/>
              <a:t>Software that encrypts you stuff</a:t>
            </a:r>
          </a:p>
          <a:p>
            <a:pPr lvl="1"/>
            <a:r>
              <a:rPr lang="en-US" dirty="0"/>
              <a:t>Don’t worry, they’ll send you the key</a:t>
            </a:r>
          </a:p>
          <a:p>
            <a:pPr lvl="1"/>
            <a:endParaRPr lang="en-US" dirty="0"/>
          </a:p>
          <a:p>
            <a:pPr lvl="1"/>
            <a:r>
              <a:rPr lang="en-US" dirty="0"/>
              <a:t>…If you pay the ransom</a:t>
            </a:r>
          </a:p>
          <a:p>
            <a:pPr lvl="1"/>
            <a:endParaRPr lang="en-US" dirty="0"/>
          </a:p>
          <a:p>
            <a:pPr lvl="1"/>
            <a:endParaRPr lang="en-US" dirty="0"/>
          </a:p>
          <a:p>
            <a:pPr lvl="1"/>
            <a:r>
              <a:rPr lang="en-US" dirty="0"/>
              <a:t>…Maybe</a:t>
            </a:r>
          </a:p>
        </p:txBody>
      </p:sp>
    </p:spTree>
    <p:extLst>
      <p:ext uri="{BB962C8B-B14F-4D97-AF65-F5344CB8AC3E}">
        <p14:creationId xmlns:p14="http://schemas.microsoft.com/office/powerpoint/2010/main" val="7739372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B072E-19AD-7F40-B6A2-52012BD3EA37}"/>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827C173E-7586-8F48-9343-7273FAA5C0FC}"/>
              </a:ext>
              <a:ext uri="{C183D7F6-B498-43B3-948B-1728B52AA6E4}">
                <adec:decorative xmlns:adec="http://schemas.microsoft.com/office/drawing/2017/decorative" val="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14500" y="1786731"/>
            <a:ext cx="5715000" cy="4305300"/>
          </a:xfrm>
        </p:spPr>
      </p:pic>
    </p:spTree>
    <p:extLst>
      <p:ext uri="{BB962C8B-B14F-4D97-AF65-F5344CB8AC3E}">
        <p14:creationId xmlns:p14="http://schemas.microsoft.com/office/powerpoint/2010/main" val="28847069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D80EC-B70E-DF42-B6F4-5695C2D5AFCA}"/>
              </a:ext>
            </a:extLst>
          </p:cNvPr>
          <p:cNvSpPr>
            <a:spLocks noGrp="1"/>
          </p:cNvSpPr>
          <p:nvPr>
            <p:ph type="title"/>
          </p:nvPr>
        </p:nvSpPr>
        <p:spPr/>
        <p:txBody>
          <a:bodyPr/>
          <a:lstStyle/>
          <a:p>
            <a:r>
              <a:rPr lang="en-US" dirty="0"/>
              <a:t>WannaCry</a:t>
            </a:r>
          </a:p>
        </p:txBody>
      </p:sp>
      <p:sp>
        <p:nvSpPr>
          <p:cNvPr id="3" name="Content Placeholder 2">
            <a:extLst>
              <a:ext uri="{FF2B5EF4-FFF2-40B4-BE49-F238E27FC236}">
                <a16:creationId xmlns:a16="http://schemas.microsoft.com/office/drawing/2014/main" id="{5AC2422A-B025-AC4C-B816-DA2B3DA53CA6}"/>
              </a:ext>
            </a:extLst>
          </p:cNvPr>
          <p:cNvSpPr>
            <a:spLocks noGrp="1"/>
          </p:cNvSpPr>
          <p:nvPr>
            <p:ph idx="1"/>
          </p:nvPr>
        </p:nvSpPr>
        <p:spPr/>
        <p:txBody>
          <a:bodyPr/>
          <a:lstStyle/>
          <a:p>
            <a:r>
              <a:rPr lang="en-US" dirty="0"/>
              <a:t>May 2017 ransomware attack</a:t>
            </a:r>
          </a:p>
          <a:p>
            <a:r>
              <a:rPr lang="en-US" dirty="0"/>
              <a:t>Targeted Windows operating systems</a:t>
            </a:r>
          </a:p>
          <a:p>
            <a:pPr lvl="1"/>
            <a:r>
              <a:rPr lang="en-US" dirty="0"/>
              <a:t>Windows XP</a:t>
            </a:r>
          </a:p>
          <a:p>
            <a:pPr lvl="1"/>
            <a:r>
              <a:rPr lang="en-US" dirty="0"/>
              <a:t>Server 2003</a:t>
            </a:r>
          </a:p>
          <a:p>
            <a:pPr lvl="1"/>
            <a:r>
              <a:rPr lang="en-US" dirty="0"/>
              <a:t>Windows 8</a:t>
            </a:r>
          </a:p>
          <a:p>
            <a:r>
              <a:rPr lang="en-US" dirty="0"/>
              <a:t>Used an exploit in Microsoft’s Server Message Block (SMB) protocol</a:t>
            </a:r>
          </a:p>
          <a:p>
            <a:pPr lvl="1"/>
            <a:r>
              <a:rPr lang="en-US" dirty="0"/>
              <a:t>Protocol to provides shared access to files &amp; printers</a:t>
            </a:r>
          </a:p>
        </p:txBody>
      </p:sp>
    </p:spTree>
    <p:extLst>
      <p:ext uri="{BB962C8B-B14F-4D97-AF65-F5344CB8AC3E}">
        <p14:creationId xmlns:p14="http://schemas.microsoft.com/office/powerpoint/2010/main" val="3139443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6D772-9B43-FF4A-ACFC-37DA3BFCCD4D}"/>
              </a:ext>
            </a:extLst>
          </p:cNvPr>
          <p:cNvSpPr>
            <a:spLocks noGrp="1"/>
          </p:cNvSpPr>
          <p:nvPr>
            <p:ph type="title"/>
          </p:nvPr>
        </p:nvSpPr>
        <p:spPr/>
        <p:txBody>
          <a:bodyPr/>
          <a:lstStyle/>
          <a:p>
            <a:r>
              <a:rPr lang="en-US" dirty="0"/>
              <a:t>Who was affected?</a:t>
            </a:r>
          </a:p>
        </p:txBody>
      </p:sp>
      <p:sp>
        <p:nvSpPr>
          <p:cNvPr id="3" name="Content Placeholder 2">
            <a:extLst>
              <a:ext uri="{FF2B5EF4-FFF2-40B4-BE49-F238E27FC236}">
                <a16:creationId xmlns:a16="http://schemas.microsoft.com/office/drawing/2014/main" id="{BCA2813D-3C4B-624E-B967-6CC1B97D3794}"/>
              </a:ext>
            </a:extLst>
          </p:cNvPr>
          <p:cNvSpPr>
            <a:spLocks noGrp="1"/>
          </p:cNvSpPr>
          <p:nvPr>
            <p:ph idx="1"/>
          </p:nvPr>
        </p:nvSpPr>
        <p:spPr/>
        <p:txBody>
          <a:bodyPr/>
          <a:lstStyle/>
          <a:p>
            <a:r>
              <a:rPr lang="en-US" dirty="0"/>
              <a:t>200,000 across 150 countries</a:t>
            </a:r>
          </a:p>
          <a:p>
            <a:r>
              <a:rPr lang="en-US" dirty="0"/>
              <a:t>One example:</a:t>
            </a:r>
          </a:p>
          <a:p>
            <a:pPr lvl="1"/>
            <a:r>
              <a:rPr lang="en-US" dirty="0"/>
              <a:t>England &amp; Scotland National Health Service</a:t>
            </a:r>
          </a:p>
          <a:p>
            <a:pPr lvl="1"/>
            <a:r>
              <a:rPr lang="en-US" dirty="0"/>
              <a:t>70,000 devices including:</a:t>
            </a:r>
          </a:p>
          <a:p>
            <a:pPr lvl="2"/>
            <a:r>
              <a:rPr lang="en-US" dirty="0"/>
              <a:t>Computers</a:t>
            </a:r>
          </a:p>
          <a:p>
            <a:pPr lvl="2"/>
            <a:r>
              <a:rPr lang="en-US" dirty="0"/>
              <a:t>MRI Scanners</a:t>
            </a:r>
          </a:p>
          <a:p>
            <a:pPr lvl="2"/>
            <a:r>
              <a:rPr lang="en-US" dirty="0"/>
              <a:t>Blood-storage refrigerators</a:t>
            </a:r>
          </a:p>
          <a:p>
            <a:pPr lvl="2"/>
            <a:r>
              <a:rPr lang="en-US" dirty="0"/>
              <a:t>Operating room equipment</a:t>
            </a:r>
          </a:p>
        </p:txBody>
      </p:sp>
    </p:spTree>
    <p:extLst>
      <p:ext uri="{BB962C8B-B14F-4D97-AF65-F5344CB8AC3E}">
        <p14:creationId xmlns:p14="http://schemas.microsoft.com/office/powerpoint/2010/main" val="19565580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35399-9D6F-144A-8B2E-ECC7ACD9735F}"/>
              </a:ext>
            </a:extLst>
          </p:cNvPr>
          <p:cNvSpPr>
            <a:spLocks noGrp="1"/>
          </p:cNvSpPr>
          <p:nvPr>
            <p:ph type="title"/>
          </p:nvPr>
        </p:nvSpPr>
        <p:spPr/>
        <p:txBody>
          <a:bodyPr/>
          <a:lstStyle/>
          <a:p>
            <a:r>
              <a:rPr lang="en-US" dirty="0"/>
              <a:t>Atlanta Ransomware Attack</a:t>
            </a:r>
          </a:p>
        </p:txBody>
      </p:sp>
      <p:sp>
        <p:nvSpPr>
          <p:cNvPr id="3" name="Content Placeholder 2">
            <a:extLst>
              <a:ext uri="{FF2B5EF4-FFF2-40B4-BE49-F238E27FC236}">
                <a16:creationId xmlns:a16="http://schemas.microsoft.com/office/drawing/2014/main" id="{4DD7C3AF-8961-2041-97D3-5D9C81E8EC37}"/>
              </a:ext>
            </a:extLst>
          </p:cNvPr>
          <p:cNvSpPr>
            <a:spLocks noGrp="1"/>
          </p:cNvSpPr>
          <p:nvPr>
            <p:ph idx="1"/>
          </p:nvPr>
        </p:nvSpPr>
        <p:spPr/>
        <p:txBody>
          <a:bodyPr/>
          <a:lstStyle/>
          <a:p>
            <a:r>
              <a:rPr lang="en-US" dirty="0"/>
              <a:t>Began in March 2018</a:t>
            </a:r>
          </a:p>
          <a:p>
            <a:endParaRPr lang="en-US" dirty="0"/>
          </a:p>
          <a:p>
            <a:r>
              <a:rPr lang="en-US" dirty="0"/>
              <a:t>A January 2018 audit found 1,500 to 2,000 vulnerabilities in the city's systems</a:t>
            </a:r>
          </a:p>
          <a:p>
            <a:endParaRPr lang="en-US" dirty="0"/>
          </a:p>
          <a:p>
            <a:r>
              <a:rPr lang="en-US" dirty="0"/>
              <a:t>Virus name was </a:t>
            </a:r>
            <a:r>
              <a:rPr lang="en-US" dirty="0" err="1"/>
              <a:t>SamSam</a:t>
            </a:r>
            <a:endParaRPr lang="en-US" dirty="0"/>
          </a:p>
          <a:p>
            <a:pPr lvl="1"/>
            <a:r>
              <a:rPr lang="en-US" dirty="0" err="1"/>
              <a:t>SamSam</a:t>
            </a:r>
            <a:r>
              <a:rPr lang="en-US" dirty="0"/>
              <a:t> is special….</a:t>
            </a:r>
          </a:p>
        </p:txBody>
      </p:sp>
    </p:spTree>
    <p:extLst>
      <p:ext uri="{BB962C8B-B14F-4D97-AF65-F5344CB8AC3E}">
        <p14:creationId xmlns:p14="http://schemas.microsoft.com/office/powerpoint/2010/main" val="2650435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656F4-EBA4-EA48-9E80-DE937B38EE1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EFC73EB6-F630-434C-BB8C-BAF6820014B3}"/>
              </a:ext>
            </a:extLst>
          </p:cNvPr>
          <p:cNvSpPr>
            <a:spLocks noGrp="1"/>
          </p:cNvSpPr>
          <p:nvPr>
            <p:ph idx="1"/>
          </p:nvPr>
        </p:nvSpPr>
        <p:spPr/>
        <p:txBody>
          <a:bodyPr/>
          <a:lstStyle/>
          <a:p>
            <a:r>
              <a:rPr lang="en-US" dirty="0"/>
              <a:t>Most ransomware relies on “phishing”</a:t>
            </a:r>
          </a:p>
        </p:txBody>
      </p:sp>
      <p:pic>
        <p:nvPicPr>
          <p:cNvPr id="5" name="Picture 4">
            <a:extLst>
              <a:ext uri="{FF2B5EF4-FFF2-40B4-BE49-F238E27FC236}">
                <a16:creationId xmlns:a16="http://schemas.microsoft.com/office/drawing/2014/main" id="{B0A4A36B-DF72-6A47-B782-F1682EA02DEB}"/>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022814" y="2297389"/>
            <a:ext cx="5067300" cy="3517900"/>
          </a:xfrm>
          <a:prstGeom prst="rect">
            <a:avLst/>
          </a:prstGeom>
        </p:spPr>
      </p:pic>
    </p:spTree>
    <p:extLst>
      <p:ext uri="{BB962C8B-B14F-4D97-AF65-F5344CB8AC3E}">
        <p14:creationId xmlns:p14="http://schemas.microsoft.com/office/powerpoint/2010/main" val="40009208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656F4-EBA4-EA48-9E80-DE937B38EE1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EFC73EB6-F630-434C-BB8C-BAF6820014B3}"/>
              </a:ext>
            </a:extLst>
          </p:cNvPr>
          <p:cNvSpPr>
            <a:spLocks noGrp="1"/>
          </p:cNvSpPr>
          <p:nvPr>
            <p:ph idx="1"/>
          </p:nvPr>
        </p:nvSpPr>
        <p:spPr/>
        <p:txBody>
          <a:bodyPr/>
          <a:lstStyle/>
          <a:p>
            <a:r>
              <a:rPr lang="en-US" dirty="0"/>
              <a:t>Most ransomware relies on “phishing”</a:t>
            </a:r>
          </a:p>
          <a:p>
            <a:endParaRPr lang="en-US" dirty="0"/>
          </a:p>
          <a:p>
            <a:endParaRPr lang="en-US" dirty="0"/>
          </a:p>
          <a:p>
            <a:endParaRPr lang="en-US" dirty="0"/>
          </a:p>
          <a:p>
            <a:r>
              <a:rPr lang="en-US" dirty="0"/>
              <a:t>….</a:t>
            </a:r>
            <a:r>
              <a:rPr lang="en-US" dirty="0" err="1"/>
              <a:t>SamSam</a:t>
            </a:r>
            <a:r>
              <a:rPr lang="en-US" dirty="0"/>
              <a:t> relies on brute force</a:t>
            </a:r>
          </a:p>
          <a:p>
            <a:pPr lvl="1"/>
            <a:r>
              <a:rPr lang="en-US" dirty="0"/>
              <a:t>What does that say about the externally visible infrastructure?</a:t>
            </a:r>
          </a:p>
        </p:txBody>
      </p:sp>
    </p:spTree>
    <p:extLst>
      <p:ext uri="{BB962C8B-B14F-4D97-AF65-F5344CB8AC3E}">
        <p14:creationId xmlns:p14="http://schemas.microsoft.com/office/powerpoint/2010/main" val="5189442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A719E-CEEC-8040-90E4-286D591148B0}"/>
              </a:ext>
            </a:extLst>
          </p:cNvPr>
          <p:cNvSpPr>
            <a:spLocks noGrp="1"/>
          </p:cNvSpPr>
          <p:nvPr>
            <p:ph type="title"/>
          </p:nvPr>
        </p:nvSpPr>
        <p:spPr/>
        <p:txBody>
          <a:bodyPr/>
          <a:lstStyle/>
          <a:p>
            <a:r>
              <a:rPr lang="en-US" dirty="0"/>
              <a:t>response</a:t>
            </a:r>
          </a:p>
        </p:txBody>
      </p:sp>
      <p:sp>
        <p:nvSpPr>
          <p:cNvPr id="3" name="Content Placeholder 2">
            <a:extLst>
              <a:ext uri="{FF2B5EF4-FFF2-40B4-BE49-F238E27FC236}">
                <a16:creationId xmlns:a16="http://schemas.microsoft.com/office/drawing/2014/main" id="{F143320E-D1EE-0E41-A8C4-900010A60433}"/>
              </a:ext>
            </a:extLst>
          </p:cNvPr>
          <p:cNvSpPr>
            <a:spLocks noGrp="1"/>
          </p:cNvSpPr>
          <p:nvPr>
            <p:ph idx="1"/>
          </p:nvPr>
        </p:nvSpPr>
        <p:spPr/>
        <p:txBody>
          <a:bodyPr/>
          <a:lstStyle/>
          <a:p>
            <a:r>
              <a:rPr lang="en-US" dirty="0"/>
              <a:t>City shut down many digital services</a:t>
            </a:r>
          </a:p>
          <a:p>
            <a:pPr lvl="1"/>
            <a:r>
              <a:rPr lang="en-US" dirty="0"/>
              <a:t>Including court system database</a:t>
            </a:r>
          </a:p>
          <a:p>
            <a:pPr lvl="1"/>
            <a:r>
              <a:rPr lang="en-US" dirty="0"/>
              <a:t>Online bill paying tools</a:t>
            </a:r>
          </a:p>
          <a:p>
            <a:pPr lvl="1"/>
            <a:r>
              <a:rPr lang="en-US" dirty="0"/>
              <a:t>Pot-hole &amp; graffiti reporting services</a:t>
            </a:r>
          </a:p>
          <a:p>
            <a:pPr lvl="1"/>
            <a:r>
              <a:rPr lang="en-US" dirty="0"/>
              <a:t>Public Wi-Fi at the airport</a:t>
            </a:r>
          </a:p>
        </p:txBody>
      </p:sp>
    </p:spTree>
    <p:extLst>
      <p:ext uri="{BB962C8B-B14F-4D97-AF65-F5344CB8AC3E}">
        <p14:creationId xmlns:p14="http://schemas.microsoft.com/office/powerpoint/2010/main" val="555416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Boot Sector virus</a:t>
            </a:r>
          </a:p>
        </p:txBody>
      </p:sp>
      <p:sp>
        <p:nvSpPr>
          <p:cNvPr id="3" name="Content Placeholder 2"/>
          <p:cNvSpPr>
            <a:spLocks noGrp="1"/>
          </p:cNvSpPr>
          <p:nvPr>
            <p:ph idx="1"/>
          </p:nvPr>
        </p:nvSpPr>
        <p:spPr/>
        <p:txBody>
          <a:bodyPr/>
          <a:lstStyle/>
          <a:p>
            <a:r>
              <a:rPr lang="en-US" dirty="0"/>
              <a:t>Infects the Boot Sector</a:t>
            </a:r>
          </a:p>
          <a:p>
            <a:pPr lvl="1"/>
            <a:r>
              <a:rPr lang="en-US" dirty="0"/>
              <a:t>Part of the MBR/GPT</a:t>
            </a:r>
          </a:p>
          <a:p>
            <a:pPr lvl="1"/>
            <a:endParaRPr lang="en-US" dirty="0"/>
          </a:p>
          <a:p>
            <a:pPr lvl="1"/>
            <a:endParaRPr lang="en-US" dirty="0"/>
          </a:p>
          <a:p>
            <a:r>
              <a:rPr lang="en-US" dirty="0"/>
              <a:t>Also infect floppy disk boot sectors!!!!!!!!!!!!!!!!!!!!!!!!</a:t>
            </a:r>
          </a:p>
        </p:txBody>
      </p:sp>
    </p:spTree>
    <p:extLst>
      <p:ext uri="{BB962C8B-B14F-4D97-AF65-F5344CB8AC3E}">
        <p14:creationId xmlns:p14="http://schemas.microsoft.com/office/powerpoint/2010/main" val="142275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8FEA3-3F2E-1440-AC31-4884BC8EF365}"/>
              </a:ext>
            </a:extLst>
          </p:cNvPr>
          <p:cNvSpPr>
            <a:spLocks noGrp="1"/>
          </p:cNvSpPr>
          <p:nvPr>
            <p:ph type="title"/>
          </p:nvPr>
        </p:nvSpPr>
        <p:spPr/>
        <p:txBody>
          <a:bodyPr/>
          <a:lstStyle/>
          <a:p>
            <a:r>
              <a:rPr lang="en-US" dirty="0"/>
              <a:t>Why is this important</a:t>
            </a:r>
          </a:p>
        </p:txBody>
      </p:sp>
      <p:sp>
        <p:nvSpPr>
          <p:cNvPr id="3" name="Content Placeholder 2">
            <a:extLst>
              <a:ext uri="{FF2B5EF4-FFF2-40B4-BE49-F238E27FC236}">
                <a16:creationId xmlns:a16="http://schemas.microsoft.com/office/drawing/2014/main" id="{4AEC1B68-F051-BE4E-A80A-78CEBFDB2B74}"/>
              </a:ext>
            </a:extLst>
          </p:cNvPr>
          <p:cNvSpPr>
            <a:spLocks noGrp="1"/>
          </p:cNvSpPr>
          <p:nvPr>
            <p:ph idx="1"/>
          </p:nvPr>
        </p:nvSpPr>
        <p:spPr/>
        <p:txBody>
          <a:bodyPr/>
          <a:lstStyle/>
          <a:p>
            <a:r>
              <a:rPr lang="en-US" dirty="0"/>
              <a:t> The largest successful breach of security for a major American city by ransomware</a:t>
            </a:r>
          </a:p>
        </p:txBody>
      </p:sp>
    </p:spTree>
    <p:extLst>
      <p:ext uri="{BB962C8B-B14F-4D97-AF65-F5344CB8AC3E}">
        <p14:creationId xmlns:p14="http://schemas.microsoft.com/office/powerpoint/2010/main" val="36034105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8FEA3-3F2E-1440-AC31-4884BC8EF365}"/>
              </a:ext>
            </a:extLst>
          </p:cNvPr>
          <p:cNvSpPr>
            <a:spLocks noGrp="1"/>
          </p:cNvSpPr>
          <p:nvPr>
            <p:ph type="title"/>
          </p:nvPr>
        </p:nvSpPr>
        <p:spPr/>
        <p:txBody>
          <a:bodyPr/>
          <a:lstStyle/>
          <a:p>
            <a:r>
              <a:rPr lang="en-US" dirty="0"/>
              <a:t>Why is this important</a:t>
            </a:r>
          </a:p>
        </p:txBody>
      </p:sp>
      <p:sp>
        <p:nvSpPr>
          <p:cNvPr id="3" name="Content Placeholder 2">
            <a:extLst>
              <a:ext uri="{FF2B5EF4-FFF2-40B4-BE49-F238E27FC236}">
                <a16:creationId xmlns:a16="http://schemas.microsoft.com/office/drawing/2014/main" id="{4AEC1B68-F051-BE4E-A80A-78CEBFDB2B74}"/>
              </a:ext>
            </a:extLst>
          </p:cNvPr>
          <p:cNvSpPr>
            <a:spLocks noGrp="1"/>
          </p:cNvSpPr>
          <p:nvPr>
            <p:ph idx="1"/>
          </p:nvPr>
        </p:nvSpPr>
        <p:spPr/>
        <p:txBody>
          <a:bodyPr/>
          <a:lstStyle/>
          <a:p>
            <a:r>
              <a:rPr lang="en-US" dirty="0"/>
              <a:t> The largest successful breach of security for a major American city by ransomware</a:t>
            </a:r>
          </a:p>
          <a:p>
            <a:endParaRPr lang="en-US" dirty="0"/>
          </a:p>
          <a:p>
            <a:endParaRPr lang="en-US" dirty="0"/>
          </a:p>
          <a:p>
            <a:r>
              <a:rPr lang="en-US" dirty="0"/>
              <a:t>Not even the government can be </a:t>
            </a:r>
            <a:r>
              <a:rPr lang="en-US"/>
              <a:t>“secure”</a:t>
            </a:r>
            <a:endParaRPr lang="en-US" dirty="0"/>
          </a:p>
        </p:txBody>
      </p:sp>
    </p:spTree>
    <p:extLst>
      <p:ext uri="{BB962C8B-B14F-4D97-AF65-F5344CB8AC3E}">
        <p14:creationId xmlns:p14="http://schemas.microsoft.com/office/powerpoint/2010/main" val="2974069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Boot Sector virus</a:t>
            </a:r>
          </a:p>
        </p:txBody>
      </p:sp>
      <p:sp>
        <p:nvSpPr>
          <p:cNvPr id="3" name="Content Placeholder 2"/>
          <p:cNvSpPr>
            <a:spLocks noGrp="1"/>
          </p:cNvSpPr>
          <p:nvPr>
            <p:ph idx="1"/>
          </p:nvPr>
        </p:nvSpPr>
        <p:spPr/>
        <p:txBody>
          <a:bodyPr/>
          <a:lstStyle/>
          <a:p>
            <a:r>
              <a:rPr lang="en-US" dirty="0"/>
              <a:t>Infects the Boot Sector</a:t>
            </a:r>
          </a:p>
          <a:p>
            <a:pPr lvl="1"/>
            <a:r>
              <a:rPr lang="en-US" dirty="0"/>
              <a:t>Part of the MBR/GPT</a:t>
            </a:r>
          </a:p>
          <a:p>
            <a:pPr lvl="1"/>
            <a:endParaRPr lang="en-US" dirty="0"/>
          </a:p>
          <a:p>
            <a:pPr lvl="1"/>
            <a:endParaRPr lang="en-US" dirty="0"/>
          </a:p>
          <a:p>
            <a:r>
              <a:rPr lang="en-US" dirty="0"/>
              <a:t>Also infect floppy disk boot sectors!!!!!!!!!!!!!!!!!!!!!!!!</a:t>
            </a:r>
          </a:p>
          <a:p>
            <a:endParaRPr lang="en-US" dirty="0"/>
          </a:p>
          <a:p>
            <a:pPr lvl="1"/>
            <a:r>
              <a:rPr lang="en-US" dirty="0"/>
              <a:t>…But seriously</a:t>
            </a:r>
          </a:p>
          <a:p>
            <a:r>
              <a:rPr lang="en-US" dirty="0"/>
              <a:t>Any removable media (USB, SD, CF, etc.)</a:t>
            </a:r>
          </a:p>
        </p:txBody>
      </p:sp>
    </p:spTree>
    <p:extLst>
      <p:ext uri="{BB962C8B-B14F-4D97-AF65-F5344CB8AC3E}">
        <p14:creationId xmlns:p14="http://schemas.microsoft.com/office/powerpoint/2010/main" val="3891589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Rectangle 1026"/>
          <p:cNvSpPr txBox="1">
            <a:spLocks noGrp="1"/>
          </p:cNvSpPr>
          <p:nvPr>
            <p:ph type="title"/>
          </p:nvPr>
        </p:nvSpPr>
        <p:spPr>
          <a:prstGeom prst="rect">
            <a:avLst/>
          </a:prstGeom>
        </p:spPr>
        <p:txBody>
          <a:bodyPr/>
          <a:lstStyle/>
          <a:p>
            <a:r>
              <a:rPr lang="en-US" dirty="0"/>
              <a:t>Master Boot Record (MBR)</a:t>
            </a:r>
            <a:endParaRPr dirty="0"/>
          </a:p>
        </p:txBody>
      </p:sp>
      <p:sp>
        <p:nvSpPr>
          <p:cNvPr id="150" name="Rectangle 1027"/>
          <p:cNvSpPr txBox="1">
            <a:spLocks noGrp="1"/>
          </p:cNvSpPr>
          <p:nvPr>
            <p:ph type="body" idx="1"/>
          </p:nvPr>
        </p:nvSpPr>
        <p:spPr>
          <a:xfrm>
            <a:off x="457200" y="1600200"/>
            <a:ext cx="8229600" cy="4525963"/>
          </a:xfrm>
          <a:prstGeom prst="rect">
            <a:avLst/>
          </a:prstGeom>
        </p:spPr>
        <p:txBody>
          <a:bodyPr>
            <a:normAutofit fontScale="47500" lnSpcReduction="20000"/>
          </a:bodyPr>
          <a:lstStyle/>
          <a:p>
            <a:pPr>
              <a:lnSpc>
                <a:spcPct val="120000"/>
              </a:lnSpc>
              <a:spcBef>
                <a:spcPts val="600"/>
              </a:spcBef>
              <a:defRPr sz="2800"/>
            </a:pPr>
            <a:r>
              <a:rPr lang="en-US" sz="5100" dirty="0"/>
              <a:t>An MBR is  at the very beginning of partitioned mass storage devices</a:t>
            </a:r>
          </a:p>
          <a:p>
            <a:pPr>
              <a:lnSpc>
                <a:spcPct val="120000"/>
              </a:lnSpc>
              <a:spcBef>
                <a:spcPts val="600"/>
              </a:spcBef>
              <a:defRPr sz="2800"/>
            </a:pPr>
            <a:r>
              <a:rPr lang="en-US" sz="5100" dirty="0"/>
              <a:t>The MBR holds:</a:t>
            </a:r>
          </a:p>
          <a:p>
            <a:pPr lvl="1">
              <a:lnSpc>
                <a:spcPct val="120000"/>
              </a:lnSpc>
              <a:spcBef>
                <a:spcPts val="600"/>
              </a:spcBef>
              <a:defRPr sz="2800"/>
            </a:pPr>
            <a:r>
              <a:rPr lang="en-US" sz="5100" dirty="0"/>
              <a:t>Information about </a:t>
            </a:r>
            <a:r>
              <a:rPr lang="en-US" sz="5100" u="sng" dirty="0"/>
              <a:t>logical partitions</a:t>
            </a:r>
          </a:p>
          <a:p>
            <a:pPr lvl="1">
              <a:lnSpc>
                <a:spcPct val="120000"/>
              </a:lnSpc>
              <a:spcBef>
                <a:spcPts val="600"/>
              </a:spcBef>
              <a:defRPr sz="2800"/>
            </a:pPr>
            <a:r>
              <a:rPr lang="en-US" sz="5100" dirty="0"/>
              <a:t>executable code to function as a loader for the installed operating system</a:t>
            </a:r>
          </a:p>
          <a:p>
            <a:pPr>
              <a:lnSpc>
                <a:spcPct val="120000"/>
              </a:lnSpc>
              <a:spcBef>
                <a:spcPts val="600"/>
              </a:spcBef>
              <a:defRPr sz="2800"/>
            </a:pPr>
            <a:r>
              <a:rPr lang="en-US" sz="5100" dirty="0"/>
              <a:t>The organization limits the maximum addressable storage space of a disk to 2 </a:t>
            </a:r>
            <a:r>
              <a:rPr lang="en-US" sz="5100" dirty="0" err="1"/>
              <a:t>TiB</a:t>
            </a:r>
            <a:endParaRPr lang="en-US" sz="5100" dirty="0"/>
          </a:p>
          <a:p>
            <a:pPr>
              <a:lnSpc>
                <a:spcPct val="120000"/>
              </a:lnSpc>
              <a:spcBef>
                <a:spcPts val="600"/>
              </a:spcBef>
              <a:defRPr sz="2800"/>
            </a:pPr>
            <a:r>
              <a:rPr lang="en-US" sz="5100" dirty="0"/>
              <a:t>MBR-based partitioning scheme is being superseded by GUID Partition Table (GPT)</a:t>
            </a:r>
            <a:endParaRPr dirty="0"/>
          </a:p>
        </p:txBody>
      </p:sp>
      <p:sp>
        <p:nvSpPr>
          <p:cNvPr id="151" name="Slide Number Placeholder 3"/>
          <p:cNvSpPr txBox="1">
            <a:spLocks noGrp="1"/>
          </p:cNvSpPr>
          <p:nvPr>
            <p:ph type="sldNum" sz="quarter" idx="4294967295"/>
          </p:nvPr>
        </p:nvSpPr>
        <p:spPr>
          <a:xfrm>
            <a:off x="8384892" y="6394500"/>
            <a:ext cx="301909" cy="2888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Times New Roman"/>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Times New Roman"/>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Times New Roman"/>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Times New Roman"/>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Times New Roman"/>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Times New Roman"/>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Times New Roman"/>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Times New Roman"/>
              </a:defRPr>
            </a:lvl9pPr>
          </a:lstStyle>
          <a:p>
            <a:fld id="{86CB4B4D-7CA3-9044-876B-883B54F8677D}" type="slidenum">
              <a:rPr lang="en-US" smtClean="0"/>
              <a:pPr/>
              <a:t>7</a:t>
            </a:fld>
            <a:endParaRPr/>
          </a:p>
        </p:txBody>
      </p:sp>
    </p:spTree>
    <p:extLst>
      <p:ext uri="{BB962C8B-B14F-4D97-AF65-F5344CB8AC3E}">
        <p14:creationId xmlns:p14="http://schemas.microsoft.com/office/powerpoint/2010/main" val="4005478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Rectangle 1026"/>
          <p:cNvSpPr txBox="1">
            <a:spLocks noGrp="1"/>
          </p:cNvSpPr>
          <p:nvPr>
            <p:ph type="title"/>
          </p:nvPr>
        </p:nvSpPr>
        <p:spPr>
          <a:prstGeom prst="rect">
            <a:avLst/>
          </a:prstGeom>
        </p:spPr>
        <p:txBody>
          <a:bodyPr/>
          <a:lstStyle/>
          <a:p>
            <a:r>
              <a:rPr lang="en-US" dirty="0"/>
              <a:t>Master Boot Record (MBR)</a:t>
            </a:r>
            <a:endParaRPr dirty="0"/>
          </a:p>
        </p:txBody>
      </p:sp>
      <p:sp>
        <p:nvSpPr>
          <p:cNvPr id="151" name="Slide Number Placeholder 3"/>
          <p:cNvSpPr txBox="1">
            <a:spLocks noGrp="1"/>
          </p:cNvSpPr>
          <p:nvPr>
            <p:ph type="sldNum" sz="quarter" idx="4294967295"/>
          </p:nvPr>
        </p:nvSpPr>
        <p:spPr>
          <a:xfrm>
            <a:off x="8384892" y="6394500"/>
            <a:ext cx="301909" cy="2888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Times New Roman"/>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Times New Roman"/>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Times New Roman"/>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Times New Roman"/>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Times New Roman"/>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Times New Roman"/>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Times New Roman"/>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Times New Roman"/>
              </a:defRPr>
            </a:lvl9pPr>
          </a:lstStyle>
          <a:p>
            <a:fld id="{86CB4B4D-7CA3-9044-876B-883B54F8677D}" type="slidenum">
              <a:rPr lang="en-US" smtClean="0"/>
              <a:pPr/>
              <a:t>8</a:t>
            </a:fld>
            <a:endParaRPr/>
          </a:p>
        </p:txBody>
      </p:sp>
      <p:pic>
        <p:nvPicPr>
          <p:cNvPr id="2" name="Picture 1" descr="Master Boot Recor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644" y="1856069"/>
            <a:ext cx="8141918" cy="3438080"/>
          </a:xfrm>
          <a:prstGeom prst="rect">
            <a:avLst/>
          </a:prstGeom>
        </p:spPr>
      </p:pic>
    </p:spTree>
    <p:extLst>
      <p:ext uri="{BB962C8B-B14F-4D97-AF65-F5344CB8AC3E}">
        <p14:creationId xmlns:p14="http://schemas.microsoft.com/office/powerpoint/2010/main" val="2113388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Rectangle 1026"/>
          <p:cNvSpPr txBox="1">
            <a:spLocks noGrp="1"/>
          </p:cNvSpPr>
          <p:nvPr>
            <p:ph type="title"/>
          </p:nvPr>
        </p:nvSpPr>
        <p:spPr>
          <a:prstGeom prst="rect">
            <a:avLst/>
          </a:prstGeom>
        </p:spPr>
        <p:txBody>
          <a:bodyPr/>
          <a:lstStyle/>
          <a:p>
            <a:r>
              <a:rPr lang="en-US" dirty="0"/>
              <a:t>GUID Partition Table (GPT)</a:t>
            </a:r>
            <a:endParaRPr dirty="0"/>
          </a:p>
        </p:txBody>
      </p:sp>
      <p:sp>
        <p:nvSpPr>
          <p:cNvPr id="150" name="Rectangle 1027"/>
          <p:cNvSpPr txBox="1">
            <a:spLocks noGrp="1"/>
          </p:cNvSpPr>
          <p:nvPr>
            <p:ph type="body" idx="1"/>
          </p:nvPr>
        </p:nvSpPr>
        <p:spPr>
          <a:xfrm>
            <a:off x="457200" y="1600200"/>
            <a:ext cx="8229600" cy="4525963"/>
          </a:xfrm>
          <a:prstGeom prst="rect">
            <a:avLst/>
          </a:prstGeom>
        </p:spPr>
        <p:txBody>
          <a:bodyPr>
            <a:normAutofit fontScale="92500" lnSpcReduction="10000"/>
          </a:bodyPr>
          <a:lstStyle/>
          <a:p>
            <a:pPr>
              <a:lnSpc>
                <a:spcPct val="120000"/>
              </a:lnSpc>
              <a:spcBef>
                <a:spcPts val="600"/>
              </a:spcBef>
              <a:defRPr sz="2800"/>
            </a:pPr>
            <a:r>
              <a:rPr lang="en-US" sz="3400" dirty="0"/>
              <a:t>The GPT uses globally unique identifiers (GUIDs)</a:t>
            </a:r>
          </a:p>
          <a:p>
            <a:pPr>
              <a:lnSpc>
                <a:spcPct val="120000"/>
              </a:lnSpc>
              <a:spcBef>
                <a:spcPts val="600"/>
              </a:spcBef>
              <a:defRPr sz="2800"/>
            </a:pPr>
            <a:r>
              <a:rPr lang="en-US" sz="3400" dirty="0"/>
              <a:t>The MBR partitioning scheme is limited to 32 bits for block addresses and related information. </a:t>
            </a:r>
          </a:p>
          <a:p>
            <a:pPr>
              <a:lnSpc>
                <a:spcPct val="120000"/>
              </a:lnSpc>
              <a:spcBef>
                <a:spcPts val="600"/>
              </a:spcBef>
              <a:defRPr sz="2800"/>
            </a:pPr>
            <a:r>
              <a:rPr lang="en-US" sz="3400" dirty="0"/>
              <a:t>GPT uses 64 bits for logical block addresses, allowing a maximum disk size of 264 sectors.</a:t>
            </a:r>
          </a:p>
          <a:p>
            <a:pPr marL="0" indent="0">
              <a:lnSpc>
                <a:spcPct val="120000"/>
              </a:lnSpc>
              <a:spcBef>
                <a:spcPts val="600"/>
              </a:spcBef>
              <a:buNone/>
              <a:defRPr sz="2800"/>
            </a:pPr>
            <a:endParaRPr lang="en-US" sz="5100" dirty="0"/>
          </a:p>
        </p:txBody>
      </p:sp>
      <p:sp>
        <p:nvSpPr>
          <p:cNvPr id="151" name="Slide Number Placeholder 3"/>
          <p:cNvSpPr txBox="1">
            <a:spLocks noGrp="1"/>
          </p:cNvSpPr>
          <p:nvPr>
            <p:ph type="sldNum" sz="quarter" idx="4294967295"/>
          </p:nvPr>
        </p:nvSpPr>
        <p:spPr>
          <a:xfrm>
            <a:off x="8384892" y="6394500"/>
            <a:ext cx="301909" cy="2888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Times New Roman"/>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Times New Roman"/>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Times New Roman"/>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Times New Roman"/>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Times New Roman"/>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Times New Roman"/>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Times New Roman"/>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Times New Roman"/>
              </a:defRPr>
            </a:lvl9pPr>
          </a:lstStyle>
          <a:p>
            <a:fld id="{86CB4B4D-7CA3-9044-876B-883B54F8677D}" type="slidenum">
              <a:rPr lang="en-US" smtClean="0"/>
              <a:pPr/>
              <a:t>9</a:t>
            </a:fld>
            <a:endParaRPr/>
          </a:p>
        </p:txBody>
      </p:sp>
    </p:spTree>
    <p:extLst>
      <p:ext uri="{BB962C8B-B14F-4D97-AF65-F5344CB8AC3E}">
        <p14:creationId xmlns:p14="http://schemas.microsoft.com/office/powerpoint/2010/main" val="257186080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ＭＳ Ｐ明朝"/>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Apothecary.thmx</Template>
  <TotalTime>2333</TotalTime>
  <Words>1628</Words>
  <Application>Microsoft Office PowerPoint</Application>
  <PresentationFormat>On-screen Show (4:3)</PresentationFormat>
  <Paragraphs>270</Paragraphs>
  <Slides>51</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51</vt:i4>
      </vt:variant>
    </vt:vector>
  </HeadingPairs>
  <TitlesOfParts>
    <vt:vector size="56" baseType="lpstr">
      <vt:lpstr>Arial</vt:lpstr>
      <vt:lpstr>Book Antiqua</vt:lpstr>
      <vt:lpstr>Calibri</vt:lpstr>
      <vt:lpstr>Century Gothic</vt:lpstr>
      <vt:lpstr>Apothecary</vt:lpstr>
      <vt:lpstr>Ethical Hacking</vt:lpstr>
      <vt:lpstr>Malicious Logic</vt:lpstr>
      <vt:lpstr>viruses</vt:lpstr>
      <vt:lpstr>Boot Sector virus</vt:lpstr>
      <vt:lpstr>Boot Sector virus</vt:lpstr>
      <vt:lpstr>Boot Sector virus</vt:lpstr>
      <vt:lpstr>Master Boot Record (MBR)</vt:lpstr>
      <vt:lpstr>Master Boot Record (MBR)</vt:lpstr>
      <vt:lpstr>GUID Partition Table (GPT)</vt:lpstr>
      <vt:lpstr>GUID Partition Table (GPT)</vt:lpstr>
      <vt:lpstr>FAT</vt:lpstr>
      <vt:lpstr>mitigations</vt:lpstr>
      <vt:lpstr>Addendum</vt:lpstr>
      <vt:lpstr>Addendum</vt:lpstr>
      <vt:lpstr>PowerPoint Presentation</vt:lpstr>
      <vt:lpstr>Hardware write protect</vt:lpstr>
      <vt:lpstr>Cavity virus</vt:lpstr>
      <vt:lpstr>Portable executables</vt:lpstr>
      <vt:lpstr>PowerPoint Presentation</vt:lpstr>
      <vt:lpstr>Logical View vs. Physical View</vt:lpstr>
      <vt:lpstr>mitigations</vt:lpstr>
      <vt:lpstr>TSR viruses</vt:lpstr>
      <vt:lpstr>Macro virus</vt:lpstr>
      <vt:lpstr>Mitigation</vt:lpstr>
      <vt:lpstr>Stealth viruses</vt:lpstr>
      <vt:lpstr>Encrypted virus</vt:lpstr>
      <vt:lpstr>Hiding signatures</vt:lpstr>
      <vt:lpstr>Polymorphic virus</vt:lpstr>
      <vt:lpstr>mitigations</vt:lpstr>
      <vt:lpstr>Metamorphism</vt:lpstr>
      <vt:lpstr>stealth</vt:lpstr>
      <vt:lpstr>interception</vt:lpstr>
      <vt:lpstr>redirection</vt:lpstr>
      <vt:lpstr>PowerPoint Presentation</vt:lpstr>
      <vt:lpstr>rootkits</vt:lpstr>
      <vt:lpstr>Trojan horse</vt:lpstr>
      <vt:lpstr>Trojan malware</vt:lpstr>
      <vt:lpstr>Trojan malware</vt:lpstr>
      <vt:lpstr>worms</vt:lpstr>
      <vt:lpstr>ransomware</vt:lpstr>
      <vt:lpstr>ransomware</vt:lpstr>
      <vt:lpstr>ransomware</vt:lpstr>
      <vt:lpstr>PowerPoint Presentation</vt:lpstr>
      <vt:lpstr>WannaCry</vt:lpstr>
      <vt:lpstr>Who was affected?</vt:lpstr>
      <vt:lpstr>Atlanta Ransomware Attack</vt:lpstr>
      <vt:lpstr>PowerPoint Presentation</vt:lpstr>
      <vt:lpstr>PowerPoint Presentation</vt:lpstr>
      <vt:lpstr>response</vt:lpstr>
      <vt:lpstr>Why is this important</vt:lpstr>
      <vt:lpstr>Why is this important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Foundations of Health Information Technology</dc:title>
  <dc:creator>William Forsyth</dc:creator>
  <cp:lastModifiedBy>William Forsyth</cp:lastModifiedBy>
  <cp:revision>167</cp:revision>
  <dcterms:created xsi:type="dcterms:W3CDTF">2017-08-14T20:25:28Z</dcterms:created>
  <dcterms:modified xsi:type="dcterms:W3CDTF">2022-05-24T18:03:36Z</dcterms:modified>
</cp:coreProperties>
</file>