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6"/>
  </p:notesMasterIdLst>
  <p:sldIdLst>
    <p:sldId id="256" r:id="rId2"/>
    <p:sldId id="257" r:id="rId3"/>
    <p:sldId id="258" r:id="rId4"/>
    <p:sldId id="259" r:id="rId5"/>
    <p:sldId id="269" r:id="rId6"/>
    <p:sldId id="270" r:id="rId7"/>
    <p:sldId id="260" r:id="rId8"/>
    <p:sldId id="271" r:id="rId9"/>
    <p:sldId id="262" r:id="rId10"/>
    <p:sldId id="261" r:id="rId11"/>
    <p:sldId id="272" r:id="rId12"/>
    <p:sldId id="284" r:id="rId13"/>
    <p:sldId id="273" r:id="rId14"/>
    <p:sldId id="274" r:id="rId15"/>
    <p:sldId id="263" r:id="rId16"/>
    <p:sldId id="275" r:id="rId17"/>
    <p:sldId id="264" r:id="rId18"/>
    <p:sldId id="276" r:id="rId19"/>
    <p:sldId id="265" r:id="rId20"/>
    <p:sldId id="266" r:id="rId21"/>
    <p:sldId id="267" r:id="rId22"/>
    <p:sldId id="285" r:id="rId23"/>
    <p:sldId id="286" r:id="rId24"/>
    <p:sldId id="287" r:id="rId25"/>
    <p:sldId id="288" r:id="rId26"/>
    <p:sldId id="268" r:id="rId27"/>
    <p:sldId id="289" r:id="rId28"/>
    <p:sldId id="277" r:id="rId29"/>
    <p:sldId id="278" r:id="rId30"/>
    <p:sldId id="279" r:id="rId31"/>
    <p:sldId id="280" r:id="rId32"/>
    <p:sldId id="281" r:id="rId33"/>
    <p:sldId id="282" r:id="rId34"/>
    <p:sldId id="283"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02CE"/>
    <a:srgbClr val="2C05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1"/>
    <p:restoredTop sz="79601" autoAdjust="0"/>
  </p:normalViewPr>
  <p:slideViewPr>
    <p:cSldViewPr snapToGrid="0" snapToObjects="1">
      <p:cViewPr varScale="1">
        <p:scale>
          <a:sx n="66" d="100"/>
          <a:sy n="66" d="100"/>
        </p:scale>
        <p:origin x="1368"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2765523-2DF7-C24A-B8F9-65DF2FDDF58F}" type="datetimeFigureOut">
              <a:rPr lang="en-US" smtClean="0"/>
              <a:t>5/24/2022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F52C056-4745-D94F-AA20-EC07D0C831A1}" type="slidenum">
              <a:rPr lang="en-US" smtClean="0"/>
              <a:t>‹#›</a:t>
            </a:fld>
            <a:endParaRPr lang="en-US"/>
          </a:p>
        </p:txBody>
      </p:sp>
    </p:spTree>
    <p:extLst>
      <p:ext uri="{BB962C8B-B14F-4D97-AF65-F5344CB8AC3E}">
        <p14:creationId xmlns:p14="http://schemas.microsoft.com/office/powerpoint/2010/main" val="3720118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csl.mtu.edu/cs4411.ck/www/NOTES/process/fork/create.html"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csl.mtu.edu/cs4411.ck/www/NOTES/process/fork/create.html"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n.wikipedia.org/wiki/File:Tcp_normal.svg#metadata"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en.wikipedia.org/wiki/File:Tcp_synflood.png"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cloudflare.com/learning/ddos/http-flood-ddos-attack/"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noction.com/blog/ddos-amplification-attacks"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Under normal conditions, when a server receives a UDP packet at a particular port, it goes through two steps in response:</a:t>
            </a:r>
          </a:p>
          <a:p>
            <a:pPr marL="228600" indent="-228600">
              <a:buFont typeface="+mj-lt"/>
              <a:buAutoNum type="arabicPeriod"/>
            </a:pPr>
            <a:r>
              <a:rPr lang="en-US" sz="1200" b="0" i="0" kern="1200" dirty="0">
                <a:solidFill>
                  <a:schemeClr val="tx1"/>
                </a:solidFill>
                <a:effectLst/>
                <a:latin typeface="+mn-lt"/>
                <a:ea typeface="+mn-ea"/>
                <a:cs typeface="+mn-cs"/>
              </a:rPr>
              <a:t>The server first checks to see if any programs are running which are presently listening for requests at the specified port.</a:t>
            </a:r>
          </a:p>
          <a:p>
            <a:pPr marL="228600" indent="-228600">
              <a:buFont typeface="+mj-lt"/>
              <a:buAutoNum type="arabicPeriod"/>
            </a:pPr>
            <a:r>
              <a:rPr lang="en-US" sz="1200" b="0" i="0" kern="1200" dirty="0">
                <a:solidFill>
                  <a:schemeClr val="tx1"/>
                </a:solidFill>
                <a:effectLst/>
                <a:latin typeface="+mn-lt"/>
                <a:ea typeface="+mn-ea"/>
                <a:cs typeface="+mn-cs"/>
              </a:rPr>
              <a:t>If no programs are receiving packets at that port, the server responds with a</a:t>
            </a:r>
            <a:r>
              <a:rPr lang="en-US" sz="1200" b="0" i="0" kern="1200" baseline="0" dirty="0">
                <a:solidFill>
                  <a:schemeClr val="tx1"/>
                </a:solidFill>
                <a:effectLst/>
                <a:latin typeface="+mn-lt"/>
                <a:ea typeface="+mn-ea"/>
                <a:cs typeface="+mn-cs"/>
              </a:rPr>
              <a:t> ICMP</a:t>
            </a:r>
            <a:r>
              <a:rPr lang="en-US" sz="1200" b="0" i="0" kern="1200" dirty="0">
                <a:solidFill>
                  <a:schemeClr val="tx1"/>
                </a:solidFill>
                <a:effectLst/>
                <a:latin typeface="+mn-lt"/>
                <a:ea typeface="+mn-ea"/>
                <a:cs typeface="+mn-cs"/>
              </a:rPr>
              <a:t> (ping) packet to inform the sender that the destination was unreachable.</a:t>
            </a:r>
          </a:p>
          <a:p>
            <a:endParaRPr lang="en-US" dirty="0"/>
          </a:p>
        </p:txBody>
      </p:sp>
      <p:sp>
        <p:nvSpPr>
          <p:cNvPr id="4" name="Slide Number Placeholder 3"/>
          <p:cNvSpPr>
            <a:spLocks noGrp="1"/>
          </p:cNvSpPr>
          <p:nvPr>
            <p:ph type="sldNum" sz="quarter" idx="10"/>
          </p:nvPr>
        </p:nvSpPr>
        <p:spPr/>
        <p:txBody>
          <a:bodyPr/>
          <a:lstStyle/>
          <a:p>
            <a:fld id="{1F52C056-4745-D94F-AA20-EC07D0C831A1}" type="slidenum">
              <a:rPr lang="en-US" smtClean="0"/>
              <a:t>5</a:t>
            </a:fld>
            <a:endParaRPr lang="en-US"/>
          </a:p>
        </p:txBody>
      </p:sp>
    </p:spTree>
    <p:extLst>
      <p:ext uri="{BB962C8B-B14F-4D97-AF65-F5344CB8AC3E}">
        <p14:creationId xmlns:p14="http://schemas.microsoft.com/office/powerpoint/2010/main" val="2064388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Think of a malicious teenager calling a restaurant and saying “I’ll have one of everything, please call me back and tell me my whole order.” When the restaurant asks for a callback number, the number given is the targeted victim’s phone number. The target then receives a call from the restaurant with a lot of information that they didn’t request.</a:t>
            </a:r>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24</a:t>
            </a:fld>
            <a:endParaRPr lang="en-US"/>
          </a:p>
        </p:txBody>
      </p:sp>
    </p:spTree>
    <p:extLst>
      <p:ext uri="{BB962C8B-B14F-4D97-AF65-F5344CB8AC3E}">
        <p14:creationId xmlns:p14="http://schemas.microsoft.com/office/powerpoint/2010/main" val="2968200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http://www.csl.mtu.edu/cs4411.ck/www/NOTES/process/fork/create.html</a:t>
            </a:r>
            <a:endParaRPr lang="en-US" dirty="0"/>
          </a:p>
        </p:txBody>
      </p:sp>
      <p:sp>
        <p:nvSpPr>
          <p:cNvPr id="4" name="Slide Number Placeholder 3"/>
          <p:cNvSpPr>
            <a:spLocks noGrp="1"/>
          </p:cNvSpPr>
          <p:nvPr>
            <p:ph type="sldNum" sz="quarter" idx="10"/>
          </p:nvPr>
        </p:nvSpPr>
        <p:spPr/>
        <p:txBody>
          <a:bodyPr/>
          <a:lstStyle/>
          <a:p>
            <a:fld id="{1F52C056-4745-D94F-AA20-EC07D0C831A1}" type="slidenum">
              <a:rPr lang="en-US" smtClean="0"/>
              <a:t>31</a:t>
            </a:fld>
            <a:endParaRPr lang="en-US"/>
          </a:p>
        </p:txBody>
      </p:sp>
    </p:spTree>
    <p:extLst>
      <p:ext uri="{BB962C8B-B14F-4D97-AF65-F5344CB8AC3E}">
        <p14:creationId xmlns:p14="http://schemas.microsoft.com/office/powerpoint/2010/main" val="1641397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http://www.csl.mtu.edu/cs4411.ck/www/NOTES/process/fork/create.html</a:t>
            </a:r>
            <a:endParaRPr lang="en-US" dirty="0"/>
          </a:p>
        </p:txBody>
      </p:sp>
      <p:sp>
        <p:nvSpPr>
          <p:cNvPr id="4" name="Slide Number Placeholder 3"/>
          <p:cNvSpPr>
            <a:spLocks noGrp="1"/>
          </p:cNvSpPr>
          <p:nvPr>
            <p:ph type="sldNum" sz="quarter" idx="10"/>
          </p:nvPr>
        </p:nvSpPr>
        <p:spPr/>
        <p:txBody>
          <a:bodyPr/>
          <a:lstStyle/>
          <a:p>
            <a:fld id="{1F52C056-4745-D94F-AA20-EC07D0C831A1}" type="slidenum">
              <a:rPr lang="en-US" smtClean="0"/>
              <a:t>32</a:t>
            </a:fld>
            <a:endParaRPr lang="en-US"/>
          </a:p>
        </p:txBody>
      </p:sp>
    </p:spTree>
    <p:extLst>
      <p:ext uri="{BB962C8B-B14F-4D97-AF65-F5344CB8AC3E}">
        <p14:creationId xmlns:p14="http://schemas.microsoft.com/office/powerpoint/2010/main" val="1985950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Most operating systems limit the response rate of ICMP packets in part to disrupt </a:t>
            </a:r>
            <a:r>
              <a:rPr lang="en-US" sz="1200" b="0" i="0" kern="1200" dirty="0" err="1">
                <a:solidFill>
                  <a:schemeClr val="tx1"/>
                </a:solidFill>
                <a:effectLst/>
                <a:latin typeface="+mn-lt"/>
                <a:ea typeface="+mn-ea"/>
                <a:cs typeface="+mn-cs"/>
              </a:rPr>
              <a:t>DDoS</a:t>
            </a:r>
            <a:r>
              <a:rPr lang="en-US" sz="1200" b="0" i="0" kern="1200" dirty="0">
                <a:solidFill>
                  <a:schemeClr val="tx1"/>
                </a:solidFill>
                <a:effectLst/>
                <a:latin typeface="+mn-lt"/>
                <a:ea typeface="+mn-ea"/>
                <a:cs typeface="+mn-cs"/>
              </a:rPr>
              <a:t> attacks that require ICMP response. One drawback of this type of mitigation is that during an attack legitimate packets may also be filtered in the process. </a:t>
            </a:r>
          </a:p>
          <a:p>
            <a:r>
              <a:rPr lang="en-US" sz="1200" b="0" i="0" kern="1200" dirty="0">
                <a:solidFill>
                  <a:schemeClr val="tx1"/>
                </a:solidFill>
                <a:effectLst/>
                <a:latin typeface="+mn-lt"/>
                <a:ea typeface="+mn-ea"/>
                <a:cs typeface="+mn-cs"/>
              </a:rPr>
              <a:t>If the UDP flood has a volume high enough to saturate the state table of the targeted server’s firewall, any mitigation that occurs at the server level will be insufficient as the bottleneck will occur upstream from the targeted device.</a:t>
            </a:r>
            <a:endParaRPr lang="en-US" dirty="0"/>
          </a:p>
        </p:txBody>
      </p:sp>
      <p:sp>
        <p:nvSpPr>
          <p:cNvPr id="4" name="Slide Number Placeholder 3"/>
          <p:cNvSpPr>
            <a:spLocks noGrp="1"/>
          </p:cNvSpPr>
          <p:nvPr>
            <p:ph type="sldNum" sz="quarter" idx="10"/>
          </p:nvPr>
        </p:nvSpPr>
        <p:spPr/>
        <p:txBody>
          <a:bodyPr/>
          <a:lstStyle/>
          <a:p>
            <a:fld id="{1F52C056-4745-D94F-AA20-EC07D0C831A1}" type="slidenum">
              <a:rPr lang="en-US" smtClean="0"/>
              <a:t>6</a:t>
            </a:fld>
            <a:endParaRPr lang="en-US"/>
          </a:p>
        </p:txBody>
      </p:sp>
    </p:spTree>
    <p:extLst>
      <p:ext uri="{BB962C8B-B14F-4D97-AF65-F5344CB8AC3E}">
        <p14:creationId xmlns:p14="http://schemas.microsoft.com/office/powerpoint/2010/main" val="3711407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a:solidFill>
                  <a:schemeClr val="tx1"/>
                </a:solidFill>
                <a:effectLst/>
                <a:latin typeface="+mn-lt"/>
                <a:ea typeface="+mn-ea"/>
                <a:cs typeface="+mn-cs"/>
              </a:rPr>
              <a:t>Step 1 (SYN) : </a:t>
            </a:r>
            <a:r>
              <a:rPr lang="en-US" sz="1200" b="0" i="0" kern="1200" dirty="0">
                <a:solidFill>
                  <a:schemeClr val="tx1"/>
                </a:solidFill>
                <a:effectLst/>
                <a:latin typeface="+mn-lt"/>
                <a:ea typeface="+mn-ea"/>
                <a:cs typeface="+mn-cs"/>
              </a:rPr>
              <a:t>In the first step, client wants to establish a connection with server, so it sends a segment with SYN(Synchronize Sequence Number) which informs server that client is likely to start communication and with what sequence number it starts segments with</a:t>
            </a:r>
          </a:p>
          <a:p>
            <a:pPr fontAlgn="base"/>
            <a:r>
              <a:rPr lang="en-US" sz="1200" b="1" i="0" kern="1200" dirty="0">
                <a:solidFill>
                  <a:schemeClr val="tx1"/>
                </a:solidFill>
                <a:effectLst/>
                <a:latin typeface="+mn-lt"/>
                <a:ea typeface="+mn-ea"/>
                <a:cs typeface="+mn-cs"/>
              </a:rPr>
              <a:t>Step 2 (SYN + ACK): </a:t>
            </a:r>
            <a:r>
              <a:rPr lang="en-US" sz="1200" b="0" i="0" kern="1200" dirty="0">
                <a:solidFill>
                  <a:schemeClr val="tx1"/>
                </a:solidFill>
                <a:effectLst/>
                <a:latin typeface="+mn-lt"/>
                <a:ea typeface="+mn-ea"/>
                <a:cs typeface="+mn-cs"/>
              </a:rPr>
              <a:t>Server responds to the client request with SYN-ACK signal bits set. Acknowledgement(ACK) signifies the response of segment it received and SYN signifies with what sequence number it is likely to start the segments with</a:t>
            </a:r>
          </a:p>
          <a:p>
            <a:pPr fontAlgn="base"/>
            <a:r>
              <a:rPr lang="en-US" sz="1200" b="1" i="0" kern="1200" dirty="0">
                <a:solidFill>
                  <a:schemeClr val="tx1"/>
                </a:solidFill>
                <a:effectLst/>
                <a:latin typeface="+mn-lt"/>
                <a:ea typeface="+mn-ea"/>
                <a:cs typeface="+mn-cs"/>
              </a:rPr>
              <a:t>Step 3 (ACK) : </a:t>
            </a:r>
            <a:r>
              <a:rPr lang="en-US" sz="1200" b="0" i="0" kern="1200" dirty="0">
                <a:solidFill>
                  <a:schemeClr val="tx1"/>
                </a:solidFill>
                <a:effectLst/>
                <a:latin typeface="+mn-lt"/>
                <a:ea typeface="+mn-ea"/>
                <a:cs typeface="+mn-cs"/>
              </a:rPr>
              <a:t>In the final part client acknowledges the response of server and they both establish a reliable connection with which they will start the actual data transfer</a:t>
            </a:r>
          </a:p>
          <a:p>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12</a:t>
            </a:fld>
            <a:endParaRPr lang="en-US"/>
          </a:p>
        </p:txBody>
      </p:sp>
    </p:spTree>
    <p:extLst>
      <p:ext uri="{BB962C8B-B14F-4D97-AF65-F5344CB8AC3E}">
        <p14:creationId xmlns:p14="http://schemas.microsoft.com/office/powerpoint/2010/main" val="950548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https://en.wikipedia.org/wiki/File:Tcp_normal.svg#metadata</a:t>
            </a:r>
            <a:endParaRPr lang="en-US" dirty="0"/>
          </a:p>
          <a:p>
            <a:endParaRPr lang="en-US" dirty="0"/>
          </a:p>
          <a:p>
            <a:r>
              <a:rPr lang="en-US" dirty="0">
                <a:hlinkClick r:id="rId4"/>
              </a:rPr>
              <a:t>https://en.wikipedia.org/wiki/File:Tcp_synflood.png</a:t>
            </a:r>
            <a:endParaRPr lang="en-US" dirty="0"/>
          </a:p>
        </p:txBody>
      </p:sp>
      <p:sp>
        <p:nvSpPr>
          <p:cNvPr id="4" name="Slide Number Placeholder 3"/>
          <p:cNvSpPr>
            <a:spLocks noGrp="1"/>
          </p:cNvSpPr>
          <p:nvPr>
            <p:ph type="sldNum" sz="quarter" idx="10"/>
          </p:nvPr>
        </p:nvSpPr>
        <p:spPr/>
        <p:txBody>
          <a:bodyPr/>
          <a:lstStyle/>
          <a:p>
            <a:fld id="{1F52C056-4745-D94F-AA20-EC07D0C831A1}" type="slidenum">
              <a:rPr lang="en-US" smtClean="0"/>
              <a:t>14</a:t>
            </a:fld>
            <a:endParaRPr lang="en-US"/>
          </a:p>
        </p:txBody>
      </p:sp>
    </p:spTree>
    <p:extLst>
      <p:ext uri="{BB962C8B-B14F-4D97-AF65-F5344CB8AC3E}">
        <p14:creationId xmlns:p14="http://schemas.microsoft.com/office/powerpoint/2010/main" val="980565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52C056-4745-D94F-AA20-EC07D0C831A1}" type="slidenum">
              <a:rPr lang="en-US" smtClean="0"/>
              <a:t>15</a:t>
            </a:fld>
            <a:endParaRPr lang="en-US"/>
          </a:p>
        </p:txBody>
      </p:sp>
    </p:spTree>
    <p:extLst>
      <p:ext uri="{BB962C8B-B14F-4D97-AF65-F5344CB8AC3E}">
        <p14:creationId xmlns:p14="http://schemas.microsoft.com/office/powerpoint/2010/main" val="1954074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a:solidFill>
                  <a:schemeClr val="tx1"/>
                </a:solidFill>
                <a:effectLst/>
                <a:latin typeface="+mn-lt"/>
                <a:ea typeface="+mn-ea"/>
                <a:cs typeface="+mn-cs"/>
              </a:rPr>
              <a:t>Slowloris</a:t>
            </a:r>
            <a:r>
              <a:rPr lang="en-US" sz="1200" b="0" i="0" kern="1200" dirty="0">
                <a:solidFill>
                  <a:schemeClr val="tx1"/>
                </a:solidFill>
                <a:effectLst/>
                <a:latin typeface="+mn-lt"/>
                <a:ea typeface="+mn-ea"/>
                <a:cs typeface="+mn-cs"/>
              </a:rPr>
              <a:t> tries to keep many connections to the target web server open and hold them open as long as possible. It accomplishes this by opening connections to the target web server and sending a partial request. Periodically, it will send subsequent </a:t>
            </a:r>
            <a:r>
              <a:rPr lang="en-US" sz="1200" b="0" i="0" u="none" strike="noStrike" kern="1200" dirty="0">
                <a:solidFill>
                  <a:schemeClr val="tx1"/>
                </a:solidFill>
                <a:effectLst/>
                <a:latin typeface="+mn-lt"/>
                <a:ea typeface="+mn-ea"/>
                <a:cs typeface="+mn-cs"/>
              </a:rPr>
              <a:t>HTTP</a:t>
            </a:r>
            <a:r>
              <a:rPr lang="en-US" sz="1200" b="0" i="0" kern="1200" dirty="0">
                <a:solidFill>
                  <a:schemeClr val="tx1"/>
                </a:solidFill>
                <a:effectLst/>
                <a:latin typeface="+mn-lt"/>
                <a:ea typeface="+mn-ea"/>
                <a:cs typeface="+mn-cs"/>
              </a:rPr>
              <a:t> headers, adding to—but never completing—the request. Affected servers will keep these connections open, filling their maximum concurrent connection pool, eventually denying additional connection attempts from clients</a:t>
            </a:r>
            <a:endParaRPr lang="en-US" dirty="0"/>
          </a:p>
        </p:txBody>
      </p:sp>
      <p:sp>
        <p:nvSpPr>
          <p:cNvPr id="4" name="Slide Number Placeholder 3"/>
          <p:cNvSpPr>
            <a:spLocks noGrp="1"/>
          </p:cNvSpPr>
          <p:nvPr>
            <p:ph type="sldNum" sz="quarter" idx="10"/>
          </p:nvPr>
        </p:nvSpPr>
        <p:spPr/>
        <p:txBody>
          <a:bodyPr/>
          <a:lstStyle/>
          <a:p>
            <a:fld id="{1F52C056-4745-D94F-AA20-EC07D0C831A1}" type="slidenum">
              <a:rPr lang="en-US" smtClean="0"/>
              <a:t>16</a:t>
            </a:fld>
            <a:endParaRPr lang="en-US"/>
          </a:p>
        </p:txBody>
      </p:sp>
    </p:spTree>
    <p:extLst>
      <p:ext uri="{BB962C8B-B14F-4D97-AF65-F5344CB8AC3E}">
        <p14:creationId xmlns:p14="http://schemas.microsoft.com/office/powerpoint/2010/main" val="1092834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52C056-4745-D94F-AA20-EC07D0C831A1}" type="slidenum">
              <a:rPr lang="en-US" smtClean="0"/>
              <a:t>17</a:t>
            </a:fld>
            <a:endParaRPr lang="en-US"/>
          </a:p>
        </p:txBody>
      </p:sp>
    </p:spTree>
    <p:extLst>
      <p:ext uri="{BB962C8B-B14F-4D97-AF65-F5344CB8AC3E}">
        <p14:creationId xmlns:p14="http://schemas.microsoft.com/office/powerpoint/2010/main" val="29084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https://www.cloudflare.com/learning/ddos/http-flood-ddos-attack/</a:t>
            </a:r>
            <a:endParaRPr lang="en-US" dirty="0"/>
          </a:p>
        </p:txBody>
      </p:sp>
      <p:sp>
        <p:nvSpPr>
          <p:cNvPr id="4" name="Slide Number Placeholder 3"/>
          <p:cNvSpPr>
            <a:spLocks noGrp="1"/>
          </p:cNvSpPr>
          <p:nvPr>
            <p:ph type="sldNum" sz="quarter" idx="10"/>
          </p:nvPr>
        </p:nvSpPr>
        <p:spPr/>
        <p:txBody>
          <a:bodyPr/>
          <a:lstStyle/>
          <a:p>
            <a:fld id="{1F52C056-4745-D94F-AA20-EC07D0C831A1}" type="slidenum">
              <a:rPr lang="en-US" smtClean="0"/>
              <a:t>18</a:t>
            </a:fld>
            <a:endParaRPr lang="en-US"/>
          </a:p>
        </p:txBody>
      </p:sp>
    </p:spTree>
    <p:extLst>
      <p:ext uri="{BB962C8B-B14F-4D97-AF65-F5344CB8AC3E}">
        <p14:creationId xmlns:p14="http://schemas.microsoft.com/office/powerpoint/2010/main" val="195260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https://www.noction.com/blog/ddos-amplification-attacks</a:t>
            </a:r>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22</a:t>
            </a:fld>
            <a:endParaRPr lang="en-US"/>
          </a:p>
        </p:txBody>
      </p:sp>
    </p:spTree>
    <p:extLst>
      <p:ext uri="{BB962C8B-B14F-4D97-AF65-F5344CB8AC3E}">
        <p14:creationId xmlns:p14="http://schemas.microsoft.com/office/powerpoint/2010/main" val="209710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5/24/2022</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5/24/2022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5/24/2022</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5/24/2022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5/24/2022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5/24/2022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5/24/2022</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5/24/2022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XiFkyR35v2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a:t>Module 4</a:t>
            </a:r>
          </a:p>
        </p:txBody>
      </p:sp>
      <p:sp>
        <p:nvSpPr>
          <p:cNvPr id="3" name="Title 2"/>
          <p:cNvSpPr>
            <a:spLocks noGrp="1"/>
          </p:cNvSpPr>
          <p:nvPr>
            <p:ph type="ctrTitle"/>
          </p:nvPr>
        </p:nvSpPr>
        <p:spPr/>
        <p:txBody>
          <a:bodyPr/>
          <a:lstStyle/>
          <a:p>
            <a:r>
              <a:rPr lang="en-US" sz="2800" b="1" dirty="0"/>
              <a:t>Ethical Hacking</a:t>
            </a:r>
            <a:endParaRPr lang="en-US" sz="2800" dirty="0"/>
          </a:p>
        </p:txBody>
      </p:sp>
    </p:spTree>
    <p:extLst>
      <p:ext uri="{BB962C8B-B14F-4D97-AF65-F5344CB8AC3E}">
        <p14:creationId xmlns:p14="http://schemas.microsoft.com/office/powerpoint/2010/main" val="429937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C30A7-24E5-42AA-BEA5-1EC781DC1538}"/>
              </a:ext>
            </a:extLst>
          </p:cNvPr>
          <p:cNvSpPr>
            <a:spLocks noGrp="1"/>
          </p:cNvSpPr>
          <p:nvPr>
            <p:ph type="title"/>
          </p:nvPr>
        </p:nvSpPr>
        <p:spPr/>
        <p:txBody>
          <a:bodyPr/>
          <a:lstStyle/>
          <a:p>
            <a:r>
              <a:rPr lang="en-US" dirty="0"/>
              <a:t>Syn flood</a:t>
            </a:r>
          </a:p>
        </p:txBody>
      </p:sp>
      <p:sp>
        <p:nvSpPr>
          <p:cNvPr id="3" name="Content Placeholder 2">
            <a:extLst>
              <a:ext uri="{FF2B5EF4-FFF2-40B4-BE49-F238E27FC236}">
                <a16:creationId xmlns:a16="http://schemas.microsoft.com/office/drawing/2014/main" id="{13E010E5-B528-44D9-B7B5-A91EDAFDF75C}"/>
              </a:ext>
            </a:extLst>
          </p:cNvPr>
          <p:cNvSpPr>
            <a:spLocks noGrp="1"/>
          </p:cNvSpPr>
          <p:nvPr>
            <p:ph idx="1"/>
          </p:nvPr>
        </p:nvSpPr>
        <p:spPr/>
        <p:txBody>
          <a:bodyPr/>
          <a:lstStyle/>
          <a:p>
            <a:r>
              <a:rPr lang="en-US" dirty="0"/>
              <a:t>Uses the TCP protocol</a:t>
            </a:r>
          </a:p>
          <a:p>
            <a:pPr lvl="1"/>
            <a:r>
              <a:rPr lang="en-US" dirty="0"/>
              <a:t>Takes advantage of the “three-way handshake”</a:t>
            </a:r>
          </a:p>
        </p:txBody>
      </p:sp>
    </p:spTree>
    <p:extLst>
      <p:ext uri="{BB962C8B-B14F-4D97-AF65-F5344CB8AC3E}">
        <p14:creationId xmlns:p14="http://schemas.microsoft.com/office/powerpoint/2010/main" val="3491432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details</a:t>
            </a:r>
          </a:p>
        </p:txBody>
      </p:sp>
      <p:sp>
        <p:nvSpPr>
          <p:cNvPr id="3" name="Content Placeholder 2"/>
          <p:cNvSpPr>
            <a:spLocks noGrp="1"/>
          </p:cNvSpPr>
          <p:nvPr>
            <p:ph idx="1"/>
          </p:nvPr>
        </p:nvSpPr>
        <p:spPr/>
        <p:txBody>
          <a:bodyPr>
            <a:normAutofit/>
          </a:bodyPr>
          <a:lstStyle/>
          <a:p>
            <a:r>
              <a:rPr lang="en-US" dirty="0"/>
              <a:t>TCP Messages are broken into segments</a:t>
            </a:r>
          </a:p>
          <a:p>
            <a:pPr lvl="1"/>
            <a:r>
              <a:rPr lang="en-US" dirty="0"/>
              <a:t>Each segment has a segment number for easy identification</a:t>
            </a:r>
          </a:p>
          <a:p>
            <a:endParaRPr lang="en-US" dirty="0"/>
          </a:p>
          <a:p>
            <a:r>
              <a:rPr lang="en-US" dirty="0"/>
              <a:t>When a client attempts to start a TCP connection, the client and server exchange a series of messages:</a:t>
            </a:r>
          </a:p>
          <a:p>
            <a:pPr marL="868680" lvl="1" indent="-457200">
              <a:buFont typeface="+mj-lt"/>
              <a:buAutoNum type="arabicPeriod"/>
            </a:pPr>
            <a:r>
              <a:rPr lang="en-US" dirty="0"/>
              <a:t>SYN</a:t>
            </a:r>
          </a:p>
          <a:p>
            <a:pPr marL="868680" lvl="1" indent="-457200">
              <a:buFont typeface="+mj-lt"/>
              <a:buAutoNum type="arabicPeriod"/>
            </a:pPr>
            <a:r>
              <a:rPr lang="en-US" dirty="0"/>
              <a:t>SYN + ACK</a:t>
            </a:r>
          </a:p>
          <a:p>
            <a:pPr marL="868680" lvl="1" indent="-457200">
              <a:buFont typeface="+mj-lt"/>
              <a:buAutoNum type="arabicPeriod"/>
            </a:pPr>
            <a:r>
              <a:rPr lang="en-US" dirty="0"/>
              <a:t>ACK</a:t>
            </a:r>
          </a:p>
        </p:txBody>
      </p:sp>
    </p:spTree>
    <p:extLst>
      <p:ext uri="{BB962C8B-B14F-4D97-AF65-F5344CB8AC3E}">
        <p14:creationId xmlns:p14="http://schemas.microsoft.com/office/powerpoint/2010/main" val="2063531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40DE9-3C30-41DD-B64F-7FFB06DC567B}"/>
              </a:ext>
            </a:extLst>
          </p:cNvPr>
          <p:cNvSpPr>
            <a:spLocks noGrp="1"/>
          </p:cNvSpPr>
          <p:nvPr>
            <p:ph type="title"/>
          </p:nvPr>
        </p:nvSpPr>
        <p:spPr/>
        <p:txBody>
          <a:bodyPr/>
          <a:lstStyle/>
          <a:p>
            <a:r>
              <a:rPr lang="en-US" dirty="0"/>
              <a:t>Three-way handshake</a:t>
            </a:r>
          </a:p>
        </p:txBody>
      </p:sp>
      <p:sp>
        <p:nvSpPr>
          <p:cNvPr id="3" name="Content Placeholder 2">
            <a:extLst>
              <a:ext uri="{FF2B5EF4-FFF2-40B4-BE49-F238E27FC236}">
                <a16:creationId xmlns:a16="http://schemas.microsoft.com/office/drawing/2014/main" id="{79B86042-A308-4172-8194-35097A9A3DC7}"/>
              </a:ext>
            </a:extLst>
          </p:cNvPr>
          <p:cNvSpPr>
            <a:spLocks noGrp="1"/>
          </p:cNvSpPr>
          <p:nvPr>
            <p:ph idx="1"/>
          </p:nvPr>
        </p:nvSpPr>
        <p:spPr/>
        <p:txBody>
          <a:bodyPr>
            <a:normAutofit/>
          </a:bodyPr>
          <a:lstStyle/>
          <a:p>
            <a:pPr fontAlgn="base"/>
            <a:r>
              <a:rPr lang="en-US" b="1" dirty="0"/>
              <a:t>Step 1 (SYN) : </a:t>
            </a:r>
            <a:r>
              <a:rPr lang="en-US" dirty="0"/>
              <a:t>The client wants to establish a connection, so it sends a segment which informs the server that client is likely to start communications</a:t>
            </a:r>
          </a:p>
          <a:p>
            <a:pPr fontAlgn="base"/>
            <a:r>
              <a:rPr lang="en-US" b="1" dirty="0"/>
              <a:t>Step 2 (SYN + ACK): </a:t>
            </a:r>
            <a:r>
              <a:rPr lang="en-US" dirty="0"/>
              <a:t>Server responds to the client request with SYN-ACK</a:t>
            </a:r>
          </a:p>
          <a:p>
            <a:pPr fontAlgn="base"/>
            <a:r>
              <a:rPr lang="en-US" b="1" dirty="0"/>
              <a:t>Step 3 (ACK) : </a:t>
            </a:r>
            <a:r>
              <a:rPr lang="en-US" dirty="0"/>
              <a:t>The client acknowledges the response of server and they both establish a reliable connection</a:t>
            </a:r>
          </a:p>
          <a:p>
            <a:endParaRPr lang="en-US" dirty="0"/>
          </a:p>
        </p:txBody>
      </p:sp>
    </p:spTree>
    <p:extLst>
      <p:ext uri="{BB962C8B-B14F-4D97-AF65-F5344CB8AC3E}">
        <p14:creationId xmlns:p14="http://schemas.microsoft.com/office/powerpoint/2010/main" val="1062949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However…</a:t>
            </a:r>
          </a:p>
        </p:txBody>
      </p:sp>
      <p:sp>
        <p:nvSpPr>
          <p:cNvPr id="3" name="Content Placeholder 2"/>
          <p:cNvSpPr>
            <a:spLocks noGrp="1"/>
          </p:cNvSpPr>
          <p:nvPr>
            <p:ph idx="1"/>
          </p:nvPr>
        </p:nvSpPr>
        <p:spPr/>
        <p:txBody>
          <a:bodyPr>
            <a:normAutofit/>
          </a:bodyPr>
          <a:lstStyle/>
          <a:p>
            <a:r>
              <a:rPr lang="en-US" dirty="0"/>
              <a:t>A SYN flood attack does not respond to the server with the expected ACK code</a:t>
            </a:r>
          </a:p>
          <a:p>
            <a:pPr lvl="1"/>
            <a:r>
              <a:rPr lang="en-US" dirty="0"/>
              <a:t>The malicious client does not send the expected ACK, or spoofs the source IP address</a:t>
            </a:r>
          </a:p>
          <a:p>
            <a:r>
              <a:rPr lang="en-US" dirty="0"/>
              <a:t>The server will wait for the acknowledgement for some</a:t>
            </a:r>
          </a:p>
          <a:p>
            <a:pPr lvl="1"/>
            <a:r>
              <a:rPr lang="en-US" dirty="0"/>
              <a:t>Network congestion could also cause the missing ACK</a:t>
            </a:r>
          </a:p>
        </p:txBody>
      </p:sp>
    </p:spTree>
    <p:extLst>
      <p:ext uri="{BB962C8B-B14F-4D97-AF65-F5344CB8AC3E}">
        <p14:creationId xmlns:p14="http://schemas.microsoft.com/office/powerpoint/2010/main" val="816965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06437" y="2665413"/>
            <a:ext cx="3476625" cy="2514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endParaRPr lang="en-US"/>
          </a:p>
        </p:txBody>
      </p:sp>
      <p:pic>
        <p:nvPicPr>
          <p:cNvPr id="7" name="Content Placeholder 6" descr="Normal TCP setup"/>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06437" y="2665413"/>
            <a:ext cx="3476625" cy="2514600"/>
          </a:xfrm>
        </p:spPr>
      </p:pic>
      <p:pic>
        <p:nvPicPr>
          <p:cNvPr id="8" name="Content Placeholder 7" descr="Three way handshake attack"/>
          <p:cNvPicPr>
            <a:picLocks noGrp="1" noChangeAspect="1"/>
          </p:cNvPicPr>
          <p:nvPr>
            <p:ph sz="half" idx="2"/>
          </p:nvPr>
        </p:nvPicPr>
        <p:blipFill>
          <a:blip r:embed="rId4" cstate="email">
            <a:extLst>
              <a:ext uri="{28A0092B-C50C-407E-A947-70E740481C1C}">
                <a14:useLocalDpi xmlns:a14="http://schemas.microsoft.com/office/drawing/2010/main" val="0"/>
              </a:ext>
            </a:extLst>
          </a:blip>
          <a:stretch>
            <a:fillRect/>
          </a:stretch>
        </p:blipFill>
        <p:spPr>
          <a:xfrm>
            <a:off x="5165404" y="2036519"/>
            <a:ext cx="3004192" cy="3772387"/>
          </a:xfrm>
        </p:spPr>
      </p:pic>
    </p:spTree>
    <p:extLst>
      <p:ext uri="{BB962C8B-B14F-4D97-AF65-F5344CB8AC3E}">
        <p14:creationId xmlns:p14="http://schemas.microsoft.com/office/powerpoint/2010/main" val="3798565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8D34A-91A5-4A2F-9606-E425D39FB92F}"/>
              </a:ext>
            </a:extLst>
          </p:cNvPr>
          <p:cNvSpPr>
            <a:spLocks noGrp="1"/>
          </p:cNvSpPr>
          <p:nvPr>
            <p:ph type="title"/>
          </p:nvPr>
        </p:nvSpPr>
        <p:spPr/>
        <p:txBody>
          <a:bodyPr/>
          <a:lstStyle/>
          <a:p>
            <a:r>
              <a:rPr lang="en-US" dirty="0" err="1"/>
              <a:t>slowloris</a:t>
            </a:r>
            <a:endParaRPr lang="en-US" dirty="0"/>
          </a:p>
        </p:txBody>
      </p:sp>
      <p:sp>
        <p:nvSpPr>
          <p:cNvPr id="3" name="Content Placeholder 2">
            <a:extLst>
              <a:ext uri="{FF2B5EF4-FFF2-40B4-BE49-F238E27FC236}">
                <a16:creationId xmlns:a16="http://schemas.microsoft.com/office/drawing/2014/main" id="{8474FD80-A31E-4160-A431-E7647DC53BE0}"/>
              </a:ext>
            </a:extLst>
          </p:cNvPr>
          <p:cNvSpPr>
            <a:spLocks noGrp="1"/>
          </p:cNvSpPr>
          <p:nvPr>
            <p:ph idx="1"/>
          </p:nvPr>
        </p:nvSpPr>
        <p:spPr/>
        <p:txBody>
          <a:bodyPr/>
          <a:lstStyle/>
          <a:p>
            <a:r>
              <a:rPr lang="en-US" dirty="0"/>
              <a:t>Little bit of background…</a:t>
            </a:r>
          </a:p>
          <a:p>
            <a:endParaRPr lang="en-US" dirty="0"/>
          </a:p>
          <a:p>
            <a:r>
              <a:rPr lang="en-US" dirty="0"/>
              <a:t>Most web servers have a software limit to the maximum number of open connections</a:t>
            </a:r>
          </a:p>
          <a:p>
            <a:r>
              <a:rPr lang="en-US" dirty="0"/>
              <a:t>Each connection has a maximum idle time before it is automatically closed</a:t>
            </a:r>
          </a:p>
          <a:p>
            <a:pPr lvl="1"/>
            <a:r>
              <a:rPr lang="en-US" dirty="0"/>
              <a:t>Used to </a:t>
            </a:r>
            <a:r>
              <a:rPr lang="en-US"/>
              <a:t>handle ungraceful </a:t>
            </a:r>
            <a:r>
              <a:rPr lang="en-US" dirty="0"/>
              <a:t>disconnects by clients</a:t>
            </a:r>
          </a:p>
          <a:p>
            <a:pPr lvl="1"/>
            <a:endParaRPr lang="en-US" dirty="0"/>
          </a:p>
          <a:p>
            <a:r>
              <a:rPr lang="en-US" dirty="0"/>
              <a:t>Each of these has a default</a:t>
            </a:r>
          </a:p>
          <a:p>
            <a:pPr lvl="1"/>
            <a:r>
              <a:rPr lang="en-US" dirty="0"/>
              <a:t>And are widely known</a:t>
            </a:r>
          </a:p>
        </p:txBody>
      </p:sp>
    </p:spTree>
    <p:extLst>
      <p:ext uri="{BB962C8B-B14F-4D97-AF65-F5344CB8AC3E}">
        <p14:creationId xmlns:p14="http://schemas.microsoft.com/office/powerpoint/2010/main" val="3380307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8D34A-91A5-4A2F-9606-E425D39FB92F}"/>
              </a:ext>
            </a:extLst>
          </p:cNvPr>
          <p:cNvSpPr>
            <a:spLocks noGrp="1"/>
          </p:cNvSpPr>
          <p:nvPr>
            <p:ph type="title"/>
          </p:nvPr>
        </p:nvSpPr>
        <p:spPr/>
        <p:txBody>
          <a:bodyPr/>
          <a:lstStyle/>
          <a:p>
            <a:r>
              <a:rPr lang="en-US" dirty="0" err="1"/>
              <a:t>slowloris</a:t>
            </a:r>
            <a:endParaRPr lang="en-US" dirty="0"/>
          </a:p>
        </p:txBody>
      </p:sp>
      <p:sp>
        <p:nvSpPr>
          <p:cNvPr id="3" name="Content Placeholder 2">
            <a:extLst>
              <a:ext uri="{FF2B5EF4-FFF2-40B4-BE49-F238E27FC236}">
                <a16:creationId xmlns:a16="http://schemas.microsoft.com/office/drawing/2014/main" id="{8474FD80-A31E-4160-A431-E7647DC53BE0}"/>
              </a:ext>
            </a:extLst>
          </p:cNvPr>
          <p:cNvSpPr>
            <a:spLocks noGrp="1"/>
          </p:cNvSpPr>
          <p:nvPr>
            <p:ph idx="1"/>
          </p:nvPr>
        </p:nvSpPr>
        <p:spPr/>
        <p:txBody>
          <a:bodyPr/>
          <a:lstStyle/>
          <a:p>
            <a:r>
              <a:rPr lang="en-US" dirty="0" err="1"/>
              <a:t>Slowloris</a:t>
            </a:r>
            <a:r>
              <a:rPr lang="en-US" dirty="0"/>
              <a:t> opens as many connections as possible</a:t>
            </a:r>
          </a:p>
          <a:p>
            <a:pPr lvl="1"/>
            <a:r>
              <a:rPr lang="en-US" dirty="0"/>
              <a:t>Keeps each one open by carefully subverting the timeout</a:t>
            </a:r>
          </a:p>
          <a:p>
            <a:endParaRPr lang="en-US" dirty="0"/>
          </a:p>
        </p:txBody>
      </p:sp>
      <p:sp>
        <p:nvSpPr>
          <p:cNvPr id="4" name="Rectangle 3">
            <a:extLst>
              <a:ext uri="{FF2B5EF4-FFF2-40B4-BE49-F238E27FC236}">
                <a16:creationId xmlns:a16="http://schemas.microsoft.com/office/drawing/2014/main" id="{FAF9301B-175A-46C8-B511-0980618F7DD4}"/>
              </a:ext>
            </a:extLst>
          </p:cNvPr>
          <p:cNvSpPr/>
          <p:nvPr/>
        </p:nvSpPr>
        <p:spPr>
          <a:xfrm>
            <a:off x="980273" y="5756831"/>
            <a:ext cx="6535271" cy="369332"/>
          </a:xfrm>
          <a:prstGeom prst="rect">
            <a:avLst/>
          </a:prstGeom>
        </p:spPr>
        <p:txBody>
          <a:bodyPr wrap="square">
            <a:spAutoFit/>
          </a:bodyPr>
          <a:lstStyle/>
          <a:p>
            <a:r>
              <a:rPr lang="en-US" b="1" dirty="0">
                <a:hlinkClick r:id="rId3">
                  <a:extLst>
                    <a:ext uri="{A12FA001-AC4F-418D-AE19-62706E023703}">
                      <ahyp:hlinkClr xmlns:ahyp="http://schemas.microsoft.com/office/drawing/2018/hyperlinkcolor" val="tx"/>
                    </a:ext>
                  </a:extLst>
                </a:hlinkClick>
              </a:rPr>
              <a:t>https://www.youtube.com/watch?v=XiFkyR35v2Y</a:t>
            </a:r>
            <a:endParaRPr lang="en-US" b="1" dirty="0"/>
          </a:p>
        </p:txBody>
      </p:sp>
    </p:spTree>
    <p:extLst>
      <p:ext uri="{BB962C8B-B14F-4D97-AF65-F5344CB8AC3E}">
        <p14:creationId xmlns:p14="http://schemas.microsoft.com/office/powerpoint/2010/main" val="1426301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5C6D-532A-4EC3-ADEB-2B003241745C}"/>
              </a:ext>
            </a:extLst>
          </p:cNvPr>
          <p:cNvSpPr>
            <a:spLocks noGrp="1"/>
          </p:cNvSpPr>
          <p:nvPr>
            <p:ph type="title"/>
          </p:nvPr>
        </p:nvSpPr>
        <p:spPr/>
        <p:txBody>
          <a:bodyPr/>
          <a:lstStyle/>
          <a:p>
            <a:r>
              <a:rPr lang="en-US" dirty="0"/>
              <a:t>http flood</a:t>
            </a:r>
          </a:p>
        </p:txBody>
      </p:sp>
      <p:sp>
        <p:nvSpPr>
          <p:cNvPr id="3" name="Content Placeholder 2">
            <a:extLst>
              <a:ext uri="{FF2B5EF4-FFF2-40B4-BE49-F238E27FC236}">
                <a16:creationId xmlns:a16="http://schemas.microsoft.com/office/drawing/2014/main" id="{ACBCE3E9-1062-441C-AD49-95803C0F3CA5}"/>
              </a:ext>
            </a:extLst>
          </p:cNvPr>
          <p:cNvSpPr>
            <a:spLocks noGrp="1"/>
          </p:cNvSpPr>
          <p:nvPr>
            <p:ph idx="1"/>
          </p:nvPr>
        </p:nvSpPr>
        <p:spPr/>
        <p:txBody>
          <a:bodyPr/>
          <a:lstStyle/>
          <a:p>
            <a:r>
              <a:rPr lang="en-US" dirty="0"/>
              <a:t>Volumetric distributed denial-of-service (</a:t>
            </a:r>
            <a:r>
              <a:rPr lang="en-US" dirty="0" err="1"/>
              <a:t>DDoS</a:t>
            </a:r>
            <a:r>
              <a:rPr lang="en-US" dirty="0"/>
              <a:t>) attack </a:t>
            </a:r>
          </a:p>
          <a:p>
            <a:r>
              <a:rPr lang="en-US" dirty="0"/>
              <a:t>Designed to overwhelm a web server with HTTP requests</a:t>
            </a:r>
          </a:p>
        </p:txBody>
      </p:sp>
    </p:spTree>
    <p:extLst>
      <p:ext uri="{BB962C8B-B14F-4D97-AF65-F5344CB8AC3E}">
        <p14:creationId xmlns:p14="http://schemas.microsoft.com/office/powerpoint/2010/main" val="439277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5C6D-532A-4EC3-ADEB-2B003241745C}"/>
              </a:ext>
            </a:extLst>
          </p:cNvPr>
          <p:cNvSpPr>
            <a:spLocks noGrp="1"/>
          </p:cNvSpPr>
          <p:nvPr>
            <p:ph type="title"/>
          </p:nvPr>
        </p:nvSpPr>
        <p:spPr/>
        <p:txBody>
          <a:bodyPr/>
          <a:lstStyle/>
          <a:p>
            <a:r>
              <a:rPr lang="en-US" dirty="0"/>
              <a:t>http flood</a:t>
            </a:r>
          </a:p>
        </p:txBody>
      </p:sp>
      <p:pic>
        <p:nvPicPr>
          <p:cNvPr id="5" name="Content Placeholder 4" descr="HTTP flood"/>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345935" y="1752600"/>
            <a:ext cx="4452130" cy="4373563"/>
          </a:xfrm>
        </p:spPr>
      </p:pic>
    </p:spTree>
    <p:extLst>
      <p:ext uri="{BB962C8B-B14F-4D97-AF65-F5344CB8AC3E}">
        <p14:creationId xmlns:p14="http://schemas.microsoft.com/office/powerpoint/2010/main" val="1728792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F37536-A5D6-477B-99A9-DB95CEA9B22A}"/>
              </a:ext>
            </a:extLst>
          </p:cNvPr>
          <p:cNvSpPr>
            <a:spLocks noGrp="1"/>
          </p:cNvSpPr>
          <p:nvPr>
            <p:ph type="title"/>
          </p:nvPr>
        </p:nvSpPr>
        <p:spPr/>
        <p:txBody>
          <a:bodyPr/>
          <a:lstStyle/>
          <a:p>
            <a:r>
              <a:rPr lang="en-US" dirty="0"/>
              <a:t>Compare/contrast</a:t>
            </a:r>
          </a:p>
        </p:txBody>
      </p:sp>
      <p:sp>
        <p:nvSpPr>
          <p:cNvPr id="5" name="Text Placeholder 4">
            <a:extLst>
              <a:ext uri="{FF2B5EF4-FFF2-40B4-BE49-F238E27FC236}">
                <a16:creationId xmlns:a16="http://schemas.microsoft.com/office/drawing/2014/main" id="{A4F3E885-8834-4A31-A56D-4CD3D01A12FF}"/>
              </a:ext>
            </a:extLst>
          </p:cNvPr>
          <p:cNvSpPr>
            <a:spLocks noGrp="1"/>
          </p:cNvSpPr>
          <p:nvPr>
            <p:ph type="body" idx="1"/>
          </p:nvPr>
        </p:nvSpPr>
        <p:spPr/>
        <p:txBody>
          <a:bodyPr/>
          <a:lstStyle/>
          <a:p>
            <a:r>
              <a:rPr lang="en-US" u="sng" dirty="0"/>
              <a:t>A</a:t>
            </a:r>
          </a:p>
        </p:txBody>
      </p:sp>
      <p:sp>
        <p:nvSpPr>
          <p:cNvPr id="6" name="Content Placeholder 5">
            <a:extLst>
              <a:ext uri="{FF2B5EF4-FFF2-40B4-BE49-F238E27FC236}">
                <a16:creationId xmlns:a16="http://schemas.microsoft.com/office/drawing/2014/main" id="{EB524DF0-AE07-49B0-B07F-0672A676EC37}"/>
              </a:ext>
            </a:extLst>
          </p:cNvPr>
          <p:cNvSpPr>
            <a:spLocks noGrp="1"/>
          </p:cNvSpPr>
          <p:nvPr>
            <p:ph sz="half" idx="2"/>
          </p:nvPr>
        </p:nvSpPr>
        <p:spPr/>
        <p:txBody>
          <a:bodyPr/>
          <a:lstStyle/>
          <a:p>
            <a:pPr marL="114300" indent="0" algn="ctr">
              <a:buNone/>
            </a:pPr>
            <a:r>
              <a:rPr lang="en-US" dirty="0"/>
              <a:t>UDP flood</a:t>
            </a:r>
          </a:p>
          <a:p>
            <a:pPr marL="114300" indent="0" algn="ctr">
              <a:buNone/>
            </a:pPr>
            <a:r>
              <a:rPr lang="en-US" dirty="0"/>
              <a:t>ICMP flood</a:t>
            </a:r>
          </a:p>
          <a:p>
            <a:pPr marL="114300" indent="0" algn="ctr">
              <a:buNone/>
            </a:pPr>
            <a:r>
              <a:rPr lang="en-US" dirty="0"/>
              <a:t>SYN flood</a:t>
            </a:r>
          </a:p>
          <a:p>
            <a:pPr marL="114300" indent="0" algn="ctr">
              <a:buNone/>
            </a:pPr>
            <a:r>
              <a:rPr lang="en-US" dirty="0"/>
              <a:t>HTTP flood</a:t>
            </a:r>
          </a:p>
        </p:txBody>
      </p:sp>
      <p:sp>
        <p:nvSpPr>
          <p:cNvPr id="7" name="Text Placeholder 6">
            <a:extLst>
              <a:ext uri="{FF2B5EF4-FFF2-40B4-BE49-F238E27FC236}">
                <a16:creationId xmlns:a16="http://schemas.microsoft.com/office/drawing/2014/main" id="{5769035D-B1FE-45F8-B3C3-81F3A630C032}"/>
              </a:ext>
            </a:extLst>
          </p:cNvPr>
          <p:cNvSpPr>
            <a:spLocks noGrp="1"/>
          </p:cNvSpPr>
          <p:nvPr>
            <p:ph type="body" sz="quarter" idx="3"/>
          </p:nvPr>
        </p:nvSpPr>
        <p:spPr/>
        <p:txBody>
          <a:bodyPr/>
          <a:lstStyle/>
          <a:p>
            <a:r>
              <a:rPr lang="en-US" u="sng" dirty="0"/>
              <a:t>B</a:t>
            </a:r>
          </a:p>
        </p:txBody>
      </p:sp>
      <p:sp>
        <p:nvSpPr>
          <p:cNvPr id="8" name="Content Placeholder 7">
            <a:extLst>
              <a:ext uri="{FF2B5EF4-FFF2-40B4-BE49-F238E27FC236}">
                <a16:creationId xmlns:a16="http://schemas.microsoft.com/office/drawing/2014/main" id="{66ECB504-336E-4AE1-91FB-FA07C193F813}"/>
              </a:ext>
            </a:extLst>
          </p:cNvPr>
          <p:cNvSpPr>
            <a:spLocks noGrp="1"/>
          </p:cNvSpPr>
          <p:nvPr>
            <p:ph sz="quarter" idx="4"/>
          </p:nvPr>
        </p:nvSpPr>
        <p:spPr/>
        <p:txBody>
          <a:bodyPr/>
          <a:lstStyle/>
          <a:p>
            <a:pPr marL="114300" indent="0" algn="ctr">
              <a:buNone/>
            </a:pPr>
            <a:r>
              <a:rPr lang="en-US" dirty="0"/>
              <a:t>Ping of death</a:t>
            </a:r>
          </a:p>
          <a:p>
            <a:pPr marL="114300" indent="0" algn="ctr">
              <a:buNone/>
            </a:pPr>
            <a:r>
              <a:rPr lang="en-US" dirty="0" err="1"/>
              <a:t>Slowloris</a:t>
            </a:r>
            <a:endParaRPr lang="en-US" dirty="0"/>
          </a:p>
        </p:txBody>
      </p:sp>
    </p:spTree>
    <p:extLst>
      <p:ext uri="{BB962C8B-B14F-4D97-AF65-F5344CB8AC3E}">
        <p14:creationId xmlns:p14="http://schemas.microsoft.com/office/powerpoint/2010/main" val="2459091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8320A8-6DD8-4361-B656-323A716F1564}"/>
              </a:ext>
            </a:extLst>
          </p:cNvPr>
          <p:cNvSpPr>
            <a:spLocks noGrp="1"/>
          </p:cNvSpPr>
          <p:nvPr>
            <p:ph type="title"/>
          </p:nvPr>
        </p:nvSpPr>
        <p:spPr/>
        <p:txBody>
          <a:bodyPr/>
          <a:lstStyle/>
          <a:p>
            <a:r>
              <a:rPr lang="en-US" dirty="0"/>
              <a:t>Denial of Service</a:t>
            </a:r>
          </a:p>
        </p:txBody>
      </p:sp>
      <p:sp>
        <p:nvSpPr>
          <p:cNvPr id="5" name="Text Placeholder 4">
            <a:extLst>
              <a:ext uri="{FF2B5EF4-FFF2-40B4-BE49-F238E27FC236}">
                <a16:creationId xmlns:a16="http://schemas.microsoft.com/office/drawing/2014/main" id="{FC20830F-07AA-4D21-8DE6-EECC0676D98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21492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A1998-3903-4F6C-9012-F06AFC0E6EC8}"/>
              </a:ext>
            </a:extLst>
          </p:cNvPr>
          <p:cNvSpPr>
            <a:spLocks noGrp="1"/>
          </p:cNvSpPr>
          <p:nvPr>
            <p:ph type="title"/>
          </p:nvPr>
        </p:nvSpPr>
        <p:spPr/>
        <p:txBody>
          <a:bodyPr/>
          <a:lstStyle/>
          <a:p>
            <a:r>
              <a:rPr lang="en-US" dirty="0"/>
              <a:t>DOS vs DDOS</a:t>
            </a:r>
          </a:p>
        </p:txBody>
      </p:sp>
      <p:sp>
        <p:nvSpPr>
          <p:cNvPr id="3" name="Content Placeholder 2">
            <a:extLst>
              <a:ext uri="{FF2B5EF4-FFF2-40B4-BE49-F238E27FC236}">
                <a16:creationId xmlns:a16="http://schemas.microsoft.com/office/drawing/2014/main" id="{6428D32F-B6BF-4045-84C4-443043FB7445}"/>
              </a:ext>
            </a:extLst>
          </p:cNvPr>
          <p:cNvSpPr>
            <a:spLocks noGrp="1"/>
          </p:cNvSpPr>
          <p:nvPr>
            <p:ph idx="1"/>
          </p:nvPr>
        </p:nvSpPr>
        <p:spPr/>
        <p:txBody>
          <a:bodyPr/>
          <a:lstStyle/>
          <a:p>
            <a:r>
              <a:rPr lang="en-US" dirty="0"/>
              <a:t>Denial of Service (DoS)</a:t>
            </a:r>
          </a:p>
          <a:p>
            <a:endParaRPr lang="en-US" dirty="0"/>
          </a:p>
          <a:p>
            <a:r>
              <a:rPr lang="en-US" dirty="0"/>
              <a:t>Distributed Denial of Service (DDoS)</a:t>
            </a:r>
          </a:p>
          <a:p>
            <a:pPr lvl="1"/>
            <a:r>
              <a:rPr lang="en-US" dirty="0"/>
              <a:t>Large-scale, coordinated attack</a:t>
            </a:r>
          </a:p>
          <a:p>
            <a:pPr lvl="1"/>
            <a:r>
              <a:rPr lang="en-US" dirty="0"/>
              <a:t>Launched indirectly through many compromised computers on the Internet</a:t>
            </a:r>
          </a:p>
          <a:p>
            <a:pPr lvl="2"/>
            <a:r>
              <a:rPr lang="en-US" dirty="0"/>
              <a:t>Know as “zombies”</a:t>
            </a:r>
          </a:p>
          <a:p>
            <a:pPr lvl="1"/>
            <a:endParaRPr lang="en-US" dirty="0"/>
          </a:p>
        </p:txBody>
      </p:sp>
    </p:spTree>
    <p:extLst>
      <p:ext uri="{BB962C8B-B14F-4D97-AF65-F5344CB8AC3E}">
        <p14:creationId xmlns:p14="http://schemas.microsoft.com/office/powerpoint/2010/main" val="3685698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F5C8B-4640-4991-BA9D-DBBC8BA59A59}"/>
              </a:ext>
            </a:extLst>
          </p:cNvPr>
          <p:cNvSpPr>
            <a:spLocks noGrp="1"/>
          </p:cNvSpPr>
          <p:nvPr>
            <p:ph type="title"/>
          </p:nvPr>
        </p:nvSpPr>
        <p:spPr/>
        <p:txBody>
          <a:bodyPr/>
          <a:lstStyle/>
          <a:p>
            <a:r>
              <a:rPr lang="en-US" dirty="0"/>
              <a:t>Three types of </a:t>
            </a:r>
            <a:r>
              <a:rPr lang="en-US" dirty="0" err="1"/>
              <a:t>Ddos</a:t>
            </a:r>
            <a:endParaRPr lang="en-US" dirty="0"/>
          </a:p>
        </p:txBody>
      </p:sp>
      <p:sp>
        <p:nvSpPr>
          <p:cNvPr id="3" name="Content Placeholder 2">
            <a:extLst>
              <a:ext uri="{FF2B5EF4-FFF2-40B4-BE49-F238E27FC236}">
                <a16:creationId xmlns:a16="http://schemas.microsoft.com/office/drawing/2014/main" id="{F6A52C5B-75AD-4631-BAEA-43A246D4D8AD}"/>
              </a:ext>
            </a:extLst>
          </p:cNvPr>
          <p:cNvSpPr>
            <a:spLocks noGrp="1"/>
          </p:cNvSpPr>
          <p:nvPr>
            <p:ph idx="1"/>
          </p:nvPr>
        </p:nvSpPr>
        <p:spPr>
          <a:xfrm>
            <a:off x="457200" y="1613648"/>
            <a:ext cx="8229600" cy="5082988"/>
          </a:xfrm>
        </p:spPr>
        <p:txBody>
          <a:bodyPr/>
          <a:lstStyle/>
          <a:p>
            <a:r>
              <a:rPr lang="en-US" dirty="0"/>
              <a:t>Volume Based Attacks</a:t>
            </a:r>
          </a:p>
          <a:p>
            <a:pPr lvl="1"/>
            <a:r>
              <a:rPr lang="en-US" dirty="0"/>
              <a:t>Goal: Use up the bandwidth</a:t>
            </a:r>
          </a:p>
          <a:p>
            <a:pPr lvl="1"/>
            <a:r>
              <a:rPr lang="en-US" dirty="0"/>
              <a:t>All protocols obeyed</a:t>
            </a:r>
          </a:p>
          <a:p>
            <a:pPr lvl="2"/>
            <a:r>
              <a:rPr lang="en-US" dirty="0"/>
              <a:t>UDP Flood, ICMP Flood</a:t>
            </a:r>
          </a:p>
          <a:p>
            <a:r>
              <a:rPr lang="en-US" dirty="0"/>
              <a:t>Protocol Attacks</a:t>
            </a:r>
          </a:p>
          <a:p>
            <a:pPr lvl="1"/>
            <a:r>
              <a:rPr lang="en-US" dirty="0"/>
              <a:t>Goal: Consume all the resources</a:t>
            </a:r>
          </a:p>
          <a:p>
            <a:pPr lvl="1"/>
            <a:r>
              <a:rPr lang="en-US" dirty="0"/>
              <a:t>Cause as much backed overhead as possible</a:t>
            </a:r>
          </a:p>
          <a:p>
            <a:pPr lvl="2"/>
            <a:r>
              <a:rPr lang="en-US" dirty="0"/>
              <a:t>SYS Flood, Ping of Death, Smurf DDoS</a:t>
            </a:r>
          </a:p>
          <a:p>
            <a:r>
              <a:rPr lang="en-US" dirty="0"/>
              <a:t>Application Layer Attacks</a:t>
            </a:r>
          </a:p>
          <a:p>
            <a:pPr lvl="1"/>
            <a:r>
              <a:rPr lang="en-US" dirty="0"/>
              <a:t>Goal: Annoy the application SO much, that it crashes</a:t>
            </a:r>
          </a:p>
          <a:p>
            <a:pPr lvl="2"/>
            <a:r>
              <a:rPr lang="en-US" dirty="0"/>
              <a:t>Or just doesn’t respond</a:t>
            </a:r>
          </a:p>
          <a:p>
            <a:pPr lvl="2"/>
            <a:r>
              <a:rPr lang="en-US" dirty="0" err="1"/>
              <a:t>Slowloris</a:t>
            </a:r>
            <a:endParaRPr lang="en-US" dirty="0"/>
          </a:p>
        </p:txBody>
      </p:sp>
    </p:spTree>
    <p:extLst>
      <p:ext uri="{BB962C8B-B14F-4D97-AF65-F5344CB8AC3E}">
        <p14:creationId xmlns:p14="http://schemas.microsoft.com/office/powerpoint/2010/main" val="4180443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12DBD-4826-40EF-ACFB-C3B2BAA84CEB}"/>
              </a:ext>
            </a:extLst>
          </p:cNvPr>
          <p:cNvSpPr>
            <a:spLocks noGrp="1"/>
          </p:cNvSpPr>
          <p:nvPr>
            <p:ph type="title"/>
          </p:nvPr>
        </p:nvSpPr>
        <p:spPr/>
        <p:txBody>
          <a:bodyPr/>
          <a:lstStyle/>
          <a:p>
            <a:r>
              <a:rPr lang="en-US" dirty="0"/>
              <a:t>Amplification</a:t>
            </a:r>
          </a:p>
        </p:txBody>
      </p:sp>
      <p:sp>
        <p:nvSpPr>
          <p:cNvPr id="3" name="Content Placeholder 2">
            <a:extLst>
              <a:ext uri="{FF2B5EF4-FFF2-40B4-BE49-F238E27FC236}">
                <a16:creationId xmlns:a16="http://schemas.microsoft.com/office/drawing/2014/main" id="{CF387A99-B57B-4A94-ABE0-D794DD4066C9}"/>
              </a:ext>
            </a:extLst>
          </p:cNvPr>
          <p:cNvSpPr>
            <a:spLocks noGrp="1"/>
          </p:cNvSpPr>
          <p:nvPr>
            <p:ph idx="1"/>
          </p:nvPr>
        </p:nvSpPr>
        <p:spPr/>
        <p:txBody>
          <a:bodyPr/>
          <a:lstStyle/>
          <a:p>
            <a:r>
              <a:rPr lang="en-US" dirty="0"/>
              <a:t>Amplification attacks exploit a disparity in bandwidth consumption between an attacker and the targeted web resource</a:t>
            </a:r>
          </a:p>
          <a:p>
            <a:pPr lvl="1"/>
            <a:r>
              <a:rPr lang="en-US" dirty="0"/>
              <a:t>I.e. Small queries </a:t>
            </a:r>
            <a:r>
              <a:rPr lang="en-US" dirty="0">
                <a:sym typeface="Wingdings" panose="05000000000000000000" pitchFamily="2" charset="2"/>
              </a:rPr>
              <a:t> Large responses</a:t>
            </a:r>
          </a:p>
          <a:p>
            <a:endParaRPr lang="en-US" dirty="0">
              <a:sym typeface="Wingdings" panose="05000000000000000000" pitchFamily="2" charset="2"/>
            </a:endParaRPr>
          </a:p>
          <a:p>
            <a:endParaRPr lang="en-US" dirty="0"/>
          </a:p>
        </p:txBody>
      </p:sp>
      <p:pic>
        <p:nvPicPr>
          <p:cNvPr id="5" name="Picture 4" descr="Amplification">
            <a:extLst>
              <a:ext uri="{FF2B5EF4-FFF2-40B4-BE49-F238E27FC236}">
                <a16:creationId xmlns:a16="http://schemas.microsoft.com/office/drawing/2014/main" id="{CCE168DE-FBE2-46D0-8831-77872DC70E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9425" y="3887788"/>
            <a:ext cx="3105150" cy="2238375"/>
          </a:xfrm>
          <a:prstGeom prst="rect">
            <a:avLst/>
          </a:prstGeom>
        </p:spPr>
      </p:pic>
    </p:spTree>
    <p:extLst>
      <p:ext uri="{BB962C8B-B14F-4D97-AF65-F5344CB8AC3E}">
        <p14:creationId xmlns:p14="http://schemas.microsoft.com/office/powerpoint/2010/main" val="187619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2DA51-B7AF-4E3E-A80A-3E0D1C88A627}"/>
              </a:ext>
            </a:extLst>
          </p:cNvPr>
          <p:cNvSpPr>
            <a:spLocks noGrp="1"/>
          </p:cNvSpPr>
          <p:nvPr>
            <p:ph type="title"/>
          </p:nvPr>
        </p:nvSpPr>
        <p:spPr/>
        <p:txBody>
          <a:bodyPr/>
          <a:lstStyle/>
          <a:p>
            <a:r>
              <a:rPr lang="en-US" dirty="0"/>
              <a:t>reflector</a:t>
            </a:r>
          </a:p>
        </p:txBody>
      </p:sp>
      <p:sp>
        <p:nvSpPr>
          <p:cNvPr id="3" name="Content Placeholder 2">
            <a:extLst>
              <a:ext uri="{FF2B5EF4-FFF2-40B4-BE49-F238E27FC236}">
                <a16:creationId xmlns:a16="http://schemas.microsoft.com/office/drawing/2014/main" id="{DE872595-803E-40CD-B872-2CE74ABBF604}"/>
              </a:ext>
            </a:extLst>
          </p:cNvPr>
          <p:cNvSpPr>
            <a:spLocks noGrp="1"/>
          </p:cNvSpPr>
          <p:nvPr>
            <p:ph idx="1"/>
          </p:nvPr>
        </p:nvSpPr>
        <p:spPr/>
        <p:txBody>
          <a:bodyPr/>
          <a:lstStyle/>
          <a:p>
            <a:r>
              <a:rPr lang="en-US" dirty="0"/>
              <a:t>A server that is reachable from the Internet</a:t>
            </a:r>
          </a:p>
          <a:p>
            <a:r>
              <a:rPr lang="en-US" dirty="0"/>
              <a:t>It offers a service to clients (DNS, NTP, SNMP, gaming, etc.)</a:t>
            </a:r>
          </a:p>
          <a:p>
            <a:pPr lvl="1"/>
            <a:r>
              <a:rPr lang="en-US" dirty="0"/>
              <a:t>Maybe a misconfigured DNS server </a:t>
            </a:r>
          </a:p>
          <a:p>
            <a:pPr lvl="2"/>
            <a:r>
              <a:rPr lang="en-US" dirty="0"/>
              <a:t>or left in a default state</a:t>
            </a:r>
          </a:p>
          <a:p>
            <a:pPr lvl="1"/>
            <a:r>
              <a:rPr lang="en-US" dirty="0"/>
              <a:t>A public DNS server intentionally configured to provide open recursion for clients in the Internet</a:t>
            </a:r>
          </a:p>
          <a:p>
            <a:r>
              <a:rPr lang="en-US" dirty="0"/>
              <a:t>A reflector has no intention to be part of the DDoS attack</a:t>
            </a:r>
          </a:p>
        </p:txBody>
      </p:sp>
    </p:spTree>
    <p:extLst>
      <p:ext uri="{BB962C8B-B14F-4D97-AF65-F5344CB8AC3E}">
        <p14:creationId xmlns:p14="http://schemas.microsoft.com/office/powerpoint/2010/main" val="3804203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365D6-E964-4875-9173-764D7DF663D5}"/>
              </a:ext>
            </a:extLst>
          </p:cNvPr>
          <p:cNvSpPr>
            <a:spLocks noGrp="1"/>
          </p:cNvSpPr>
          <p:nvPr>
            <p:ph type="title"/>
          </p:nvPr>
        </p:nvSpPr>
        <p:spPr/>
        <p:txBody>
          <a:bodyPr/>
          <a:lstStyle/>
          <a:p>
            <a:r>
              <a:rPr lang="en-US" dirty="0"/>
              <a:t>process</a:t>
            </a:r>
          </a:p>
        </p:txBody>
      </p:sp>
      <p:sp>
        <p:nvSpPr>
          <p:cNvPr id="3" name="Content Placeholder 2">
            <a:extLst>
              <a:ext uri="{FF2B5EF4-FFF2-40B4-BE49-F238E27FC236}">
                <a16:creationId xmlns:a16="http://schemas.microsoft.com/office/drawing/2014/main" id="{D960815F-6155-443D-BDC7-8548F5742903}"/>
              </a:ext>
            </a:extLst>
          </p:cNvPr>
          <p:cNvSpPr>
            <a:spLocks noGrp="1"/>
          </p:cNvSpPr>
          <p:nvPr>
            <p:ph idx="1"/>
          </p:nvPr>
        </p:nvSpPr>
        <p:spPr/>
        <p:txBody>
          <a:bodyPr>
            <a:normAutofit/>
          </a:bodyPr>
          <a:lstStyle/>
          <a:p>
            <a:r>
              <a:rPr lang="en-US" dirty="0"/>
              <a:t>Attackers launch a DDoS attack flooding a reflector with queries that seem to be a legitimate request for service</a:t>
            </a:r>
          </a:p>
          <a:p>
            <a:r>
              <a:rPr lang="en-US" dirty="0"/>
              <a:t>However, the network traffic contains a spoofed source IP address of a victim</a:t>
            </a:r>
          </a:p>
          <a:p>
            <a:r>
              <a:rPr lang="en-US" dirty="0"/>
              <a:t>A query response sent from a reflector to the victim is significantly larger than an original query request</a:t>
            </a:r>
          </a:p>
        </p:txBody>
      </p:sp>
    </p:spTree>
    <p:extLst>
      <p:ext uri="{BB962C8B-B14F-4D97-AF65-F5344CB8AC3E}">
        <p14:creationId xmlns:p14="http://schemas.microsoft.com/office/powerpoint/2010/main" val="2582773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88855-679F-4479-8F6E-DC51F235A9D2}"/>
              </a:ext>
            </a:extLst>
          </p:cNvPr>
          <p:cNvSpPr>
            <a:spLocks noGrp="1"/>
          </p:cNvSpPr>
          <p:nvPr>
            <p:ph type="title"/>
          </p:nvPr>
        </p:nvSpPr>
        <p:spPr/>
        <p:txBody>
          <a:bodyPr/>
          <a:lstStyle/>
          <a:p>
            <a:r>
              <a:rPr lang="en-US" dirty="0"/>
              <a:t>Example: DNS Amplification</a:t>
            </a:r>
          </a:p>
        </p:txBody>
      </p:sp>
      <p:sp>
        <p:nvSpPr>
          <p:cNvPr id="3" name="Content Placeholder 2">
            <a:extLst>
              <a:ext uri="{FF2B5EF4-FFF2-40B4-BE49-F238E27FC236}">
                <a16:creationId xmlns:a16="http://schemas.microsoft.com/office/drawing/2014/main" id="{762CF0C4-DA02-41B1-A0E1-5B9FE9C5AD4D}"/>
              </a:ext>
            </a:extLst>
          </p:cNvPr>
          <p:cNvSpPr>
            <a:spLocks noGrp="1"/>
          </p:cNvSpPr>
          <p:nvPr>
            <p:ph idx="1"/>
          </p:nvPr>
        </p:nvSpPr>
        <p:spPr/>
        <p:txBody>
          <a:bodyPr>
            <a:normAutofit fontScale="92500" lnSpcReduction="20000"/>
          </a:bodyPr>
          <a:lstStyle/>
          <a:p>
            <a:r>
              <a:rPr lang="en-US" dirty="0"/>
              <a:t>The attacker uses a compromised endpoint to send UDP packets with spoofed IP addresses to a DNS resolver</a:t>
            </a:r>
          </a:p>
          <a:p>
            <a:pPr lvl="1"/>
            <a:r>
              <a:rPr lang="en-US" dirty="0"/>
              <a:t>The spoofed address on the packets points to the real IP address of the victim</a:t>
            </a:r>
          </a:p>
          <a:p>
            <a:r>
              <a:rPr lang="en-US" dirty="0"/>
              <a:t>Each one of the UDP packets makes a request to a DNS resolver</a:t>
            </a:r>
          </a:p>
          <a:p>
            <a:pPr lvl="1"/>
            <a:r>
              <a:rPr lang="en-US" dirty="0"/>
              <a:t>Often passing an argument such as “ANY” in order to receive the largest response possible</a:t>
            </a:r>
          </a:p>
          <a:p>
            <a:r>
              <a:rPr lang="en-US" dirty="0"/>
              <a:t>After receiving the requests, the DNS resolver sends a large response to the spoofed IP address</a:t>
            </a:r>
          </a:p>
          <a:p>
            <a:r>
              <a:rPr lang="en-US" dirty="0"/>
              <a:t>The IP address of the target receives the response and the surrounding network infrastructure becomes overwhelmed with the deluge of traffic, resulting in a denial-of-service</a:t>
            </a:r>
          </a:p>
          <a:p>
            <a:endParaRPr lang="en-US" dirty="0"/>
          </a:p>
        </p:txBody>
      </p:sp>
    </p:spTree>
    <p:extLst>
      <p:ext uri="{BB962C8B-B14F-4D97-AF65-F5344CB8AC3E}">
        <p14:creationId xmlns:p14="http://schemas.microsoft.com/office/powerpoint/2010/main" val="2529803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B445B-25CB-4637-9AC4-3D1C959B41AC}"/>
              </a:ext>
            </a:extLst>
          </p:cNvPr>
          <p:cNvSpPr>
            <a:spLocks noGrp="1"/>
          </p:cNvSpPr>
          <p:nvPr>
            <p:ph type="title"/>
          </p:nvPr>
        </p:nvSpPr>
        <p:spPr/>
        <p:txBody>
          <a:bodyPr/>
          <a:lstStyle/>
          <a:p>
            <a:r>
              <a:rPr lang="en-US" dirty="0"/>
              <a:t>mitigations</a:t>
            </a:r>
          </a:p>
        </p:txBody>
      </p:sp>
      <p:sp>
        <p:nvSpPr>
          <p:cNvPr id="3" name="Content Placeholder 2">
            <a:extLst>
              <a:ext uri="{FF2B5EF4-FFF2-40B4-BE49-F238E27FC236}">
                <a16:creationId xmlns:a16="http://schemas.microsoft.com/office/drawing/2014/main" id="{BB2E07B6-4272-475B-B87D-82A28680FEC5}"/>
              </a:ext>
            </a:extLst>
          </p:cNvPr>
          <p:cNvSpPr>
            <a:spLocks noGrp="1"/>
          </p:cNvSpPr>
          <p:nvPr>
            <p:ph idx="1"/>
          </p:nvPr>
        </p:nvSpPr>
        <p:spPr/>
        <p:txBody>
          <a:bodyPr/>
          <a:lstStyle/>
          <a:p>
            <a:r>
              <a:rPr lang="en-US" dirty="0"/>
              <a:t>Access Control List</a:t>
            </a:r>
          </a:p>
          <a:p>
            <a:pPr lvl="1"/>
            <a:r>
              <a:rPr lang="en-US" dirty="0"/>
              <a:t>Scrutinizes inbound traffic before it can hit your IT infrastructure</a:t>
            </a:r>
          </a:p>
          <a:p>
            <a:pPr lvl="1"/>
            <a:endParaRPr lang="en-US" dirty="0"/>
          </a:p>
          <a:p>
            <a:r>
              <a:rPr lang="en-US" dirty="0"/>
              <a:t>Rate Limiting</a:t>
            </a:r>
          </a:p>
          <a:p>
            <a:pPr lvl="1"/>
            <a:endParaRPr lang="en-US" dirty="0"/>
          </a:p>
          <a:p>
            <a:r>
              <a:rPr lang="en-US" dirty="0"/>
              <a:t>Separate servers physically</a:t>
            </a:r>
          </a:p>
          <a:p>
            <a:endParaRPr lang="en-US" dirty="0"/>
          </a:p>
          <a:p>
            <a:endParaRPr lang="en-US" dirty="0"/>
          </a:p>
        </p:txBody>
      </p:sp>
    </p:spTree>
    <p:extLst>
      <p:ext uri="{BB962C8B-B14F-4D97-AF65-F5344CB8AC3E}">
        <p14:creationId xmlns:p14="http://schemas.microsoft.com/office/powerpoint/2010/main" val="764119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9AB5E-64F2-4915-A8AB-89B80925C88C}"/>
              </a:ext>
            </a:extLst>
          </p:cNvPr>
          <p:cNvSpPr>
            <a:spLocks noGrp="1"/>
          </p:cNvSpPr>
          <p:nvPr>
            <p:ph type="title"/>
          </p:nvPr>
        </p:nvSpPr>
        <p:spPr/>
        <p:txBody>
          <a:bodyPr/>
          <a:lstStyle/>
          <a:p>
            <a:r>
              <a:rPr lang="en-US" dirty="0"/>
              <a:t>mitigations</a:t>
            </a:r>
          </a:p>
        </p:txBody>
      </p:sp>
      <p:sp>
        <p:nvSpPr>
          <p:cNvPr id="3" name="Content Placeholder 2">
            <a:extLst>
              <a:ext uri="{FF2B5EF4-FFF2-40B4-BE49-F238E27FC236}">
                <a16:creationId xmlns:a16="http://schemas.microsoft.com/office/drawing/2014/main" id="{8075D504-CAF8-41CE-B6A1-7C58914F5360}"/>
              </a:ext>
            </a:extLst>
          </p:cNvPr>
          <p:cNvSpPr>
            <a:spLocks noGrp="1"/>
          </p:cNvSpPr>
          <p:nvPr>
            <p:ph idx="1"/>
          </p:nvPr>
        </p:nvSpPr>
        <p:spPr/>
        <p:txBody>
          <a:bodyPr>
            <a:normAutofit fontScale="85000" lnSpcReduction="10000"/>
          </a:bodyPr>
          <a:lstStyle/>
          <a:p>
            <a:r>
              <a:rPr lang="en-US" dirty="0"/>
              <a:t>Reduce the total number of open DNS resolvers</a:t>
            </a:r>
          </a:p>
          <a:p>
            <a:pPr lvl="1"/>
            <a:r>
              <a:rPr lang="en-US" dirty="0"/>
              <a:t>By having poorly configured DNS resolvers exposed to the Internet, all an attacker needs to do to utilize a DNS resolver is to discover it</a:t>
            </a:r>
          </a:p>
          <a:p>
            <a:pPr lvl="1"/>
            <a:r>
              <a:rPr lang="en-US" dirty="0"/>
              <a:t>Ideally, DNS resolvers should only provide their services to devices that originate within a trusted domain</a:t>
            </a:r>
          </a:p>
          <a:p>
            <a:r>
              <a:rPr lang="en-US" dirty="0"/>
              <a:t>Source IP verification – stop spoofed packets leaving network</a:t>
            </a:r>
          </a:p>
          <a:p>
            <a:pPr lvl="1"/>
            <a:r>
              <a:rPr lang="en-US" dirty="0"/>
              <a:t>Reject any internal traffic with spoofed IP addresses </a:t>
            </a:r>
          </a:p>
          <a:p>
            <a:pPr lvl="1"/>
            <a:r>
              <a:rPr lang="en-US" dirty="0"/>
              <a:t>If a packet is being sent from inside the network with a source address that makes it appear like it originated outside the network, it’s likely a spoofed packet and can be dropped</a:t>
            </a:r>
          </a:p>
          <a:p>
            <a:r>
              <a:rPr lang="en-US" dirty="0"/>
              <a:t>For an individual or company running a website or service, mitigation options are limited</a:t>
            </a:r>
          </a:p>
          <a:p>
            <a:pPr lvl="1"/>
            <a:r>
              <a:rPr lang="en-US" dirty="0"/>
              <a:t>The Internet Service Provider (ISP) or other upstream infrastructure providers may not be able to handle the incoming traffic and as a result, the ISP may blackhole all traffic to the targeted victim’s IP address</a:t>
            </a:r>
          </a:p>
        </p:txBody>
      </p:sp>
    </p:spTree>
    <p:extLst>
      <p:ext uri="{BB962C8B-B14F-4D97-AF65-F5344CB8AC3E}">
        <p14:creationId xmlns:p14="http://schemas.microsoft.com/office/powerpoint/2010/main" val="296885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Now consider</a:t>
            </a:r>
          </a:p>
        </p:txBody>
      </p:sp>
      <p:sp>
        <p:nvSpPr>
          <p:cNvPr id="3" name="Content Placeholder 2"/>
          <p:cNvSpPr>
            <a:spLocks noGrp="1"/>
          </p:cNvSpPr>
          <p:nvPr>
            <p:ph idx="1"/>
          </p:nvPr>
        </p:nvSpPr>
        <p:spPr/>
        <p:txBody>
          <a:bodyPr/>
          <a:lstStyle/>
          <a:p>
            <a:r>
              <a:rPr lang="en-US" dirty="0"/>
              <a:t>Most of the above attach focus on the underlying network or it’s components</a:t>
            </a:r>
          </a:p>
          <a:p>
            <a:endParaRPr lang="en-US" dirty="0"/>
          </a:p>
          <a:p>
            <a:r>
              <a:rPr lang="en-US" dirty="0"/>
              <a:t>However, there are many other that attack the applications, or underlying operating system</a:t>
            </a:r>
          </a:p>
          <a:p>
            <a:endParaRPr lang="en-US" dirty="0"/>
          </a:p>
          <a:p>
            <a:r>
              <a:rPr lang="en-US" dirty="0"/>
              <a:t>Consider….</a:t>
            </a:r>
          </a:p>
        </p:txBody>
      </p:sp>
    </p:spTree>
    <p:extLst>
      <p:ext uri="{BB962C8B-B14F-4D97-AF65-F5344CB8AC3E}">
        <p14:creationId xmlns:p14="http://schemas.microsoft.com/office/powerpoint/2010/main" val="1173349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a:t>
            </a:r>
            <a:r>
              <a:rPr lang="en-US" dirty="0" err="1"/>
              <a:t>linux</a:t>
            </a:r>
            <a:r>
              <a:rPr lang="en-US" dirty="0"/>
              <a:t>…</a:t>
            </a:r>
          </a:p>
        </p:txBody>
      </p:sp>
      <p:sp>
        <p:nvSpPr>
          <p:cNvPr id="3" name="Content Placeholder 2"/>
          <p:cNvSpPr>
            <a:spLocks noGrp="1"/>
          </p:cNvSpPr>
          <p:nvPr>
            <p:ph idx="1"/>
          </p:nvPr>
        </p:nvSpPr>
        <p:spPr/>
        <p:txBody>
          <a:bodyPr>
            <a:normAutofit/>
          </a:bodyPr>
          <a:lstStyle/>
          <a:p>
            <a:r>
              <a:rPr lang="en-US" b="1" u="sng" dirty="0"/>
              <a:t>Processes</a:t>
            </a:r>
            <a:r>
              <a:rPr lang="en-US" dirty="0"/>
              <a:t> are running programs</a:t>
            </a:r>
          </a:p>
          <a:p>
            <a:r>
              <a:rPr lang="en-US" dirty="0"/>
              <a:t>Processes can be in the “foreground” or “background”</a:t>
            </a:r>
          </a:p>
          <a:p>
            <a:r>
              <a:rPr lang="en-US" dirty="0"/>
              <a:t>For each running process Linux stores:</a:t>
            </a:r>
          </a:p>
          <a:p>
            <a:pPr lvl="1" fontAlgn="base"/>
            <a:r>
              <a:rPr lang="en-US" dirty="0"/>
              <a:t>Process id</a:t>
            </a:r>
          </a:p>
          <a:p>
            <a:pPr lvl="1" fontAlgn="base"/>
            <a:r>
              <a:rPr lang="en-US" dirty="0"/>
              <a:t>Process owner</a:t>
            </a:r>
          </a:p>
          <a:p>
            <a:pPr lvl="1" fontAlgn="base"/>
            <a:r>
              <a:rPr lang="en-US" dirty="0"/>
              <a:t>Process priority</a:t>
            </a:r>
          </a:p>
          <a:p>
            <a:pPr lvl="1" fontAlgn="base"/>
            <a:r>
              <a:rPr lang="en-US" dirty="0"/>
              <a:t>Environment variables for each process</a:t>
            </a:r>
          </a:p>
          <a:p>
            <a:pPr lvl="1" fontAlgn="base"/>
            <a:r>
              <a:rPr lang="en-US" dirty="0"/>
              <a:t>The parent process</a:t>
            </a:r>
          </a:p>
          <a:p>
            <a:pPr lvl="1" fontAlgn="base"/>
            <a:r>
              <a:rPr lang="en-US" dirty="0"/>
              <a:t>Pointers to the executable machine code of a process.</a:t>
            </a:r>
          </a:p>
          <a:p>
            <a:endParaRPr lang="en-US" dirty="0"/>
          </a:p>
        </p:txBody>
      </p:sp>
    </p:spTree>
    <p:extLst>
      <p:ext uri="{BB962C8B-B14F-4D97-AF65-F5344CB8AC3E}">
        <p14:creationId xmlns:p14="http://schemas.microsoft.com/office/powerpoint/2010/main" val="397826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6524C-57F4-4EF4-8483-F7AF00991317}"/>
              </a:ext>
            </a:extLst>
          </p:cNvPr>
          <p:cNvSpPr>
            <a:spLocks noGrp="1"/>
          </p:cNvSpPr>
          <p:nvPr>
            <p:ph type="title"/>
          </p:nvPr>
        </p:nvSpPr>
        <p:spPr/>
        <p:txBody>
          <a:bodyPr/>
          <a:lstStyle/>
          <a:p>
            <a:r>
              <a:rPr lang="en-US" dirty="0"/>
              <a:t>Denial of Service (DOS)</a:t>
            </a:r>
          </a:p>
        </p:txBody>
      </p:sp>
      <p:sp>
        <p:nvSpPr>
          <p:cNvPr id="3" name="Content Placeholder 2">
            <a:extLst>
              <a:ext uri="{FF2B5EF4-FFF2-40B4-BE49-F238E27FC236}">
                <a16:creationId xmlns:a16="http://schemas.microsoft.com/office/drawing/2014/main" id="{3A550170-E1CA-4996-AC6E-BC1C63A97B38}"/>
              </a:ext>
            </a:extLst>
          </p:cNvPr>
          <p:cNvSpPr>
            <a:spLocks noGrp="1"/>
          </p:cNvSpPr>
          <p:nvPr>
            <p:ph idx="1"/>
          </p:nvPr>
        </p:nvSpPr>
        <p:spPr/>
        <p:txBody>
          <a:bodyPr/>
          <a:lstStyle/>
          <a:p>
            <a:r>
              <a:rPr lang="en-US" dirty="0"/>
              <a:t>An attack on a computer or network that prevents legitimate use of its resources</a:t>
            </a:r>
          </a:p>
        </p:txBody>
      </p:sp>
    </p:spTree>
    <p:extLst>
      <p:ext uri="{BB962C8B-B14F-4D97-AF65-F5344CB8AC3E}">
        <p14:creationId xmlns:p14="http://schemas.microsoft.com/office/powerpoint/2010/main" val="38320969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Linix</a:t>
            </a:r>
            <a:r>
              <a:rPr lang="en-US" dirty="0"/>
              <a:t> (and </a:t>
            </a:r>
            <a:r>
              <a:rPr lang="en-US" dirty="0" err="1"/>
              <a:t>unix</a:t>
            </a:r>
            <a:r>
              <a:rPr lang="en-US" dirty="0"/>
              <a:t>)</a:t>
            </a:r>
          </a:p>
        </p:txBody>
      </p:sp>
      <p:sp>
        <p:nvSpPr>
          <p:cNvPr id="3" name="Content Placeholder 2"/>
          <p:cNvSpPr>
            <a:spLocks noGrp="1"/>
          </p:cNvSpPr>
          <p:nvPr>
            <p:ph idx="1"/>
          </p:nvPr>
        </p:nvSpPr>
        <p:spPr/>
        <p:txBody>
          <a:bodyPr/>
          <a:lstStyle/>
          <a:p>
            <a:r>
              <a:rPr lang="en-US" dirty="0"/>
              <a:t>Has a system call: fork()</a:t>
            </a:r>
          </a:p>
          <a:p>
            <a:r>
              <a:rPr lang="en-US" dirty="0"/>
              <a:t>Used to create processes. </a:t>
            </a:r>
          </a:p>
          <a:p>
            <a:r>
              <a:rPr lang="en-US" dirty="0"/>
              <a:t>If a process calls fork(), it creates a new process, which becomes the child process of the caller</a:t>
            </a:r>
          </a:p>
          <a:p>
            <a:r>
              <a:rPr lang="en-US" dirty="0"/>
              <a:t>Both processes will execute the next instruction following the fork() system call</a:t>
            </a:r>
          </a:p>
          <a:p>
            <a:endParaRPr lang="en-US" dirty="0"/>
          </a:p>
        </p:txBody>
      </p:sp>
    </p:spTree>
    <p:extLst>
      <p:ext uri="{BB962C8B-B14F-4D97-AF65-F5344CB8AC3E}">
        <p14:creationId xmlns:p14="http://schemas.microsoft.com/office/powerpoint/2010/main" val="39337027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pic>
        <p:nvPicPr>
          <p:cNvPr id="4" name="Content Placeholder 3" descr="Normal Fork"/>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53202" y="2184390"/>
            <a:ext cx="3206523" cy="3796063"/>
          </a:xfrm>
        </p:spPr>
      </p:pic>
    </p:spTree>
    <p:extLst>
      <p:ext uri="{BB962C8B-B14F-4D97-AF65-F5344CB8AC3E}">
        <p14:creationId xmlns:p14="http://schemas.microsoft.com/office/powerpoint/2010/main" val="4145680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pic>
        <p:nvPicPr>
          <p:cNvPr id="4" name="Content Placeholder 3" descr="Fork Exampl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61665" y="2525486"/>
            <a:ext cx="6189597" cy="3308010"/>
          </a:xfrm>
        </p:spPr>
      </p:pic>
    </p:spTree>
    <p:extLst>
      <p:ext uri="{BB962C8B-B14F-4D97-AF65-F5344CB8AC3E}">
        <p14:creationId xmlns:p14="http://schemas.microsoft.com/office/powerpoint/2010/main" val="95365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Given the following</a:t>
            </a:r>
          </a:p>
        </p:txBody>
      </p:sp>
      <p:sp>
        <p:nvSpPr>
          <p:cNvPr id="3" name="Content Placeholder 2"/>
          <p:cNvSpPr>
            <a:spLocks noGrp="1"/>
          </p:cNvSpPr>
          <p:nvPr>
            <p:ph idx="1"/>
          </p:nvPr>
        </p:nvSpPr>
        <p:spPr>
          <a:xfrm>
            <a:off x="457200" y="1752600"/>
            <a:ext cx="8229600" cy="729343"/>
          </a:xfrm>
        </p:spPr>
        <p:txBody>
          <a:bodyPr>
            <a:normAutofit/>
          </a:bodyPr>
          <a:lstStyle/>
          <a:p>
            <a:r>
              <a:rPr lang="en-US" dirty="0"/>
              <a:t>How many process will be created?</a:t>
            </a:r>
          </a:p>
          <a:p>
            <a:endParaRPr lang="en-US" dirty="0"/>
          </a:p>
        </p:txBody>
      </p:sp>
      <p:sp>
        <p:nvSpPr>
          <p:cNvPr id="4" name="TextBox 3"/>
          <p:cNvSpPr txBox="1"/>
          <p:nvPr/>
        </p:nvSpPr>
        <p:spPr>
          <a:xfrm>
            <a:off x="1912768" y="2601684"/>
            <a:ext cx="5318463" cy="3785652"/>
          </a:xfrm>
          <a:prstGeom prst="rect">
            <a:avLst/>
          </a:prstGeom>
          <a:noFill/>
        </p:spPr>
        <p:txBody>
          <a:bodyPr wrap="square" rtlCol="0">
            <a:spAutoFit/>
          </a:bodyPr>
          <a:lstStyle/>
          <a:p>
            <a:pPr marL="114300" indent="0">
              <a:buNone/>
            </a:pPr>
            <a:r>
              <a:rPr lang="en-US" sz="2400" dirty="0">
                <a:latin typeface="Consolas" panose="020B0609020204030204" pitchFamily="49" charset="0"/>
              </a:rPr>
              <a:t>#include  &lt;</a:t>
            </a:r>
            <a:r>
              <a:rPr lang="en-US" sz="2400" dirty="0" err="1">
                <a:latin typeface="Consolas" panose="020B0609020204030204" pitchFamily="49" charset="0"/>
              </a:rPr>
              <a:t>stdio.h</a:t>
            </a:r>
            <a:r>
              <a:rPr lang="en-US" sz="2400" dirty="0">
                <a:latin typeface="Consolas" panose="020B0609020204030204" pitchFamily="49" charset="0"/>
              </a:rPr>
              <a:t>&gt;</a:t>
            </a:r>
          </a:p>
          <a:p>
            <a:pPr marL="114300" indent="0">
              <a:buNone/>
            </a:pPr>
            <a:r>
              <a:rPr lang="en-US" sz="2400" dirty="0">
                <a:latin typeface="Consolas" panose="020B0609020204030204" pitchFamily="49" charset="0"/>
              </a:rPr>
              <a:t>#include  &lt;</a:t>
            </a:r>
            <a:r>
              <a:rPr lang="en-US" sz="2400" dirty="0" err="1">
                <a:latin typeface="Consolas" panose="020B0609020204030204" pitchFamily="49" charset="0"/>
              </a:rPr>
              <a:t>string.h</a:t>
            </a:r>
            <a:r>
              <a:rPr lang="en-US" sz="2400" dirty="0">
                <a:latin typeface="Consolas" panose="020B0609020204030204" pitchFamily="49" charset="0"/>
              </a:rPr>
              <a:t>&gt;</a:t>
            </a:r>
          </a:p>
          <a:p>
            <a:pPr marL="114300" indent="0">
              <a:buNone/>
            </a:pPr>
            <a:r>
              <a:rPr lang="en-US" sz="2400" dirty="0">
                <a:latin typeface="Consolas" panose="020B0609020204030204" pitchFamily="49" charset="0"/>
              </a:rPr>
              <a:t>#include  &lt;sys/</a:t>
            </a:r>
            <a:r>
              <a:rPr lang="en-US" sz="2400" dirty="0" err="1">
                <a:latin typeface="Consolas" panose="020B0609020204030204" pitchFamily="49" charset="0"/>
              </a:rPr>
              <a:t>types.h</a:t>
            </a:r>
            <a:r>
              <a:rPr lang="en-US" sz="2400" dirty="0">
                <a:latin typeface="Consolas" panose="020B0609020204030204" pitchFamily="49" charset="0"/>
              </a:rPr>
              <a:t>&gt;</a:t>
            </a:r>
          </a:p>
          <a:p>
            <a:pPr marL="114300" indent="0">
              <a:buNone/>
            </a:pPr>
            <a:endParaRPr lang="en-US" sz="2400" dirty="0">
              <a:latin typeface="Consolas" panose="020B0609020204030204" pitchFamily="49" charset="0"/>
            </a:endParaRPr>
          </a:p>
          <a:p>
            <a:pPr marL="114300" indent="0">
              <a:buNone/>
            </a:pPr>
            <a:r>
              <a:rPr lang="en-US" sz="2400" dirty="0">
                <a:latin typeface="Consolas" panose="020B0609020204030204" pitchFamily="49" charset="0"/>
              </a:rPr>
              <a:t>void  main(void)</a:t>
            </a:r>
          </a:p>
          <a:p>
            <a:pPr marL="114300" indent="0">
              <a:buNone/>
            </a:pPr>
            <a:r>
              <a:rPr lang="en-US" sz="2400" dirty="0">
                <a:latin typeface="Consolas" panose="020B0609020204030204" pitchFamily="49" charset="0"/>
              </a:rPr>
              <a:t>{</a:t>
            </a:r>
          </a:p>
          <a:p>
            <a:pPr marL="114300" indent="0">
              <a:buNone/>
            </a:pPr>
            <a:r>
              <a:rPr lang="en-US" sz="2400" dirty="0">
                <a:latin typeface="Consolas" panose="020B0609020204030204" pitchFamily="49" charset="0"/>
              </a:rPr>
              <a:t>	while(1 == 1){</a:t>
            </a:r>
          </a:p>
          <a:p>
            <a:pPr marL="114300" indent="0">
              <a:buNone/>
            </a:pPr>
            <a:r>
              <a:rPr lang="en-US" sz="2400" dirty="0">
                <a:latin typeface="Consolas" panose="020B0609020204030204" pitchFamily="49" charset="0"/>
              </a:rPr>
              <a:t>		fork();</a:t>
            </a:r>
          </a:p>
          <a:p>
            <a:pPr marL="114300" indent="0">
              <a:buNone/>
            </a:pPr>
            <a:r>
              <a:rPr lang="en-US" sz="2400" dirty="0">
                <a:latin typeface="Consolas" panose="020B0609020204030204" pitchFamily="49" charset="0"/>
              </a:rPr>
              <a:t>	}</a:t>
            </a:r>
          </a:p>
          <a:p>
            <a:pPr marL="114300" indent="0">
              <a:buNone/>
            </a:pPr>
            <a:r>
              <a:rPr lang="en-US" sz="2400" dirty="0">
                <a:latin typeface="Consolas" panose="020B0609020204030204" pitchFamily="49" charset="0"/>
              </a:rPr>
              <a:t>}</a:t>
            </a:r>
          </a:p>
        </p:txBody>
      </p:sp>
    </p:spTree>
    <p:extLst>
      <p:ext uri="{BB962C8B-B14F-4D97-AF65-F5344CB8AC3E}">
        <p14:creationId xmlns:p14="http://schemas.microsoft.com/office/powerpoint/2010/main" val="3024560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 to the rescue</a:t>
            </a:r>
          </a:p>
        </p:txBody>
      </p:sp>
      <p:sp>
        <p:nvSpPr>
          <p:cNvPr id="3" name="Content Placeholder 2"/>
          <p:cNvSpPr>
            <a:spLocks noGrp="1"/>
          </p:cNvSpPr>
          <p:nvPr>
            <p:ph idx="1"/>
          </p:nvPr>
        </p:nvSpPr>
        <p:spPr/>
        <p:txBody>
          <a:bodyPr/>
          <a:lstStyle/>
          <a:p>
            <a:r>
              <a:rPr lang="en-US" dirty="0"/>
              <a:t>Linux has a soft process cap:</a:t>
            </a:r>
          </a:p>
          <a:p>
            <a:pPr lvl="1"/>
            <a:r>
              <a:rPr lang="en-US" dirty="0">
                <a:latin typeface="Consolas" panose="020B0609020204030204" pitchFamily="49" charset="0"/>
              </a:rPr>
              <a:t>cat /</a:t>
            </a:r>
            <a:r>
              <a:rPr lang="en-US" dirty="0" err="1">
                <a:latin typeface="Consolas" panose="020B0609020204030204" pitchFamily="49" charset="0"/>
              </a:rPr>
              <a:t>proc</a:t>
            </a:r>
            <a:r>
              <a:rPr lang="en-US" dirty="0">
                <a:latin typeface="Consolas" panose="020B0609020204030204" pitchFamily="49" charset="0"/>
              </a:rPr>
              <a:t>/sys/kernel/threads-max</a:t>
            </a:r>
          </a:p>
          <a:p>
            <a:pPr lvl="1"/>
            <a:endParaRPr lang="en-US" dirty="0">
              <a:latin typeface="Consolas" panose="020B0609020204030204" pitchFamily="49" charset="0"/>
            </a:endParaRPr>
          </a:p>
          <a:p>
            <a:r>
              <a:rPr lang="en-US" dirty="0"/>
              <a:t>System wide limit on processes</a:t>
            </a:r>
          </a:p>
          <a:p>
            <a:endParaRPr lang="en-US" dirty="0"/>
          </a:p>
          <a:p>
            <a:r>
              <a:rPr lang="en-US" dirty="0"/>
              <a:t>Is this a good thing?</a:t>
            </a:r>
          </a:p>
          <a:p>
            <a:pPr lvl="1"/>
            <a:r>
              <a:rPr lang="en-US" dirty="0"/>
              <a:t>From who’s perspective?</a:t>
            </a:r>
          </a:p>
        </p:txBody>
      </p:sp>
    </p:spTree>
    <p:extLst>
      <p:ext uri="{BB962C8B-B14F-4D97-AF65-F5344CB8AC3E}">
        <p14:creationId xmlns:p14="http://schemas.microsoft.com/office/powerpoint/2010/main" val="2839129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D9CD8-BE8A-461D-B4D2-1F604D980746}"/>
              </a:ext>
            </a:extLst>
          </p:cNvPr>
          <p:cNvSpPr>
            <a:spLocks noGrp="1"/>
          </p:cNvSpPr>
          <p:nvPr>
            <p:ph type="title"/>
          </p:nvPr>
        </p:nvSpPr>
        <p:spPr/>
        <p:txBody>
          <a:bodyPr/>
          <a:lstStyle/>
          <a:p>
            <a:r>
              <a:rPr lang="en-US" dirty="0" err="1"/>
              <a:t>Udp</a:t>
            </a:r>
            <a:r>
              <a:rPr lang="en-US" dirty="0"/>
              <a:t> flood</a:t>
            </a:r>
          </a:p>
        </p:txBody>
      </p:sp>
      <p:sp>
        <p:nvSpPr>
          <p:cNvPr id="3" name="Content Placeholder 2">
            <a:extLst>
              <a:ext uri="{FF2B5EF4-FFF2-40B4-BE49-F238E27FC236}">
                <a16:creationId xmlns:a16="http://schemas.microsoft.com/office/drawing/2014/main" id="{BEF0BD80-F497-4319-B379-58FB8997FCD6}"/>
              </a:ext>
            </a:extLst>
          </p:cNvPr>
          <p:cNvSpPr>
            <a:spLocks noGrp="1"/>
          </p:cNvSpPr>
          <p:nvPr>
            <p:ph idx="1"/>
          </p:nvPr>
        </p:nvSpPr>
        <p:spPr/>
        <p:txBody>
          <a:bodyPr/>
          <a:lstStyle/>
          <a:p>
            <a:r>
              <a:rPr lang="en-US" dirty="0"/>
              <a:t>A large number of UDP packets are sent to a targeted server with the aim of overwhelming that device’s ability to process and respond</a:t>
            </a:r>
          </a:p>
          <a:p>
            <a:pPr lvl="1"/>
            <a:r>
              <a:rPr lang="en-US" dirty="0"/>
              <a:t>May also overwhelm the firewall</a:t>
            </a:r>
          </a:p>
          <a:p>
            <a:pPr marL="411480" lvl="1" indent="0">
              <a:buNone/>
            </a:pPr>
            <a:endParaRPr lang="en-US" dirty="0"/>
          </a:p>
        </p:txBody>
      </p:sp>
    </p:spTree>
    <p:extLst>
      <p:ext uri="{BB962C8B-B14F-4D97-AF65-F5344CB8AC3E}">
        <p14:creationId xmlns:p14="http://schemas.microsoft.com/office/powerpoint/2010/main" val="1221180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Udb</a:t>
            </a:r>
            <a:r>
              <a:rPr lang="en-US" dirty="0"/>
              <a:t> moa</a:t>
            </a:r>
          </a:p>
        </p:txBody>
      </p:sp>
      <p:sp>
        <p:nvSpPr>
          <p:cNvPr id="3" name="Content Placeholder 2"/>
          <p:cNvSpPr>
            <a:spLocks noGrp="1"/>
          </p:cNvSpPr>
          <p:nvPr>
            <p:ph idx="1"/>
          </p:nvPr>
        </p:nvSpPr>
        <p:spPr/>
        <p:txBody>
          <a:bodyPr>
            <a:normAutofit/>
          </a:bodyPr>
          <a:lstStyle/>
          <a:p>
            <a:r>
              <a:rPr lang="en-US" dirty="0"/>
              <a:t>Under normal conditions when a server receives a UDP packet at a particular port, it goes through two steps in response:</a:t>
            </a:r>
          </a:p>
          <a:p>
            <a:pPr lvl="1"/>
            <a:r>
              <a:rPr lang="en-US" dirty="0"/>
              <a:t>The server first checks to see if any programs are listening at the specified port</a:t>
            </a:r>
          </a:p>
          <a:p>
            <a:pPr lvl="1"/>
            <a:r>
              <a:rPr lang="en-US" dirty="0"/>
              <a:t>If no programs are receiving at that port, the server responds with a ICMP packet that the destination was unreachable</a:t>
            </a:r>
          </a:p>
          <a:p>
            <a:pPr marL="411480" lvl="1" indent="0">
              <a:buNone/>
            </a:pPr>
            <a:endParaRPr lang="en-US" dirty="0"/>
          </a:p>
        </p:txBody>
      </p:sp>
    </p:spTree>
    <p:extLst>
      <p:ext uri="{BB962C8B-B14F-4D97-AF65-F5344CB8AC3E}">
        <p14:creationId xmlns:p14="http://schemas.microsoft.com/office/powerpoint/2010/main" val="2760943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mitigations</a:t>
            </a:r>
          </a:p>
        </p:txBody>
      </p:sp>
      <p:sp>
        <p:nvSpPr>
          <p:cNvPr id="3" name="Content Placeholder 2"/>
          <p:cNvSpPr>
            <a:spLocks noGrp="1"/>
          </p:cNvSpPr>
          <p:nvPr>
            <p:ph idx="1"/>
          </p:nvPr>
        </p:nvSpPr>
        <p:spPr/>
        <p:txBody>
          <a:bodyPr/>
          <a:lstStyle/>
          <a:p>
            <a:r>
              <a:rPr lang="en-US" dirty="0"/>
              <a:t>Most operating systems limit the response rate of ICMP packets</a:t>
            </a:r>
          </a:p>
          <a:p>
            <a:pPr marL="114300" indent="0">
              <a:buNone/>
            </a:pPr>
            <a:endParaRPr lang="en-US" dirty="0"/>
          </a:p>
        </p:txBody>
      </p:sp>
    </p:spTree>
    <p:extLst>
      <p:ext uri="{BB962C8B-B14F-4D97-AF65-F5344CB8AC3E}">
        <p14:creationId xmlns:p14="http://schemas.microsoft.com/office/powerpoint/2010/main" val="355188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7F932-093F-4986-B0D9-CBADCC2DE09C}"/>
              </a:ext>
            </a:extLst>
          </p:cNvPr>
          <p:cNvSpPr>
            <a:spLocks noGrp="1"/>
          </p:cNvSpPr>
          <p:nvPr>
            <p:ph type="title"/>
          </p:nvPr>
        </p:nvSpPr>
        <p:spPr/>
        <p:txBody>
          <a:bodyPr/>
          <a:lstStyle/>
          <a:p>
            <a:r>
              <a:rPr lang="en-US" dirty="0" err="1"/>
              <a:t>Icmp</a:t>
            </a:r>
            <a:r>
              <a:rPr lang="en-US" dirty="0"/>
              <a:t> flood</a:t>
            </a:r>
          </a:p>
        </p:txBody>
      </p:sp>
      <p:sp>
        <p:nvSpPr>
          <p:cNvPr id="3" name="Content Placeholder 2">
            <a:extLst>
              <a:ext uri="{FF2B5EF4-FFF2-40B4-BE49-F238E27FC236}">
                <a16:creationId xmlns:a16="http://schemas.microsoft.com/office/drawing/2014/main" id="{3F647273-A7EE-4928-B55A-5AE5F3715056}"/>
              </a:ext>
            </a:extLst>
          </p:cNvPr>
          <p:cNvSpPr>
            <a:spLocks noGrp="1"/>
          </p:cNvSpPr>
          <p:nvPr>
            <p:ph idx="1"/>
          </p:nvPr>
        </p:nvSpPr>
        <p:spPr/>
        <p:txBody>
          <a:bodyPr/>
          <a:lstStyle/>
          <a:p>
            <a:r>
              <a:rPr lang="en-US" dirty="0"/>
              <a:t>Very similar to UDP flood</a:t>
            </a:r>
          </a:p>
          <a:p>
            <a:pPr lvl="1"/>
            <a:r>
              <a:rPr lang="en-US" dirty="0"/>
              <a:t>Except uses ICMP protocol</a:t>
            </a:r>
          </a:p>
          <a:p>
            <a:pPr marL="411480" lvl="1" indent="0">
              <a:buNone/>
            </a:pPr>
            <a:endParaRPr lang="en-US" dirty="0"/>
          </a:p>
        </p:txBody>
      </p:sp>
    </p:spTree>
    <p:extLst>
      <p:ext uri="{BB962C8B-B14F-4D97-AF65-F5344CB8AC3E}">
        <p14:creationId xmlns:p14="http://schemas.microsoft.com/office/powerpoint/2010/main" val="1169226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mitigations</a:t>
            </a:r>
          </a:p>
        </p:txBody>
      </p:sp>
      <p:sp>
        <p:nvSpPr>
          <p:cNvPr id="3" name="Content Placeholder 2"/>
          <p:cNvSpPr>
            <a:spLocks noGrp="1"/>
          </p:cNvSpPr>
          <p:nvPr>
            <p:ph idx="1"/>
          </p:nvPr>
        </p:nvSpPr>
        <p:spPr/>
        <p:txBody>
          <a:bodyPr/>
          <a:lstStyle/>
          <a:p>
            <a:r>
              <a:rPr lang="en-US" dirty="0"/>
              <a:t>Disable ICMP</a:t>
            </a:r>
          </a:p>
          <a:p>
            <a:pPr lvl="1"/>
            <a:r>
              <a:rPr lang="en-US" dirty="0"/>
              <a:t>Or specific messages (e.g. ping)</a:t>
            </a:r>
          </a:p>
          <a:p>
            <a:pPr lvl="1"/>
            <a:endParaRPr lang="en-US" dirty="0"/>
          </a:p>
        </p:txBody>
      </p:sp>
    </p:spTree>
    <p:extLst>
      <p:ext uri="{BB962C8B-B14F-4D97-AF65-F5344CB8AC3E}">
        <p14:creationId xmlns:p14="http://schemas.microsoft.com/office/powerpoint/2010/main" val="2902673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965C2-2A76-41B2-B092-63BBAB594E59}"/>
              </a:ext>
            </a:extLst>
          </p:cNvPr>
          <p:cNvSpPr>
            <a:spLocks noGrp="1"/>
          </p:cNvSpPr>
          <p:nvPr>
            <p:ph type="title"/>
          </p:nvPr>
        </p:nvSpPr>
        <p:spPr/>
        <p:txBody>
          <a:bodyPr/>
          <a:lstStyle/>
          <a:p>
            <a:r>
              <a:rPr lang="en-US" dirty="0"/>
              <a:t>Ping of death</a:t>
            </a:r>
          </a:p>
        </p:txBody>
      </p:sp>
      <p:sp>
        <p:nvSpPr>
          <p:cNvPr id="3" name="Content Placeholder 2">
            <a:extLst>
              <a:ext uri="{FF2B5EF4-FFF2-40B4-BE49-F238E27FC236}">
                <a16:creationId xmlns:a16="http://schemas.microsoft.com/office/drawing/2014/main" id="{0D480A31-BB3C-409D-851E-2B81B81F9466}"/>
              </a:ext>
            </a:extLst>
          </p:cNvPr>
          <p:cNvSpPr>
            <a:spLocks noGrp="1"/>
          </p:cNvSpPr>
          <p:nvPr>
            <p:ph idx="1"/>
          </p:nvPr>
        </p:nvSpPr>
        <p:spPr/>
        <p:txBody>
          <a:bodyPr/>
          <a:lstStyle/>
          <a:p>
            <a:r>
              <a:rPr lang="en-US" dirty="0"/>
              <a:t>We’ve talked this one to death…</a:t>
            </a:r>
          </a:p>
        </p:txBody>
      </p:sp>
    </p:spTree>
    <p:extLst>
      <p:ext uri="{BB962C8B-B14F-4D97-AF65-F5344CB8AC3E}">
        <p14:creationId xmlns:p14="http://schemas.microsoft.com/office/powerpoint/2010/main" val="8734198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2556</TotalTime>
  <Words>1756</Words>
  <Application>Microsoft Office PowerPoint</Application>
  <PresentationFormat>On-screen Show (4:3)</PresentationFormat>
  <Paragraphs>197</Paragraphs>
  <Slides>34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Book Antiqua</vt:lpstr>
      <vt:lpstr>Calibri</vt:lpstr>
      <vt:lpstr>Century Gothic</vt:lpstr>
      <vt:lpstr>Consolas</vt:lpstr>
      <vt:lpstr>Apothecary</vt:lpstr>
      <vt:lpstr>Ethical Hacking</vt:lpstr>
      <vt:lpstr>Denial of Service</vt:lpstr>
      <vt:lpstr>Denial of Service (DOS)</vt:lpstr>
      <vt:lpstr>Udp flood</vt:lpstr>
      <vt:lpstr>Udb moa</vt:lpstr>
      <vt:lpstr>mitigations</vt:lpstr>
      <vt:lpstr>Icmp flood</vt:lpstr>
      <vt:lpstr>mitigations</vt:lpstr>
      <vt:lpstr>Ping of death</vt:lpstr>
      <vt:lpstr>Syn flood</vt:lpstr>
      <vt:lpstr>details</vt:lpstr>
      <vt:lpstr>Three-way handshake</vt:lpstr>
      <vt:lpstr>However…</vt:lpstr>
      <vt:lpstr>PowerPoint Presentation</vt:lpstr>
      <vt:lpstr>slowloris</vt:lpstr>
      <vt:lpstr>slowloris</vt:lpstr>
      <vt:lpstr>http flood</vt:lpstr>
      <vt:lpstr>http flood</vt:lpstr>
      <vt:lpstr>Compare/contrast</vt:lpstr>
      <vt:lpstr>DOS vs DDOS</vt:lpstr>
      <vt:lpstr>Three types of Ddos</vt:lpstr>
      <vt:lpstr>Amplification</vt:lpstr>
      <vt:lpstr>reflector</vt:lpstr>
      <vt:lpstr>process</vt:lpstr>
      <vt:lpstr>Example: DNS Amplification</vt:lpstr>
      <vt:lpstr>mitigations</vt:lpstr>
      <vt:lpstr>mitigations</vt:lpstr>
      <vt:lpstr>Now consider</vt:lpstr>
      <vt:lpstr>In linux…</vt:lpstr>
      <vt:lpstr>Linix (and unix)</vt:lpstr>
      <vt:lpstr>example</vt:lpstr>
      <vt:lpstr>example</vt:lpstr>
      <vt:lpstr>Given the following</vt:lpstr>
      <vt:lpstr>OS to the rescue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Health Information Technology</dc:title>
  <dc:creator>William Forsyth</dc:creator>
  <cp:lastModifiedBy>William Forsyth</cp:lastModifiedBy>
  <cp:revision>197</cp:revision>
  <dcterms:created xsi:type="dcterms:W3CDTF">2017-08-14T20:25:28Z</dcterms:created>
  <dcterms:modified xsi:type="dcterms:W3CDTF">2022-05-24T17:43:26Z</dcterms:modified>
</cp:coreProperties>
</file>