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4"/>
  </p:notesMasterIdLst>
  <p:sldIdLst>
    <p:sldId id="256" r:id="rId2"/>
    <p:sldId id="257" r:id="rId3"/>
    <p:sldId id="262" r:id="rId4"/>
    <p:sldId id="259" r:id="rId5"/>
    <p:sldId id="279" r:id="rId6"/>
    <p:sldId id="258" r:id="rId7"/>
    <p:sldId id="260" r:id="rId8"/>
    <p:sldId id="283" r:id="rId9"/>
    <p:sldId id="287" r:id="rId10"/>
    <p:sldId id="284" r:id="rId11"/>
    <p:sldId id="285" r:id="rId12"/>
    <p:sldId id="286" r:id="rId13"/>
    <p:sldId id="261" r:id="rId14"/>
    <p:sldId id="271" r:id="rId15"/>
    <p:sldId id="272" r:id="rId16"/>
    <p:sldId id="273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4" r:id="rId26"/>
    <p:sldId id="275" r:id="rId27"/>
    <p:sldId id="276" r:id="rId28"/>
    <p:sldId id="277" r:id="rId29"/>
    <p:sldId id="278" r:id="rId30"/>
    <p:sldId id="280" r:id="rId31"/>
    <p:sldId id="281" r:id="rId32"/>
    <p:sldId id="28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1"/>
    <p:restoredTop sz="75112" autoAdjust="0"/>
  </p:normalViewPr>
  <p:slideViewPr>
    <p:cSldViewPr snapToGrid="0" snapToObjects="1">
      <p:cViewPr varScale="1">
        <p:scale>
          <a:sx n="62" d="100"/>
          <a:sy n="62" d="100"/>
        </p:scale>
        <p:origin x="148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end goal of </a:t>
            </a:r>
            <a:r>
              <a:rPr lang="en-US" dirty="0" err="1"/>
              <a:t>footprinting</a:t>
            </a:r>
            <a:r>
              <a:rPr lang="en-US" dirty="0"/>
              <a:t> is to gain as much information without giving yourself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5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Websites like Facebook, Twitter, Google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JWT- Must be explicitly attached to the HTTP request by the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try and take on the organization as a whole</a:t>
            </a:r>
          </a:p>
          <a:p>
            <a:r>
              <a:rPr lang="en-US" dirty="0"/>
              <a:t>Maybe pick one department or team, and go from there</a:t>
            </a:r>
          </a:p>
          <a:p>
            <a:r>
              <a:rPr lang="en-US" dirty="0"/>
              <a:t>Often the website lays out the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55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wget</a:t>
            </a:r>
            <a:r>
              <a:rPr lang="en-US" dirty="0"/>
              <a:t> example</a:t>
            </a:r>
          </a:p>
          <a:p>
            <a:r>
              <a:rPr lang="en-US" dirty="0"/>
              <a:t>Chrome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Tizio</a:t>
            </a:r>
            <a:r>
              <a:rPr lang="en-US" dirty="0"/>
              <a:t> - Own work, CC BY-SA 3.0, https://commons.wikimedia.org/w/index.php?curid=1577024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5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 other cookies, session cookies do not have an expiration date assigned to them, which is how the browser knows to treat them as session cookies.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8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tracking cookies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used by advertisers to record information about a user's web browsing habits over an extended period of time.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used for "legitimate" reasons (such as keeping users logged into their accounts on websites, to avoid re-entering login credentials at every visit).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48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Tizio</a:t>
            </a:r>
            <a:r>
              <a:rPr lang="en-US" dirty="0"/>
              <a:t> - Own work, derived from cia.gov website (PD) and mediawiki.org (GFDL) web sites (File:Third party </a:t>
            </a:r>
            <a:r>
              <a:rPr lang="en-US" dirty="0" err="1"/>
              <a:t>cookie.svg</a:t>
            </a:r>
            <a:r>
              <a:rPr lang="en-US" dirty="0"/>
              <a:t>), CC BY-SA 3.0, https://commons.wikimedia.org/w/index.php?curid=32263731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4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Ethical Hacking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93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2B7-82DE-403E-B963-C24D1FD5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C6236-EBFE-4758-87FC-C2C67995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PHP Extension and Application Repository (PEAR)</a:t>
            </a:r>
          </a:p>
          <a:p>
            <a:pPr lvl="1"/>
            <a:r>
              <a:rPr lang="en-US" dirty="0"/>
              <a:t>a framework and distribution system that allows anyone to search and download free packages written in PHP</a:t>
            </a:r>
          </a:p>
          <a:p>
            <a:pPr lvl="1"/>
            <a:r>
              <a:rPr lang="en-US" dirty="0"/>
              <a:t>PHP’s equivalent of apt</a:t>
            </a:r>
          </a:p>
          <a:p>
            <a:r>
              <a:rPr lang="en-US" dirty="0"/>
              <a:t>In January 2019, maintainers at PEAR took down the official website. Why?</a:t>
            </a:r>
          </a:p>
          <a:p>
            <a:pPr lvl="1"/>
            <a:r>
              <a:rPr lang="en-US" dirty="0"/>
              <a:t>Hackers replaced the legitimate PHP PEAR package manager with a malicious version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7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6DA2-52BA-40F0-A691-AE053FEE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334E-06BE-401E-8F26-F1492675C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it gets worse…</a:t>
            </a:r>
          </a:p>
          <a:p>
            <a:endParaRPr lang="en-US" dirty="0"/>
          </a:p>
          <a:p>
            <a:r>
              <a:rPr lang="en-US" dirty="0"/>
              <a:t>Guess how long this breach went unnoticed:</a:t>
            </a:r>
          </a:p>
        </p:txBody>
      </p:sp>
    </p:spTree>
    <p:extLst>
      <p:ext uri="{BB962C8B-B14F-4D97-AF65-F5344CB8AC3E}">
        <p14:creationId xmlns:p14="http://schemas.microsoft.com/office/powerpoint/2010/main" val="338982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6DA2-52BA-40F0-A691-AE053FEE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334E-06BE-401E-8F26-F1492675C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it gets worse…</a:t>
            </a:r>
          </a:p>
          <a:p>
            <a:endParaRPr lang="en-US" dirty="0"/>
          </a:p>
          <a:p>
            <a:r>
              <a:rPr lang="en-US" dirty="0"/>
              <a:t>Guess how long this breach went unnoticed:</a:t>
            </a:r>
          </a:p>
          <a:p>
            <a:endParaRPr lang="en-US" dirty="0"/>
          </a:p>
          <a:p>
            <a:r>
              <a:rPr lang="en-US" dirty="0"/>
              <a:t>Only about 6 months…</a:t>
            </a:r>
          </a:p>
        </p:txBody>
      </p:sp>
    </p:spTree>
    <p:extLst>
      <p:ext uri="{BB962C8B-B14F-4D97-AF65-F5344CB8AC3E}">
        <p14:creationId xmlns:p14="http://schemas.microsoft.com/office/powerpoint/2010/main" val="97695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3DA0-43A3-480A-ACD4-155B198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2C5667-F246-4761-BAAE-7D989CC4B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973" y="2005563"/>
            <a:ext cx="2470023" cy="1423437"/>
          </a:xfrm>
        </p:spPr>
      </p:pic>
      <p:sp>
        <p:nvSpPr>
          <p:cNvPr id="6" name="&quot;Not Allowed&quot; Symbol 5">
            <a:extLst>
              <a:ext uri="{FF2B5EF4-FFF2-40B4-BE49-F238E27FC236}">
                <a16:creationId xmlns:a16="http://schemas.microsoft.com/office/drawing/2014/main" id="{715B6510-6F44-440F-9FD5-354E64C7A1AB}"/>
              </a:ext>
            </a:extLst>
          </p:cNvPr>
          <p:cNvSpPr/>
          <p:nvPr/>
        </p:nvSpPr>
        <p:spPr>
          <a:xfrm>
            <a:off x="3853429" y="2005563"/>
            <a:ext cx="1437142" cy="1423437"/>
          </a:xfrm>
          <a:prstGeom prst="noSmoking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A41DB2-9106-4B96-B5D2-D193CFCDB9CF}"/>
              </a:ext>
            </a:extLst>
          </p:cNvPr>
          <p:cNvSpPr txBox="1">
            <a:spLocks/>
          </p:cNvSpPr>
          <p:nvPr/>
        </p:nvSpPr>
        <p:spPr>
          <a:xfrm>
            <a:off x="457200" y="3657600"/>
            <a:ext cx="8229600" cy="246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 cookies were design as a reliable mechanism for websites to preserve “state” information, e.g. :</a:t>
            </a:r>
          </a:p>
          <a:p>
            <a:pPr lvl="1"/>
            <a:r>
              <a:rPr lang="en-US" dirty="0"/>
              <a:t>Items in a shopping cart</a:t>
            </a:r>
          </a:p>
          <a:p>
            <a:pPr lvl="1"/>
            <a:r>
              <a:rPr lang="en-US" dirty="0"/>
              <a:t>Pages visited in the past</a:t>
            </a:r>
          </a:p>
          <a:p>
            <a:pPr lvl="1"/>
            <a:r>
              <a:rPr lang="en-US" dirty="0"/>
              <a:t>Data previously entered into forms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0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D10A-4235-44A4-B982-4205436F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D5F28B-3BEC-4F50-90B8-03DB8F502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56" y="1752600"/>
            <a:ext cx="7847888" cy="4373563"/>
          </a:xfrm>
        </p:spPr>
      </p:pic>
    </p:spTree>
    <p:extLst>
      <p:ext uri="{BB962C8B-B14F-4D97-AF65-F5344CB8AC3E}">
        <p14:creationId xmlns:p14="http://schemas.microsoft.com/office/powerpoint/2010/main" val="1571116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14CB-FF28-43E9-B19D-11507323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15DD5-FD1C-46F7-87EA-EE499A7BD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browsers to support cookies they:</a:t>
            </a:r>
          </a:p>
          <a:p>
            <a:pPr lvl="1"/>
            <a:r>
              <a:rPr lang="en-US" dirty="0"/>
              <a:t>Can support cookies as large as 4,096 bytes in size.</a:t>
            </a:r>
          </a:p>
          <a:p>
            <a:pPr lvl="1"/>
            <a:r>
              <a:rPr lang="en-US" dirty="0"/>
              <a:t>Can support at least 50 cookies per domain (i.e. per website).</a:t>
            </a:r>
          </a:p>
          <a:p>
            <a:pPr lvl="1"/>
            <a:r>
              <a:rPr lang="en-US" dirty="0"/>
              <a:t>Can support at least 3,000 cookies in total.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1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4DF-06BA-44E9-9053-B5C7386C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F4C68-4109-4AA3-92ED-24F4C7BA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cookie consists of the following components: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Zero or more attributes (name/value pairs)</a:t>
            </a:r>
          </a:p>
          <a:p>
            <a:pPr lvl="2"/>
            <a:r>
              <a:rPr lang="en-US" dirty="0"/>
              <a:t>Attributes store information such as the cookie's expiration, domain, and flags (such as Secure and </a:t>
            </a:r>
            <a:r>
              <a:rPr lang="en-US" dirty="0" err="1"/>
              <a:t>HttpOnly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54700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48CDD-4246-4D14-9610-D6ECC5A8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different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372DE-98F1-4EA6-899C-3DF8089D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</a:t>
            </a:r>
          </a:p>
          <a:p>
            <a:r>
              <a:rPr lang="en-US" dirty="0"/>
              <a:t>Chocolate chip</a:t>
            </a:r>
          </a:p>
          <a:p>
            <a:r>
              <a:rPr lang="en-US" dirty="0"/>
              <a:t>Oatmeal raisin</a:t>
            </a:r>
          </a:p>
          <a:p>
            <a:r>
              <a:rPr lang="en-US" dirty="0"/>
              <a:t>Cinnamon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AC9D-C738-4E48-968A-5F7239B1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web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59EAE-8EC8-4479-A34E-81D983416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cookie</a:t>
            </a:r>
          </a:p>
          <a:p>
            <a:r>
              <a:rPr lang="en-US" dirty="0"/>
              <a:t>Persistent cookie</a:t>
            </a:r>
          </a:p>
          <a:p>
            <a:r>
              <a:rPr lang="en-US" dirty="0"/>
              <a:t>Secure cookie</a:t>
            </a:r>
          </a:p>
          <a:p>
            <a:r>
              <a:rPr lang="en-US" dirty="0"/>
              <a:t>HTTP-only cookie</a:t>
            </a:r>
          </a:p>
          <a:p>
            <a:r>
              <a:rPr lang="en-US" dirty="0"/>
              <a:t>Third-party cookie</a:t>
            </a:r>
          </a:p>
        </p:txBody>
      </p:sp>
    </p:spTree>
    <p:extLst>
      <p:ext uri="{BB962C8B-B14F-4D97-AF65-F5344CB8AC3E}">
        <p14:creationId xmlns:p14="http://schemas.microsoft.com/office/powerpoint/2010/main" val="3452214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3687-1B62-4F74-87D6-36866CA27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0ACF-41C1-47E0-B15C-120224FED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Also called “in-memory cookie”</a:t>
            </a:r>
          </a:p>
          <a:p>
            <a:r>
              <a:rPr lang="en-US" dirty="0"/>
              <a:t>Exist only while the user browses the site</a:t>
            </a:r>
          </a:p>
          <a:p>
            <a:r>
              <a:rPr lang="en-US" dirty="0"/>
              <a:t>Do not have an 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215480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F9882-AC88-46D8-A576-463B4E81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err="1"/>
              <a:t>footprinting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DDFFC-0FC5-4973-9C9C-ECF4702D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we discussed the overview of </a:t>
            </a:r>
            <a:r>
              <a:rPr lang="en-US" dirty="0" err="1"/>
              <a:t>footprinting</a:t>
            </a:r>
            <a:endParaRPr lang="en-US" dirty="0"/>
          </a:p>
          <a:p>
            <a:pPr lvl="1"/>
            <a:r>
              <a:rPr lang="en-US" dirty="0" err="1"/>
              <a:t>nmap</a:t>
            </a:r>
            <a:r>
              <a:rPr lang="en-US" dirty="0"/>
              <a:t> example</a:t>
            </a:r>
          </a:p>
          <a:p>
            <a:r>
              <a:rPr lang="en-US" dirty="0"/>
              <a:t>But there are other less “high-tech” ways of learning about your victim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45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6C2E-FCDD-4260-93EB-58BBCA00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Persistent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517D-674F-4A8F-B61F-D52EC3F3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 specific expiration date</a:t>
            </a:r>
          </a:p>
          <a:p>
            <a:r>
              <a:rPr lang="en-US" dirty="0"/>
              <a:t>Continue to exists even after the user leaves the site or closes the web browser</a:t>
            </a:r>
          </a:p>
          <a:p>
            <a:endParaRPr lang="en-US" dirty="0"/>
          </a:p>
          <a:p>
            <a:r>
              <a:rPr lang="en-US" dirty="0"/>
              <a:t>Also know as “tracking cookies”</a:t>
            </a:r>
          </a:p>
        </p:txBody>
      </p:sp>
    </p:spTree>
    <p:extLst>
      <p:ext uri="{BB962C8B-B14F-4D97-AF65-F5344CB8AC3E}">
        <p14:creationId xmlns:p14="http://schemas.microsoft.com/office/powerpoint/2010/main" val="2947814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583D-180D-46AC-8C61-D4B6D7BB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D74A-F4D7-4902-B70E-CC4584E4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only be transmitted over HTTPS</a:t>
            </a:r>
          </a:p>
          <a:p>
            <a:r>
              <a:rPr lang="en-US" dirty="0"/>
              <a:t>Makes the cookies less venerable to theft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7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0A21-A9F6-4ED2-A575-AF6309EF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only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71A4-19BE-468B-9DC7-C9174EA4E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be accessed by client-side APIs</a:t>
            </a:r>
          </a:p>
          <a:p>
            <a:pPr lvl="1"/>
            <a:r>
              <a:rPr lang="en-US" dirty="0" err="1"/>
              <a:t>JavaScipt</a:t>
            </a:r>
            <a:endParaRPr lang="en-US" dirty="0"/>
          </a:p>
          <a:p>
            <a:pPr lvl="1"/>
            <a:r>
              <a:rPr lang="en-US" dirty="0"/>
              <a:t>PHP</a:t>
            </a:r>
          </a:p>
          <a:p>
            <a:r>
              <a:rPr lang="en-US" dirty="0"/>
              <a:t>Prevents other sites/applications from reading the cookie and gathering information from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3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0745-6FC0-4818-9042-2A31EA4A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4F2C9-DBD0-4E1F-9343-486470D4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First-party cookies belong to the domain shown in the address bar</a:t>
            </a:r>
          </a:p>
          <a:p>
            <a:r>
              <a:rPr lang="en-US" dirty="0"/>
              <a:t>Third-part cookies belong to a different domain</a:t>
            </a:r>
          </a:p>
          <a:p>
            <a:r>
              <a:rPr lang="en-US" dirty="0"/>
              <a:t>Can occur anytime a website features content from external sites</a:t>
            </a:r>
          </a:p>
          <a:p>
            <a:pPr lvl="1"/>
            <a:r>
              <a:rPr lang="en-US" dirty="0"/>
              <a:t>Advertisements</a:t>
            </a:r>
          </a:p>
          <a:p>
            <a:pPr lvl="1"/>
            <a:r>
              <a:rPr lang="en-US" dirty="0"/>
              <a:t>Embedded videos</a:t>
            </a:r>
          </a:p>
        </p:txBody>
      </p:sp>
    </p:spTree>
    <p:extLst>
      <p:ext uri="{BB962C8B-B14F-4D97-AF65-F5344CB8AC3E}">
        <p14:creationId xmlns:p14="http://schemas.microsoft.com/office/powerpoint/2010/main" val="1739313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B8D0-FBB1-4128-918E-F03ECD76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60EE5-6020-4A21-900C-829AD36A0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97" y="1752600"/>
            <a:ext cx="6325605" cy="4373563"/>
          </a:xfrm>
        </p:spPr>
      </p:pic>
    </p:spTree>
    <p:extLst>
      <p:ext uri="{BB962C8B-B14F-4D97-AF65-F5344CB8AC3E}">
        <p14:creationId xmlns:p14="http://schemas.microsoft.com/office/powerpoint/2010/main" val="339812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80B5-4D5E-41D4-9DC3-972B6DFC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Legitimate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A146-E776-4350-A63C-3CDE426C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</a:p>
          <a:p>
            <a:pPr lvl="1"/>
            <a:r>
              <a:rPr lang="en-US" dirty="0"/>
              <a:t>Do you really want to log into D2L every time you load a new page?</a:t>
            </a:r>
          </a:p>
          <a:p>
            <a:r>
              <a:rPr lang="en-US" dirty="0"/>
              <a:t>Personalization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12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DB4B-6E1D-4D6E-B58A-03D882ED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so legitimate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03248-10D5-4FD6-973B-FAE772D1A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Session hijacking</a:t>
            </a:r>
          </a:p>
          <a:p>
            <a:pPr lvl="1"/>
            <a:r>
              <a:rPr lang="en-US" dirty="0"/>
              <a:t>If the cookie is used to identify a user and their state…</a:t>
            </a:r>
          </a:p>
          <a:p>
            <a:pPr lvl="1"/>
            <a:r>
              <a:rPr lang="en-US" dirty="0"/>
              <a:t>If you take their cookie…then are you them?</a:t>
            </a:r>
          </a:p>
          <a:p>
            <a:r>
              <a:rPr lang="en-US" dirty="0"/>
              <a:t>Cookie theft</a:t>
            </a:r>
          </a:p>
          <a:p>
            <a:pPr lvl="1"/>
            <a:r>
              <a:rPr lang="en-US" dirty="0"/>
              <a:t>If a website can access cookies that don’t belong to it</a:t>
            </a:r>
          </a:p>
          <a:p>
            <a:pPr lvl="2"/>
            <a:r>
              <a:rPr lang="en-US" dirty="0"/>
              <a:t>What information can it obtain?</a:t>
            </a:r>
          </a:p>
          <a:p>
            <a:r>
              <a:rPr lang="en-US" dirty="0"/>
              <a:t>Cookie harvesting</a:t>
            </a:r>
          </a:p>
          <a:p>
            <a:pPr lvl="1"/>
            <a:r>
              <a:rPr lang="en-US" dirty="0"/>
              <a:t>Large scale cookie theft</a:t>
            </a:r>
          </a:p>
          <a:p>
            <a:pPr lvl="1"/>
            <a:r>
              <a:rPr lang="en-US" dirty="0"/>
              <a:t>An attacker can try to impersonate a website by accepting cookies from the users</a:t>
            </a:r>
          </a:p>
          <a:p>
            <a:pPr lvl="1"/>
            <a:r>
              <a:rPr lang="en-US" dirty="0"/>
              <a:t>Once the attacker gets the cookies, he can use these harvested cookies for websites that accept third-party cookies</a:t>
            </a:r>
          </a:p>
          <a:p>
            <a:pPr lvl="1"/>
            <a:r>
              <a:rPr lang="en-US" dirty="0"/>
              <a:t>Possible Main-In-The-Middle attack</a:t>
            </a:r>
          </a:p>
        </p:txBody>
      </p:sp>
    </p:spTree>
    <p:extLst>
      <p:ext uri="{BB962C8B-B14F-4D97-AF65-F5344CB8AC3E}">
        <p14:creationId xmlns:p14="http://schemas.microsoft.com/office/powerpoint/2010/main" val="2019582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B967B-F11A-4CA7-9552-F2C42A0F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firesheep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CEDC6-0816-4860-B5A9-4F9C0A73B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 in 2010</a:t>
            </a:r>
          </a:p>
          <a:p>
            <a:pPr lvl="1"/>
            <a:r>
              <a:rPr lang="en-US" dirty="0"/>
              <a:t>Yes that was 10 years ago now…</a:t>
            </a:r>
          </a:p>
          <a:p>
            <a:r>
              <a:rPr lang="en-US" dirty="0"/>
              <a:t>Websites encrypted the login process</a:t>
            </a:r>
          </a:p>
          <a:p>
            <a:pPr lvl="1"/>
            <a:r>
              <a:rPr lang="en-US" dirty="0"/>
              <a:t>To protect usernames and passwords</a:t>
            </a:r>
          </a:p>
          <a:p>
            <a:r>
              <a:rPr lang="en-US" dirty="0"/>
              <a:t>But didn’t bother to encrypt the session cookies</a:t>
            </a:r>
          </a:p>
          <a:p>
            <a:endParaRPr lang="en-US" dirty="0"/>
          </a:p>
          <a:p>
            <a:r>
              <a:rPr lang="en-US" dirty="0"/>
              <a:t>To increase awareness, Eric Butler released </a:t>
            </a:r>
            <a:r>
              <a:rPr lang="en-US" dirty="0" err="1"/>
              <a:t>Firesheep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79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D36C-1D22-4DD1-A9D7-B785B543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firesheep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A028F-3F7E-4B44-89FB-D6CB13B33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Firesheep</a:t>
            </a:r>
            <a:r>
              <a:rPr lang="en-US" dirty="0"/>
              <a:t> was a Firefox plugin</a:t>
            </a:r>
          </a:p>
          <a:p>
            <a:pPr lvl="1"/>
            <a:r>
              <a:rPr lang="en-US" dirty="0"/>
              <a:t>Eavesdropped on Wi-Fi communications, listening for session cookies</a:t>
            </a:r>
          </a:p>
          <a:p>
            <a:pPr lvl="1"/>
            <a:r>
              <a:rPr lang="en-US" dirty="0"/>
              <a:t>When it detected a session cookie, the victim's session is taken over by the attacker</a:t>
            </a:r>
          </a:p>
        </p:txBody>
      </p:sp>
    </p:spTree>
    <p:extLst>
      <p:ext uri="{BB962C8B-B14F-4D97-AF65-F5344CB8AC3E}">
        <p14:creationId xmlns:p14="http://schemas.microsoft.com/office/powerpoint/2010/main" val="3021333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8476-1975-4B08-95E9-2CF23238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result…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2EAEB-4ACC-44B2-A581-C14AC9359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cookies became secure cookies</a:t>
            </a:r>
          </a:p>
          <a:p>
            <a:pPr lvl="1"/>
            <a:r>
              <a:rPr lang="en-US" dirty="0"/>
              <a:t>Only transmitted over HTTPS</a:t>
            </a:r>
          </a:p>
        </p:txBody>
      </p:sp>
    </p:spTree>
    <p:extLst>
      <p:ext uri="{BB962C8B-B14F-4D97-AF65-F5344CB8AC3E}">
        <p14:creationId xmlns:p14="http://schemas.microsoft.com/office/powerpoint/2010/main" val="406669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77D7E-A7FD-413C-9795-14B9137A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in the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300FC-A417-4389-A1C5-70147307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any news articles that provide information about their security?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72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D856-01EC-4FAA-9A93-ABD408CE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D54A-EBAF-4C82-AF86-6BE8964E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 Web Tokens</a:t>
            </a:r>
          </a:p>
          <a:p>
            <a:pPr lvl="1"/>
            <a:r>
              <a:rPr lang="en-US" dirty="0"/>
              <a:t>Self contained packets to store authentication information</a:t>
            </a:r>
          </a:p>
          <a:p>
            <a:pPr lvl="1"/>
            <a:r>
              <a:rPr lang="en-US" dirty="0"/>
              <a:t>Not automatically attached to HTTP requests</a:t>
            </a:r>
          </a:p>
          <a:p>
            <a:r>
              <a:rPr lang="en-US" dirty="0"/>
              <a:t>HTTP authentication</a:t>
            </a:r>
          </a:p>
          <a:p>
            <a:pPr lvl="1"/>
            <a:r>
              <a:rPr lang="en-US" dirty="0"/>
              <a:t>The browser remembers your login credentials</a:t>
            </a:r>
          </a:p>
          <a:p>
            <a:pPr lvl="1"/>
            <a:r>
              <a:rPr lang="en-US" dirty="0"/>
              <a:t>Sends them with each new request</a:t>
            </a:r>
          </a:p>
          <a:p>
            <a:r>
              <a:rPr lang="en-US" dirty="0"/>
              <a:t>IP address</a:t>
            </a:r>
          </a:p>
          <a:p>
            <a:pPr lvl="1"/>
            <a:r>
              <a:rPr lang="en-US" dirty="0"/>
              <a:t>Instead of tracking a session cookie, track an IP address</a:t>
            </a:r>
          </a:p>
          <a:p>
            <a:pPr lvl="1"/>
            <a:r>
              <a:rPr lang="en-US" dirty="0"/>
              <a:t>Is the reliable?</a:t>
            </a:r>
          </a:p>
        </p:txBody>
      </p:sp>
    </p:spTree>
    <p:extLst>
      <p:ext uri="{BB962C8B-B14F-4D97-AF65-F5344CB8AC3E}">
        <p14:creationId xmlns:p14="http://schemas.microsoft.com/office/powerpoint/2010/main" val="465896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C34E-467A-4CBA-AC7A-A95A58FE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BC61-18AA-4542-B7C2-42D5F3ADB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 strings</a:t>
            </a:r>
          </a:p>
          <a:p>
            <a:pPr lvl="1"/>
            <a:r>
              <a:rPr lang="en-US" dirty="0"/>
              <a:t>Attach unique IDs to every query</a:t>
            </a:r>
          </a:p>
          <a:p>
            <a:pPr lvl="1"/>
            <a:r>
              <a:rPr lang="en-US" dirty="0"/>
              <a:t>Easy transfer of preferences, just use the same URL</a:t>
            </a:r>
          </a:p>
          <a:p>
            <a:pPr lvl="2"/>
            <a:r>
              <a:rPr lang="en-US" dirty="0"/>
              <a:t>But it’s a double edged sword</a:t>
            </a:r>
          </a:p>
          <a:p>
            <a:r>
              <a:rPr lang="en-US" dirty="0"/>
              <a:t>Hidden form fields</a:t>
            </a:r>
          </a:p>
          <a:p>
            <a:pPr lvl="1"/>
            <a:r>
              <a:rPr lang="en-US" dirty="0"/>
              <a:t>HTTP equivalent of invisible ink</a:t>
            </a:r>
          </a:p>
          <a:p>
            <a:pPr lvl="1"/>
            <a:r>
              <a:rPr lang="en-US" dirty="0"/>
              <a:t>Data placed in HTML body and not the URL</a:t>
            </a:r>
          </a:p>
          <a:p>
            <a:pPr lvl="2"/>
            <a:r>
              <a:rPr lang="en-US" dirty="0"/>
              <a:t>Your average user wouldn’t notice…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91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FDB0-C4F2-4E27-ABAB-A327698F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6C033-7931-4603-84B5-097D7341A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 for advertisers</a:t>
            </a:r>
          </a:p>
          <a:p>
            <a:pPr lvl="1"/>
            <a:r>
              <a:rPr lang="en-US" dirty="0"/>
              <a:t> Apple assigns a unique identifier to every user that buys an Apple iOS device </a:t>
            </a:r>
          </a:p>
          <a:p>
            <a:pPr lvl="1"/>
            <a:r>
              <a:rPr lang="en-US" dirty="0"/>
              <a:t>This identifier is then used by to determine the ads that individuals are viewing and responding to</a:t>
            </a:r>
          </a:p>
          <a:p>
            <a:r>
              <a:rPr lang="en-US" dirty="0"/>
              <a:t>Web storage</a:t>
            </a:r>
          </a:p>
          <a:p>
            <a:pPr lvl="1"/>
            <a:r>
              <a:rPr lang="en-US" dirty="0"/>
              <a:t>Store the pages locally</a:t>
            </a:r>
          </a:p>
          <a:p>
            <a:pPr lvl="1"/>
            <a:r>
              <a:rPr lang="en-US" dirty="0"/>
              <a:t>No new requests are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2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9335-478A-4BA8-99CB-7E780E05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look at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2E3A-8E07-4200-8212-A24C4897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001000" cy="1039428"/>
          </a:xfrm>
        </p:spPr>
        <p:txBody>
          <a:bodyPr/>
          <a:lstStyle/>
          <a:p>
            <a:r>
              <a:rPr lang="en-US" dirty="0"/>
              <a:t>The overall quality of a website can also speak volumes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AD8658-BCB8-4A93-B6E7-532CE5687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41" y="2738241"/>
            <a:ext cx="6091518" cy="390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5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8D05-8972-4E4D-AAE5-E673E0C4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to recognize templates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151BBE2-83BC-4441-BB50-4901725C1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16" y="1752600"/>
            <a:ext cx="6564967" cy="4373563"/>
          </a:xfrm>
        </p:spPr>
      </p:pic>
    </p:spTree>
    <p:extLst>
      <p:ext uri="{BB962C8B-B14F-4D97-AF65-F5344CB8AC3E}">
        <p14:creationId xmlns:p14="http://schemas.microsoft.com/office/powerpoint/2010/main" val="161970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52519-6B54-4D6A-AA52-B010CA295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their website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676AF-12DC-408A-8874-77DBCCFE9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Official websites often give helpful details about an organization</a:t>
            </a:r>
          </a:p>
          <a:p>
            <a:pPr lvl="1"/>
            <a:r>
              <a:rPr lang="en-US" dirty="0"/>
              <a:t>Company organization</a:t>
            </a:r>
          </a:p>
          <a:p>
            <a:pPr lvl="1"/>
            <a:r>
              <a:rPr lang="en-US" dirty="0"/>
              <a:t>Locations</a:t>
            </a:r>
          </a:p>
          <a:p>
            <a:pPr lvl="1"/>
            <a:r>
              <a:rPr lang="en-US" dirty="0"/>
              <a:t>Staff names/contacts</a:t>
            </a:r>
          </a:p>
          <a:p>
            <a:pPr lvl="1"/>
            <a:r>
              <a:rPr lang="en-US" dirty="0"/>
              <a:t>Privacy or security policies</a:t>
            </a:r>
          </a:p>
          <a:p>
            <a:pPr lvl="1"/>
            <a:r>
              <a:rPr lang="en-US" dirty="0"/>
              <a:t>Links to other web servers for the organization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9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64AA-E2EA-4C14-B68C-B5CB63BA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raw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CECE-E28D-4A5E-91FA-23A3E55D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is a programming language</a:t>
            </a:r>
          </a:p>
          <a:p>
            <a:pPr lvl="1"/>
            <a:r>
              <a:rPr lang="en-US" dirty="0"/>
              <a:t>A specialized one</a:t>
            </a:r>
          </a:p>
          <a:p>
            <a:r>
              <a:rPr lang="en-US" dirty="0"/>
              <a:t>Is it compiled or interpreted?</a:t>
            </a:r>
          </a:p>
        </p:txBody>
      </p:sp>
    </p:spTree>
    <p:extLst>
      <p:ext uri="{BB962C8B-B14F-4D97-AF65-F5344CB8AC3E}">
        <p14:creationId xmlns:p14="http://schemas.microsoft.com/office/powerpoint/2010/main" val="420436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55ED-57CC-4EDB-87C4-144CAE2E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80672-C7CC-403F-AF5F-E45DF9BC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acronym for </a:t>
            </a:r>
            <a:r>
              <a:rPr lang="en-US" i="1" dirty="0"/>
              <a:t>PHP: Hypertext Preprocessor</a:t>
            </a:r>
          </a:p>
          <a:p>
            <a:r>
              <a:rPr lang="en-US" dirty="0"/>
              <a:t>Widely-used open source general-purpose scripting language</a:t>
            </a:r>
          </a:p>
          <a:p>
            <a:r>
              <a:rPr lang="en-US" dirty="0"/>
              <a:t>Especially suited for web development</a:t>
            </a:r>
          </a:p>
          <a:p>
            <a:r>
              <a:rPr lang="en-US" dirty="0"/>
              <a:t>Can be embedded into HTML</a:t>
            </a:r>
          </a:p>
          <a:p>
            <a:endParaRPr lang="en-US" dirty="0"/>
          </a:p>
          <a:p>
            <a:r>
              <a:rPr lang="en-US" dirty="0"/>
              <a:t>Is this knowledge useful for us?</a:t>
            </a:r>
          </a:p>
        </p:txBody>
      </p:sp>
    </p:spTree>
    <p:extLst>
      <p:ext uri="{BB962C8B-B14F-4D97-AF65-F5344CB8AC3E}">
        <p14:creationId xmlns:p14="http://schemas.microsoft.com/office/powerpoint/2010/main" val="108813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55ED-57CC-4EDB-87C4-144CAE2E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80672-C7CC-403F-AF5F-E45DF9BC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acronym for </a:t>
            </a:r>
            <a:r>
              <a:rPr lang="en-US" i="1" dirty="0"/>
              <a:t>PHP: Hypertext Preprocessor</a:t>
            </a:r>
          </a:p>
          <a:p>
            <a:r>
              <a:rPr lang="en-US" dirty="0"/>
              <a:t>Widely-used open source general-purpose scripting language</a:t>
            </a:r>
          </a:p>
          <a:p>
            <a:r>
              <a:rPr lang="en-US" dirty="0"/>
              <a:t>Especially suited for web development</a:t>
            </a:r>
          </a:p>
          <a:p>
            <a:r>
              <a:rPr lang="en-US" dirty="0"/>
              <a:t>Can be embedded into HTML</a:t>
            </a:r>
          </a:p>
          <a:p>
            <a:endParaRPr lang="en-US" dirty="0"/>
          </a:p>
          <a:p>
            <a:r>
              <a:rPr lang="en-US" dirty="0"/>
              <a:t>Is this knowledge useful for us?</a:t>
            </a:r>
          </a:p>
          <a:p>
            <a:pPr lvl="1"/>
            <a:r>
              <a:rPr lang="en-US" dirty="0"/>
              <a:t>What if I told you that as of August 2019, 79% of websites are using PHP</a:t>
            </a:r>
          </a:p>
        </p:txBody>
      </p:sp>
    </p:spTree>
    <p:extLst>
      <p:ext uri="{BB962C8B-B14F-4D97-AF65-F5344CB8AC3E}">
        <p14:creationId xmlns:p14="http://schemas.microsoft.com/office/powerpoint/2010/main" val="244106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2778</TotalTime>
  <Words>1145</Words>
  <Application>Microsoft Office PowerPoint</Application>
  <PresentationFormat>On-screen Show (4:3)</PresentationFormat>
  <Paragraphs>185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Book Antiqua</vt:lpstr>
      <vt:lpstr>Calibri</vt:lpstr>
      <vt:lpstr>Century Gothic</vt:lpstr>
      <vt:lpstr>Apothecary</vt:lpstr>
      <vt:lpstr>Ethical Hacking</vt:lpstr>
      <vt:lpstr>Additional footprinting</vt:lpstr>
      <vt:lpstr>Look in the news</vt:lpstr>
      <vt:lpstr>Really look at the website</vt:lpstr>
      <vt:lpstr>Try to recognize templates</vt:lpstr>
      <vt:lpstr>Look at their website content</vt:lpstr>
      <vt:lpstr>Look at the raw source code</vt:lpstr>
      <vt:lpstr>php</vt:lpstr>
      <vt:lpstr>php</vt:lpstr>
      <vt:lpstr>Well…</vt:lpstr>
      <vt:lpstr>This is bad</vt:lpstr>
      <vt:lpstr>This is bad</vt:lpstr>
      <vt:lpstr>cookies</vt:lpstr>
      <vt:lpstr>cookies</vt:lpstr>
      <vt:lpstr>implementation</vt:lpstr>
      <vt:lpstr>structure</vt:lpstr>
      <vt:lpstr>Many different cookies</vt:lpstr>
      <vt:lpstr>Many different web cookies</vt:lpstr>
      <vt:lpstr>Session cookie</vt:lpstr>
      <vt:lpstr>Persistent cookie</vt:lpstr>
      <vt:lpstr>Secure cookie</vt:lpstr>
      <vt:lpstr>HTTP only cookie</vt:lpstr>
      <vt:lpstr>Third-party cookies</vt:lpstr>
      <vt:lpstr>PowerPoint Presentation</vt:lpstr>
      <vt:lpstr>Legitimate uses</vt:lpstr>
      <vt:lpstr>Not so legitimate uses</vt:lpstr>
      <vt:lpstr>firesheep</vt:lpstr>
      <vt:lpstr>firesheep</vt:lpstr>
      <vt:lpstr>End result…</vt:lpstr>
      <vt:lpstr>Alternatives to cookies</vt:lpstr>
      <vt:lpstr>Alternatives to cookies</vt:lpstr>
      <vt:lpstr>Alternatives to cookies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218</cp:revision>
  <dcterms:created xsi:type="dcterms:W3CDTF">2017-08-14T20:25:28Z</dcterms:created>
  <dcterms:modified xsi:type="dcterms:W3CDTF">2022-05-24T18:19:34Z</dcterms:modified>
</cp:coreProperties>
</file>