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0"/>
  </p:notesMasterIdLst>
  <p:sldIdLst>
    <p:sldId id="256" r:id="rId2"/>
    <p:sldId id="286" r:id="rId3"/>
    <p:sldId id="257" r:id="rId4"/>
    <p:sldId id="283" r:id="rId5"/>
    <p:sldId id="282" r:id="rId6"/>
    <p:sldId id="258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84" r:id="rId27"/>
    <p:sldId id="280" r:id="rId28"/>
    <p:sldId id="281" r:id="rId2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CE"/>
    <a:srgbClr val="2C05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75102" autoAdjust="0"/>
  </p:normalViewPr>
  <p:slideViewPr>
    <p:cSldViewPr snapToGrid="0" snapToObjects="1">
      <p:cViewPr varScale="1">
        <p:scale>
          <a:sx n="67" d="100"/>
          <a:sy n="67" d="100"/>
        </p:scale>
        <p:origin x="18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765523-2DF7-C24A-B8F9-65DF2FDDF58F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52C056-4745-D94F-AA20-EC07D0C8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1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esources.infosecinstitute.com/what-is-enumeration/#gref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https://resources.infosecinstitute.com/what-is-enumeration/#gref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2134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SNMP uses a hierarchical database internally for managing the network objects called Management Information Base (MIB)</a:t>
            </a:r>
          </a:p>
          <a:p>
            <a:r>
              <a:rPr lang="en-US" dirty="0"/>
              <a:t>MIB contains a tree like structure, and object IDs uniquely represent each network object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98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network, a directory tells you where in the network something is located.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LDAP allows you to search for an individual without knowing where they're located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Lightweight Directory Access Protocol is the protocol that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Exchange Server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uses to communicate with </a:t>
            </a:r>
            <a:r>
              <a:rPr lang="en-US" sz="1200" b="0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Active Directory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427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6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DNS enumeration is possible by sending zone transfer request to the DNS primary server pretending to be a client. It reveals sensitive domain records in response to the request.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F52C056-4745-D94F-AA20-EC07D0C831A1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95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9785C6-EBAF-49D5-AD4D-BABF4DFAAD59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04122-9A3A-4FD8-98B8-22631F32846C}" type="datetime1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B47B5-C739-4DAE-AACD-CC58CA843AC4}" type="datetime1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2AE48-94E6-46E0-BE32-5F0716DE9115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4C285-8BCE-48FC-97D9-E2837AF38351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0D3E6-EF16-4488-94A4-211508FE4682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FB3B-20DA-4D0E-BF16-8262B7156612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73C2C-6BD0-40EC-8D8D-4D51F089C5EB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377F5C-EDA7-4864-9756-35769B0E62CF}" type="datetime1">
              <a:rPr lang="en-US" smtClean="0"/>
              <a:pPr/>
              <a:t>9/22/2020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99C93-F56F-46AB-9EB8-53614A95B15F}" type="datetime1">
              <a:rPr lang="en-US" smtClean="0"/>
              <a:pPr/>
              <a:t>9/22/2020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/>
              <a:t>Module 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b="1" dirty="0"/>
              <a:t>Ethical Hacking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937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CF90E-9BEA-4837-9A26-F96F90B3C7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snmp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6F597F-FB8F-4E11-BC18-812D42575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SNMP configuration you can get:</a:t>
            </a:r>
          </a:p>
          <a:p>
            <a:pPr lvl="1" fontAlgn="base"/>
            <a:r>
              <a:rPr lang="en-US" dirty="0"/>
              <a:t>Information about network resources such as routers, shares, devices, etc.</a:t>
            </a:r>
          </a:p>
          <a:p>
            <a:pPr lvl="1" fontAlgn="base"/>
            <a:r>
              <a:rPr lang="en-US" dirty="0"/>
              <a:t>ARP and routing tables</a:t>
            </a:r>
          </a:p>
          <a:p>
            <a:pPr lvl="1" fontAlgn="base"/>
            <a:r>
              <a:rPr lang="en-US" dirty="0"/>
              <a:t>Device specific information</a:t>
            </a:r>
          </a:p>
          <a:p>
            <a:pPr lvl="1" fontAlgn="base"/>
            <a:r>
              <a:rPr lang="en-US" dirty="0"/>
              <a:t>Traffic statistics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3948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5394-7117-4595-95D5-37ECBC89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ldap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EFB9-9459-4BE2-96CD-E8DA16D9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/>
              <a:t>Light Weight Directory Access Protocol</a:t>
            </a:r>
          </a:p>
          <a:p>
            <a:pPr lvl="1"/>
            <a:r>
              <a:rPr lang="en-US" dirty="0"/>
              <a:t>Internet Protocol for accessing distributed directory services</a:t>
            </a:r>
          </a:p>
          <a:p>
            <a:pPr lvl="2"/>
            <a:r>
              <a:rPr lang="en-US" dirty="0"/>
              <a:t>Active Directory</a:t>
            </a:r>
          </a:p>
          <a:p>
            <a:pPr lvl="2"/>
            <a:r>
              <a:rPr lang="en-US" dirty="0" err="1"/>
              <a:t>OpenLDAP</a:t>
            </a:r>
            <a:endParaRPr lang="en-US" dirty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9417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5394-7117-4595-95D5-37ECBC892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ldap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34EFB9-9459-4BE2-96CD-E8DA16D904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r>
              <a:rPr lang="en-US" dirty="0"/>
              <a:t>LDAP supports anonymous remote query on the Server</a:t>
            </a:r>
          </a:p>
          <a:p>
            <a:r>
              <a:rPr lang="en-US" dirty="0"/>
              <a:t>The query will disclose sensitive information such as usernames, address, contact details, Department details,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868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4B341-FC6B-4993-85E2-9B64FBAE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F370-870C-464A-918B-BB8D3BCF4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Time Protocol</a:t>
            </a:r>
          </a:p>
          <a:p>
            <a:pPr lvl="1"/>
            <a:r>
              <a:rPr lang="en-US" dirty="0"/>
              <a:t>Designed to synchronize clocks of networked computers</a:t>
            </a:r>
          </a:p>
          <a:p>
            <a:pPr lvl="1"/>
            <a:r>
              <a:rPr lang="en-US" dirty="0"/>
              <a:t>Works on UDP and port 123.</a:t>
            </a:r>
          </a:p>
        </p:txBody>
      </p:sp>
    </p:spTree>
    <p:extLst>
      <p:ext uri="{BB962C8B-B14F-4D97-AF65-F5344CB8AC3E}">
        <p14:creationId xmlns:p14="http://schemas.microsoft.com/office/powerpoint/2010/main" val="34265340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4B341-FC6B-4993-85E2-9B64FBAEB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ntp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8F370-870C-464A-918B-BB8D3BCF4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List of hosts connected to the NTP server</a:t>
            </a:r>
          </a:p>
          <a:p>
            <a:pPr fontAlgn="base"/>
            <a:r>
              <a:rPr lang="en-US" dirty="0"/>
              <a:t>Internal Client IP addresses, Hostnames and Operating system used.</a:t>
            </a:r>
          </a:p>
        </p:txBody>
      </p:sp>
    </p:spTree>
    <p:extLst>
      <p:ext uri="{BB962C8B-B14F-4D97-AF65-F5344CB8AC3E}">
        <p14:creationId xmlns:p14="http://schemas.microsoft.com/office/powerpoint/2010/main" val="162825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F42-1054-44A4-BA28-34E0F84C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2060-1B9B-4A81-9E8D-A9C8F8499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Mail Transfer Protocol</a:t>
            </a:r>
          </a:p>
          <a:p>
            <a:pPr lvl="1"/>
            <a:r>
              <a:rPr lang="en-US" dirty="0"/>
              <a:t>E-Mail protocol</a:t>
            </a:r>
          </a:p>
          <a:p>
            <a:pPr lvl="1"/>
            <a:r>
              <a:rPr lang="en-US" dirty="0"/>
              <a:t>TCP port 25</a:t>
            </a:r>
          </a:p>
          <a:p>
            <a:pPr lvl="1"/>
            <a:r>
              <a:rPr lang="en-US" dirty="0"/>
              <a:t>SMTP uses Mail Exchange servers to send the mail via the Domain Name Service</a:t>
            </a:r>
          </a:p>
        </p:txBody>
      </p:sp>
    </p:spTree>
    <p:extLst>
      <p:ext uri="{BB962C8B-B14F-4D97-AF65-F5344CB8AC3E}">
        <p14:creationId xmlns:p14="http://schemas.microsoft.com/office/powerpoint/2010/main" val="27199171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92F42-1054-44A4-BA28-34E0F84C3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EA2060-1B9B-4A81-9E8D-A9C8F8499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SMTP provides three built-in commands</a:t>
            </a:r>
          </a:p>
          <a:p>
            <a:pPr lvl="1" fontAlgn="base"/>
            <a:r>
              <a:rPr lang="en-US" b="1" dirty="0"/>
              <a:t>VRFY</a:t>
            </a:r>
            <a:r>
              <a:rPr lang="en-US" dirty="0"/>
              <a:t> – validate users on the SMTP servers</a:t>
            </a:r>
          </a:p>
          <a:p>
            <a:pPr lvl="1" fontAlgn="base"/>
            <a:r>
              <a:rPr lang="en-US" b="1" dirty="0"/>
              <a:t>EXPN</a:t>
            </a:r>
            <a:r>
              <a:rPr lang="en-US" dirty="0"/>
              <a:t> – Delivery addresses of aliases and mailing lists</a:t>
            </a:r>
          </a:p>
          <a:p>
            <a:pPr lvl="1" fontAlgn="base"/>
            <a:r>
              <a:rPr lang="en-US" b="1" dirty="0"/>
              <a:t>RCPT TO</a:t>
            </a:r>
            <a:r>
              <a:rPr lang="en-US" dirty="0"/>
              <a:t> – Defines the recipients of the message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9460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F22E-1247-424A-9208-243546F7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CE0F0-B0CF-42AD-9FEE-1788D133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Domain Name Service</a:t>
            </a:r>
          </a:p>
          <a:p>
            <a:pPr lvl="1"/>
            <a:r>
              <a:rPr lang="en-US" dirty="0"/>
              <a:t> Hierarchical decentralized distributed naming systems for computers, services, or any resource connected to the network</a:t>
            </a:r>
          </a:p>
          <a:p>
            <a:r>
              <a:rPr lang="en-US" dirty="0"/>
              <a:t>DNS resolves hostnames to its respective IP addresses and vice versa</a:t>
            </a:r>
          </a:p>
          <a:p>
            <a:pPr fontAlgn="base"/>
            <a:r>
              <a:rPr lang="en-US" dirty="0"/>
              <a:t>Common record types in DNS</a:t>
            </a:r>
          </a:p>
          <a:p>
            <a:pPr lvl="1" fontAlgn="base"/>
            <a:r>
              <a:rPr lang="en-US" dirty="0"/>
              <a:t>Start of Authority (SOA),</a:t>
            </a:r>
          </a:p>
          <a:p>
            <a:pPr lvl="1" fontAlgn="base"/>
            <a:r>
              <a:rPr lang="en-US" dirty="0"/>
              <a:t>IP addresses (A and AAAA),</a:t>
            </a:r>
          </a:p>
          <a:p>
            <a:pPr lvl="1" fontAlgn="base"/>
            <a:r>
              <a:rPr lang="en-US" dirty="0"/>
              <a:t>SMTP mail exchangers (MX),</a:t>
            </a:r>
          </a:p>
          <a:p>
            <a:pPr lvl="1" fontAlgn="base"/>
            <a:r>
              <a:rPr lang="en-US" dirty="0"/>
              <a:t>Nameservers (NS),</a:t>
            </a:r>
          </a:p>
          <a:p>
            <a:pPr lvl="1" fontAlgn="base"/>
            <a:r>
              <a:rPr lang="en-US" dirty="0"/>
              <a:t>Pointers for reverse DNS lookups (PTR), and</a:t>
            </a:r>
          </a:p>
          <a:p>
            <a:pPr lvl="1" fontAlgn="base"/>
            <a:r>
              <a:rPr lang="en-US" dirty="0"/>
              <a:t>Domain name aliases (CNAME)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733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88F22E-1247-424A-9208-243546F76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0CE0F0-B0CF-42AD-9FEE-1788D13397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DNS enumeration is possible by sending zone transfer request</a:t>
            </a:r>
          </a:p>
          <a:p>
            <a:pPr lvl="1"/>
            <a:r>
              <a:rPr lang="en-US" dirty="0"/>
              <a:t>Reveals sensitive domain records in response to the request</a:t>
            </a:r>
          </a:p>
          <a:p>
            <a:pPr lvl="1"/>
            <a:endParaRPr lang="en-US" dirty="0"/>
          </a:p>
          <a:p>
            <a:r>
              <a:rPr lang="en-US" dirty="0"/>
              <a:t>Zone transfer is how DNS replicates/synchronizes its database across multiple servers.</a:t>
            </a:r>
          </a:p>
        </p:txBody>
      </p:sp>
    </p:spTree>
    <p:extLst>
      <p:ext uri="{BB962C8B-B14F-4D97-AF65-F5344CB8AC3E}">
        <p14:creationId xmlns:p14="http://schemas.microsoft.com/office/powerpoint/2010/main" val="234346537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83B71-ACA6-4ED5-A3A5-88223DC78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Os</a:t>
            </a:r>
            <a:r>
              <a:rPr lang="en-US" dirty="0"/>
              <a:t> level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A4EEE-F4C0-47E9-85AF-DA6009C40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Windows</a:t>
            </a:r>
          </a:p>
          <a:p>
            <a:pPr lvl="1"/>
            <a:r>
              <a:rPr lang="en-US" dirty="0"/>
              <a:t>RDP</a:t>
            </a:r>
          </a:p>
          <a:p>
            <a:pPr lvl="1"/>
            <a:r>
              <a:rPr lang="en-US" dirty="0"/>
              <a:t>Remote-</a:t>
            </a:r>
            <a:r>
              <a:rPr lang="en-US" dirty="0" err="1"/>
              <a:t>Powershell</a:t>
            </a:r>
            <a:endParaRPr lang="en-US" dirty="0"/>
          </a:p>
          <a:p>
            <a:pPr lvl="1"/>
            <a:r>
              <a:rPr lang="en-US" dirty="0"/>
              <a:t>FTP/SFTP</a:t>
            </a:r>
          </a:p>
          <a:p>
            <a:r>
              <a:rPr lang="en-US" dirty="0"/>
              <a:t>Linux/Unix</a:t>
            </a:r>
          </a:p>
          <a:p>
            <a:pPr lvl="1"/>
            <a:r>
              <a:rPr lang="en-US" dirty="0"/>
              <a:t>SSH</a:t>
            </a:r>
          </a:p>
          <a:p>
            <a:pPr lvl="1"/>
            <a:r>
              <a:rPr lang="en-US" dirty="0"/>
              <a:t>TELNET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101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E03B195-D8D7-3147-A992-2FC374B0E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B273DF-13D5-1F41-BBE2-633ECEB6A97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761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FDAD-916E-43B2-8863-B02B2359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Windows- RDP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AA1FA-8D80-453D-B509-4D80641B2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Desktop Protocol</a:t>
            </a:r>
          </a:p>
          <a:p>
            <a:pPr lvl="1"/>
            <a:r>
              <a:rPr lang="en-US" dirty="0"/>
              <a:t>Every version of Microsoft Windows from Windows XP onwards</a:t>
            </a:r>
            <a:r>
              <a:rPr lang="en-US" baseline="30000" dirty="0"/>
              <a:t> </a:t>
            </a:r>
            <a:r>
              <a:rPr lang="en-US" dirty="0"/>
              <a:t>includes an installed Remote Desktop Connection</a:t>
            </a:r>
          </a:p>
          <a:p>
            <a:pPr lvl="1"/>
            <a:r>
              <a:rPr lang="en-US" dirty="0"/>
              <a:t>Even the server versions</a:t>
            </a:r>
          </a:p>
          <a:p>
            <a:r>
              <a:rPr lang="en-US" dirty="0"/>
              <a:t>Does Requires configuration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000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0FDAD-916E-43B2-8863-B02B2359B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Windows- RDP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AA1FA-8D80-453D-B509-4D80641B2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Issues:</a:t>
            </a:r>
          </a:p>
          <a:p>
            <a:pPr lvl="1"/>
            <a:r>
              <a:rPr lang="en-US" dirty="0"/>
              <a:t>In March 2012, patched a vulnerability allowing a Windows computer to be compromised by unauthenticated clients</a:t>
            </a:r>
          </a:p>
          <a:p>
            <a:pPr lvl="1"/>
            <a:r>
              <a:rPr lang="en-US" dirty="0"/>
              <a:t>In March 2018, patched a remote code execution vulnerability in a Security Support Provider for Microsoft Remote Desktop and Windows Remote Management</a:t>
            </a:r>
          </a:p>
          <a:p>
            <a:pPr lvl="1"/>
            <a:r>
              <a:rPr lang="en-US" dirty="0"/>
              <a:t> May 2019 patched a vulnerability which allows for the possibility of remote code execution</a:t>
            </a:r>
          </a:p>
          <a:p>
            <a:pPr lvl="2"/>
            <a:r>
              <a:rPr lang="en-US" dirty="0"/>
              <a:t>Unusually, patches were also made available for several versions of Windows that had reached their end-of-life, such as Windows XP</a:t>
            </a:r>
          </a:p>
        </p:txBody>
      </p:sp>
    </p:spTree>
    <p:extLst>
      <p:ext uri="{BB962C8B-B14F-4D97-AF65-F5344CB8AC3E}">
        <p14:creationId xmlns:p14="http://schemas.microsoft.com/office/powerpoint/2010/main" val="32735369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1C3C8-E309-49CA-B220-DFD722DB2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remote-</a:t>
            </a:r>
            <a:r>
              <a:rPr lang="en-US" dirty="0" err="1"/>
              <a:t>powershell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AFCE44-64DB-4185-BDF2-4D02A2454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Windows PowerShell supports remote computing</a:t>
            </a:r>
          </a:p>
          <a:p>
            <a:r>
              <a:rPr lang="en-US" dirty="0"/>
              <a:t>work on all Windows operating systems without any special configuration:</a:t>
            </a:r>
          </a:p>
          <a:p>
            <a:pPr lvl="1"/>
            <a:r>
              <a:rPr lang="en-US" dirty="0"/>
              <a:t>Restart-Computer</a:t>
            </a:r>
          </a:p>
          <a:p>
            <a:pPr lvl="1"/>
            <a:r>
              <a:rPr lang="en-US" dirty="0"/>
              <a:t>Test-Connection</a:t>
            </a:r>
          </a:p>
          <a:p>
            <a:pPr lvl="1"/>
            <a:r>
              <a:rPr lang="en-US" dirty="0"/>
              <a:t>Clear-</a:t>
            </a:r>
            <a:r>
              <a:rPr lang="en-US" dirty="0" err="1"/>
              <a:t>EventLog</a:t>
            </a:r>
            <a:endParaRPr lang="en-US" dirty="0"/>
          </a:p>
          <a:p>
            <a:pPr lvl="1"/>
            <a:r>
              <a:rPr lang="en-US" dirty="0"/>
              <a:t>Get-</a:t>
            </a:r>
            <a:r>
              <a:rPr lang="en-US" dirty="0" err="1"/>
              <a:t>EventLog</a:t>
            </a:r>
            <a:endParaRPr lang="en-US" dirty="0"/>
          </a:p>
          <a:p>
            <a:pPr lvl="1"/>
            <a:r>
              <a:rPr lang="en-US" dirty="0"/>
              <a:t>Get-</a:t>
            </a:r>
            <a:r>
              <a:rPr lang="en-US" dirty="0" err="1"/>
              <a:t>HotFix</a:t>
            </a:r>
            <a:endParaRPr lang="en-US" dirty="0"/>
          </a:p>
          <a:p>
            <a:pPr lvl="1"/>
            <a:r>
              <a:rPr lang="en-US" dirty="0"/>
              <a:t>Get-Process</a:t>
            </a:r>
          </a:p>
          <a:p>
            <a:pPr lvl="1"/>
            <a:r>
              <a:rPr lang="en-US" dirty="0"/>
              <a:t>Get-Service</a:t>
            </a:r>
          </a:p>
          <a:p>
            <a:pPr lvl="1"/>
            <a:r>
              <a:rPr lang="en-US" dirty="0"/>
              <a:t>Set-Service</a:t>
            </a:r>
          </a:p>
          <a:p>
            <a:pPr lvl="1"/>
            <a:r>
              <a:rPr lang="en-US" dirty="0"/>
              <a:t>Get-</a:t>
            </a:r>
            <a:r>
              <a:rPr lang="en-US" dirty="0" err="1"/>
              <a:t>WinEvent</a:t>
            </a:r>
            <a:endParaRPr lang="en-US" dirty="0"/>
          </a:p>
          <a:p>
            <a:pPr lvl="1"/>
            <a:r>
              <a:rPr lang="en-US" dirty="0"/>
              <a:t>Get-</a:t>
            </a:r>
            <a:r>
              <a:rPr lang="en-US" dirty="0" err="1"/>
              <a:t>WmiObject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9977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68D3-D585-4104-8AA4-FC5F38ABC6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Windows ftp/sftp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C030CD-EE45-44CF-90BC-87FB0E3CF0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FTP is a well known File Transfer Protocol</a:t>
            </a:r>
          </a:p>
          <a:p>
            <a:r>
              <a:rPr lang="en-US" dirty="0"/>
              <a:t>Windows has no built in FTP client/server</a:t>
            </a:r>
          </a:p>
          <a:p>
            <a:pPr lvl="1"/>
            <a:r>
              <a:rPr lang="en-US" dirty="0"/>
              <a:t>This requires windows users to rely on third-part applications</a:t>
            </a:r>
          </a:p>
          <a:p>
            <a:pPr lvl="2"/>
            <a:r>
              <a:rPr lang="en-US" dirty="0"/>
              <a:t>…of various quality</a:t>
            </a:r>
          </a:p>
        </p:txBody>
      </p:sp>
    </p:spTree>
    <p:extLst>
      <p:ext uri="{BB962C8B-B14F-4D97-AF65-F5344CB8AC3E}">
        <p14:creationId xmlns:p14="http://schemas.microsoft.com/office/powerpoint/2010/main" val="6028293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BBC69-505C-48A0-907B-5D7896C6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FTP vs SFTP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D364E-5E43-4511-830D-4F9A6F11A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a quick note:</a:t>
            </a:r>
          </a:p>
          <a:p>
            <a:pPr lvl="1"/>
            <a:r>
              <a:rPr lang="en-US" dirty="0"/>
              <a:t>FTP – File Transfer Protocol</a:t>
            </a:r>
          </a:p>
          <a:p>
            <a:pPr lvl="1"/>
            <a:r>
              <a:rPr lang="en-US" dirty="0"/>
              <a:t>SFTP – Secure File Transfer Protocol</a:t>
            </a:r>
          </a:p>
          <a:p>
            <a:pPr lvl="1"/>
            <a:endParaRPr lang="en-US" dirty="0"/>
          </a:p>
          <a:p>
            <a:r>
              <a:rPr lang="en-US" dirty="0"/>
              <a:t>FTP- Everything is transmitted in plain text</a:t>
            </a:r>
          </a:p>
          <a:p>
            <a:pPr lvl="1"/>
            <a:r>
              <a:rPr lang="en-US" dirty="0"/>
              <a:t>And I mean EVERYTHING</a:t>
            </a:r>
          </a:p>
          <a:p>
            <a:pPr lvl="2"/>
            <a:r>
              <a:rPr lang="en-US" dirty="0"/>
              <a:t>Usernames</a:t>
            </a:r>
          </a:p>
          <a:p>
            <a:pPr lvl="2"/>
            <a:r>
              <a:rPr lang="en-US" dirty="0"/>
              <a:t>Password</a:t>
            </a:r>
          </a:p>
          <a:p>
            <a:pPr lvl="2"/>
            <a:r>
              <a:rPr lang="en-US" dirty="0"/>
              <a:t>Data</a:t>
            </a:r>
          </a:p>
          <a:p>
            <a:r>
              <a:rPr lang="en-US" dirty="0"/>
              <a:t>SFTP – Encrypts everything with “an algorithm”</a:t>
            </a:r>
          </a:p>
          <a:p>
            <a:pPr lvl="1"/>
            <a:r>
              <a:rPr lang="en-US" dirty="0"/>
              <a:t>But which one?</a:t>
            </a:r>
          </a:p>
        </p:txBody>
      </p:sp>
    </p:spTree>
    <p:extLst>
      <p:ext uri="{BB962C8B-B14F-4D97-AF65-F5344CB8AC3E}">
        <p14:creationId xmlns:p14="http://schemas.microsoft.com/office/powerpoint/2010/main" val="1363718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4FA3-B3AA-4E01-BBFD-CF5C4FCC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</a:t>
            </a:r>
            <a:r>
              <a:rPr lang="en-US" dirty="0" err="1"/>
              <a:t>linux</a:t>
            </a:r>
            <a:r>
              <a:rPr lang="en-US" dirty="0"/>
              <a:t> -</a:t>
            </a:r>
            <a:r>
              <a:rPr lang="en-US" dirty="0" err="1"/>
              <a:t>ssh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8621-06EF-462B-89C1-AD658FA87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SSH: Secure Shell</a:t>
            </a:r>
          </a:p>
          <a:p>
            <a:pPr lvl="1"/>
            <a:r>
              <a:rPr lang="en-US" dirty="0"/>
              <a:t>Encrypts all traffic</a:t>
            </a:r>
          </a:p>
          <a:p>
            <a:r>
              <a:rPr lang="en-US" dirty="0"/>
              <a:t>Requires configuration</a:t>
            </a:r>
          </a:p>
          <a:p>
            <a:pPr lvl="1"/>
            <a:r>
              <a:rPr lang="en-US" dirty="0"/>
              <a:t>Requires </a:t>
            </a:r>
            <a:r>
              <a:rPr lang="en-US" dirty="0" err="1"/>
              <a:t>ssh</a:t>
            </a:r>
            <a:r>
              <a:rPr lang="en-US" dirty="0"/>
              <a:t> server on receiving end</a:t>
            </a:r>
          </a:p>
          <a:p>
            <a:r>
              <a:rPr lang="en-US" dirty="0"/>
              <a:t>Uses OS user accounts for authentication</a:t>
            </a:r>
          </a:p>
          <a:p>
            <a:pPr lvl="1"/>
            <a:r>
              <a:rPr lang="en-US"/>
              <a:t>So if </a:t>
            </a:r>
            <a:r>
              <a:rPr lang="en-US" dirty="0"/>
              <a:t>‘Admins’ leave a guest account open</a:t>
            </a:r>
          </a:p>
        </p:txBody>
      </p:sp>
    </p:spTree>
    <p:extLst>
      <p:ext uri="{BB962C8B-B14F-4D97-AF65-F5344CB8AC3E}">
        <p14:creationId xmlns:p14="http://schemas.microsoft.com/office/powerpoint/2010/main" val="11445600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621EE-D066-4B14-8663-90704CF6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</a:t>
            </a:r>
            <a:r>
              <a:rPr lang="en-US" dirty="0" err="1"/>
              <a:t>linux</a:t>
            </a:r>
            <a:r>
              <a:rPr lang="en-US" dirty="0"/>
              <a:t> -</a:t>
            </a:r>
            <a:r>
              <a:rPr lang="en-US" dirty="0" err="1"/>
              <a:t>ssh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069C3-249A-493E-AC82-2029E3DCAB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Uses</a:t>
            </a:r>
          </a:p>
          <a:p>
            <a:pPr lvl="1"/>
            <a:r>
              <a:rPr lang="en-US" dirty="0"/>
              <a:t>For login to a shell on a remote host</a:t>
            </a:r>
          </a:p>
          <a:p>
            <a:pPr lvl="1"/>
            <a:r>
              <a:rPr lang="en-US" dirty="0"/>
              <a:t>For executing a single command on a remote host</a:t>
            </a:r>
          </a:p>
          <a:p>
            <a:pPr lvl="1"/>
            <a:r>
              <a:rPr lang="en-US" dirty="0"/>
              <a:t>For setting up automatic (</a:t>
            </a:r>
            <a:r>
              <a:rPr lang="en-US" dirty="0" err="1"/>
              <a:t>passwordless</a:t>
            </a:r>
            <a:r>
              <a:rPr lang="en-US" dirty="0"/>
              <a:t>) login to a remote server</a:t>
            </a:r>
          </a:p>
          <a:p>
            <a:pPr lvl="1"/>
            <a:r>
              <a:rPr lang="en-US" dirty="0"/>
              <a:t>In combination with </a:t>
            </a:r>
            <a:r>
              <a:rPr lang="en-US" dirty="0" err="1"/>
              <a:t>rsync</a:t>
            </a:r>
            <a:r>
              <a:rPr lang="en-US" dirty="0"/>
              <a:t> to back up, copy and mirror files efficiently and securely</a:t>
            </a:r>
          </a:p>
          <a:p>
            <a:pPr lvl="1"/>
            <a:r>
              <a:rPr lang="en-US" dirty="0"/>
              <a:t>For forwarding or tunneling</a:t>
            </a:r>
          </a:p>
          <a:p>
            <a:pPr lvl="1"/>
            <a:r>
              <a:rPr lang="en-US" dirty="0"/>
              <a:t>For using as a full-fledged encrypted VPN</a:t>
            </a:r>
          </a:p>
          <a:p>
            <a:pPr lvl="1"/>
            <a:r>
              <a:rPr lang="en-US" dirty="0"/>
              <a:t>For browsing the web through an encrypted proxy connection</a:t>
            </a:r>
          </a:p>
          <a:p>
            <a:pPr lvl="1"/>
            <a:r>
              <a:rPr lang="en-US" dirty="0"/>
              <a:t>For securely mounting a directory on a remote server</a:t>
            </a:r>
          </a:p>
          <a:p>
            <a:pPr lvl="1"/>
            <a:r>
              <a:rPr lang="en-US" dirty="0"/>
              <a:t>For automated remote monitoring and management of servers</a:t>
            </a:r>
          </a:p>
          <a:p>
            <a:pPr lvl="1"/>
            <a:r>
              <a:rPr lang="en-US" dirty="0"/>
              <a:t>For development on a mobile or embedded device</a:t>
            </a:r>
          </a:p>
          <a:p>
            <a:pPr lvl="1"/>
            <a:r>
              <a:rPr lang="en-US" dirty="0"/>
              <a:t>For securing file transfer protocols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590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4FA3-B3AA-4E01-BBFD-CF5C4FCC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</a:t>
            </a:r>
            <a:r>
              <a:rPr lang="en-US" dirty="0" err="1"/>
              <a:t>linux</a:t>
            </a:r>
            <a:r>
              <a:rPr lang="en-US" dirty="0"/>
              <a:t> -telnet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8621-06EF-462B-89C1-AD658FA87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Telnet was created and launched in 1969</a:t>
            </a:r>
          </a:p>
          <a:p>
            <a:r>
              <a:rPr lang="en-US" dirty="0"/>
              <a:t>Used for hosting remote shell sessions</a:t>
            </a:r>
          </a:p>
          <a:p>
            <a:pPr lvl="1"/>
            <a:r>
              <a:rPr lang="en-US" dirty="0"/>
              <a:t>Servers</a:t>
            </a:r>
          </a:p>
          <a:p>
            <a:pPr lvl="1"/>
            <a:r>
              <a:rPr lang="en-US" dirty="0"/>
              <a:t>Routers</a:t>
            </a:r>
          </a:p>
          <a:p>
            <a:pPr lvl="1"/>
            <a:r>
              <a:rPr lang="en-US" dirty="0"/>
              <a:t>Firewalls</a:t>
            </a:r>
          </a:p>
        </p:txBody>
      </p:sp>
    </p:spTree>
    <p:extLst>
      <p:ext uri="{BB962C8B-B14F-4D97-AF65-F5344CB8AC3E}">
        <p14:creationId xmlns:p14="http://schemas.microsoft.com/office/powerpoint/2010/main" val="29231234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14FA3-B3AA-4E01-BBFD-CF5C4FCC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Unix/</a:t>
            </a:r>
            <a:r>
              <a:rPr lang="en-US" dirty="0" err="1"/>
              <a:t>linux</a:t>
            </a:r>
            <a:r>
              <a:rPr lang="en-US" dirty="0"/>
              <a:t> -telnet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48621-06EF-462B-89C1-AD658FA87B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Telnet, by default, does not encrypt any data sent over the connection (including passwords)</a:t>
            </a:r>
          </a:p>
          <a:p>
            <a:r>
              <a:rPr lang="en-US" dirty="0"/>
              <a:t>Telnet has no authentication that would ensure communication is carried out between the two desired hosts and not intercepted in the middle</a:t>
            </a:r>
          </a:p>
        </p:txBody>
      </p:sp>
    </p:spTree>
    <p:extLst>
      <p:ext uri="{BB962C8B-B14F-4D97-AF65-F5344CB8AC3E}">
        <p14:creationId xmlns:p14="http://schemas.microsoft.com/office/powerpoint/2010/main" val="402066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41571-08F7-4FC5-98D7-66DC34646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1313B5-4C9D-497C-91A9-56D466F98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Enumeration is establishing a connection to the target hosts to discover how best to attack them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61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781F112-0E30-4C8D-A245-579128FC7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Enumeration vs mapping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C6F335-EC3A-4FED-939E-A64583A7B06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Network Enumeration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A8E0CB-288D-4BE6-A639-1F276E700FE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Username</a:t>
            </a:r>
          </a:p>
          <a:p>
            <a:r>
              <a:rPr lang="en-US" dirty="0"/>
              <a:t>Groups</a:t>
            </a:r>
          </a:p>
          <a:p>
            <a:r>
              <a:rPr lang="en-US" dirty="0"/>
              <a:t>Shares</a:t>
            </a:r>
          </a:p>
          <a:p>
            <a:r>
              <a:rPr lang="en-US" dirty="0"/>
              <a:t>Services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98C9F10-A5E8-4853-B3A6-E588283651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Network Mapping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709E284-CA68-4AA7-ADFC-C0F46981F81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Specific servers</a:t>
            </a:r>
          </a:p>
          <a:p>
            <a:r>
              <a:rPr lang="en-US" dirty="0"/>
              <a:t>Operating systems</a:t>
            </a:r>
          </a:p>
        </p:txBody>
      </p:sp>
    </p:spTree>
    <p:extLst>
      <p:ext uri="{BB962C8B-B14F-4D97-AF65-F5344CB8AC3E}">
        <p14:creationId xmlns:p14="http://schemas.microsoft.com/office/powerpoint/2010/main" val="3754326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2E82FA-09F5-4836-BB0A-FBBA309ED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enumeration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635CD8-9C76-476F-96B7-DE486C12A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we’re looking for:</a:t>
            </a:r>
          </a:p>
          <a:p>
            <a:pPr lvl="1" fontAlgn="base"/>
            <a:r>
              <a:rPr lang="en-US" dirty="0"/>
              <a:t>Usernames, Group names</a:t>
            </a:r>
          </a:p>
          <a:p>
            <a:pPr lvl="1" fontAlgn="base"/>
            <a:r>
              <a:rPr lang="en-US" dirty="0"/>
              <a:t>Hostnames</a:t>
            </a:r>
          </a:p>
          <a:p>
            <a:pPr lvl="1" fontAlgn="base"/>
            <a:r>
              <a:rPr lang="en-US" dirty="0"/>
              <a:t>Network shares and services</a:t>
            </a:r>
          </a:p>
          <a:p>
            <a:pPr lvl="1" fontAlgn="base"/>
            <a:r>
              <a:rPr lang="en-US" dirty="0"/>
              <a:t>IP tables and routing tables</a:t>
            </a:r>
          </a:p>
          <a:p>
            <a:pPr lvl="1" fontAlgn="base"/>
            <a:r>
              <a:rPr lang="en-US" dirty="0"/>
              <a:t>Service settings and Audit configurations</a:t>
            </a:r>
          </a:p>
          <a:p>
            <a:pPr lvl="1" fontAlgn="base"/>
            <a:r>
              <a:rPr lang="en-US" dirty="0"/>
              <a:t>Application and banners</a:t>
            </a:r>
          </a:p>
          <a:p>
            <a:pPr lvl="1" fontAlgn="base"/>
            <a:r>
              <a:rPr lang="en-US" dirty="0"/>
              <a:t>SNMP and DNS Details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109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EEA44-C262-4BD4-9CC8-1E071FC4E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There are lots of ‘things’ to enumerate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97F6DC-0865-480D-8764-2F2A9E5DD0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 err="1"/>
              <a:t>NetBios</a:t>
            </a:r>
            <a:r>
              <a:rPr lang="en-US" dirty="0"/>
              <a:t> Enumeration</a:t>
            </a:r>
          </a:p>
          <a:p>
            <a:pPr fontAlgn="base"/>
            <a:r>
              <a:rPr lang="en-US" dirty="0"/>
              <a:t>SNMP Enumeration</a:t>
            </a:r>
          </a:p>
          <a:p>
            <a:pPr fontAlgn="base"/>
            <a:r>
              <a:rPr lang="en-US" dirty="0"/>
              <a:t>LDAP Enumeration</a:t>
            </a:r>
          </a:p>
          <a:p>
            <a:pPr fontAlgn="base"/>
            <a:r>
              <a:rPr lang="en-US" dirty="0"/>
              <a:t>NTP Enumeration</a:t>
            </a:r>
          </a:p>
          <a:p>
            <a:pPr fontAlgn="base"/>
            <a:r>
              <a:rPr lang="en-US" dirty="0"/>
              <a:t>SMTP Enumeration</a:t>
            </a:r>
          </a:p>
          <a:p>
            <a:pPr fontAlgn="base"/>
            <a:r>
              <a:rPr lang="en-US" dirty="0"/>
              <a:t>DNS Enumeration</a:t>
            </a:r>
          </a:p>
          <a:p>
            <a:pPr fontAlgn="base"/>
            <a:r>
              <a:rPr lang="en-US" dirty="0"/>
              <a:t>Windows Enumeration</a:t>
            </a:r>
          </a:p>
          <a:p>
            <a:pPr fontAlgn="base"/>
            <a:r>
              <a:rPr lang="en-US" dirty="0"/>
              <a:t>UNIX /Linux Enumeration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93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E5A71-52F0-4826-BAC5-3461BD4F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NetbIOs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6B47A-04A9-486D-80C2-28343CD9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Network Basic Input Output System</a:t>
            </a:r>
          </a:p>
          <a:p>
            <a:pPr lvl="1"/>
            <a:r>
              <a:rPr lang="en-US" dirty="0"/>
              <a:t>Developed by IBM as an API layer to facilitate LAN communications</a:t>
            </a:r>
          </a:p>
          <a:p>
            <a:pPr lvl="1"/>
            <a:r>
              <a:rPr lang="en-US" dirty="0"/>
              <a:t>Used by Windows for file and printer sharing</a:t>
            </a:r>
          </a:p>
          <a:p>
            <a:pPr lvl="1"/>
            <a:r>
              <a:rPr lang="en-US" dirty="0"/>
              <a:t>Runs on port 139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564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E5A71-52F0-4826-BAC5-3461BD4FC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NetbIOs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6B47A-04A9-486D-80C2-28343CD9B0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attacker can:</a:t>
            </a:r>
          </a:p>
          <a:p>
            <a:pPr lvl="1" fontAlgn="base"/>
            <a:r>
              <a:rPr lang="en-US" dirty="0"/>
              <a:t>Choose to read or write to a remote machine depending on the availability of shares</a:t>
            </a:r>
          </a:p>
          <a:p>
            <a:pPr lvl="1" fontAlgn="base"/>
            <a:r>
              <a:rPr lang="en-US" dirty="0"/>
              <a:t>Launch a Denial of Service attack on the remote machine</a:t>
            </a:r>
          </a:p>
          <a:p>
            <a:pPr lvl="1" fontAlgn="base"/>
            <a:r>
              <a:rPr lang="en-US" dirty="0"/>
              <a:t>Enumerate password policies on the remote machine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73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FC12E-5DD7-4C59-886E-F4FB580B6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snmp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6766E-E9EC-48B3-8CD6-BF774AC4E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Network Management Protocol</a:t>
            </a:r>
          </a:p>
          <a:p>
            <a:pPr lvl="1"/>
            <a:r>
              <a:rPr lang="en-US" dirty="0"/>
              <a:t>Used for managing network devices running on the IP layer</a:t>
            </a:r>
          </a:p>
          <a:p>
            <a:pPr lvl="2"/>
            <a:r>
              <a:rPr lang="en-US" dirty="0"/>
              <a:t>Routers, access points, et. Al.</a:t>
            </a:r>
          </a:p>
          <a:p>
            <a:r>
              <a:rPr lang="en-US" dirty="0"/>
              <a:t>SNMP has two passwords</a:t>
            </a:r>
          </a:p>
          <a:p>
            <a:pPr lvl="1"/>
            <a:r>
              <a:rPr lang="en-US" dirty="0"/>
              <a:t>One to enable reading the device configuration</a:t>
            </a:r>
          </a:p>
          <a:p>
            <a:pPr lvl="1"/>
            <a:r>
              <a:rPr lang="en-US" dirty="0"/>
              <a:t>Another to enable changing the device configuration</a:t>
            </a:r>
          </a:p>
          <a:p>
            <a:r>
              <a:rPr lang="en-US" dirty="0"/>
              <a:t>SNMP uses a hierarchical database called Management Information Base (MIB)</a:t>
            </a:r>
          </a:p>
          <a:p>
            <a:pPr lvl="1"/>
            <a:r>
              <a:rPr lang="en-US" dirty="0"/>
              <a:t>MIB contains a tree like structure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7694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Apothecary.thmx</Template>
  <TotalTime>3147</TotalTime>
  <Words>825</Words>
  <Application>Microsoft Office PowerPoint</Application>
  <PresentationFormat>On-screen Show (4:3)</PresentationFormat>
  <Paragraphs>188</Paragraphs>
  <Slides>28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Book Antiqua</vt:lpstr>
      <vt:lpstr>Calibri</vt:lpstr>
      <vt:lpstr>Century Gothic</vt:lpstr>
      <vt:lpstr>Apothecary</vt:lpstr>
      <vt:lpstr>Ethical Hacking</vt:lpstr>
      <vt:lpstr>enumeration</vt:lpstr>
      <vt:lpstr>Enumeration</vt:lpstr>
      <vt:lpstr>Enumeration vs mapping</vt:lpstr>
      <vt:lpstr>Network enumeration</vt:lpstr>
      <vt:lpstr>There are lots of ‘things’ to enumerate</vt:lpstr>
      <vt:lpstr>NetbIOs</vt:lpstr>
      <vt:lpstr>NetbIOs</vt:lpstr>
      <vt:lpstr>snmp</vt:lpstr>
      <vt:lpstr>snmp</vt:lpstr>
      <vt:lpstr>ldap</vt:lpstr>
      <vt:lpstr>ldap</vt:lpstr>
      <vt:lpstr>ntp</vt:lpstr>
      <vt:lpstr>ntp</vt:lpstr>
      <vt:lpstr>smtp</vt:lpstr>
      <vt:lpstr>smtp</vt:lpstr>
      <vt:lpstr>DNS</vt:lpstr>
      <vt:lpstr>DNS</vt:lpstr>
      <vt:lpstr>Os level</vt:lpstr>
      <vt:lpstr>Windows- RDP</vt:lpstr>
      <vt:lpstr>Windows- RDP</vt:lpstr>
      <vt:lpstr>Windows remote-powershell</vt:lpstr>
      <vt:lpstr>Windows ftp/sftp</vt:lpstr>
      <vt:lpstr>FTP vs SFTP</vt:lpstr>
      <vt:lpstr>Unix/linux -ssh</vt:lpstr>
      <vt:lpstr>Unix/linux -ssh</vt:lpstr>
      <vt:lpstr>Unix/linux -telnet</vt:lpstr>
      <vt:lpstr>Unix/linux -telnet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Foundations of Health Information Technology</dc:title>
  <dc:creator>William Forsyth</dc:creator>
  <cp:lastModifiedBy>William Forsyth</cp:lastModifiedBy>
  <cp:revision>265</cp:revision>
  <dcterms:created xsi:type="dcterms:W3CDTF">2017-08-14T20:25:28Z</dcterms:created>
  <dcterms:modified xsi:type="dcterms:W3CDTF">2020-09-22T17:34:19Z</dcterms:modified>
</cp:coreProperties>
</file>