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71"/>
  </p:notesMasterIdLst>
  <p:sldIdLst>
    <p:sldId id="256" r:id="rId2"/>
    <p:sldId id="286" r:id="rId3"/>
    <p:sldId id="257" r:id="rId4"/>
    <p:sldId id="258" r:id="rId5"/>
    <p:sldId id="259" r:id="rId6"/>
    <p:sldId id="261" r:id="rId7"/>
    <p:sldId id="281" r:id="rId8"/>
    <p:sldId id="28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3" r:id="rId26"/>
    <p:sldId id="284" r:id="rId27"/>
    <p:sldId id="278" r:id="rId28"/>
    <p:sldId id="287" r:id="rId29"/>
    <p:sldId id="288" r:id="rId30"/>
    <p:sldId id="290" r:id="rId31"/>
    <p:sldId id="291" r:id="rId32"/>
    <p:sldId id="292" r:id="rId33"/>
    <p:sldId id="417" r:id="rId34"/>
    <p:sldId id="420" r:id="rId35"/>
    <p:sldId id="421" r:id="rId36"/>
    <p:sldId id="422" r:id="rId37"/>
    <p:sldId id="423" r:id="rId38"/>
    <p:sldId id="424" r:id="rId39"/>
    <p:sldId id="425" r:id="rId40"/>
    <p:sldId id="426" r:id="rId41"/>
    <p:sldId id="427" r:id="rId42"/>
    <p:sldId id="280" r:id="rId43"/>
    <p:sldId id="300" r:id="rId44"/>
    <p:sldId id="293" r:id="rId45"/>
    <p:sldId id="294" r:id="rId46"/>
    <p:sldId id="304" r:id="rId47"/>
    <p:sldId id="296" r:id="rId48"/>
    <p:sldId id="380" r:id="rId49"/>
    <p:sldId id="381" r:id="rId50"/>
    <p:sldId id="388" r:id="rId51"/>
    <p:sldId id="383" r:id="rId52"/>
    <p:sldId id="415" r:id="rId53"/>
    <p:sldId id="384" r:id="rId54"/>
    <p:sldId id="385" r:id="rId55"/>
    <p:sldId id="386" r:id="rId56"/>
    <p:sldId id="416" r:id="rId57"/>
    <p:sldId id="393" r:id="rId58"/>
    <p:sldId id="403" r:id="rId59"/>
    <p:sldId id="394" r:id="rId60"/>
    <p:sldId id="398" r:id="rId61"/>
    <p:sldId id="399" r:id="rId62"/>
    <p:sldId id="414" r:id="rId63"/>
    <p:sldId id="404" r:id="rId64"/>
    <p:sldId id="400" r:id="rId65"/>
    <p:sldId id="401" r:id="rId66"/>
    <p:sldId id="405" r:id="rId67"/>
    <p:sldId id="406" r:id="rId68"/>
    <p:sldId id="408" r:id="rId69"/>
    <p:sldId id="429" r:id="rId7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CE"/>
    <a:srgbClr val="2C0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9"/>
    <p:restoredTop sz="75084" autoAdjust="0"/>
  </p:normalViewPr>
  <p:slideViewPr>
    <p:cSldViewPr snapToGrid="0" snapToObjects="1">
      <p:cViewPr varScale="1">
        <p:scale>
          <a:sx n="64" d="100"/>
          <a:sy n="64" d="100"/>
        </p:scale>
        <p:origin x="21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65523-2DF7-C24A-B8F9-65DF2FDDF58F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2C056-4745-D94F-AA20-EC07D0C8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34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2/17/2021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regex101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 5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Ethical Hacking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93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1B95-6739-4FAC-8FF0-332404377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5DC2B-E097-4588-A9C9-7C7A9C8F2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Perl arrays are indicated by the ‘@’ character</a:t>
            </a:r>
          </a:p>
          <a:p>
            <a:pPr lvl="1"/>
            <a:r>
              <a:rPr lang="en-US" dirty="0"/>
              <a:t>As opposed to variables which start with ‘$’</a:t>
            </a:r>
          </a:p>
          <a:p>
            <a:r>
              <a:rPr lang="en-US" dirty="0"/>
              <a:t>Declaration: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@coins = (“Quarter”, “Dime”, “Nickel”);</a:t>
            </a:r>
          </a:p>
          <a:p>
            <a:r>
              <a:rPr lang="en-US" dirty="0"/>
              <a:t>Like in Python, you can print an entire array: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Print “@coins”;</a:t>
            </a:r>
          </a:p>
        </p:txBody>
      </p:sp>
    </p:spTree>
    <p:extLst>
      <p:ext uri="{BB962C8B-B14F-4D97-AF65-F5344CB8AC3E}">
        <p14:creationId xmlns:p14="http://schemas.microsoft.com/office/powerpoint/2010/main" val="369942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C4F65-04CA-45C7-9205-BCE37DD7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427AA-500E-45D2-A961-42C05F3B1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indexes are the same as Java, Python, C, etc.</a:t>
            </a:r>
          </a:p>
          <a:p>
            <a:pPr lvl="1"/>
            <a:r>
              <a:rPr lang="en-US" dirty="0"/>
              <a:t>Starts at 0</a:t>
            </a:r>
          </a:p>
          <a:p>
            <a:r>
              <a:rPr lang="en-US" dirty="0"/>
              <a:t>Perl’s syntax for accessing individual elements however, is not…</a:t>
            </a:r>
          </a:p>
          <a:p>
            <a:pPr lvl="1"/>
            <a:r>
              <a:rPr lang="en-US" dirty="0"/>
              <a:t>Perl treats each array element as a scalar variable, so to access </a:t>
            </a:r>
            <a:r>
              <a:rPr lang="en-US" dirty="0" err="1"/>
              <a:t>arr</a:t>
            </a:r>
            <a:r>
              <a:rPr lang="en-US" dirty="0"/>
              <a:t>[0] in per looks like: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print “$coins[0]”;</a:t>
            </a:r>
          </a:p>
          <a:p>
            <a:pPr marL="41148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5410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2F8E6-2000-4178-90E2-4992C0155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array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EEF2A-DDCF-46CA-956F-5071DC1D5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Perl has no “length” function</a:t>
            </a:r>
          </a:p>
          <a:p>
            <a:r>
              <a:rPr lang="en-US" dirty="0"/>
              <a:t>Instead, you “cast” the array to a scalar: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print scalar(@coins);</a:t>
            </a:r>
          </a:p>
          <a:p>
            <a:pPr lvl="1"/>
            <a:r>
              <a:rPr lang="en-US" dirty="0"/>
              <a:t>Or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$coins = @coins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print “$coins”;</a:t>
            </a:r>
          </a:p>
        </p:txBody>
      </p:sp>
    </p:spTree>
    <p:extLst>
      <p:ext uri="{BB962C8B-B14F-4D97-AF65-F5344CB8AC3E}">
        <p14:creationId xmlns:p14="http://schemas.microsoft.com/office/powerpoint/2010/main" val="878226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770A-C3AE-47CA-88EB-499EEA80D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2C2B6-FB18-47DC-A422-473950983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python has “</a:t>
            </a:r>
            <a:r>
              <a:rPr lang="en-US" dirty="0" err="1"/>
              <a:t>arr.append</a:t>
            </a:r>
            <a:r>
              <a:rPr lang="en-US" dirty="0"/>
              <a:t>(&lt;</a:t>
            </a:r>
            <a:r>
              <a:rPr lang="en-US" dirty="0" err="1"/>
              <a:t>emelent</a:t>
            </a:r>
            <a:r>
              <a:rPr lang="en-US" dirty="0"/>
              <a:t>&gt;)”</a:t>
            </a:r>
          </a:p>
          <a:p>
            <a:r>
              <a:rPr lang="en-US" dirty="0"/>
              <a:t>Perl has push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@coins = (“Quarter”, “Dime”, “Nickel”);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push @coins, ‘Penny’;</a:t>
            </a:r>
          </a:p>
        </p:txBody>
      </p:sp>
    </p:spTree>
    <p:extLst>
      <p:ext uri="{BB962C8B-B14F-4D97-AF65-F5344CB8AC3E}">
        <p14:creationId xmlns:p14="http://schemas.microsoft.com/office/powerpoint/2010/main" val="3082565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42AD4-18C9-44F7-94E3-84C80B104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B4544-FBDD-4AC0-906A-AB364E0DD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Script arguments are stored in an array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@ARGV</a:t>
            </a:r>
          </a:p>
          <a:p>
            <a:r>
              <a:rPr lang="en-US" dirty="0"/>
              <a:t>Individual arguments are: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$ARGV[0], $ARGV[1], $ARGV[2], </a:t>
            </a:r>
            <a:r>
              <a:rPr lang="en-US" dirty="0" err="1">
                <a:latin typeface="Consolas" panose="020B0609020204030204" pitchFamily="49" charset="0"/>
              </a:rPr>
              <a:t>etc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Unlike BASH, </a:t>
            </a:r>
            <a:r>
              <a:rPr lang="en-US" dirty="0">
                <a:latin typeface="Consolas" panose="020B0609020204030204" pitchFamily="49" charset="0"/>
              </a:rPr>
              <a:t>$ARGV[0] </a:t>
            </a:r>
            <a:r>
              <a:rPr lang="en-US" dirty="0"/>
              <a:t>is the </a:t>
            </a:r>
            <a:r>
              <a:rPr lang="en-US" b="1" u="sng" dirty="0"/>
              <a:t>first argument</a:t>
            </a:r>
            <a:r>
              <a:rPr lang="en-US" dirty="0"/>
              <a:t>, not the command</a:t>
            </a:r>
          </a:p>
        </p:txBody>
      </p:sp>
    </p:spTree>
    <p:extLst>
      <p:ext uri="{BB962C8B-B14F-4D97-AF65-F5344CB8AC3E}">
        <p14:creationId xmlns:p14="http://schemas.microsoft.com/office/powerpoint/2010/main" val="1667604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44D32-D079-4717-ADB1-07A09445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A5106-5C8F-4A1D-85E5-4C6CA4908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usual suspects…</a:t>
            </a:r>
          </a:p>
          <a:p>
            <a:pPr lvl="1"/>
            <a:r>
              <a:rPr lang="en-US" dirty="0"/>
              <a:t>+, -, *, /, %, ++, --, +=,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Unlike BASH, these can be used as you would in Python, Java, etc.</a:t>
            </a:r>
          </a:p>
        </p:txBody>
      </p:sp>
    </p:spTree>
    <p:extLst>
      <p:ext uri="{BB962C8B-B14F-4D97-AF65-F5344CB8AC3E}">
        <p14:creationId xmlns:p14="http://schemas.microsoft.com/office/powerpoint/2010/main" val="4039134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CAA22-69D8-4B2F-B383-AAAFEBCA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Relational and logical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91325-2924-43D0-A2EB-B9E1C0B84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numbers</a:t>
            </a:r>
          </a:p>
          <a:p>
            <a:pPr lvl="1"/>
            <a:r>
              <a:rPr lang="en-US" dirty="0"/>
              <a:t>Again the usual suspects:</a:t>
            </a:r>
          </a:p>
          <a:p>
            <a:pPr lvl="1"/>
            <a:r>
              <a:rPr lang="en-US" dirty="0"/>
              <a:t>==, !=, &lt;, &gt;, &lt;=, &gt;=</a:t>
            </a:r>
          </a:p>
          <a:p>
            <a:endParaRPr lang="en-US" dirty="0"/>
          </a:p>
          <a:p>
            <a:r>
              <a:rPr lang="en-US" dirty="0"/>
              <a:t>For Strings</a:t>
            </a:r>
          </a:p>
          <a:p>
            <a:pPr lvl="1"/>
            <a:r>
              <a:rPr lang="en-US" dirty="0"/>
              <a:t>eq –Equal to</a:t>
            </a:r>
          </a:p>
          <a:p>
            <a:pPr lvl="1"/>
            <a:r>
              <a:rPr lang="en-US" dirty="0"/>
              <a:t>ne –Not equal to</a:t>
            </a:r>
          </a:p>
          <a:p>
            <a:pPr lvl="1"/>
            <a:r>
              <a:rPr lang="en-US" dirty="0" err="1"/>
              <a:t>lt</a:t>
            </a:r>
            <a:r>
              <a:rPr lang="en-US" dirty="0"/>
              <a:t> –Less than</a:t>
            </a:r>
          </a:p>
          <a:p>
            <a:pPr lvl="1"/>
            <a:r>
              <a:rPr lang="en-US" dirty="0" err="1"/>
              <a:t>gt</a:t>
            </a:r>
            <a:r>
              <a:rPr lang="en-US" dirty="0"/>
              <a:t> –Greater than</a:t>
            </a:r>
          </a:p>
          <a:p>
            <a:pPr lvl="1"/>
            <a:r>
              <a:rPr lang="en-US" dirty="0"/>
              <a:t>le –Less than or equal to</a:t>
            </a:r>
          </a:p>
          <a:p>
            <a:pPr lvl="1"/>
            <a:r>
              <a:rPr lang="en-US" dirty="0" err="1"/>
              <a:t>ge</a:t>
            </a:r>
            <a:r>
              <a:rPr lang="en-US" dirty="0"/>
              <a:t> –Greater than or equal to</a:t>
            </a:r>
          </a:p>
        </p:txBody>
      </p:sp>
    </p:spTree>
    <p:extLst>
      <p:ext uri="{BB962C8B-B14F-4D97-AF65-F5344CB8AC3E}">
        <p14:creationId xmlns:p14="http://schemas.microsoft.com/office/powerpoint/2010/main" val="3690023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A6D28-4F86-416D-824F-594D60F9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 - 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2F0F-562F-4FF3-A395-5A144F90D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similar to C or Java</a:t>
            </a:r>
          </a:p>
          <a:p>
            <a:pPr marL="41148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if($var1 == var2){</a:t>
            </a:r>
          </a:p>
          <a:p>
            <a:pPr marL="6858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print “Same”;</a:t>
            </a:r>
          </a:p>
          <a:p>
            <a:pPr marL="41148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  <a:r>
              <a:rPr lang="en-US" dirty="0" err="1">
                <a:latin typeface="Consolas" panose="020B0609020204030204" pitchFamily="49" charset="0"/>
              </a:rPr>
              <a:t>elsif</a:t>
            </a:r>
            <a:r>
              <a:rPr lang="en-US" dirty="0">
                <a:latin typeface="Consolas" panose="020B0609020204030204" pitchFamily="49" charset="0"/>
              </a:rPr>
              <a:t>($var1 &gt; $var2){</a:t>
            </a:r>
          </a:p>
          <a:p>
            <a:pPr marL="6858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print “$var1 is bigger”;</a:t>
            </a:r>
          </a:p>
          <a:p>
            <a:pPr marL="41148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}else{</a:t>
            </a:r>
          </a:p>
          <a:p>
            <a:pPr marL="6858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print “$var1 is smaller;</a:t>
            </a:r>
          </a:p>
          <a:p>
            <a:pPr marL="41148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lvl="1"/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Just a heads up, {} are required</a:t>
            </a:r>
          </a:p>
        </p:txBody>
      </p:sp>
    </p:spTree>
    <p:extLst>
      <p:ext uri="{BB962C8B-B14F-4D97-AF65-F5344CB8AC3E}">
        <p14:creationId xmlns:p14="http://schemas.microsoft.com/office/powerpoint/2010/main" val="534265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2B807-4F79-4C4B-9E0B-35C31026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9B20B-539E-0D4F-962D-34EE2D7AF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Perl, very easy</a:t>
            </a:r>
          </a:p>
          <a:p>
            <a:endParaRPr lang="en-US" dirty="0"/>
          </a:p>
          <a:p>
            <a:r>
              <a:rPr lang="en-US" dirty="0"/>
              <a:t>It doesn’t exist</a:t>
            </a:r>
          </a:p>
        </p:txBody>
      </p:sp>
    </p:spTree>
    <p:extLst>
      <p:ext uri="{BB962C8B-B14F-4D97-AF65-F5344CB8AC3E}">
        <p14:creationId xmlns:p14="http://schemas.microsoft.com/office/powerpoint/2010/main" val="317057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C8B12-60E7-0641-BAAA-1A68AAC4B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766E8-7CC1-724C-BDE7-6A921E73B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C/Java like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for($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=0; $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&lt;3; $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++){</a:t>
            </a:r>
          </a:p>
          <a:p>
            <a:pPr marL="411480" lvl="1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print “$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\n”;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4776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03B195-D8D7-3147-A992-2FC374B0E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Perl for python programmers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273DF-13D5-1F41-BBE2-633ECEB6A9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76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C3881-F7F7-EF46-8B68-7EF0807E9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C2E61-A160-5847-9749-D4D7BE238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Again, very C/Java like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$counter = 0;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while($counter &lt; 10){</a:t>
            </a:r>
          </a:p>
          <a:p>
            <a:pPr marL="411480" lvl="1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print “Counter: $counter\n”;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07893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5E232-FBB3-E94C-9D3D-D4CB8D2ED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shell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1A74A-4A3D-F345-AF1F-8C9D780BF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‘system()’ function we can run shell commands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$file = “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filename.txt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”;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system(“touch $file”);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system(“ls”)</a:t>
            </a:r>
          </a:p>
          <a:p>
            <a:endParaRPr lang="en-US" dirty="0"/>
          </a:p>
          <a:p>
            <a:r>
              <a:rPr lang="en-US" dirty="0"/>
              <a:t>Or we can capture the output of the commands using ``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$output = `ls –a |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wc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–l`;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 “$output”;</a:t>
            </a:r>
          </a:p>
        </p:txBody>
      </p:sp>
    </p:spTree>
    <p:extLst>
      <p:ext uri="{BB962C8B-B14F-4D97-AF65-F5344CB8AC3E}">
        <p14:creationId xmlns:p14="http://schemas.microsoft.com/office/powerpoint/2010/main" val="3724401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45800-7B44-724D-B10A-67127E84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E55D-0AA4-8546-AC74-1EA524C97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default variable</a:t>
            </a:r>
          </a:p>
          <a:p>
            <a:pPr lvl="1"/>
            <a:r>
              <a:rPr lang="en-US" dirty="0"/>
              <a:t>Perl calls this the “topic”</a:t>
            </a:r>
          </a:p>
          <a:p>
            <a:r>
              <a:rPr lang="en-US" dirty="0"/>
              <a:t>If no parameter is used, $_ is used as the default</a:t>
            </a:r>
          </a:p>
          <a:p>
            <a:r>
              <a:rPr lang="en-US" dirty="0"/>
              <a:t>For example:</a:t>
            </a:r>
          </a:p>
          <a:p>
            <a:endParaRPr lang="en-US" dirty="0"/>
          </a:p>
          <a:p>
            <a:pPr marL="41148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while(&lt;STDIN&gt;) {</a:t>
            </a:r>
          </a:p>
          <a:p>
            <a:pPr marL="685800" lvl="2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chomp;</a:t>
            </a:r>
          </a:p>
          <a:p>
            <a:pPr marL="685800" lvl="2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if(/MATCH/) {</a:t>
            </a:r>
          </a:p>
          <a:p>
            <a:pPr marL="1051560" lvl="3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say;</a:t>
            </a:r>
          </a:p>
          <a:p>
            <a:pPr marL="685800" lvl="2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41148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38387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DB5135-C504-DE43-B380-8239F8431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A0F08F-76A8-2A4E-983E-5D8074730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594" y="1719071"/>
            <a:ext cx="4038600" cy="4407408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 marL="41148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while(&lt;STDIN&gt;) {</a:t>
            </a:r>
          </a:p>
          <a:p>
            <a:pPr marL="685800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chomp;</a:t>
            </a:r>
          </a:p>
          <a:p>
            <a:pPr marL="685800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if(/MATCH/) {</a:t>
            </a:r>
          </a:p>
          <a:p>
            <a:pPr marL="1051560" lvl="3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say;</a:t>
            </a:r>
          </a:p>
          <a:p>
            <a:pPr marL="685800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41148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042ABC-48DF-AD40-A81D-76C5D6031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2706" y="1719071"/>
            <a:ext cx="4330700" cy="440740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41148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while($_ = &lt;STDIN&gt;) {</a:t>
            </a:r>
          </a:p>
          <a:p>
            <a:pPr marL="685800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chomp $_;</a:t>
            </a:r>
          </a:p>
          <a:p>
            <a:pPr marL="685800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if($_ ~= /MATCH/) {</a:t>
            </a:r>
          </a:p>
          <a:p>
            <a:pPr marL="1051560" lvl="3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000">
                <a:latin typeface="Consolas" panose="020B0609020204030204" pitchFamily="49" charset="0"/>
                <a:cs typeface="Consolas" panose="020B0609020204030204" pitchFamily="49" charset="0"/>
              </a:rPr>
              <a:t>ay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$_;</a:t>
            </a:r>
          </a:p>
          <a:p>
            <a:pPr marL="685800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41148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91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E5255-9F03-4E40-B7DA-751BA5E60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3440-F64F-BB49-AEED-AC45BF94F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$_ is effectively invisible in many Perl programs</a:t>
            </a:r>
          </a:p>
          <a:p>
            <a:endParaRPr lang="en-US" dirty="0"/>
          </a:p>
          <a:p>
            <a:r>
              <a:rPr lang="en-US" dirty="0"/>
              <a:t>This can make Perl code difficult to read by “outsiders”</a:t>
            </a:r>
          </a:p>
        </p:txBody>
      </p:sp>
    </p:spTree>
    <p:extLst>
      <p:ext uri="{BB962C8B-B14F-4D97-AF65-F5344CB8AC3E}">
        <p14:creationId xmlns:p14="http://schemas.microsoft.com/office/powerpoint/2010/main" val="1572510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6BCC-27A6-4691-8198-F51967F77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=~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81065-AB18-4EEF-A2B5-78F51E68E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=~ is the Perl binding operator</a:t>
            </a:r>
          </a:p>
          <a:p>
            <a:r>
              <a:rPr lang="en-US" dirty="0"/>
              <a:t>It's generally used to apply a regular expression to a string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Test for matching pattern: </a:t>
            </a:r>
            <a:r>
              <a:rPr lang="en-US" dirty="0">
                <a:latin typeface="Consolas" panose="020B0609020204030204" pitchFamily="49" charset="0"/>
              </a:rPr>
              <a:t>if ($string =~ m/pattern/) {}</a:t>
            </a:r>
          </a:p>
          <a:p>
            <a:pPr lvl="1"/>
            <a:r>
              <a:rPr lang="en-US" dirty="0"/>
              <a:t>Apply a substitution: </a:t>
            </a:r>
            <a:r>
              <a:rPr lang="en-US" dirty="0">
                <a:latin typeface="Consolas" panose="020B0609020204030204" pitchFamily="49" charset="0"/>
              </a:rPr>
              <a:t>$string =~ s/foo/bar/;</a:t>
            </a:r>
          </a:p>
        </p:txBody>
      </p:sp>
    </p:spTree>
    <p:extLst>
      <p:ext uri="{BB962C8B-B14F-4D97-AF65-F5344CB8AC3E}">
        <p14:creationId xmlns:p14="http://schemas.microsoft.com/office/powerpoint/2010/main" val="630776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64302-4AB9-4542-AA86-F6218ADA2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DA764-37E7-4134-BA32-6C5DFD6F3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Use:</a:t>
            </a:r>
          </a:p>
          <a:p>
            <a:r>
              <a:rPr lang="en-US" dirty="0">
                <a:latin typeface="Consolas" panose="020B0609020204030204" pitchFamily="49" charset="0"/>
              </a:rPr>
              <a:t>$source =~ s/</a:t>
            </a:r>
            <a:r>
              <a:rPr lang="en-US" u="sng" dirty="0">
                <a:latin typeface="Consolas" panose="020B0609020204030204" pitchFamily="49" charset="0"/>
              </a:rPr>
              <a:t>FIND</a:t>
            </a:r>
            <a:r>
              <a:rPr lang="en-US" dirty="0">
                <a:latin typeface="Consolas" panose="020B0609020204030204" pitchFamily="49" charset="0"/>
              </a:rPr>
              <a:t>/</a:t>
            </a:r>
            <a:r>
              <a:rPr lang="en-US" u="sng" dirty="0">
                <a:latin typeface="Consolas" panose="020B0609020204030204" pitchFamily="49" charset="0"/>
              </a:rPr>
              <a:t>REPLACE</a:t>
            </a:r>
            <a:r>
              <a:rPr lang="en-US" dirty="0">
                <a:latin typeface="Consolas" panose="020B0609020204030204" pitchFamily="49" charset="0"/>
              </a:rPr>
              <a:t>/</a:t>
            </a:r>
            <a:r>
              <a:rPr lang="en-US" u="sng" dirty="0">
                <a:latin typeface="Consolas" panose="020B0609020204030204" pitchFamily="49" charset="0"/>
              </a:rPr>
              <a:t>OPTIONS</a:t>
            </a:r>
            <a:endParaRPr lang="en-US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057092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2BB0-26AC-6845-8205-E80EA9AE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1CD9E-A4BB-2B4A-9B71-1444891FE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regular Expression (regex) is a text string that describes a search pattern</a:t>
            </a:r>
          </a:p>
          <a:p>
            <a:pPr lvl="1"/>
            <a:r>
              <a:rPr lang="en-US" dirty="0"/>
              <a:t>Wildcards on steroids</a:t>
            </a:r>
          </a:p>
          <a:p>
            <a:pPr lvl="1"/>
            <a:endParaRPr lang="en-US" dirty="0"/>
          </a:p>
          <a:p>
            <a:r>
              <a:rPr lang="en-US" dirty="0"/>
              <a:t>Free regex tester</a:t>
            </a:r>
          </a:p>
          <a:p>
            <a:pPr lvl="1"/>
            <a:r>
              <a:rPr lang="en-US" dirty="0">
                <a:hlinkClick r:id="rId2"/>
              </a:rPr>
              <a:t>https://regex101.com/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57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A1A98-B4CF-E84B-BE5D-E35A84B17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Perl 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641B7-3BFC-D94A-BD64-C77CDE991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list of C programs, for each program create a directory with the name of the program, copy the program into that directory and compile it.</a:t>
            </a:r>
          </a:p>
        </p:txBody>
      </p:sp>
    </p:spTree>
    <p:extLst>
      <p:ext uri="{BB962C8B-B14F-4D97-AF65-F5344CB8AC3E}">
        <p14:creationId xmlns:p14="http://schemas.microsoft.com/office/powerpoint/2010/main" val="27284192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08D34E-5CA9-6D46-A190-A95F07510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for java programmers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56668-2CF4-C746-8F8A-254507F78E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1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F20BA-BE82-478B-B32C-945162C47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85554-12FD-4C1D-A725-FA3A8377A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Practical Extraction and Report Language</a:t>
            </a:r>
          </a:p>
          <a:p>
            <a:pPr lvl="1"/>
            <a:r>
              <a:rPr lang="en-US" dirty="0"/>
              <a:t>Unofficially</a:t>
            </a:r>
          </a:p>
          <a:p>
            <a:r>
              <a:rPr lang="en-US" dirty="0"/>
              <a:t>General purpose programming language for report processing</a:t>
            </a:r>
          </a:p>
          <a:p>
            <a:pPr lvl="1"/>
            <a:r>
              <a:rPr lang="en-US" dirty="0"/>
              <a:t>Interpreted</a:t>
            </a:r>
          </a:p>
          <a:p>
            <a:pPr lvl="1"/>
            <a:r>
              <a:rPr lang="en-US" dirty="0"/>
              <a:t>Dynamically typed</a:t>
            </a:r>
          </a:p>
          <a:p>
            <a:pPr lvl="1"/>
            <a:r>
              <a:rPr lang="en-US" dirty="0"/>
              <a:t>Python created as a response</a:t>
            </a:r>
          </a:p>
          <a:p>
            <a:pPr lvl="1"/>
            <a:r>
              <a:rPr lang="en-US" dirty="0"/>
              <a:t>Installed with most Unix/Linux distributions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18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9065"/>
          </a:xfrm>
        </p:spPr>
        <p:txBody>
          <a:bodyPr>
            <a:normAutofit/>
          </a:bodyPr>
          <a:lstStyle/>
          <a:p>
            <a:r>
              <a:rPr lang="en-US" dirty="0"/>
              <a:t>C is the language that will allow you to do anything.</a:t>
            </a:r>
          </a:p>
          <a:p>
            <a:r>
              <a:rPr lang="en-US" dirty="0"/>
              <a:t>It is used to write operating systems, other languages, low level hardware drivers, cryptography, networking, etc.</a:t>
            </a:r>
          </a:p>
          <a:p>
            <a:r>
              <a:rPr lang="en-US" dirty="0"/>
              <a:t>It was designed to be easily compiled and to product compact, efficient code</a:t>
            </a:r>
          </a:p>
          <a:p>
            <a:r>
              <a:rPr lang="en-US" dirty="0"/>
              <a:t>It won't check for many runtime errors</a:t>
            </a:r>
          </a:p>
          <a:p>
            <a:r>
              <a:rPr lang="en-US" dirty="0"/>
              <a:t>Remember: It was invented to implement system software for a small computer </a:t>
            </a:r>
          </a:p>
        </p:txBody>
      </p:sp>
    </p:spTree>
    <p:extLst>
      <p:ext uri="{BB962C8B-B14F-4D97-AF65-F5344CB8AC3E}">
        <p14:creationId xmlns:p14="http://schemas.microsoft.com/office/powerpoint/2010/main" val="1076509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63855"/>
          </a:xfrm>
        </p:spPr>
        <p:txBody>
          <a:bodyPr>
            <a:normAutofit/>
          </a:bodyPr>
          <a:lstStyle/>
          <a:p>
            <a:r>
              <a:rPr lang="en-US" dirty="0"/>
              <a:t>Is not your friend. Or rather C is very particular about who its friends are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C trusts you and will do exactly what you ask: It is quite certain you are a careful, knowledgeable programmer</a:t>
            </a:r>
          </a:p>
          <a:p>
            <a:r>
              <a:rPr lang="en-US" dirty="0"/>
              <a:t>All the symbols mean something!</a:t>
            </a:r>
          </a:p>
          <a:p>
            <a:r>
              <a:rPr lang="en-US" dirty="0"/>
              <a:t>"I'll just type something in and the compiler will fix it for me” just won't work</a:t>
            </a:r>
          </a:p>
          <a:p>
            <a:r>
              <a:rPr lang="en-US" dirty="0"/>
              <a:t>Read and reread the C book!  And there are plenty more tutorial resources on the net</a:t>
            </a:r>
          </a:p>
        </p:txBody>
      </p:sp>
    </p:spTree>
    <p:extLst>
      <p:ext uri="{BB962C8B-B14F-4D97-AF65-F5344CB8AC3E}">
        <p14:creationId xmlns:p14="http://schemas.microsoft.com/office/powerpoint/2010/main" val="709475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0974"/>
          </a:xfrm>
        </p:spPr>
        <p:txBody>
          <a:bodyPr/>
          <a:lstStyle/>
          <a:p>
            <a:r>
              <a:rPr lang="en-US" dirty="0"/>
              <a:t>Many problem-oriented programming languages have features that try and prevent the programmer from doing something wrong or letting him know when he does, e.g.</a:t>
            </a:r>
          </a:p>
          <a:p>
            <a:pPr lvl="1"/>
            <a:r>
              <a:rPr lang="en-US" dirty="0"/>
              <a:t>Java does not allow you access memory by address</a:t>
            </a:r>
          </a:p>
          <a:p>
            <a:pPr lvl="1"/>
            <a:r>
              <a:rPr lang="en-US" dirty="0"/>
              <a:t>Java throws an exception when you have an array out of bounds</a:t>
            </a:r>
          </a:p>
          <a:p>
            <a:r>
              <a:rPr lang="en-US" dirty="0"/>
              <a:t>C is not one of these languages. Why?</a:t>
            </a:r>
          </a:p>
        </p:txBody>
      </p:sp>
    </p:spTree>
    <p:extLst>
      <p:ext uri="{BB962C8B-B14F-4D97-AF65-F5344CB8AC3E}">
        <p14:creationId xmlns:p14="http://schemas.microsoft.com/office/powerpoint/2010/main" val="6235918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 New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lots of commonalities among high</a:t>
            </a:r>
            <a:r>
              <a:rPr lang="en-US"/>
              <a:t>-level programming </a:t>
            </a:r>
            <a:r>
              <a:rPr lang="en-US" dirty="0"/>
              <a:t>languages</a:t>
            </a:r>
          </a:p>
          <a:p>
            <a:r>
              <a:rPr lang="en-US" dirty="0"/>
              <a:t>Look at these three areas first:</a:t>
            </a:r>
          </a:p>
          <a:p>
            <a:pPr lvl="1"/>
            <a:r>
              <a:rPr lang="en-US" dirty="0"/>
              <a:t>Variable scoping</a:t>
            </a:r>
          </a:p>
          <a:p>
            <a:pPr lvl="1"/>
            <a:r>
              <a:rPr lang="en-US" dirty="0"/>
              <a:t>Storage allocation</a:t>
            </a:r>
          </a:p>
          <a:p>
            <a:pPr lvl="1"/>
            <a:r>
              <a:rPr lang="en-US" dirty="0"/>
              <a:t>Function call semantic</a:t>
            </a:r>
          </a:p>
        </p:txBody>
      </p:sp>
    </p:spTree>
    <p:extLst>
      <p:ext uri="{BB962C8B-B14F-4D97-AF65-F5344CB8AC3E}">
        <p14:creationId xmlns:p14="http://schemas.microsoft.com/office/powerpoint/2010/main" val="41421756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Differences Between Java and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79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 is about 45 years old and pre-dates Java by about 25 years</a:t>
            </a:r>
          </a:p>
          <a:p>
            <a:pPr lvl="0"/>
            <a:r>
              <a:rPr lang="en-US" dirty="0"/>
              <a:t>C is procedural; no object-oriented abstraction layer is present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C Structs are used in place of classes; unions help support polymorphism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Pointers are used in place of object references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No overloading of function names; each function must have its own name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Limited support for complicated run-time operations; library functions are used instead</a:t>
            </a:r>
          </a:p>
        </p:txBody>
      </p:sp>
    </p:spTree>
    <p:extLst>
      <p:ext uri="{BB962C8B-B14F-4D97-AF65-F5344CB8AC3E}">
        <p14:creationId xmlns:p14="http://schemas.microsoft.com/office/powerpoint/2010/main" val="33426909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5643"/>
            <a:ext cx="8229600" cy="351856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Incur as little run-time overhead as possible</a:t>
            </a:r>
          </a:p>
          <a:p>
            <a:pPr lvl="1"/>
            <a:r>
              <a:rPr lang="en-US" dirty="0"/>
              <a:t>Skip constructs that can’t be implemented by a few machine instructions</a:t>
            </a:r>
          </a:p>
          <a:p>
            <a:r>
              <a:rPr lang="en-US" dirty="0"/>
              <a:t>Use as little run-time memory as possible</a:t>
            </a:r>
          </a:p>
          <a:p>
            <a:pPr lvl="1"/>
            <a:r>
              <a:rPr lang="en-US" dirty="0"/>
              <a:t>Don’t add additional fields to programmer’s definitions</a:t>
            </a:r>
          </a:p>
          <a:p>
            <a:pPr lvl="1"/>
            <a:r>
              <a:rPr lang="en-US" dirty="0"/>
              <a:t>Don’t automatically drag in huge run-time libraries</a:t>
            </a:r>
          </a:p>
          <a:p>
            <a:r>
              <a:rPr lang="en-US" dirty="0"/>
              <a:t>Make the system’s memory accessible to privileged programs</a:t>
            </a:r>
          </a:p>
          <a:p>
            <a:r>
              <a:rPr lang="en-US" dirty="0"/>
              <a:t>Keep the compiler small enough to fit in memory and still have room for a symbol table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94357"/>
              </p:ext>
            </p:extLst>
          </p:nvPr>
        </p:nvGraphicFramePr>
        <p:xfrm>
          <a:off x="858646" y="1590041"/>
          <a:ext cx="709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9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PDP-11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64 KB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 MB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X86</a:t>
                      </a:r>
                      <a:r>
                        <a:rPr lang="en-US" baseline="0" dirty="0"/>
                        <a:t> 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6916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Arial"/>
              <a:buChar char="•"/>
            </a:pPr>
            <a:r>
              <a:rPr lang="en-US" dirty="0"/>
              <a:t>C scopes data names by file, similar to Java</a:t>
            </a:r>
          </a:p>
          <a:p>
            <a:pPr marL="514350" lvl="0" indent="-514350">
              <a:buFont typeface="Arial"/>
              <a:buChar char="•"/>
            </a:pPr>
            <a:r>
              <a:rPr lang="en-US" dirty="0"/>
              <a:t>C integer </a:t>
            </a:r>
            <a:r>
              <a:rPr lang="en-US" dirty="0" err="1"/>
              <a:t>datatypes</a:t>
            </a:r>
            <a:r>
              <a:rPr lang="en-US" dirty="0"/>
              <a:t>: char, short, </a:t>
            </a:r>
            <a:r>
              <a:rPr lang="en-US" dirty="0" err="1"/>
              <a:t>int</a:t>
            </a:r>
            <a:r>
              <a:rPr lang="en-US" dirty="0"/>
              <a:t>, long, long long; all can be unsigned</a:t>
            </a:r>
          </a:p>
          <a:p>
            <a:pPr marL="914400" lvl="1" indent="-514350"/>
            <a:r>
              <a:rPr lang="en-US" dirty="0"/>
              <a:t>Promotion/demotion among integer </a:t>
            </a:r>
            <a:r>
              <a:rPr lang="en-US" dirty="0" err="1"/>
              <a:t>datatypes</a:t>
            </a:r>
            <a:r>
              <a:rPr lang="en-US" dirty="0"/>
              <a:t> and among floating </a:t>
            </a:r>
            <a:r>
              <a:rPr lang="en-US" dirty="0" err="1"/>
              <a:t>datatypes</a:t>
            </a:r>
            <a:r>
              <a:rPr lang="en-US" dirty="0"/>
              <a:t> doesn’t require a cast (but will generate a </a:t>
            </a:r>
            <a:r>
              <a:rPr lang="en-US" dirty="0" err="1"/>
              <a:t>gcc</a:t>
            </a:r>
            <a:r>
              <a:rPr lang="en-US" dirty="0"/>
              <a:t> warning)</a:t>
            </a:r>
          </a:p>
          <a:p>
            <a:pPr marL="914400" lvl="1" indent="-514350"/>
            <a:r>
              <a:rPr lang="en-US" dirty="0"/>
              <a:t>Promotion/demotion can lose significant figures</a:t>
            </a:r>
          </a:p>
          <a:p>
            <a:pPr marL="514350" lvl="0" indent="-514350">
              <a:buFont typeface="Arial"/>
              <a:buChar char="•"/>
            </a:pPr>
            <a:r>
              <a:rPr lang="en-US" dirty="0"/>
              <a:t>C Strings are character arrays with a terminating “\0”; no special language support is provided, but many library functions are provided</a:t>
            </a:r>
          </a:p>
          <a:p>
            <a:pPr marL="514350" lvl="0" indent="-514350">
              <a:buFont typeface="Arial"/>
              <a:buChar char="•"/>
            </a:pPr>
            <a:r>
              <a:rPr lang="en-US" dirty="0"/>
              <a:t>C and Java both store local variables in the stack and dynamic </a:t>
            </a:r>
            <a:r>
              <a:rPr lang="en-US" dirty="0" err="1"/>
              <a:t>structs</a:t>
            </a:r>
            <a:r>
              <a:rPr lang="en-US" dirty="0"/>
              <a:t>/objects in the heap.</a:t>
            </a:r>
          </a:p>
        </p:txBody>
      </p:sp>
    </p:spTree>
    <p:extLst>
      <p:ext uri="{BB962C8B-B14F-4D97-AF65-F5344CB8AC3E}">
        <p14:creationId xmlns:p14="http://schemas.microsoft.com/office/powerpoint/2010/main" val="1737502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Expression and Control Statement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2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Expressions are very similar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All expressions (including assignments) yield a value.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Order of precedence is the same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14400" lvl="1" indent="-514350">
              <a:buFont typeface="Arial"/>
              <a:buChar char="•"/>
            </a:pPr>
            <a:r>
              <a:rPr lang="en-US" dirty="0"/>
              <a:t>No “new” ,“</a:t>
            </a:r>
            <a:r>
              <a:rPr lang="en-US" dirty="0" err="1"/>
              <a:t>instanceof</a:t>
            </a:r>
            <a:r>
              <a:rPr lang="en-US" dirty="0"/>
              <a:t>”, or &gt;&gt;&gt;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Added are “</a:t>
            </a:r>
            <a:r>
              <a:rPr lang="en-US" dirty="0" err="1"/>
              <a:t>sizeof</a:t>
            </a:r>
            <a:r>
              <a:rPr lang="en-US" dirty="0"/>
              <a:t>”, unary &amp;, unary * and </a:t>
            </a:r>
            <a:br>
              <a:rPr lang="en-US" dirty="0"/>
            </a:br>
            <a:r>
              <a:rPr lang="en-US" dirty="0"/>
              <a:t>binary -&gt;</a:t>
            </a:r>
          </a:p>
          <a:p>
            <a:pPr lvl="0"/>
            <a:r>
              <a:rPr lang="en-US" dirty="0"/>
              <a:t>Control statements are quite similar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Old friends “if”, “while”, “do-while”, “for”, “switch”, “break”, “continue”, “return”</a:t>
            </a:r>
          </a:p>
        </p:txBody>
      </p:sp>
    </p:spTree>
    <p:extLst>
      <p:ext uri="{BB962C8B-B14F-4D97-AF65-F5344CB8AC3E}">
        <p14:creationId xmlns:p14="http://schemas.microsoft.com/office/powerpoint/2010/main" val="39901314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610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 has no built-in package, thread, exception handling, or garbage collection mechanisms</a:t>
            </a:r>
          </a:p>
          <a:p>
            <a:pPr lvl="0"/>
            <a:r>
              <a:rPr lang="en-US" dirty="0"/>
              <a:t>Program files are compiled separately to machine code and linked together with libraries using a link editor (linker)</a:t>
            </a:r>
          </a:p>
          <a:p>
            <a:pPr lvl="0"/>
            <a:r>
              <a:rPr lang="en-US" dirty="0"/>
              <a:t>C does no runtime bounds checking! </a:t>
            </a:r>
          </a:p>
          <a:p>
            <a:pPr lvl="0"/>
            <a:r>
              <a:rPr lang="en-US" dirty="0"/>
              <a:t>C </a:t>
            </a:r>
            <a:r>
              <a:rPr lang="en-US"/>
              <a:t>implements I/O, </a:t>
            </a:r>
            <a:r>
              <a:rPr lang="en-US" dirty="0"/>
              <a:t>heap management, math functions, etc.  through functions (supplied by C Standard Library), i.e. there’s no support in the language itself</a:t>
            </a:r>
          </a:p>
          <a:p>
            <a:pPr lvl="0"/>
            <a:r>
              <a:rPr lang="en-US" dirty="0"/>
              <a:t>The C preprocessor manipulates the text of the source program before it’s compiled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635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5027"/>
            <a:ext cx="8229600" cy="5192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#include &lt;</a:t>
            </a:r>
            <a:r>
              <a:rPr lang="en-US" sz="1600" dirty="0" err="1">
                <a:latin typeface="Courier"/>
                <a:cs typeface="Courier"/>
              </a:rPr>
              <a:t>stdio.h</a:t>
            </a:r>
            <a:r>
              <a:rPr lang="en-US" sz="1600" dirty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#include &lt;</a:t>
            </a:r>
            <a:r>
              <a:rPr lang="en-US" sz="1600" dirty="0" err="1">
                <a:latin typeface="Courier"/>
                <a:cs typeface="Courier"/>
              </a:rPr>
              <a:t>stdlib.h</a:t>
            </a:r>
            <a:r>
              <a:rPr lang="en-US" sz="1600" dirty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nfact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n);</a:t>
            </a: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main(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argc</a:t>
            </a:r>
            <a:r>
              <a:rPr lang="en-US" sz="1600" dirty="0">
                <a:latin typeface="Courier"/>
                <a:cs typeface="Courier"/>
              </a:rPr>
              <a:t>, char *</a:t>
            </a:r>
            <a:r>
              <a:rPr lang="en-US" sz="1600" dirty="0" err="1">
                <a:latin typeface="Courier"/>
                <a:cs typeface="Courier"/>
              </a:rPr>
              <a:t>argv</a:t>
            </a:r>
            <a:r>
              <a:rPr lang="en-US" sz="1600" dirty="0">
                <a:latin typeface="Courier"/>
                <a:cs typeface="Courier"/>
              </a:rPr>
              <a:t>[]) {</a:t>
            </a:r>
          </a:p>
          <a:p>
            <a:pPr marL="0" indent="0">
              <a:buNone/>
            </a:pPr>
            <a:r>
              <a:rPr lang="hu-HU" sz="1600" dirty="0">
                <a:latin typeface="Courier"/>
                <a:cs typeface="Courier"/>
              </a:rPr>
              <a:t>	int a, f;</a:t>
            </a:r>
          </a:p>
          <a:p>
            <a:pPr marL="0" indent="0">
              <a:buNone/>
            </a:pPr>
            <a:r>
              <a:rPr lang="mr-IN" sz="1600" dirty="0">
                <a:latin typeface="Courier"/>
                <a:cs typeface="Courier"/>
              </a:rPr>
              <a:t>	a = atoi(argv[1]);</a:t>
            </a:r>
          </a:p>
          <a:p>
            <a:pPr marL="0" indent="0">
              <a:buNone/>
            </a:pPr>
            <a:r>
              <a:rPr lang="mr-IN" sz="1600" dirty="0">
                <a:latin typeface="Courier"/>
                <a:cs typeface="Courier"/>
              </a:rPr>
              <a:t>	f = nfact(a);</a:t>
            </a:r>
          </a:p>
          <a:p>
            <a:pPr marL="0" indent="0">
              <a:buNone/>
            </a:pPr>
            <a:r>
              <a:rPr lang="mr-IN" sz="1600" dirty="0">
                <a:latin typeface="Courier"/>
                <a:cs typeface="Courier"/>
              </a:rPr>
              <a:t>	printf("%d! = %d\n", a, f);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return 0;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nfact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n) {</a:t>
            </a:r>
          </a:p>
          <a:p>
            <a:pPr marL="0" indent="0">
              <a:buNone/>
            </a:pPr>
            <a:r>
              <a:rPr lang="mr-IN" sz="1600" dirty="0">
                <a:latin typeface="Courier"/>
                <a:cs typeface="Courier"/>
              </a:rPr>
              <a:t>	if (n &lt; 2)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	return 1;</a:t>
            </a:r>
          </a:p>
          <a:p>
            <a:pPr marL="0" indent="0">
              <a:buNone/>
            </a:pPr>
            <a:r>
              <a:rPr lang="mr-IN" sz="1600" dirty="0">
                <a:latin typeface="Courier"/>
                <a:cs typeface="Courier"/>
              </a:rPr>
              <a:t>	return n * nfact(n - 1);</a:t>
            </a:r>
          </a:p>
          <a:p>
            <a:pPr marL="0" indent="0">
              <a:buNone/>
            </a:pPr>
            <a:r>
              <a:rPr lang="mr-IN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579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E2487-CD3B-409A-A5AE-F90A94311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CF391-84A0-4C83-B615-14A02A8D2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BASH</a:t>
            </a:r>
          </a:p>
          <a:p>
            <a:r>
              <a:rPr lang="en-US" dirty="0"/>
              <a:t>You can pass statements to the </a:t>
            </a:r>
            <a:r>
              <a:rPr lang="en-US" dirty="0">
                <a:latin typeface="Consolas" panose="020B0609020204030204" pitchFamily="49" charset="0"/>
              </a:rPr>
              <a:t>‘</a:t>
            </a:r>
            <a:r>
              <a:rPr lang="en-US" dirty="0" err="1">
                <a:latin typeface="Consolas" panose="020B0609020204030204" pitchFamily="49" charset="0"/>
              </a:rPr>
              <a:t>perl</a:t>
            </a:r>
            <a:r>
              <a:rPr lang="en-US" dirty="0">
                <a:latin typeface="Consolas" panose="020B0609020204030204" pitchFamily="49" charset="0"/>
              </a:rPr>
              <a:t> -e’ </a:t>
            </a:r>
            <a:r>
              <a:rPr lang="en-US" dirty="0"/>
              <a:t>command</a:t>
            </a:r>
          </a:p>
          <a:p>
            <a:r>
              <a:rPr lang="en-US" dirty="0"/>
              <a:t>You can change the </a:t>
            </a:r>
            <a:r>
              <a:rPr lang="en-US" dirty="0">
                <a:latin typeface="Consolas" panose="020B0609020204030204" pitchFamily="49" charset="0"/>
              </a:rPr>
              <a:t>#!</a:t>
            </a:r>
            <a:r>
              <a:rPr lang="en-US" dirty="0"/>
              <a:t> line to direct to </a:t>
            </a:r>
            <a:r>
              <a:rPr lang="en-US" dirty="0">
                <a:latin typeface="Consolas" panose="020B0609020204030204" pitchFamily="49" charset="0"/>
              </a:rPr>
              <a:t>/</a:t>
            </a:r>
            <a:r>
              <a:rPr lang="en-US" dirty="0" err="1">
                <a:latin typeface="Consolas" panose="020B0609020204030204" pitchFamily="49" charset="0"/>
              </a:rPr>
              <a:t>usr</a:t>
            </a:r>
            <a:r>
              <a:rPr lang="en-US" dirty="0">
                <a:latin typeface="Consolas" panose="020B0609020204030204" pitchFamily="49" charset="0"/>
              </a:rPr>
              <a:t>/bin/</a:t>
            </a:r>
            <a:r>
              <a:rPr lang="en-US" dirty="0" err="1">
                <a:latin typeface="Consolas" panose="020B0609020204030204" pitchFamily="49" charset="0"/>
              </a:rPr>
              <a:t>perl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Use ‘;’ to end statements</a:t>
            </a:r>
          </a:p>
          <a:p>
            <a:pPr lvl="1"/>
            <a:r>
              <a:rPr lang="en-US" dirty="0"/>
              <a:t>Like java or C</a:t>
            </a:r>
          </a:p>
        </p:txBody>
      </p:sp>
    </p:spTree>
    <p:extLst>
      <p:ext uri="{BB962C8B-B14F-4D97-AF65-F5344CB8AC3E}">
        <p14:creationId xmlns:p14="http://schemas.microsoft.com/office/powerpoint/2010/main" val="4818763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6"/>
          <p:cNvSpPr>
            <a:spLocks noChangeArrowheads="1"/>
          </p:cNvSpPr>
          <p:nvPr/>
        </p:nvSpPr>
        <p:spPr bwMode="auto">
          <a:xfrm>
            <a:off x="2590800" y="1371600"/>
            <a:ext cx="3886200" cy="4419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 rot="16200000">
            <a:off x="0" y="2971800"/>
            <a:ext cx="4343400" cy="1143000"/>
          </a:xfrm>
        </p:spPr>
        <p:txBody>
          <a:bodyPr/>
          <a:lstStyle/>
          <a:p>
            <a:pPr eaLnBrk="1" hangingPunct="1"/>
            <a:r>
              <a:rPr lang="en-US"/>
              <a:t>The C Compiler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43313" y="1604963"/>
            <a:ext cx="1781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 Preprocessor</a:t>
            </a:r>
          </a:p>
        </p:txBody>
      </p:sp>
      <p:grpSp>
        <p:nvGrpSpPr>
          <p:cNvPr id="7173" name="Group 11"/>
          <p:cNvGrpSpPr>
            <a:grpSpLocks/>
          </p:cNvGrpSpPr>
          <p:nvPr/>
        </p:nvGrpSpPr>
        <p:grpSpPr bwMode="auto">
          <a:xfrm>
            <a:off x="2743200" y="2590800"/>
            <a:ext cx="3581400" cy="2133600"/>
            <a:chOff x="1728" y="1776"/>
            <a:chExt cx="2256" cy="1344"/>
          </a:xfrm>
        </p:grpSpPr>
        <p:sp>
          <p:nvSpPr>
            <p:cNvPr id="7187" name="Text Box 5"/>
            <p:cNvSpPr txBox="1">
              <a:spLocks noChangeArrowheads="1"/>
            </p:cNvSpPr>
            <p:nvPr/>
          </p:nvSpPr>
          <p:spPr bwMode="auto">
            <a:xfrm>
              <a:off x="1728" y="1776"/>
              <a:ext cx="2256" cy="1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/>
                <a:t>Compiler</a:t>
              </a:r>
            </a:p>
          </p:txBody>
        </p:sp>
        <p:sp>
          <p:nvSpPr>
            <p:cNvPr id="7188" name="Text Box 6"/>
            <p:cNvSpPr txBox="1">
              <a:spLocks noChangeArrowheads="1"/>
            </p:cNvSpPr>
            <p:nvPr/>
          </p:nvSpPr>
          <p:spPr bwMode="auto">
            <a:xfrm>
              <a:off x="1918" y="2064"/>
              <a:ext cx="962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/>
                <a:t>Source Code</a:t>
              </a:r>
            </a:p>
            <a:p>
              <a:pPr algn="ctr" eaLnBrk="1" hangingPunct="1"/>
              <a:r>
                <a:rPr lang="en-US"/>
                <a:t>Analysis</a:t>
              </a:r>
            </a:p>
          </p:txBody>
        </p:sp>
        <p:sp>
          <p:nvSpPr>
            <p:cNvPr id="7189" name="Text Box 7"/>
            <p:cNvSpPr txBox="1">
              <a:spLocks noChangeArrowheads="1"/>
            </p:cNvSpPr>
            <p:nvPr/>
          </p:nvSpPr>
          <p:spPr bwMode="auto">
            <a:xfrm>
              <a:off x="1938" y="2592"/>
              <a:ext cx="922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/>
                <a:t>Target Code</a:t>
              </a:r>
            </a:p>
            <a:p>
              <a:pPr algn="ctr" eaLnBrk="1" hangingPunct="1"/>
              <a:r>
                <a:rPr lang="en-US"/>
                <a:t>Synthesis</a:t>
              </a:r>
            </a:p>
          </p:txBody>
        </p:sp>
        <p:sp>
          <p:nvSpPr>
            <p:cNvPr id="7190" name="Text Box 8"/>
            <p:cNvSpPr txBox="1">
              <a:spLocks noChangeArrowheads="1"/>
            </p:cNvSpPr>
            <p:nvPr/>
          </p:nvSpPr>
          <p:spPr bwMode="auto">
            <a:xfrm>
              <a:off x="3168" y="2304"/>
              <a:ext cx="602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/>
                <a:t>Symbol</a:t>
              </a:r>
            </a:p>
            <a:p>
              <a:pPr algn="ctr" eaLnBrk="1" hangingPunct="1"/>
              <a:r>
                <a:rPr lang="en-US"/>
                <a:t>Table</a:t>
              </a:r>
            </a:p>
          </p:txBody>
        </p:sp>
        <p:cxnSp>
          <p:nvCxnSpPr>
            <p:cNvPr id="7191" name="AutoShape 9"/>
            <p:cNvCxnSpPr>
              <a:cxnSpLocks noChangeShapeType="1"/>
              <a:stCxn id="7188" idx="3"/>
              <a:endCxn id="7190" idx="1"/>
            </p:cNvCxnSpPr>
            <p:nvPr/>
          </p:nvCxnSpPr>
          <p:spPr bwMode="auto">
            <a:xfrm>
              <a:off x="2880" y="2269"/>
              <a:ext cx="288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2" name="AutoShape 10"/>
            <p:cNvCxnSpPr>
              <a:cxnSpLocks noChangeShapeType="1"/>
              <a:stCxn id="7189" idx="3"/>
              <a:endCxn id="7190" idx="1"/>
            </p:cNvCxnSpPr>
            <p:nvPr/>
          </p:nvCxnSpPr>
          <p:spPr bwMode="auto">
            <a:xfrm flipV="1">
              <a:off x="2860" y="2509"/>
              <a:ext cx="30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174" name="Oval 12"/>
          <p:cNvSpPr>
            <a:spLocks noChangeArrowheads="1"/>
          </p:cNvSpPr>
          <p:nvPr/>
        </p:nvSpPr>
        <p:spPr bwMode="auto">
          <a:xfrm>
            <a:off x="3206750" y="228600"/>
            <a:ext cx="2654300" cy="879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 Source Files</a:t>
            </a:r>
          </a:p>
          <a:p>
            <a:pPr algn="ctr"/>
            <a:r>
              <a:rPr lang="en-US"/>
              <a:t>and Header Files</a:t>
            </a:r>
          </a:p>
        </p:txBody>
      </p:sp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2971800" y="5272088"/>
            <a:ext cx="3124200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Linker</a:t>
            </a:r>
          </a:p>
        </p:txBody>
      </p:sp>
      <p:sp>
        <p:nvSpPr>
          <p:cNvPr id="7176" name="Oval 15"/>
          <p:cNvSpPr>
            <a:spLocks noChangeArrowheads="1"/>
          </p:cNvSpPr>
          <p:nvPr/>
        </p:nvSpPr>
        <p:spPr bwMode="auto">
          <a:xfrm>
            <a:off x="3143250" y="6138863"/>
            <a:ext cx="2781300" cy="490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Executable Image</a:t>
            </a:r>
          </a:p>
        </p:txBody>
      </p:sp>
      <p:sp>
        <p:nvSpPr>
          <p:cNvPr id="7177" name="Oval 17"/>
          <p:cNvSpPr>
            <a:spLocks noChangeArrowheads="1"/>
          </p:cNvSpPr>
          <p:nvPr/>
        </p:nvSpPr>
        <p:spPr bwMode="auto">
          <a:xfrm>
            <a:off x="6858000" y="4695825"/>
            <a:ext cx="1901825" cy="49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Object Files</a:t>
            </a:r>
          </a:p>
        </p:txBody>
      </p:sp>
      <p:sp>
        <p:nvSpPr>
          <p:cNvPr id="7178" name="Oval 18"/>
          <p:cNvSpPr>
            <a:spLocks noChangeArrowheads="1"/>
          </p:cNvSpPr>
          <p:nvPr/>
        </p:nvSpPr>
        <p:spPr bwMode="auto">
          <a:xfrm>
            <a:off x="6705600" y="5454650"/>
            <a:ext cx="2206625" cy="879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Library Object</a:t>
            </a:r>
          </a:p>
          <a:p>
            <a:pPr algn="ctr"/>
            <a:r>
              <a:rPr lang="en-US"/>
              <a:t> Files</a:t>
            </a:r>
          </a:p>
        </p:txBody>
      </p:sp>
      <p:cxnSp>
        <p:nvCxnSpPr>
          <p:cNvPr id="7179" name="AutoShape 19"/>
          <p:cNvCxnSpPr>
            <a:cxnSpLocks noChangeShapeType="1"/>
            <a:stCxn id="7177" idx="2"/>
            <a:endCxn id="7175" idx="3"/>
          </p:cNvCxnSpPr>
          <p:nvPr/>
        </p:nvCxnSpPr>
        <p:spPr bwMode="auto">
          <a:xfrm flipH="1">
            <a:off x="6096000" y="4941888"/>
            <a:ext cx="762000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80" name="AutoShape 20"/>
          <p:cNvCxnSpPr>
            <a:cxnSpLocks noChangeShapeType="1"/>
            <a:stCxn id="7178" idx="2"/>
            <a:endCxn id="7175" idx="3"/>
          </p:cNvCxnSpPr>
          <p:nvPr/>
        </p:nvCxnSpPr>
        <p:spPr bwMode="auto">
          <a:xfrm flipH="1" flipV="1">
            <a:off x="6096000" y="5456238"/>
            <a:ext cx="60960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81" name="AutoShape 22"/>
          <p:cNvCxnSpPr>
            <a:cxnSpLocks noChangeShapeType="1"/>
            <a:stCxn id="7174" idx="4"/>
            <a:endCxn id="7172" idx="0"/>
          </p:cNvCxnSpPr>
          <p:nvPr/>
        </p:nvCxnSpPr>
        <p:spPr bwMode="auto">
          <a:xfrm>
            <a:off x="4533900" y="1108075"/>
            <a:ext cx="0" cy="496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82" name="AutoShape 23"/>
          <p:cNvCxnSpPr>
            <a:cxnSpLocks noChangeShapeType="1"/>
            <a:stCxn id="7172" idx="2"/>
            <a:endCxn id="7187" idx="0"/>
          </p:cNvCxnSpPr>
          <p:nvPr/>
        </p:nvCxnSpPr>
        <p:spPr bwMode="auto">
          <a:xfrm>
            <a:off x="4533900" y="1981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83" name="AutoShape 24"/>
          <p:cNvCxnSpPr>
            <a:cxnSpLocks noChangeShapeType="1"/>
            <a:stCxn id="7187" idx="2"/>
            <a:endCxn id="7175" idx="0"/>
          </p:cNvCxnSpPr>
          <p:nvPr/>
        </p:nvCxnSpPr>
        <p:spPr bwMode="auto">
          <a:xfrm>
            <a:off x="4533900" y="4724400"/>
            <a:ext cx="0" cy="547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84" name="AutoShape 25"/>
          <p:cNvCxnSpPr>
            <a:cxnSpLocks noChangeShapeType="1"/>
            <a:stCxn id="7175" idx="2"/>
            <a:endCxn id="7176" idx="0"/>
          </p:cNvCxnSpPr>
          <p:nvPr/>
        </p:nvCxnSpPr>
        <p:spPr bwMode="auto">
          <a:xfrm>
            <a:off x="4533900" y="5638800"/>
            <a:ext cx="0" cy="500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185" name="Text Box 27"/>
          <p:cNvSpPr txBox="1">
            <a:spLocks noChangeArrowheads="1"/>
          </p:cNvSpPr>
          <p:nvPr/>
        </p:nvSpPr>
        <p:spPr bwMode="auto">
          <a:xfrm>
            <a:off x="4648200" y="2057400"/>
            <a:ext cx="1120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/>
              <a:t>Preprocessed</a:t>
            </a:r>
          </a:p>
          <a:p>
            <a:pPr algn="ctr" eaLnBrk="1" hangingPunct="1"/>
            <a:r>
              <a:rPr lang="en-US" sz="1200"/>
              <a:t>Source Code</a:t>
            </a:r>
          </a:p>
        </p:txBody>
      </p:sp>
      <p:sp>
        <p:nvSpPr>
          <p:cNvPr id="7186" name="Text Box 28"/>
          <p:cNvSpPr txBox="1">
            <a:spLocks noChangeArrowheads="1"/>
          </p:cNvSpPr>
          <p:nvPr/>
        </p:nvSpPr>
        <p:spPr bwMode="auto">
          <a:xfrm>
            <a:off x="4867275" y="4768850"/>
            <a:ext cx="865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Object</a:t>
            </a:r>
          </a:p>
          <a:p>
            <a:pPr eaLnBrk="1" hangingPunct="1"/>
            <a:r>
              <a:rPr lang="en-US" sz="1200"/>
              <a:t>Module(s)</a:t>
            </a:r>
          </a:p>
        </p:txBody>
      </p:sp>
    </p:spTree>
    <p:extLst>
      <p:ext uri="{BB962C8B-B14F-4D97-AF65-F5344CB8AC3E}">
        <p14:creationId xmlns:p14="http://schemas.microsoft.com/office/powerpoint/2010/main" val="10295144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/>
          <p:cNvSpPr/>
          <p:nvPr/>
        </p:nvSpPr>
        <p:spPr>
          <a:xfrm>
            <a:off x="872206" y="636559"/>
            <a:ext cx="1589649" cy="1674055"/>
          </a:xfrm>
          <a:prstGeom prst="flowChartDocumen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Source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5" name="Flowchart: Document 4"/>
          <p:cNvSpPr/>
          <p:nvPr/>
        </p:nvSpPr>
        <p:spPr>
          <a:xfrm>
            <a:off x="1024606" y="788959"/>
            <a:ext cx="1589649" cy="1674055"/>
          </a:xfrm>
          <a:prstGeom prst="flowChartDocumen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Source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6" name="Flowchart: Document 5"/>
          <p:cNvSpPr/>
          <p:nvPr/>
        </p:nvSpPr>
        <p:spPr>
          <a:xfrm>
            <a:off x="1177006" y="941359"/>
            <a:ext cx="1589649" cy="1674055"/>
          </a:xfrm>
          <a:prstGeom prst="flowChartDocumen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Source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652897" y="788954"/>
            <a:ext cx="2039817" cy="152166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Preprocessor</a:t>
            </a:r>
          </a:p>
        </p:txBody>
      </p:sp>
      <p:sp>
        <p:nvSpPr>
          <p:cNvPr id="10" name="Flowchart: Document 9"/>
          <p:cNvSpPr/>
          <p:nvPr/>
        </p:nvSpPr>
        <p:spPr>
          <a:xfrm>
            <a:off x="6248387" y="636558"/>
            <a:ext cx="1720946" cy="16740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Preprocessed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Source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1" name="Flowchart: Document 10"/>
          <p:cNvSpPr/>
          <p:nvPr/>
        </p:nvSpPr>
        <p:spPr>
          <a:xfrm>
            <a:off x="6400787" y="788958"/>
            <a:ext cx="1720946" cy="16740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Preprocessed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Source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2" name="Flowchart: Document 11"/>
          <p:cNvSpPr/>
          <p:nvPr/>
        </p:nvSpPr>
        <p:spPr>
          <a:xfrm>
            <a:off x="6553187" y="941358"/>
            <a:ext cx="1720946" cy="167405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Preprocessed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Source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4" name="Bent-Up Arrow 13"/>
          <p:cNvSpPr/>
          <p:nvPr/>
        </p:nvSpPr>
        <p:spPr>
          <a:xfrm rot="16200000" flipH="1">
            <a:off x="6369113" y="2813540"/>
            <a:ext cx="1474777" cy="1519310"/>
          </a:xfrm>
          <a:prstGeom prst="bent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68790" y="374200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Compiler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577259" y="2855183"/>
            <a:ext cx="1441952" cy="1838178"/>
            <a:chOff x="4473513" y="2855183"/>
            <a:chExt cx="1441952" cy="1838178"/>
          </a:xfrm>
          <a:solidFill>
            <a:srgbClr val="002060"/>
          </a:solidFill>
        </p:grpSpPr>
        <p:sp>
          <p:nvSpPr>
            <p:cNvPr id="16" name="Flowchart: Magnetic Disk 15"/>
            <p:cNvSpPr/>
            <p:nvPr/>
          </p:nvSpPr>
          <p:spPr>
            <a:xfrm>
              <a:off x="4473513" y="2855183"/>
              <a:ext cx="1137152" cy="153337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Object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File</a:t>
              </a:r>
            </a:p>
          </p:txBody>
        </p:sp>
        <p:sp>
          <p:nvSpPr>
            <p:cNvPr id="17" name="Flowchart: Magnetic Disk 16"/>
            <p:cNvSpPr/>
            <p:nvPr/>
          </p:nvSpPr>
          <p:spPr>
            <a:xfrm>
              <a:off x="4625913" y="3007583"/>
              <a:ext cx="1137152" cy="153337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Object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File</a:t>
              </a:r>
            </a:p>
          </p:txBody>
        </p:sp>
        <p:sp>
          <p:nvSpPr>
            <p:cNvPr id="18" name="Flowchart: Magnetic Disk 17"/>
            <p:cNvSpPr/>
            <p:nvPr/>
          </p:nvSpPr>
          <p:spPr>
            <a:xfrm>
              <a:off x="4778313" y="3159983"/>
              <a:ext cx="1137152" cy="153337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Object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Files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77259" y="4834038"/>
            <a:ext cx="1441952" cy="1838178"/>
            <a:chOff x="4681005" y="4834038"/>
            <a:chExt cx="1441952" cy="1838178"/>
          </a:xfrm>
          <a:solidFill>
            <a:srgbClr val="EAEAEA"/>
          </a:solidFill>
        </p:grpSpPr>
        <p:sp>
          <p:nvSpPr>
            <p:cNvPr id="19" name="Flowchart: Magnetic Disk 18"/>
            <p:cNvSpPr/>
            <p:nvPr/>
          </p:nvSpPr>
          <p:spPr>
            <a:xfrm>
              <a:off x="4681005" y="4834038"/>
              <a:ext cx="1137152" cy="1533378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Library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Files</a:t>
              </a:r>
            </a:p>
          </p:txBody>
        </p:sp>
        <p:sp>
          <p:nvSpPr>
            <p:cNvPr id="20" name="Flowchart: Magnetic Disk 19"/>
            <p:cNvSpPr/>
            <p:nvPr/>
          </p:nvSpPr>
          <p:spPr>
            <a:xfrm>
              <a:off x="4833405" y="4986438"/>
              <a:ext cx="1137152" cy="1533378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Library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Files</a:t>
              </a:r>
            </a:p>
          </p:txBody>
        </p:sp>
        <p:sp>
          <p:nvSpPr>
            <p:cNvPr id="21" name="Flowchart: Magnetic Disk 20"/>
            <p:cNvSpPr/>
            <p:nvPr/>
          </p:nvSpPr>
          <p:spPr>
            <a:xfrm>
              <a:off x="4985805" y="5138838"/>
              <a:ext cx="1137152" cy="1533378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Library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Files</a:t>
              </a:r>
            </a:p>
          </p:txBody>
        </p:sp>
      </p:grpSp>
      <p:sp>
        <p:nvSpPr>
          <p:cNvPr id="24" name="Left Arrow 23"/>
          <p:cNvSpPr/>
          <p:nvPr/>
        </p:nvSpPr>
        <p:spPr>
          <a:xfrm rot="19307285">
            <a:off x="3059920" y="3742007"/>
            <a:ext cx="1521647" cy="369332"/>
          </a:xfrm>
          <a:prstGeom prst="lef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/>
          <p:cNvSpPr/>
          <p:nvPr/>
        </p:nvSpPr>
        <p:spPr>
          <a:xfrm rot="2236369">
            <a:off x="3066328" y="5116408"/>
            <a:ext cx="1521647" cy="369332"/>
          </a:xfrm>
          <a:prstGeom prst="lef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Magnetic Disk 29"/>
          <p:cNvSpPr/>
          <p:nvPr/>
        </p:nvSpPr>
        <p:spPr>
          <a:xfrm>
            <a:off x="798353" y="3497049"/>
            <a:ext cx="2005825" cy="2256078"/>
          </a:xfrm>
          <a:prstGeom prst="flowChartMagneticDisk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Machine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Language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Executable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Program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51902" y="440095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Linker</a:t>
            </a:r>
          </a:p>
        </p:txBody>
      </p:sp>
    </p:spTree>
    <p:extLst>
      <p:ext uri="{BB962C8B-B14F-4D97-AF65-F5344CB8AC3E}">
        <p14:creationId xmlns:p14="http://schemas.microsoft.com/office/powerpoint/2010/main" val="33399317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Our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$ </a:t>
            </a:r>
            <a:r>
              <a:rPr lang="en-US" b="1" dirty="0" err="1">
                <a:latin typeface="Courier"/>
                <a:cs typeface="Courier"/>
              </a:rPr>
              <a:t>gcc</a:t>
            </a:r>
            <a:r>
              <a:rPr lang="en-US" b="1" dirty="0">
                <a:latin typeface="Courier"/>
                <a:cs typeface="Courier"/>
              </a:rPr>
              <a:t> example1.c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$ </a:t>
            </a:r>
            <a:r>
              <a:rPr lang="en-US" b="1" dirty="0" err="1">
                <a:latin typeface="Courier"/>
                <a:cs typeface="Courier"/>
              </a:rPr>
              <a:t>ls</a:t>
            </a: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example1.c		</a:t>
            </a:r>
            <a:r>
              <a:rPr lang="en-US" dirty="0" err="1">
                <a:latin typeface="Courier"/>
                <a:cs typeface="Courier"/>
              </a:rPr>
              <a:t>a.out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$ </a:t>
            </a:r>
            <a:r>
              <a:rPr lang="en-US" b="1" dirty="0">
                <a:latin typeface="Courier"/>
                <a:cs typeface="Courier"/>
              </a:rPr>
              <a:t>./</a:t>
            </a:r>
            <a:r>
              <a:rPr lang="en-US" b="1" dirty="0" err="1">
                <a:latin typeface="Courier"/>
                <a:cs typeface="Courier"/>
              </a:rPr>
              <a:t>a.out</a:t>
            </a:r>
            <a:r>
              <a:rPr lang="en-US" b="1" dirty="0">
                <a:latin typeface="Courier"/>
                <a:cs typeface="Courier"/>
              </a:rPr>
              <a:t> 6</a:t>
            </a:r>
          </a:p>
          <a:p>
            <a:pPr marL="0" indent="0">
              <a:buNone/>
            </a:pPr>
            <a:r>
              <a:rPr lang="mr-IN" dirty="0">
                <a:latin typeface="Courier"/>
                <a:cs typeface="Courier"/>
              </a:rPr>
              <a:t>6! = 720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$ </a:t>
            </a:r>
            <a:r>
              <a:rPr lang="en-US" b="1" dirty="0">
                <a:latin typeface="Courier"/>
                <a:cs typeface="Courier"/>
              </a:rPr>
              <a:t>./</a:t>
            </a:r>
            <a:r>
              <a:rPr lang="en-US" b="1" dirty="0" err="1">
                <a:latin typeface="Courier"/>
                <a:cs typeface="Courier"/>
              </a:rPr>
              <a:t>a.out</a:t>
            </a:r>
            <a:r>
              <a:rPr lang="en-US" b="1" dirty="0">
                <a:latin typeface="Courier"/>
                <a:cs typeface="Courier"/>
              </a:rPr>
              <a:t> 7</a:t>
            </a:r>
          </a:p>
          <a:p>
            <a:pPr marL="0" indent="0">
              <a:buNone/>
            </a:pPr>
            <a:r>
              <a:rPr lang="mr-IN" dirty="0">
                <a:latin typeface="Courier"/>
                <a:cs typeface="Courier"/>
              </a:rPr>
              <a:t>7! = 5040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666615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3761"/>
          </a:xfrm>
        </p:spPr>
        <p:txBody>
          <a:bodyPr>
            <a:normAutofit/>
          </a:bodyPr>
          <a:lstStyle/>
          <a:p>
            <a:r>
              <a:rPr lang="en-US" dirty="0"/>
              <a:t>Functions can’t be nested</a:t>
            </a:r>
          </a:p>
          <a:p>
            <a:r>
              <a:rPr lang="en-US" dirty="0"/>
              <a:t>Name scopes are based on where names are declared and describe where the names can be seen (used)</a:t>
            </a:r>
          </a:p>
          <a:p>
            <a:r>
              <a:rPr lang="en-US" dirty="0"/>
              <a:t>Ranges of the scopes are global (everywhere), within the file, the function, and the block (i.e. not much different from Java)</a:t>
            </a:r>
          </a:p>
          <a:p>
            <a:r>
              <a:rPr lang="en-US" dirty="0"/>
              <a:t>Names must be declared before first use</a:t>
            </a:r>
          </a:p>
          <a:p>
            <a:r>
              <a:rPr lang="en-US" dirty="0"/>
              <a:t>The global scope is influenced by the use of </a:t>
            </a:r>
            <a:r>
              <a:rPr lang="en-US" b="1" dirty="0"/>
              <a:t>static</a:t>
            </a:r>
            <a:r>
              <a:rPr lang="en-US" dirty="0"/>
              <a:t> and </a:t>
            </a:r>
            <a:r>
              <a:rPr lang="en-US" b="1" dirty="0"/>
              <a:t>extern</a:t>
            </a:r>
            <a:r>
              <a:rPr lang="en-US" dirty="0"/>
              <a:t> storage class keywords (more on that later)</a:t>
            </a:r>
          </a:p>
        </p:txBody>
      </p:sp>
    </p:spTree>
    <p:extLst>
      <p:ext uri="{BB962C8B-B14F-4D97-AF65-F5344CB8AC3E}">
        <p14:creationId xmlns:p14="http://schemas.microsoft.com/office/powerpoint/2010/main" val="18622979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710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Integer types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[unsigned] char 				8 bits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[unsigned] short 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				16 bits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[unsigned] int					16/32 bits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[unsigned] long 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				32/64 bits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[unsigned] long long 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		</a:t>
            </a:r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	64/128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bits</a:t>
            </a:r>
          </a:p>
          <a:p>
            <a:pPr>
              <a:defRPr/>
            </a:pPr>
            <a:r>
              <a:rPr lang="en-US" dirty="0"/>
              <a:t>Pointers (a special kind of integer)</a:t>
            </a:r>
          </a:p>
          <a:p>
            <a:pPr>
              <a:defRPr/>
            </a:pPr>
            <a:r>
              <a:rPr lang="en-US" dirty="0"/>
              <a:t>Floating point types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float						32 bits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double						64 bits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long double					128 bits</a:t>
            </a:r>
          </a:p>
          <a:p>
            <a:pPr>
              <a:defRPr/>
            </a:pPr>
            <a:r>
              <a:rPr lang="en-US" dirty="0"/>
              <a:t>Aggregate types</a:t>
            </a:r>
          </a:p>
          <a:p>
            <a:pPr lvl="1">
              <a:defRPr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union</a:t>
            </a:r>
          </a:p>
          <a:p>
            <a:pPr lvl="1"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</a:p>
        </p:txBody>
      </p:sp>
    </p:spTree>
    <p:extLst>
      <p:ext uri="{BB962C8B-B14F-4D97-AF65-F5344CB8AC3E}">
        <p14:creationId xmlns:p14="http://schemas.microsoft.com/office/powerpoint/2010/main" val="508663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Big?  It Depends.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It depends on your platform</a:t>
            </a:r>
          </a:p>
          <a:p>
            <a:pPr lvl="1">
              <a:defRPr/>
            </a:pPr>
            <a:r>
              <a:rPr lang="en-US" dirty="0"/>
              <a:t>char </a:t>
            </a:r>
            <a:r>
              <a:rPr lang="mr-IN" dirty="0"/>
              <a:t>–</a:t>
            </a:r>
            <a:r>
              <a:rPr lang="en-US" dirty="0"/>
              <a:t> at least 8 bits</a:t>
            </a:r>
          </a:p>
          <a:p>
            <a:pPr lvl="1">
              <a:defRPr/>
            </a:pPr>
            <a:r>
              <a:rPr lang="en-US" dirty="0"/>
              <a:t>short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at least 16 bits</a:t>
            </a:r>
          </a:p>
          <a:p>
            <a:pPr lvl="1">
              <a:defRPr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at least 16 bits</a:t>
            </a:r>
          </a:p>
          <a:p>
            <a:pPr lvl="1">
              <a:defRPr/>
            </a:pPr>
            <a:r>
              <a:rPr lang="en-US" dirty="0"/>
              <a:t>long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at least 32 bits</a:t>
            </a:r>
          </a:p>
          <a:p>
            <a:pPr>
              <a:defRPr/>
            </a:pPr>
            <a:r>
              <a:rPr lang="en-US" dirty="0"/>
              <a:t>You can tell with </a:t>
            </a:r>
            <a:r>
              <a:rPr lang="en-US" b="1" dirty="0" err="1"/>
              <a:t>sizeof</a:t>
            </a:r>
            <a:endParaRPr lang="en-US" b="1" dirty="0"/>
          </a:p>
          <a:p>
            <a:pPr>
              <a:defRPr/>
            </a:pPr>
            <a:r>
              <a:rPr lang="en-US" b="1" dirty="0" err="1"/>
              <a:t>sizeof</a:t>
            </a:r>
            <a:r>
              <a:rPr lang="en-US" dirty="0"/>
              <a:t> is a </a:t>
            </a:r>
            <a:r>
              <a:rPr lang="en-US" b="1" dirty="0"/>
              <a:t>compile-time </a:t>
            </a:r>
            <a:r>
              <a:rPr lang="en-US" dirty="0"/>
              <a:t>constant reflecting the number of bytes held by a data type </a:t>
            </a:r>
            <a:r>
              <a:rPr lang="en-US" b="1" dirty="0"/>
              <a:t>or</a:t>
            </a:r>
            <a:r>
              <a:rPr lang="en-US" dirty="0"/>
              <a:t> instance</a:t>
            </a:r>
            <a:endParaRPr lang="en-US" b="1" dirty="0"/>
          </a:p>
          <a:p>
            <a:pPr>
              <a:defRPr/>
            </a:pPr>
            <a:r>
              <a:rPr lang="en-US" dirty="0" err="1"/>
              <a:t>sizeof</a:t>
            </a:r>
            <a:r>
              <a:rPr lang="en-US" dirty="0"/>
              <a:t>(char) &lt;= </a:t>
            </a:r>
            <a:r>
              <a:rPr lang="en-US" dirty="0" err="1"/>
              <a:t>sizeof</a:t>
            </a:r>
            <a:r>
              <a:rPr lang="en-US" dirty="0"/>
              <a:t>(short) &lt;=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 &lt;= </a:t>
            </a:r>
            <a:r>
              <a:rPr lang="en-US" dirty="0" err="1"/>
              <a:t>sizeof</a:t>
            </a:r>
            <a:r>
              <a:rPr lang="en-US" dirty="0"/>
              <a:t>(long)</a:t>
            </a:r>
          </a:p>
          <a:p>
            <a:pPr>
              <a:defRPr/>
            </a:pPr>
            <a:r>
              <a:rPr lang="en-US" b="1" dirty="0" err="1"/>
              <a:t>sizeof</a:t>
            </a:r>
            <a:r>
              <a:rPr lang="en-US" b="1" dirty="0"/>
              <a:t> </a:t>
            </a:r>
            <a:r>
              <a:rPr lang="en-US" dirty="0"/>
              <a:t>char is 1.</a:t>
            </a:r>
          </a:p>
        </p:txBody>
      </p:sp>
    </p:spTree>
    <p:extLst>
      <p:ext uri="{BB962C8B-B14F-4D97-AF65-F5344CB8AC3E}">
        <p14:creationId xmlns:p14="http://schemas.microsoft.com/office/powerpoint/2010/main" val="34231640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71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Strings are arrays of characters and end with an ASCII NUL (a.k.a. 0 or ‘\0’)</a:t>
            </a:r>
          </a:p>
          <a:p>
            <a:r>
              <a:rPr lang="en-US" dirty="0"/>
              <a:t>You can define them like this</a:t>
            </a:r>
            <a:br>
              <a:rPr lang="en-US" dirty="0"/>
            </a:br>
            <a:r>
              <a:rPr lang="en-US" dirty="0"/>
              <a:t>		char </a:t>
            </a:r>
            <a:r>
              <a:rPr lang="en-US" dirty="0" err="1"/>
              <a:t>mystr</a:t>
            </a:r>
            <a:r>
              <a:rPr lang="en-US" dirty="0"/>
              <a:t>[6];</a:t>
            </a:r>
          </a:p>
          <a:p>
            <a:r>
              <a:rPr lang="en-US" dirty="0"/>
              <a:t>You can initialize them several ways</a:t>
            </a:r>
            <a:br>
              <a:rPr lang="en-US" dirty="0"/>
            </a:br>
            <a:r>
              <a:rPr lang="en-US" dirty="0"/>
              <a:t>		char </a:t>
            </a:r>
            <a:r>
              <a:rPr lang="en-US" dirty="0" err="1"/>
              <a:t>mystr</a:t>
            </a:r>
            <a:r>
              <a:rPr lang="en-US" dirty="0"/>
              <a:t>[6] = { ‘H’, ‘e’, ‘l’, ‘l’, ‘o’, ‘\0’ };</a:t>
            </a:r>
            <a:br>
              <a:rPr lang="en-US" dirty="0"/>
            </a:br>
            <a:r>
              <a:rPr lang="en-US" dirty="0"/>
              <a:t>		char </a:t>
            </a:r>
            <a:r>
              <a:rPr lang="en-US" dirty="0" err="1"/>
              <a:t>mystr</a:t>
            </a:r>
            <a:r>
              <a:rPr lang="en-US" dirty="0"/>
              <a:t>[] = { ‘H’, ‘e’, ‘l’, ‘l’, ‘o’, ‘\0’ };</a:t>
            </a:r>
            <a:br>
              <a:rPr lang="en-US" dirty="0"/>
            </a:br>
            <a:r>
              <a:rPr lang="en-US" dirty="0"/>
              <a:t>		char </a:t>
            </a:r>
            <a:r>
              <a:rPr lang="en-US" dirty="0" err="1"/>
              <a:t>mystr</a:t>
            </a:r>
            <a:r>
              <a:rPr lang="en-US" dirty="0"/>
              <a:t>[] = “Hello”;</a:t>
            </a:r>
          </a:p>
          <a:p>
            <a:r>
              <a:rPr lang="en-US" dirty="0"/>
              <a:t>The latter two are </a:t>
            </a:r>
            <a:r>
              <a:rPr lang="en-US" b="1" dirty="0"/>
              <a:t>special cases </a:t>
            </a:r>
            <a:r>
              <a:rPr lang="en-US" dirty="0"/>
              <a:t>in which the C compiler determines the length of the array from the initializer</a:t>
            </a:r>
          </a:p>
          <a:p>
            <a:r>
              <a:rPr lang="en-US" dirty="0"/>
              <a:t>There are a number of library functions for dealing with strings, including </a:t>
            </a:r>
            <a:r>
              <a:rPr lang="en-US" dirty="0" err="1"/>
              <a:t>strlen</a:t>
            </a:r>
            <a:r>
              <a:rPr lang="en-US" dirty="0"/>
              <a:t>(), </a:t>
            </a:r>
            <a:r>
              <a:rPr lang="en-US" dirty="0" err="1"/>
              <a:t>strcpy</a:t>
            </a:r>
            <a:r>
              <a:rPr lang="en-US" dirty="0"/>
              <a:t>(), and </a:t>
            </a:r>
            <a:r>
              <a:rPr lang="en-US" dirty="0" err="1"/>
              <a:t>strdup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1222988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Structs</a:t>
            </a:r>
            <a:r>
              <a:rPr lang="en-US" dirty="0"/>
              <a:t> look at lot like classes in Java </a:t>
            </a:r>
            <a:r>
              <a:rPr lang="mr-IN" dirty="0"/>
              <a:t>–</a:t>
            </a:r>
            <a:r>
              <a:rPr lang="en-US" dirty="0"/>
              <a:t> they are aggregate data types</a:t>
            </a:r>
          </a:p>
          <a:p>
            <a:pPr>
              <a:defRPr/>
            </a:pPr>
            <a:r>
              <a:rPr lang="en-US" dirty="0"/>
              <a:t>They contain no methods and all members are publicly visible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sz="2600" dirty="0" err="1">
                <a:latin typeface="Courier"/>
                <a:cs typeface="Courier"/>
              </a:rPr>
              <a:t>struct</a:t>
            </a:r>
            <a:r>
              <a:rPr lang="en-US" sz="2600" dirty="0">
                <a:latin typeface="Courier"/>
                <a:cs typeface="Courier"/>
              </a:rPr>
              <a:t> a {</a:t>
            </a:r>
          </a:p>
          <a:p>
            <a:pPr marL="457200" lvl="1" indent="0">
              <a:buFontTx/>
              <a:buNone/>
              <a:defRPr/>
            </a:pP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a, b;</a:t>
            </a:r>
          </a:p>
          <a:p>
            <a:pPr marL="457200" lvl="1" indent="0">
              <a:buFontTx/>
              <a:buNone/>
              <a:defRPr/>
            </a:pPr>
            <a:r>
              <a:rPr lang="en-US" sz="2600" dirty="0">
                <a:latin typeface="Courier"/>
                <a:cs typeface="Courier"/>
              </a:rPr>
              <a:t>char c[4];</a:t>
            </a:r>
          </a:p>
          <a:p>
            <a:pPr marL="457200" lvl="1" indent="0">
              <a:buFontTx/>
              <a:buNone/>
              <a:defRPr/>
            </a:pP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d;</a:t>
            </a:r>
          </a:p>
          <a:p>
            <a:pPr marL="457200" lvl="1" indent="0">
              <a:buFontTx/>
              <a:buNone/>
              <a:defRPr/>
            </a:pPr>
            <a:r>
              <a:rPr lang="en-US" sz="2600" dirty="0">
                <a:latin typeface="Courier"/>
                <a:cs typeface="Courier"/>
              </a:rPr>
              <a:t>} </a:t>
            </a:r>
            <a:r>
              <a:rPr lang="en-US" sz="2600" dirty="0" err="1">
                <a:latin typeface="Courier"/>
                <a:cs typeface="Courier"/>
              </a:rPr>
              <a:t>astruct</a:t>
            </a:r>
            <a:r>
              <a:rPr lang="en-US" sz="2600" dirty="0">
                <a:latin typeface="Courier"/>
                <a:cs typeface="Courier"/>
              </a:rPr>
              <a:t>;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27600" y="4276068"/>
            <a:ext cx="21336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7600" y="4741206"/>
            <a:ext cx="21336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4927600" y="5206343"/>
            <a:ext cx="21336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c[4]</a:t>
            </a:r>
          </a:p>
        </p:txBody>
      </p:sp>
      <p:sp>
        <p:nvSpPr>
          <p:cNvPr id="7" name="Rectangle 6"/>
          <p:cNvSpPr/>
          <p:nvPr/>
        </p:nvSpPr>
        <p:spPr>
          <a:xfrm>
            <a:off x="4927600" y="5673068"/>
            <a:ext cx="21336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3191" name="TextBox 7"/>
          <p:cNvSpPr txBox="1">
            <a:spLocks noChangeArrowheads="1"/>
          </p:cNvSpPr>
          <p:nvPr/>
        </p:nvSpPr>
        <p:spPr bwMode="auto">
          <a:xfrm>
            <a:off x="4902200" y="6257268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16 bytes (4x4)</a:t>
            </a:r>
          </a:p>
        </p:txBody>
      </p:sp>
    </p:spTree>
    <p:extLst>
      <p:ext uri="{BB962C8B-B14F-4D97-AF65-F5344CB8AC3E}">
        <p14:creationId xmlns:p14="http://schemas.microsoft.com/office/powerpoint/2010/main" val="8542827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struct</a:t>
            </a:r>
            <a:r>
              <a:rPr lang="en-US" dirty="0"/>
              <a:t> tag declares the type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car {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		char </a:t>
            </a:r>
            <a:r>
              <a:rPr lang="en-US" dirty="0" err="1">
                <a:latin typeface="Courier"/>
                <a:cs typeface="Courier"/>
              </a:rPr>
              <a:t>mfg</a:t>
            </a:r>
            <a:r>
              <a:rPr lang="en-US" dirty="0">
                <a:latin typeface="Courier"/>
                <a:cs typeface="Courier"/>
              </a:rPr>
              <a:t>[30];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		char model[30];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	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year;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		};</a:t>
            </a:r>
          </a:p>
          <a:p>
            <a:r>
              <a:rPr lang="en-US" dirty="0"/>
              <a:t>Names following the </a:t>
            </a:r>
            <a:r>
              <a:rPr lang="en-US" dirty="0" err="1"/>
              <a:t>struct</a:t>
            </a:r>
            <a:r>
              <a:rPr lang="en-US" dirty="0"/>
              <a:t> tag defines instances of the </a:t>
            </a:r>
            <a:r>
              <a:rPr lang="en-US" dirty="0" err="1"/>
              <a:t>struct</a:t>
            </a:r>
            <a:r>
              <a:rPr lang="en-US" dirty="0"/>
              <a:t> (i.e. allocate storage)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car </a:t>
            </a:r>
            <a:r>
              <a:rPr lang="en-US" dirty="0" err="1">
                <a:latin typeface="Courier"/>
                <a:cs typeface="Courier"/>
              </a:rPr>
              <a:t>mikes_car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johns_car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/>
              <a:t>You can do both at the same time as on the previous slide</a:t>
            </a:r>
          </a:p>
        </p:txBody>
      </p:sp>
    </p:spTree>
    <p:extLst>
      <p:ext uri="{BB962C8B-B14F-4D97-AF65-F5344CB8AC3E}">
        <p14:creationId xmlns:p14="http://schemas.microsoft.com/office/powerpoint/2010/main" val="15920262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Referencing Structure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.</a:t>
            </a:r>
            <a:r>
              <a:rPr lang="en-US" dirty="0"/>
              <a:t> operator is used just as in Java to reference members of a structure</a:t>
            </a:r>
            <a:br>
              <a:rPr lang="en-US" dirty="0"/>
            </a:br>
            <a:r>
              <a:rPr lang="en-US" dirty="0"/>
              <a:t>	</a:t>
            </a:r>
            <a:r>
              <a:rPr lang="en-US" sz="2400" dirty="0" err="1">
                <a:latin typeface="Courier"/>
                <a:cs typeface="Courier"/>
              </a:rPr>
              <a:t>printf</a:t>
            </a:r>
            <a:r>
              <a:rPr lang="en-US" sz="2400" dirty="0">
                <a:latin typeface="Courier"/>
                <a:cs typeface="Courier"/>
              </a:rPr>
              <a:t>(“%s\n”, </a:t>
            </a:r>
            <a:r>
              <a:rPr lang="en-US" sz="2400" dirty="0" err="1">
                <a:latin typeface="Courier"/>
                <a:cs typeface="Courier"/>
              </a:rPr>
              <a:t>mikes_car.model</a:t>
            </a:r>
            <a:r>
              <a:rPr lang="en-US" sz="2400" dirty="0">
                <a:latin typeface="Courier"/>
                <a:cs typeface="Courier"/>
              </a:rPr>
              <a:t>);</a:t>
            </a:r>
            <a:br>
              <a:rPr lang="en-US" sz="2400" dirty="0">
                <a:latin typeface="Courier"/>
                <a:cs typeface="Courier"/>
              </a:rPr>
            </a:b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>
                <a:latin typeface="Courier"/>
                <a:cs typeface="Courier"/>
              </a:rPr>
              <a:t>strcpy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johns_car.mfg</a:t>
            </a:r>
            <a:r>
              <a:rPr lang="en-US" sz="2400" dirty="0">
                <a:latin typeface="Courier"/>
                <a:cs typeface="Courier"/>
              </a:rPr>
              <a:t>, “Chevrolet”);</a:t>
            </a:r>
            <a:br>
              <a:rPr lang="en-US" sz="2400" dirty="0">
                <a:latin typeface="Courier"/>
                <a:cs typeface="Courier"/>
              </a:rPr>
            </a:b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6952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D6652-EA65-4D8C-8390-7493DDB9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09B7A-CD5B-499E-A342-5071D7DEF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are case sensitive</a:t>
            </a:r>
          </a:p>
          <a:p>
            <a:r>
              <a:rPr lang="en-US" dirty="0"/>
              <a:t>Dynamically typed</a:t>
            </a:r>
          </a:p>
          <a:p>
            <a:pPr lvl="1"/>
            <a:r>
              <a:rPr lang="en-US" dirty="0"/>
              <a:t>But there are datatypes (String, int,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Variables are always indicated by $ both in assignment and reference</a:t>
            </a:r>
          </a:p>
          <a:p>
            <a:r>
              <a:rPr lang="en-US" b="1" u="sng" dirty="0"/>
              <a:t>Scalar</a:t>
            </a:r>
            <a:r>
              <a:rPr lang="en-US" dirty="0"/>
              <a:t>:- a variable that stores a single unit of data at a time</a:t>
            </a:r>
          </a:p>
          <a:p>
            <a:pPr lvl="1"/>
            <a:r>
              <a:rPr lang="en-US" dirty="0"/>
              <a:t>You will need to remember this term…</a:t>
            </a:r>
          </a:p>
        </p:txBody>
      </p:sp>
    </p:spTree>
    <p:extLst>
      <p:ext uri="{BB962C8B-B14F-4D97-AF65-F5344CB8AC3E}">
        <p14:creationId xmlns:p14="http://schemas.microsoft.com/office/powerpoint/2010/main" val="21769899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5026"/>
            <a:ext cx="8229600" cy="5076085"/>
          </a:xfrm>
        </p:spPr>
        <p:txBody>
          <a:bodyPr>
            <a:normAutofit/>
          </a:bodyPr>
          <a:lstStyle/>
          <a:p>
            <a:r>
              <a:rPr lang="en-US" dirty="0"/>
              <a:t>Pointers contain memory addresses (or NULL)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dirty="0"/>
              <a:t>In C, we can write it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"/>
                <a:cs typeface="Courier"/>
              </a:rPr>
              <a:t>int b = 29;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int *</a:t>
            </a:r>
            <a:r>
              <a:rPr lang="en-US" dirty="0" err="1">
                <a:latin typeface="Courier"/>
                <a:cs typeface="Courier"/>
              </a:rPr>
              <a:t>baddr</a:t>
            </a:r>
            <a:r>
              <a:rPr lang="en-US" dirty="0">
                <a:latin typeface="Courier"/>
                <a:cs typeface="Courier"/>
              </a:rPr>
              <a:t> = &amp;b;</a:t>
            </a:r>
            <a:br>
              <a:rPr lang="en-US" dirty="0">
                <a:latin typeface="Courier"/>
                <a:cs typeface="Courier"/>
              </a:rPr>
            </a:br>
            <a:endParaRPr lang="en-US" sz="1400" dirty="0">
              <a:latin typeface="Courier"/>
              <a:cs typeface="Courier"/>
            </a:endParaRPr>
          </a:p>
          <a:p>
            <a:r>
              <a:rPr lang="en-US" dirty="0">
                <a:cs typeface="Courier"/>
              </a:rPr>
              <a:t>&amp; is the “address of” operator; you use it to obtain a pointer to an existing data item </a:t>
            </a:r>
          </a:p>
          <a:p>
            <a:r>
              <a:rPr lang="en-US" dirty="0"/>
              <a:t>Note that these are C initializers. The syntax is a tiny bit different if we use an executable statement</a:t>
            </a:r>
          </a:p>
        </p:txBody>
      </p:sp>
    </p:spTree>
    <p:extLst>
      <p:ext uri="{BB962C8B-B14F-4D97-AF65-F5344CB8AC3E}">
        <p14:creationId xmlns:p14="http://schemas.microsoft.com/office/powerpoint/2010/main" val="39370958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7388"/>
          </a:xfrm>
        </p:spPr>
        <p:txBody>
          <a:bodyPr>
            <a:normAutofit/>
          </a:bodyPr>
          <a:lstStyle/>
          <a:p>
            <a:r>
              <a:rPr lang="en-US" dirty="0"/>
              <a:t>To reference what a pointer points to, we use the dereference operator </a:t>
            </a:r>
            <a:r>
              <a:rPr lang="en-US" b="1" dirty="0"/>
              <a:t>*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/>
              <a:t>In C, we can write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err="1">
                <a:latin typeface="Courier"/>
                <a:cs typeface="Courier"/>
              </a:rPr>
              <a:t>baddr</a:t>
            </a:r>
            <a:r>
              <a:rPr lang="en-US" dirty="0">
                <a:latin typeface="Courier"/>
                <a:cs typeface="Courier"/>
              </a:rPr>
              <a:t> = *</a:t>
            </a:r>
            <a:r>
              <a:rPr lang="en-US" dirty="0" err="1">
                <a:latin typeface="Courier"/>
                <a:cs typeface="Courier"/>
              </a:rPr>
              <a:t>baddr</a:t>
            </a:r>
            <a:r>
              <a:rPr lang="en-US" dirty="0">
                <a:latin typeface="Courier"/>
                <a:cs typeface="Courier"/>
              </a:rPr>
              <a:t> + 2;</a:t>
            </a:r>
          </a:p>
        </p:txBody>
      </p:sp>
    </p:spTree>
    <p:extLst>
      <p:ext uri="{BB962C8B-B14F-4D97-AF65-F5344CB8AC3E}">
        <p14:creationId xmlns:p14="http://schemas.microsoft.com/office/powerpoint/2010/main" val="8106448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Continuing our example with </a:t>
            </a:r>
            <a:r>
              <a:rPr lang="en-US" b="1" dirty="0"/>
              <a:t>b</a:t>
            </a:r>
            <a:r>
              <a:rPr lang="en-US" dirty="0"/>
              <a:t> and </a:t>
            </a:r>
            <a:r>
              <a:rPr lang="en-US" b="1" dirty="0" err="1"/>
              <a:t>baddr</a:t>
            </a:r>
            <a:r>
              <a:rPr lang="en-US" dirty="0"/>
              <a:t>,</a:t>
            </a:r>
          </a:p>
          <a:p>
            <a:pPr marL="457200" lvl="1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(“%d\n”, b);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*</a:t>
            </a:r>
            <a:r>
              <a:rPr lang="en-US" dirty="0" err="1">
                <a:latin typeface="Courier"/>
                <a:cs typeface="Courier"/>
              </a:rPr>
              <a:t>baddr</a:t>
            </a:r>
            <a:r>
              <a:rPr lang="en-US" dirty="0">
                <a:latin typeface="Courier"/>
                <a:cs typeface="Courier"/>
              </a:rPr>
              <a:t> = 18;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(“%d\n”, b);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(“%d\n”, *</a:t>
            </a:r>
            <a:r>
              <a:rPr lang="en-US" dirty="0" err="1">
                <a:latin typeface="Courier"/>
                <a:cs typeface="Courier"/>
              </a:rPr>
              <a:t>baddr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marL="457200" lvl="1" indent="0">
              <a:buNone/>
            </a:pPr>
            <a:r>
              <a:rPr lang="en-US" sz="3200" dirty="0">
                <a:cs typeface="Courier"/>
              </a:rPr>
              <a:t>prints</a:t>
            </a:r>
          </a:p>
          <a:p>
            <a:pPr marL="457200" lvl="1" indent="0">
              <a:buNone/>
            </a:pPr>
            <a:r>
              <a:rPr lang="en-US" sz="3200" dirty="0">
                <a:cs typeface="Courier"/>
              </a:rPr>
              <a:t>	29</a:t>
            </a:r>
            <a:br>
              <a:rPr lang="en-US" sz="3200" dirty="0">
                <a:cs typeface="Courier"/>
              </a:rPr>
            </a:br>
            <a:r>
              <a:rPr lang="en-US" sz="3200" dirty="0">
                <a:cs typeface="Courier"/>
              </a:rPr>
              <a:t>	18</a:t>
            </a:r>
            <a:br>
              <a:rPr lang="en-US" sz="3200" dirty="0">
                <a:cs typeface="Courier"/>
              </a:rPr>
            </a:br>
            <a:r>
              <a:rPr lang="en-US" sz="3200" dirty="0">
                <a:cs typeface="Courier"/>
              </a:rPr>
              <a:t>	18</a:t>
            </a:r>
          </a:p>
          <a:p>
            <a:r>
              <a:rPr lang="en-US" dirty="0">
                <a:cs typeface="Courier"/>
              </a:rPr>
              <a:t>The value stored at </a:t>
            </a:r>
            <a:r>
              <a:rPr lang="en-US" b="1" dirty="0">
                <a:cs typeface="Courier"/>
              </a:rPr>
              <a:t>b</a:t>
            </a:r>
            <a:r>
              <a:rPr lang="en-US" dirty="0">
                <a:cs typeface="Courier"/>
              </a:rPr>
              <a:t> has been changed to 18; </a:t>
            </a:r>
            <a:r>
              <a:rPr lang="en-US" b="1" dirty="0" err="1">
                <a:cs typeface="Courier"/>
              </a:rPr>
              <a:t>baddr</a:t>
            </a:r>
            <a:r>
              <a:rPr lang="en-US" b="1" dirty="0">
                <a:cs typeface="Courier"/>
              </a:rPr>
              <a:t> </a:t>
            </a:r>
            <a:r>
              <a:rPr lang="en-US" dirty="0">
                <a:cs typeface="Courier"/>
              </a:rPr>
              <a:t>still contains the address of </a:t>
            </a:r>
            <a:r>
              <a:rPr lang="en-US" b="1" dirty="0">
                <a:cs typeface="Courier"/>
              </a:rPr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2239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* Has Two Meanings!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4870907"/>
            <a:ext cx="4033838" cy="183469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en-US" sz="3200" b="1" dirty="0">
                <a:latin typeface="Courier New" charset="0"/>
                <a:cs typeface="+mn-cs"/>
              </a:rPr>
              <a:t>Declaration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urier New" charset="0"/>
                <a:cs typeface="+mn-cs"/>
              </a:rPr>
              <a:t>int *px = &amp;</a:t>
            </a:r>
            <a:r>
              <a:rPr lang="en-US" b="1" dirty="0">
                <a:latin typeface="Courier New" charset="0"/>
              </a:rPr>
              <a:t>x</a:t>
            </a:r>
            <a:r>
              <a:rPr lang="en-US" b="1" dirty="0">
                <a:latin typeface="Courier New" charset="0"/>
                <a:cs typeface="+mn-cs"/>
              </a:rPr>
              <a:t>;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4870908"/>
            <a:ext cx="4033837" cy="1834691"/>
          </a:xfrm>
          <a:extLst>
            <a:ext uri="{91240B29-F687-4f45-9708-019B960494DF}">
              <a14:hiddenLine xmlns=""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en-US" sz="3200" b="1" dirty="0">
                <a:latin typeface="Courier New" charset="0"/>
              </a:rPr>
              <a:t>Statement</a:t>
            </a:r>
          </a:p>
          <a:p>
            <a:pPr eaLnBrk="1" hangingPunct="1">
              <a:buFontTx/>
              <a:buNone/>
              <a:defRPr/>
            </a:pPr>
            <a:endParaRPr lang="en-US" sz="3200" b="1" dirty="0">
              <a:latin typeface="Courier New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300" b="1" dirty="0">
                <a:latin typeface="Courier New" charset="0"/>
                <a:cs typeface="+mn-cs"/>
              </a:rPr>
              <a:t>int *px;</a:t>
            </a:r>
          </a:p>
          <a:p>
            <a:pPr eaLnBrk="1" hangingPunct="1">
              <a:buFontTx/>
              <a:buNone/>
              <a:defRPr/>
            </a:pPr>
            <a:r>
              <a:rPr lang="en-US" sz="3300" b="1" dirty="0">
                <a:latin typeface="Courier New" charset="0"/>
                <a:cs typeface="+mn-cs"/>
              </a:rPr>
              <a:t>px = &amp;</a:t>
            </a:r>
            <a:r>
              <a:rPr lang="en-US" sz="3300" b="1" dirty="0">
                <a:latin typeface="Courier New" charset="0"/>
              </a:rPr>
              <a:t>x</a:t>
            </a:r>
            <a:r>
              <a:rPr lang="en-US" sz="3300" b="1" dirty="0">
                <a:latin typeface="Courier New" charset="0"/>
                <a:cs typeface="+mn-cs"/>
              </a:rPr>
              <a:t>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6128" y="1702365"/>
            <a:ext cx="8229600" cy="31685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Don’t let the * in declarations confuse you about executable statements.</a:t>
            </a:r>
          </a:p>
          <a:p>
            <a:r>
              <a:rPr lang="en-US" dirty="0"/>
              <a:t>In a declaration, * means “pointer to” and is part of the type</a:t>
            </a:r>
          </a:p>
          <a:p>
            <a:r>
              <a:rPr lang="en-US" dirty="0"/>
              <a:t>In an executable statement, </a:t>
            </a:r>
            <a:r>
              <a:rPr lang="en-US" b="1" dirty="0"/>
              <a:t>*</a:t>
            </a:r>
            <a:r>
              <a:rPr lang="en-US" dirty="0"/>
              <a:t> is the “dereference” operator</a:t>
            </a:r>
          </a:p>
          <a:p>
            <a:r>
              <a:rPr lang="en-US" dirty="0"/>
              <a:t>When applied to a pointer, </a:t>
            </a:r>
            <a:r>
              <a:rPr lang="en-US" b="1" dirty="0"/>
              <a:t>*</a:t>
            </a:r>
            <a:r>
              <a:rPr lang="en-US" dirty="0"/>
              <a:t> makes the expression mean “What this pointer points to”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535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Pointers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594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cs typeface="+mn-cs"/>
              </a:rPr>
              <a:t>Powerful and dangerous</a:t>
            </a:r>
          </a:p>
          <a:p>
            <a:pPr eaLnBrk="1" hangingPunct="1">
              <a:defRPr/>
            </a:pPr>
            <a:r>
              <a:rPr lang="en-US" sz="2800" dirty="0">
                <a:cs typeface="+mn-cs"/>
              </a:rPr>
              <a:t>No runtime checking (for efficiency)</a:t>
            </a:r>
          </a:p>
          <a:p>
            <a:pPr eaLnBrk="1" hangingPunct="1">
              <a:defRPr/>
            </a:pPr>
            <a:r>
              <a:rPr lang="en-US" sz="2800" dirty="0">
                <a:cs typeface="+mn-cs"/>
              </a:rPr>
              <a:t>Bad reputation</a:t>
            </a:r>
          </a:p>
          <a:p>
            <a:pPr eaLnBrk="1" hangingPunct="1">
              <a:defRPr/>
            </a:pPr>
            <a:r>
              <a:rPr lang="en-US" sz="2800" dirty="0">
                <a:cs typeface="+mn-cs"/>
              </a:rPr>
              <a:t>Java has removed many of the features of pointers that cause problems, hence the decision to call them references:</a:t>
            </a:r>
          </a:p>
          <a:p>
            <a:pPr lvl="1" eaLnBrk="1" hangingPunct="1">
              <a:defRPr/>
            </a:pPr>
            <a:r>
              <a:rPr lang="en-US" sz="2400" dirty="0"/>
              <a:t>No “address of” operator</a:t>
            </a:r>
          </a:p>
          <a:p>
            <a:pPr lvl="1" eaLnBrk="1" hangingPunct="1">
              <a:defRPr/>
            </a:pPr>
            <a:r>
              <a:rPr lang="en-US" sz="2400" dirty="0"/>
              <a:t>No “dereference” operator (always dereferences)</a:t>
            </a:r>
          </a:p>
          <a:p>
            <a:pPr lvl="1" eaLnBrk="1" hangingPunct="1">
              <a:defRPr/>
            </a:pPr>
            <a:r>
              <a:rPr lang="en-US" sz="2400" dirty="0"/>
              <a:t>No pointer arithmetic</a:t>
            </a:r>
          </a:p>
        </p:txBody>
      </p:sp>
    </p:spTree>
    <p:extLst>
      <p:ext uri="{BB962C8B-B14F-4D97-AF65-F5344CB8AC3E}">
        <p14:creationId xmlns:p14="http://schemas.microsoft.com/office/powerpoint/2010/main" val="14032337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Question?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5638800" cy="5105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int x = 3;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int y = 72;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int *px = &amp;x;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int *</a:t>
            </a:r>
            <a:r>
              <a:rPr lang="en-US" sz="2400" b="1" dirty="0" err="1">
                <a:latin typeface="Courier New" charset="0"/>
                <a:cs typeface="+mn-cs"/>
              </a:rPr>
              <a:t>py</a:t>
            </a:r>
            <a:r>
              <a:rPr lang="en-US" sz="2400" b="1" dirty="0">
                <a:latin typeface="Courier New" charset="0"/>
                <a:cs typeface="+mn-cs"/>
              </a:rPr>
              <a:t> = &amp;y;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*px = 7;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b="1" dirty="0" err="1">
                <a:latin typeface="Courier New" charset="0"/>
                <a:cs typeface="+mn-cs"/>
              </a:rPr>
              <a:t>py</a:t>
            </a:r>
            <a:r>
              <a:rPr lang="en-US" sz="2400" b="1" dirty="0">
                <a:latin typeface="Courier New" charset="0"/>
                <a:cs typeface="+mn-cs"/>
              </a:rPr>
              <a:t> = px;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x = 12;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b="1" dirty="0" err="1">
                <a:latin typeface="Courier New" charset="0"/>
                <a:cs typeface="+mn-cs"/>
              </a:rPr>
              <a:t>printf</a:t>
            </a:r>
            <a:r>
              <a:rPr lang="en-US" sz="2400" b="1" dirty="0">
                <a:latin typeface="Courier New" charset="0"/>
                <a:cs typeface="+mn-cs"/>
              </a:rPr>
              <a:t>("%d %d\n", *px, *</a:t>
            </a:r>
            <a:r>
              <a:rPr lang="en-US" sz="2400" b="1" dirty="0" err="1">
                <a:latin typeface="Courier New" charset="0"/>
                <a:cs typeface="+mn-cs"/>
              </a:rPr>
              <a:t>py</a:t>
            </a:r>
            <a:r>
              <a:rPr lang="en-US" sz="2400" b="1" dirty="0">
                <a:latin typeface="Courier New" charset="0"/>
                <a:cs typeface="+mn-cs"/>
              </a:rPr>
              <a:t>);</a:t>
            </a:r>
          </a:p>
          <a:p>
            <a:pPr marL="0" indent="0" eaLnBrk="1" hangingPunct="1">
              <a:buFontTx/>
              <a:buNone/>
              <a:defRPr/>
            </a:pPr>
            <a:endParaRPr lang="en-US" sz="2400" b="1" dirty="0">
              <a:latin typeface="Courier New" charset="0"/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4000" dirty="0">
                <a:cs typeface="+mn-cs"/>
              </a:rPr>
              <a:t>What is the output?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38838" y="1600200"/>
            <a:ext cx="2617787" cy="51054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en-US" b="1" dirty="0">
                <a:latin typeface="Courier New" charset="0"/>
                <a:cs typeface="+mn-cs"/>
              </a:rPr>
              <a:t>  3 72</a:t>
            </a:r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en-US" b="1" dirty="0">
                <a:latin typeface="Courier New" charset="0"/>
                <a:cs typeface="+mn-cs"/>
              </a:rPr>
              <a:t>  72 3</a:t>
            </a:r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en-US" b="1" dirty="0">
                <a:latin typeface="Courier New" charset="0"/>
                <a:cs typeface="+mn-cs"/>
              </a:rPr>
              <a:t>  7 12</a:t>
            </a:r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en-US" b="1" dirty="0">
                <a:latin typeface="Courier New" charset="0"/>
                <a:cs typeface="+mn-cs"/>
              </a:rPr>
              <a:t>  12 7</a:t>
            </a:r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en-US" b="1" dirty="0">
                <a:latin typeface="Courier New" charset="0"/>
                <a:cs typeface="+mn-cs"/>
              </a:rPr>
              <a:t>  3 3</a:t>
            </a:r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en-US" b="1" dirty="0">
                <a:latin typeface="Courier New" charset="0"/>
                <a:cs typeface="+mn-cs"/>
              </a:rPr>
              <a:t>  72 72</a:t>
            </a:r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en-US" b="1" dirty="0">
                <a:latin typeface="Courier New" charset="0"/>
                <a:cs typeface="+mn-cs"/>
              </a:rPr>
              <a:t>  12 12</a:t>
            </a:r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en-US" b="1" dirty="0">
                <a:latin typeface="Courier New" charset="0"/>
                <a:cs typeface="+mn-cs"/>
              </a:rPr>
              <a:t>  12 72</a:t>
            </a:r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en-US" b="1" dirty="0">
                <a:latin typeface="Courier New" charset="0"/>
                <a:cs typeface="+mn-cs"/>
              </a:rPr>
              <a:t>  72 12</a:t>
            </a:r>
          </a:p>
        </p:txBody>
      </p:sp>
    </p:spTree>
    <p:extLst>
      <p:ext uri="{BB962C8B-B14F-4D97-AF65-F5344CB8AC3E}">
        <p14:creationId xmlns:p14="http://schemas.microsoft.com/office/powerpoint/2010/main" val="29052218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Pointer Operator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0380"/>
          </a:xfrm>
        </p:spPr>
        <p:txBody>
          <a:bodyPr>
            <a:normAutofit/>
          </a:bodyPr>
          <a:lstStyle/>
          <a:p>
            <a:r>
              <a:rPr lang="en-US" dirty="0"/>
              <a:t>C supports the operator </a:t>
            </a:r>
            <a:r>
              <a:rPr lang="en-US" b="1" dirty="0"/>
              <a:t>-&gt;</a:t>
            </a:r>
          </a:p>
          <a:p>
            <a:r>
              <a:rPr lang="en-US" dirty="0"/>
              <a:t>The left operand must be a pointer and the right operand a </a:t>
            </a:r>
            <a:r>
              <a:rPr lang="en-US" b="1" dirty="0" err="1"/>
              <a:t>struct</a:t>
            </a:r>
            <a:r>
              <a:rPr lang="en-US" dirty="0"/>
              <a:t> member.</a:t>
            </a:r>
          </a:p>
          <a:p>
            <a:r>
              <a:rPr lang="en-US" dirty="0"/>
              <a:t>It is literally a shorthand for </a:t>
            </a:r>
            <a:r>
              <a:rPr lang="en-US" b="1" dirty="0"/>
              <a:t>*</a:t>
            </a:r>
            <a:r>
              <a:rPr lang="en-US" dirty="0"/>
              <a:t> and 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dirty="0"/>
              <a:t>	</a:t>
            </a:r>
            <a:r>
              <a:rPr lang="en-US" dirty="0">
                <a:latin typeface="Courier"/>
                <a:cs typeface="Courier"/>
              </a:rPr>
              <a:t>struct </a:t>
            </a:r>
            <a:r>
              <a:rPr lang="en-US" dirty="0" err="1">
                <a:latin typeface="Courier"/>
                <a:cs typeface="Courier"/>
              </a:rPr>
              <a:t>myStruct</a:t>
            </a:r>
            <a:r>
              <a:rPr lang="en-US" dirty="0">
                <a:latin typeface="Courier"/>
                <a:cs typeface="Courier"/>
              </a:rPr>
              <a:t> {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	int a, b;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} *p;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(*p).a = (*p).b;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p-&gt;a = p-&gt;b;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9232" y="4223702"/>
            <a:ext cx="174030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Same meaning</a:t>
            </a:r>
          </a:p>
        </p:txBody>
      </p:sp>
      <p:cxnSp>
        <p:nvCxnSpPr>
          <p:cNvPr id="9" name="Straight Arrow Connector 8"/>
          <p:cNvCxnSpPr>
            <a:cxnSpLocks/>
            <a:stCxn id="7" idx="1"/>
          </p:cNvCxnSpPr>
          <p:nvPr/>
        </p:nvCxnSpPr>
        <p:spPr>
          <a:xfrm flipH="1">
            <a:off x="4667534" y="4546868"/>
            <a:ext cx="6616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  <a:stCxn id="7" idx="1"/>
          </p:cNvCxnSpPr>
          <p:nvPr/>
        </p:nvCxnSpPr>
        <p:spPr>
          <a:xfrm flipH="1">
            <a:off x="3814769" y="4546868"/>
            <a:ext cx="1514463" cy="3231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68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Why Pointers?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09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cs typeface="+mn-cs"/>
              </a:rPr>
              <a:t>They have to be good for something more than aliasing storage we’ve already allocated, right?</a:t>
            </a:r>
          </a:p>
          <a:p>
            <a:pPr eaLnBrk="1" hangingPunct="1">
              <a:defRPr/>
            </a:pPr>
            <a:r>
              <a:rPr lang="en-US" sz="2800" dirty="0">
                <a:cs typeface="+mn-cs"/>
              </a:rPr>
              <a:t>What about referencing </a:t>
            </a:r>
            <a:r>
              <a:rPr lang="en-US" sz="2800" dirty="0"/>
              <a:t>storage that isn’t defined at compile time?</a:t>
            </a:r>
          </a:p>
          <a:p>
            <a:pPr eaLnBrk="1" hangingPunct="1">
              <a:defRPr/>
            </a:pPr>
            <a:r>
              <a:rPr lang="en-US" sz="2800" dirty="0">
                <a:cs typeface="+mn-cs"/>
              </a:rPr>
              <a:t>Many times, the amount of space required is unknown at compile time.</a:t>
            </a:r>
          </a:p>
          <a:p>
            <a:pPr eaLnBrk="1" hangingPunct="1">
              <a:defRPr/>
            </a:pPr>
            <a:r>
              <a:rPr lang="en-US" sz="2800" dirty="0"/>
              <a:t>Technically, the C language by itself only supports stack storage (which was a major innovation in 1972)</a:t>
            </a:r>
            <a:endParaRPr lang="en-US" sz="2800" dirty="0">
              <a:cs typeface="+mn-cs"/>
            </a:endParaRPr>
          </a:p>
          <a:p>
            <a:pPr eaLnBrk="1" hangingPunct="1">
              <a:defRPr/>
            </a:pPr>
            <a:r>
              <a:rPr lang="en-US" sz="2800" dirty="0"/>
              <a:t>So what do we do?</a:t>
            </a:r>
          </a:p>
        </p:txBody>
      </p:sp>
    </p:spTree>
    <p:extLst>
      <p:ext uri="{BB962C8B-B14F-4D97-AF65-F5344CB8AC3E}">
        <p14:creationId xmlns:p14="http://schemas.microsoft.com/office/powerpoint/2010/main" val="1970956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119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Need space to allow user to enter some data</a:t>
            </a:r>
          </a:p>
          <a:p>
            <a:pPr lvl="1"/>
            <a:r>
              <a:rPr lang="en-US" dirty="0"/>
              <a:t>80 bytes? 132? 1? 256? 255?</a:t>
            </a:r>
          </a:p>
          <a:p>
            <a:r>
              <a:rPr lang="en-US" dirty="0"/>
              <a:t>Three Friends from the C library</a:t>
            </a:r>
          </a:p>
          <a:p>
            <a:pPr lvl="1"/>
            <a:r>
              <a:rPr lang="en-US" dirty="0" err="1"/>
              <a:t>malloc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realloc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free()</a:t>
            </a:r>
          </a:p>
          <a:p>
            <a:r>
              <a:rPr lang="en-US" dirty="0"/>
              <a:t>These friends create and manage a heap for us</a:t>
            </a:r>
          </a:p>
        </p:txBody>
      </p:sp>
    </p:spTree>
    <p:extLst>
      <p:ext uri="{BB962C8B-B14F-4D97-AF65-F5344CB8AC3E}">
        <p14:creationId xmlns:p14="http://schemas.microsoft.com/office/powerpoint/2010/main" val="12485855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m</a:t>
            </a:r>
            <a:r>
              <a:rPr lang="en-US" dirty="0" err="1">
                <a:cs typeface="+mj-cs"/>
              </a:rPr>
              <a:t>alloc</a:t>
            </a:r>
            <a:r>
              <a:rPr lang="en-US" dirty="0">
                <a:cs typeface="+mj-cs"/>
              </a:rPr>
              <a:t>()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3431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en-US" sz="2400" b="1" dirty="0" err="1">
                <a:latin typeface="Courier New" charset="0"/>
              </a:rPr>
              <a:t>s</a:t>
            </a:r>
            <a:r>
              <a:rPr lang="en-US" sz="2400" b="1" dirty="0" err="1">
                <a:latin typeface="Courier New" charset="0"/>
                <a:cs typeface="+mn-cs"/>
              </a:rPr>
              <a:t>truct</a:t>
            </a:r>
            <a:r>
              <a:rPr lang="en-US" sz="2400" b="1" dirty="0">
                <a:latin typeface="Courier New" charset="0"/>
                <a:cs typeface="+mn-cs"/>
              </a:rPr>
              <a:t> r {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</a:rPr>
              <a:t>	char name[40];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	double </a:t>
            </a:r>
            <a:r>
              <a:rPr lang="en-US" sz="2400" b="1" dirty="0" err="1">
                <a:latin typeface="Courier New" charset="0"/>
                <a:cs typeface="+mn-cs"/>
              </a:rPr>
              <a:t>gpa</a:t>
            </a:r>
            <a:r>
              <a:rPr lang="en-US" sz="2400" b="1" dirty="0">
                <a:latin typeface="Courier New" charset="0"/>
                <a:cs typeface="+mn-cs"/>
              </a:rPr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</a:rPr>
              <a:t>	</a:t>
            </a:r>
            <a:r>
              <a:rPr lang="en-US" sz="2400" b="1" dirty="0" err="1">
                <a:latin typeface="Courier New" charset="0"/>
              </a:rPr>
              <a:t>struct</a:t>
            </a:r>
            <a:r>
              <a:rPr lang="en-US" sz="2400" b="1" dirty="0">
                <a:latin typeface="Courier New" charset="0"/>
              </a:rPr>
              <a:t> r *next;</a:t>
            </a:r>
            <a:endParaRPr lang="en-US" sz="2400" b="1" dirty="0">
              <a:latin typeface="Courier New" charset="0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</a:rPr>
              <a:t>}</a:t>
            </a:r>
            <a:r>
              <a:rPr lang="en-US" sz="2400" b="1" dirty="0">
                <a:latin typeface="Courier New" charset="0"/>
                <a:cs typeface="+mn-cs"/>
              </a:rPr>
              <a:t> *</a:t>
            </a:r>
            <a:r>
              <a:rPr lang="en-US" sz="2400" b="1" dirty="0" err="1">
                <a:latin typeface="Courier New" charset="0"/>
                <a:cs typeface="+mn-cs"/>
              </a:rPr>
              <a:t>rp</a:t>
            </a:r>
            <a:r>
              <a:rPr lang="en-US" sz="2400" b="1" dirty="0">
                <a:latin typeface="Courier New" charset="0"/>
                <a:cs typeface="+mn-cs"/>
              </a:rPr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err="1">
                <a:latin typeface="Courier New" charset="0"/>
                <a:cs typeface="+mn-cs"/>
              </a:rPr>
              <a:t>rp</a:t>
            </a:r>
            <a:r>
              <a:rPr lang="en-US" sz="2400" b="1" dirty="0">
                <a:latin typeface="Courier New" charset="0"/>
                <a:cs typeface="+mn-cs"/>
              </a:rPr>
              <a:t> = </a:t>
            </a:r>
            <a:r>
              <a:rPr lang="en-US" sz="2400" b="1" dirty="0" err="1">
                <a:latin typeface="Courier New" charset="0"/>
                <a:cs typeface="+mn-cs"/>
              </a:rPr>
              <a:t>malloc</a:t>
            </a:r>
            <a:r>
              <a:rPr lang="en-US" sz="2400" b="1" dirty="0">
                <a:latin typeface="Courier New" charset="0"/>
                <a:cs typeface="+mn-cs"/>
              </a:rPr>
              <a:t>(</a:t>
            </a:r>
            <a:r>
              <a:rPr lang="en-US" sz="2400" b="1" dirty="0" err="1">
                <a:latin typeface="Courier New" charset="0"/>
                <a:cs typeface="+mn-cs"/>
              </a:rPr>
              <a:t>sizeof</a:t>
            </a:r>
            <a:r>
              <a:rPr lang="en-US" sz="2400" b="1" dirty="0">
                <a:latin typeface="Courier New" charset="0"/>
                <a:cs typeface="+mn-cs"/>
              </a:rPr>
              <a:t>(</a:t>
            </a:r>
            <a:r>
              <a:rPr lang="en-US" sz="2400" b="1" dirty="0" err="1">
                <a:latin typeface="Courier New" charset="0"/>
                <a:cs typeface="+mn-cs"/>
              </a:rPr>
              <a:t>struct</a:t>
            </a:r>
            <a:r>
              <a:rPr lang="en-US" sz="2400" b="1" dirty="0">
                <a:latin typeface="Courier New" charset="0"/>
                <a:cs typeface="+mn-cs"/>
              </a:rPr>
              <a:t> r));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</a:rPr>
              <a:t>i</a:t>
            </a:r>
            <a:r>
              <a:rPr lang="en-US" sz="2400" b="1" dirty="0">
                <a:latin typeface="Courier New" charset="0"/>
                <a:cs typeface="+mn-cs"/>
              </a:rPr>
              <a:t>f (</a:t>
            </a:r>
            <a:r>
              <a:rPr lang="en-US" sz="2400" b="1" dirty="0" err="1">
                <a:latin typeface="Courier New" charset="0"/>
              </a:rPr>
              <a:t>r</a:t>
            </a:r>
            <a:r>
              <a:rPr lang="en-US" sz="2400" b="1" dirty="0" err="1">
                <a:latin typeface="Courier New" charset="0"/>
                <a:cs typeface="+mn-cs"/>
              </a:rPr>
              <a:t>p</a:t>
            </a:r>
            <a:r>
              <a:rPr lang="en-US" sz="2400" b="1" dirty="0">
                <a:latin typeface="Courier New" charset="0"/>
                <a:cs typeface="+mn-cs"/>
              </a:rPr>
              <a:t> == NULL)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{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	/* Handle Error! */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}</a:t>
            </a:r>
          </a:p>
          <a:p>
            <a:pPr eaLnBrk="1" hangingPunct="1">
              <a:defRPr/>
            </a:pPr>
            <a:r>
              <a:rPr lang="en-US" sz="2400" dirty="0">
                <a:cs typeface="+mn-cs"/>
              </a:rPr>
              <a:t>Options for handling error</a:t>
            </a:r>
          </a:p>
          <a:p>
            <a:pPr lvl="1" eaLnBrk="1" hangingPunct="1">
              <a:defRPr/>
            </a:pPr>
            <a:r>
              <a:rPr lang="en-US" sz="2000" dirty="0"/>
              <a:t>Abort</a:t>
            </a:r>
          </a:p>
          <a:p>
            <a:pPr lvl="1" eaLnBrk="1" hangingPunct="1">
              <a:defRPr/>
            </a:pPr>
            <a:r>
              <a:rPr lang="en-US" sz="2000" dirty="0"/>
              <a:t>Ask again</a:t>
            </a:r>
          </a:p>
          <a:p>
            <a:pPr lvl="1" eaLnBrk="1" hangingPunct="1">
              <a:defRPr/>
            </a:pPr>
            <a:r>
              <a:rPr lang="en-US" sz="2000" dirty="0"/>
              <a:t>Save user data</a:t>
            </a:r>
          </a:p>
          <a:p>
            <a:pPr lvl="1" eaLnBrk="1" hangingPunct="1">
              <a:defRPr/>
            </a:pPr>
            <a:r>
              <a:rPr lang="en-US" sz="2000" dirty="0"/>
              <a:t>Ask for less</a:t>
            </a:r>
          </a:p>
          <a:p>
            <a:pPr lvl="1" eaLnBrk="1" hangingPunct="1">
              <a:defRPr/>
            </a:pPr>
            <a:r>
              <a:rPr lang="en-US" sz="2000" dirty="0"/>
              <a:t>Free up something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35763" y="2033588"/>
            <a:ext cx="1993900" cy="847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r>
              <a:rPr lang="en-US" sz="2400" b="1">
                <a:latin typeface="Courier New" charset="0"/>
                <a:cs typeface="+mn-cs"/>
              </a:rPr>
              <a:t>Stack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35763" y="2881313"/>
            <a:ext cx="1993900" cy="847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endParaRPr lang="en-US" sz="2400" b="1">
              <a:latin typeface="Courier New" charset="0"/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735763" y="3729038"/>
            <a:ext cx="1993900" cy="847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r>
              <a:rPr lang="en-US" sz="2400" b="1">
                <a:latin typeface="Courier New" charset="0"/>
                <a:cs typeface="+mn-cs"/>
              </a:rPr>
              <a:t>Heap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735763" y="4576763"/>
            <a:ext cx="1993900" cy="847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r>
              <a:rPr lang="en-US" sz="2400" b="1">
                <a:latin typeface="Courier New" charset="0"/>
                <a:cs typeface="+mn-cs"/>
              </a:rPr>
              <a:t>Data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735763" y="5424488"/>
            <a:ext cx="1993900" cy="847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>
              <a:defRPr/>
            </a:pPr>
            <a:r>
              <a:rPr lang="en-US" sz="2400" b="1">
                <a:latin typeface="Courier New" charset="0"/>
                <a:cs typeface="+mn-cs"/>
              </a:rPr>
              <a:t>Code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72388" y="3997325"/>
            <a:ext cx="97975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48 bytes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7672388" y="2881313"/>
            <a:ext cx="0" cy="173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rot="10800000">
            <a:off x="7672388" y="3556000"/>
            <a:ext cx="0" cy="173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7667625" y="2498725"/>
            <a:ext cx="676275" cy="1484313"/>
          </a:xfrm>
          <a:custGeom>
            <a:avLst/>
            <a:gdLst>
              <a:gd name="T0" fmla="*/ 251 w 426"/>
              <a:gd name="T1" fmla="*/ 0 h 935"/>
              <a:gd name="T2" fmla="*/ 394 w 426"/>
              <a:gd name="T3" fmla="*/ 91 h 935"/>
              <a:gd name="T4" fmla="*/ 417 w 426"/>
              <a:gd name="T5" fmla="*/ 285 h 935"/>
              <a:gd name="T6" fmla="*/ 337 w 426"/>
              <a:gd name="T7" fmla="*/ 462 h 935"/>
              <a:gd name="T8" fmla="*/ 149 w 426"/>
              <a:gd name="T9" fmla="*/ 701 h 935"/>
              <a:gd name="T10" fmla="*/ 69 w 426"/>
              <a:gd name="T11" fmla="*/ 810 h 935"/>
              <a:gd name="T12" fmla="*/ 0 w 426"/>
              <a:gd name="T13" fmla="*/ 935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6" h="935">
                <a:moveTo>
                  <a:pt x="251" y="0"/>
                </a:moveTo>
                <a:cubicBezTo>
                  <a:pt x="308" y="22"/>
                  <a:pt x="366" y="44"/>
                  <a:pt x="394" y="91"/>
                </a:cubicBezTo>
                <a:cubicBezTo>
                  <a:pt x="422" y="138"/>
                  <a:pt x="426" y="223"/>
                  <a:pt x="417" y="285"/>
                </a:cubicBezTo>
                <a:cubicBezTo>
                  <a:pt x="408" y="347"/>
                  <a:pt x="382" y="393"/>
                  <a:pt x="337" y="462"/>
                </a:cubicBezTo>
                <a:cubicBezTo>
                  <a:pt x="292" y="531"/>
                  <a:pt x="194" y="643"/>
                  <a:pt x="149" y="701"/>
                </a:cubicBezTo>
                <a:cubicBezTo>
                  <a:pt x="104" y="759"/>
                  <a:pt x="94" y="771"/>
                  <a:pt x="69" y="810"/>
                </a:cubicBezTo>
                <a:cubicBezTo>
                  <a:pt x="44" y="849"/>
                  <a:pt x="22" y="892"/>
                  <a:pt x="0" y="93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855963" y="2118543"/>
            <a:ext cx="38641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 err="1">
                <a:cs typeface="+mn-cs"/>
              </a:rPr>
              <a:t>rp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79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538C1-28B2-4751-8749-94D747251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and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4E52-247E-4C9A-AA7F-94CDD0418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  <a:p>
            <a:r>
              <a:rPr lang="en-US" dirty="0"/>
              <a:t>print</a:t>
            </a:r>
          </a:p>
          <a:p>
            <a:pPr lvl="1"/>
            <a:r>
              <a:rPr lang="en-US" dirty="0"/>
              <a:t>Similar to python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latin typeface="Consolas" panose="020B0609020204030204" pitchFamily="49" charset="0"/>
              </a:rPr>
              <a:t>print “anything goes here\</a:t>
            </a:r>
            <a:r>
              <a:rPr lang="en-US" dirty="0" err="1">
                <a:latin typeface="Consolas" panose="020B0609020204030204" pitchFamily="49" charset="0"/>
              </a:rPr>
              <a:t>nEven</a:t>
            </a:r>
            <a:r>
              <a:rPr lang="en-US" dirty="0">
                <a:latin typeface="Consolas" panose="020B0609020204030204" pitchFamily="49" charset="0"/>
              </a:rPr>
              <a:t> $variables”;</a:t>
            </a:r>
          </a:p>
          <a:p>
            <a:endParaRPr lang="en-US" dirty="0"/>
          </a:p>
          <a:p>
            <a:r>
              <a:rPr lang="en-US" dirty="0"/>
              <a:t>Input</a:t>
            </a:r>
          </a:p>
          <a:p>
            <a:r>
              <a:rPr lang="en-US" dirty="0"/>
              <a:t>&lt;STDIN&gt; or &lt;&gt;</a:t>
            </a:r>
          </a:p>
          <a:p>
            <a:pPr lvl="1"/>
            <a:r>
              <a:rPr lang="en-US" dirty="0"/>
              <a:t>Equivalent to ‘read()’ in python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latin typeface="Consolas" panose="020B0609020204030204" pitchFamily="49" charset="0"/>
              </a:rPr>
              <a:t>$var1 = &lt;STDIN&gt;;</a:t>
            </a:r>
          </a:p>
        </p:txBody>
      </p:sp>
    </p:spTree>
    <p:extLst>
      <p:ext uri="{BB962C8B-B14F-4D97-AF65-F5344CB8AC3E}">
        <p14:creationId xmlns:p14="http://schemas.microsoft.com/office/powerpoint/2010/main" val="31466372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Don’t Do This!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err="1">
                <a:latin typeface="Courier New" charset="0"/>
                <a:cs typeface="+mn-cs"/>
              </a:rPr>
              <a:t>ip</a:t>
            </a:r>
            <a:r>
              <a:rPr lang="en-US" b="1" dirty="0">
                <a:latin typeface="Courier New" charset="0"/>
                <a:cs typeface="+mn-cs"/>
              </a:rPr>
              <a:t> = </a:t>
            </a:r>
            <a:r>
              <a:rPr lang="en-US" b="1" dirty="0" err="1">
                <a:latin typeface="Courier New" charset="0"/>
                <a:cs typeface="+mn-cs"/>
              </a:rPr>
              <a:t>malloc</a:t>
            </a:r>
            <a:r>
              <a:rPr lang="en-US" b="1" dirty="0">
                <a:latin typeface="Courier New" charset="0"/>
                <a:cs typeface="+mn-cs"/>
              </a:rPr>
              <a:t>(</a:t>
            </a:r>
            <a:r>
              <a:rPr lang="en-US" b="1" dirty="0" err="1">
                <a:latin typeface="Courier New" charset="0"/>
                <a:cs typeface="+mn-cs"/>
              </a:rPr>
              <a:t>sizeof</a:t>
            </a:r>
            <a:r>
              <a:rPr lang="en-US" b="1" dirty="0">
                <a:latin typeface="Courier New" charset="0"/>
                <a:cs typeface="+mn-cs"/>
              </a:rPr>
              <a:t> </a:t>
            </a:r>
            <a:r>
              <a:rPr lang="en-US" b="1" dirty="0" err="1">
                <a:latin typeface="Courier New" charset="0"/>
                <a:cs typeface="+mn-cs"/>
              </a:rPr>
              <a:t>struct</a:t>
            </a:r>
            <a:r>
              <a:rPr lang="en-US" b="1" dirty="0">
                <a:latin typeface="Courier New" charset="0"/>
                <a:cs typeface="+mn-cs"/>
              </a:rPr>
              <a:t> r);</a:t>
            </a:r>
          </a:p>
          <a:p>
            <a:pPr eaLnBrk="1" hangingPunct="1">
              <a:buFontTx/>
              <a:buNone/>
              <a:defRPr/>
            </a:pPr>
            <a:r>
              <a:rPr lang="en-US" i="1" dirty="0">
                <a:cs typeface="+mn-cs"/>
              </a:rPr>
              <a:t>// Code foolishly inserted here!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urier New" charset="0"/>
                <a:cs typeface="+mn-cs"/>
              </a:rPr>
              <a:t>if(</a:t>
            </a:r>
            <a:r>
              <a:rPr lang="en-US" b="1" dirty="0" err="1">
                <a:latin typeface="Courier New" charset="0"/>
                <a:cs typeface="+mn-cs"/>
              </a:rPr>
              <a:t>ip</a:t>
            </a:r>
            <a:r>
              <a:rPr lang="en-US" b="1" dirty="0">
                <a:latin typeface="Courier New" charset="0"/>
                <a:cs typeface="+mn-cs"/>
              </a:rPr>
              <a:t> == NULL)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Be afraid.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Be very afraid!</a:t>
            </a:r>
          </a:p>
        </p:txBody>
      </p:sp>
    </p:spTree>
    <p:extLst>
      <p:ext uri="{BB962C8B-B14F-4D97-AF65-F5344CB8AC3E}">
        <p14:creationId xmlns:p14="http://schemas.microsoft.com/office/powerpoint/2010/main" val="23646174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Idiomatic But Safe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if((</a:t>
            </a:r>
            <a:r>
              <a:rPr lang="en-US" sz="2400" b="1" dirty="0" err="1">
                <a:latin typeface="Courier New" charset="0"/>
                <a:cs typeface="+mn-cs"/>
              </a:rPr>
              <a:t>ip</a:t>
            </a:r>
            <a:r>
              <a:rPr lang="en-US" sz="2400" b="1" dirty="0">
                <a:latin typeface="Courier New" charset="0"/>
                <a:cs typeface="+mn-cs"/>
              </a:rPr>
              <a:t> = </a:t>
            </a:r>
            <a:r>
              <a:rPr lang="en-US" sz="2400" b="1" dirty="0" err="1">
                <a:latin typeface="Courier New" charset="0"/>
                <a:cs typeface="+mn-cs"/>
              </a:rPr>
              <a:t>malloc</a:t>
            </a:r>
            <a:r>
              <a:rPr lang="en-US" sz="2400" b="1" dirty="0">
                <a:latin typeface="Courier New" charset="0"/>
                <a:cs typeface="+mn-cs"/>
              </a:rPr>
              <a:t>(</a:t>
            </a:r>
            <a:r>
              <a:rPr lang="en-US" sz="2400" b="1" dirty="0" err="1">
                <a:latin typeface="Courier New" charset="0"/>
                <a:cs typeface="+mn-cs"/>
              </a:rPr>
              <a:t>sizeof</a:t>
            </a:r>
            <a:r>
              <a:rPr lang="en-US" sz="2400" b="1" dirty="0">
                <a:latin typeface="Courier New" charset="0"/>
                <a:cs typeface="+mn-cs"/>
              </a:rPr>
              <a:t> </a:t>
            </a:r>
            <a:r>
              <a:rPr lang="en-US" sz="2400" b="1" dirty="0" err="1">
                <a:latin typeface="Courier New" charset="0"/>
                <a:cs typeface="+mn-cs"/>
              </a:rPr>
              <a:t>struct</a:t>
            </a:r>
            <a:r>
              <a:rPr lang="en-US" sz="2400" b="1" dirty="0">
                <a:latin typeface="Courier New" charset="0"/>
                <a:cs typeface="+mn-cs"/>
              </a:rPr>
              <a:t> r)) == NULL)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{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	/* Handle Error Here */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charset="0"/>
                <a:cs typeface="+mn-cs"/>
              </a:rPr>
              <a:t>}</a:t>
            </a:r>
          </a:p>
          <a:p>
            <a:pPr eaLnBrk="1" hangingPunct="1">
              <a:buFontTx/>
              <a:buNone/>
              <a:defRPr/>
            </a:pPr>
            <a:endParaRPr lang="en-US" sz="2400" b="1" dirty="0">
              <a:latin typeface="Courier New" charset="0"/>
            </a:endParaRPr>
          </a:p>
          <a:p>
            <a:pPr eaLnBrk="1" hangingPunct="1">
              <a:defRPr/>
            </a:pPr>
            <a:r>
              <a:rPr lang="en-US" dirty="0"/>
              <a:t>This is the way it’s done in real life.</a:t>
            </a:r>
          </a:p>
          <a:p>
            <a:pPr eaLnBrk="1" hangingPunct="1">
              <a:defRPr/>
            </a:pPr>
            <a:r>
              <a:rPr lang="en-US" dirty="0"/>
              <a:t>Don’t mix up the = and == operators!</a:t>
            </a:r>
          </a:p>
        </p:txBody>
      </p:sp>
    </p:spTree>
    <p:extLst>
      <p:ext uri="{BB962C8B-B14F-4D97-AF65-F5344CB8AC3E}">
        <p14:creationId xmlns:p14="http://schemas.microsoft.com/office/powerpoint/2010/main" val="26059124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From Type-Checking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1378"/>
            <a:ext cx="8229600" cy="5206621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malloc</a:t>
            </a:r>
            <a:r>
              <a:rPr lang="en-US" dirty="0"/>
              <a:t>() returns a pointer to at least as many bytes as we requested.</a:t>
            </a:r>
          </a:p>
          <a:p>
            <a:r>
              <a:rPr lang="en-US" dirty="0"/>
              <a:t>But what is the type of this pointer and how do we use it to store items of a different type?</a:t>
            </a:r>
          </a:p>
          <a:p>
            <a:r>
              <a:rPr lang="en-US" dirty="0" err="1"/>
              <a:t>malloc</a:t>
            </a:r>
            <a:r>
              <a:rPr lang="en-US" dirty="0"/>
              <a:t>() is declared as “void *</a:t>
            </a:r>
            <a:r>
              <a:rPr lang="en-US" dirty="0" err="1"/>
              <a:t>malloc</a:t>
            </a:r>
            <a:r>
              <a:rPr lang="en-US" dirty="0"/>
              <a:t>(unsigned long)”</a:t>
            </a:r>
          </a:p>
          <a:p>
            <a:r>
              <a:rPr lang="en-US" dirty="0"/>
              <a:t>C uses the idiom “pointer to void” for a generic pointer</a:t>
            </a:r>
          </a:p>
          <a:p>
            <a:r>
              <a:rPr lang="en-US" dirty="0"/>
              <a:t>To be safe, you should cast this pointer into the correct type so that type-checking can work for you again!</a:t>
            </a:r>
            <a:br>
              <a:rPr lang="en-US" dirty="0"/>
            </a:br>
            <a:br>
              <a:rPr lang="en-US" dirty="0"/>
            </a:b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</a:t>
            </a:r>
            <a:r>
              <a:rPr lang="en-US" dirty="0" err="1">
                <a:latin typeface="Courier"/>
                <a:cs typeface="Courier"/>
              </a:rPr>
              <a:t>ip</a:t>
            </a:r>
            <a:r>
              <a:rPr lang="en-US" dirty="0">
                <a:latin typeface="Courier"/>
                <a:cs typeface="Courier"/>
              </a:rPr>
              <a:t>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 err="1">
                <a:latin typeface="Courier"/>
                <a:cs typeface="Courier"/>
              </a:rPr>
              <a:t>ip</a:t>
            </a:r>
            <a:r>
              <a:rPr lang="en-US" dirty="0">
                <a:latin typeface="Courier"/>
                <a:cs typeface="Courier"/>
              </a:rPr>
              <a:t> =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*)</a:t>
            </a:r>
            <a:r>
              <a:rPr lang="en-US" dirty="0" err="1">
                <a:latin typeface="Courier"/>
                <a:cs typeface="Courier"/>
              </a:rPr>
              <a:t>malloc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);</a:t>
            </a:r>
            <a:br>
              <a:rPr lang="en-US" dirty="0">
                <a:latin typeface="Courier"/>
                <a:cs typeface="Courier"/>
              </a:rPr>
            </a:b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cs typeface="Courier"/>
              </a:rPr>
              <a:t>Otherwise, the compiler will silently cast your “void *” pointer into any other kind of pointer without checking</a:t>
            </a:r>
          </a:p>
        </p:txBody>
      </p:sp>
    </p:spTree>
    <p:extLst>
      <p:ext uri="{BB962C8B-B14F-4D97-AF65-F5344CB8AC3E}">
        <p14:creationId xmlns:p14="http://schemas.microsoft.com/office/powerpoint/2010/main" val="34967744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Done With Storage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6896"/>
          </a:xfrm>
        </p:spPr>
        <p:txBody>
          <a:bodyPr>
            <a:normAutofit/>
          </a:bodyPr>
          <a:lstStyle/>
          <a:p>
            <a:r>
              <a:rPr lang="en-US" dirty="0"/>
              <a:t>When you’re done with a chunk of storage, you use </a:t>
            </a:r>
            <a:r>
              <a:rPr lang="en-US" b="1" dirty="0"/>
              <a:t>free() </a:t>
            </a:r>
            <a:r>
              <a:rPr lang="en-US" dirty="0"/>
              <a:t>to make it available for reuse.</a:t>
            </a:r>
          </a:p>
          <a:p>
            <a:r>
              <a:rPr lang="en-US" dirty="0"/>
              <a:t>Remember, C doesn’t do garbage collection</a:t>
            </a:r>
          </a:p>
          <a:p>
            <a:r>
              <a:rPr lang="en-US" dirty="0"/>
              <a:t>From our previous example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</a:t>
            </a:r>
            <a:r>
              <a:rPr lang="en-US" b="1" dirty="0">
                <a:latin typeface="Courier"/>
                <a:cs typeface="Courier"/>
              </a:rPr>
              <a:t>free(</a:t>
            </a:r>
            <a:r>
              <a:rPr lang="en-US" b="1" dirty="0" err="1">
                <a:latin typeface="Courier"/>
                <a:cs typeface="Courier"/>
              </a:rPr>
              <a:t>rp</a:t>
            </a:r>
            <a:r>
              <a:rPr lang="en-US" b="1" dirty="0">
                <a:latin typeface="Courier"/>
                <a:cs typeface="Courier"/>
              </a:rPr>
              <a:t>);</a:t>
            </a:r>
            <a:br>
              <a:rPr lang="en-US" b="1" dirty="0">
                <a:latin typeface="Courier"/>
                <a:cs typeface="Courier"/>
              </a:rPr>
            </a:br>
            <a:br>
              <a:rPr lang="en-US" b="1" dirty="0">
                <a:latin typeface="Courier"/>
                <a:cs typeface="Courier"/>
              </a:rPr>
            </a:br>
            <a:r>
              <a:rPr lang="en-US" dirty="0">
                <a:cs typeface="Courier"/>
              </a:rPr>
              <a:t>returns the storage for re-use</a:t>
            </a:r>
          </a:p>
          <a:p>
            <a:r>
              <a:rPr lang="en-US" dirty="0">
                <a:cs typeface="Courier"/>
              </a:rPr>
              <a:t>You mustn’t use the value in </a:t>
            </a:r>
            <a:r>
              <a:rPr lang="en-US" dirty="0" err="1">
                <a:cs typeface="Courier"/>
              </a:rPr>
              <a:t>rp</a:t>
            </a:r>
            <a:r>
              <a:rPr lang="en-US" dirty="0">
                <a:cs typeface="Courier"/>
              </a:rPr>
              <a:t> after the call to free(), nor may you use the memory it points to!</a:t>
            </a:r>
          </a:p>
        </p:txBody>
      </p:sp>
    </p:spTree>
    <p:extLst>
      <p:ext uri="{BB962C8B-B14F-4D97-AF65-F5344CB8AC3E}">
        <p14:creationId xmlns:p14="http://schemas.microsoft.com/office/powerpoint/2010/main" val="130578025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is a function in the Standard IO Library (so you need to #include &lt;</a:t>
            </a:r>
            <a:r>
              <a:rPr lang="en-US" dirty="0" err="1"/>
              <a:t>stdio.h</a:t>
            </a:r>
            <a:r>
              <a:rPr lang="en-US" dirty="0"/>
              <a:t>&gt;)</a:t>
            </a:r>
          </a:p>
          <a:p>
            <a:r>
              <a:rPr lang="en-US" dirty="0"/>
              <a:t>The first argument is a format string</a:t>
            </a:r>
          </a:p>
          <a:p>
            <a:r>
              <a:rPr lang="en-US" dirty="0"/>
              <a:t>Characters in the format string are copied to standard output</a:t>
            </a:r>
          </a:p>
          <a:p>
            <a:r>
              <a:rPr lang="en-US" dirty="0"/>
              <a:t>Format codes beginning with % reference arguments that come after the format string, in order</a:t>
            </a:r>
          </a:p>
        </p:txBody>
      </p:sp>
    </p:spTree>
    <p:extLst>
      <p:ext uri="{BB962C8B-B14F-4D97-AF65-F5344CB8AC3E}">
        <p14:creationId xmlns:p14="http://schemas.microsoft.com/office/powerpoint/2010/main" val="41093622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() Format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904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Some useful format codes are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example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(“Person: %s  GPA: %f\n”, 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				</a:t>
            </a:r>
            <a:r>
              <a:rPr lang="en-US" dirty="0" err="1">
                <a:latin typeface="Courier"/>
                <a:cs typeface="Courier"/>
              </a:rPr>
              <a:t>rec.name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rec.gpa</a:t>
            </a:r>
            <a:r>
              <a:rPr lang="en-US" dirty="0">
                <a:latin typeface="Courier"/>
                <a:cs typeface="Courier"/>
              </a:rPr>
              <a:t>);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/>
              <a:t>might print 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>
                <a:latin typeface="Courier"/>
                <a:cs typeface="Courier"/>
              </a:rPr>
              <a:t>Person: Dan  GPA: 2.5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18711" y="2129431"/>
          <a:ext cx="3642832" cy="2763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8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%d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Decimal number (</a:t>
                      </a:r>
                      <a:r>
                        <a:rPr lang="en-US" b="0" dirty="0" err="1"/>
                        <a:t>int</a:t>
                      </a:r>
                      <a:r>
                        <a:rPr lang="en-US" b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Hex number (</a:t>
                      </a:r>
                      <a:r>
                        <a:rPr lang="en-US" dirty="0" err="1"/>
                        <a:t>int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Floating number (float)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String (char *)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Character (char)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Pointer (for debugging)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2216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 Preprocessor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 preprocessor does four things</a:t>
            </a:r>
          </a:p>
          <a:p>
            <a:pPr lvl="1"/>
            <a:r>
              <a:rPr lang="en-US" dirty="0"/>
              <a:t>File inclusion (i.e. processes “#include”)</a:t>
            </a:r>
          </a:p>
          <a:p>
            <a:pPr lvl="1"/>
            <a:r>
              <a:rPr lang="en-US" dirty="0"/>
              <a:t>Macro expansion </a:t>
            </a:r>
          </a:p>
          <a:p>
            <a:pPr lvl="1"/>
            <a:r>
              <a:rPr lang="en-US" dirty="0"/>
              <a:t>Conditional compilation</a:t>
            </a:r>
          </a:p>
          <a:p>
            <a:pPr lvl="1"/>
            <a:r>
              <a:rPr lang="en-US" dirty="0"/>
              <a:t>Code line identification</a:t>
            </a:r>
          </a:p>
          <a:p>
            <a:r>
              <a:rPr lang="en-US" dirty="0"/>
              <a:t>For now, let’s just look at the first two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7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2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Conventionally, we only </a:t>
            </a:r>
            <a:r>
              <a:rPr lang="en-US" b="1" i="1" dirty="0"/>
              <a:t>include</a:t>
            </a:r>
            <a:r>
              <a:rPr lang="en-US" dirty="0"/>
              <a:t> files that end in “.h”</a:t>
            </a:r>
          </a:p>
          <a:p>
            <a:r>
              <a:rPr lang="en-US" dirty="0"/>
              <a:t>These consist of declarations (including function prototypes) and macro definitions but no executable code</a:t>
            </a:r>
          </a:p>
          <a:p>
            <a:r>
              <a:rPr lang="en-US" dirty="0"/>
              <a:t>If you surround the file name with </a:t>
            </a:r>
          </a:p>
          <a:p>
            <a:pPr lvl="1"/>
            <a:r>
              <a:rPr lang="en-US" dirty="0"/>
              <a:t>double quotes, the preprocessor looks in the current directory and then the system directories for the file</a:t>
            </a:r>
          </a:p>
          <a:p>
            <a:pPr lvl="1"/>
            <a:r>
              <a:rPr lang="en-US" dirty="0"/>
              <a:t>angle brackets (&lt;&gt;), it looks only in the system directories</a:t>
            </a:r>
          </a:p>
        </p:txBody>
      </p:sp>
    </p:spTree>
    <p:extLst>
      <p:ext uri="{BB962C8B-B14F-4D97-AF65-F5344CB8AC3E}">
        <p14:creationId xmlns:p14="http://schemas.microsoft.com/office/powerpoint/2010/main" val="29649507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#include Example</a:t>
            </a: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#include &lt;</a:t>
            </a:r>
            <a:r>
              <a:rPr lang="en-US" altLang="en-US" b="1" dirty="0" err="1">
                <a:latin typeface="Courier New" pitchFamily="49" charset="0"/>
              </a:rPr>
              <a:t>stdio.h</a:t>
            </a:r>
            <a:r>
              <a:rPr lang="en-US" altLang="en-US" b="1" dirty="0">
                <a:latin typeface="Courier New" pitchFamily="49" charset="0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#include &lt;</a:t>
            </a:r>
            <a:r>
              <a:rPr lang="en-US" altLang="en-US" b="1" dirty="0" err="1">
                <a:latin typeface="Courier New" pitchFamily="49" charset="0"/>
              </a:rPr>
              <a:t>stdlib.h</a:t>
            </a:r>
            <a:r>
              <a:rPr lang="en-US" altLang="en-US" b="1" dirty="0">
                <a:latin typeface="Courier New" pitchFamily="49" charset="0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#include &lt;</a:t>
            </a:r>
            <a:r>
              <a:rPr lang="en-US" altLang="en-US" b="1" dirty="0" err="1">
                <a:latin typeface="Courier New" pitchFamily="49" charset="0"/>
              </a:rPr>
              <a:t>unistd.h</a:t>
            </a:r>
            <a:r>
              <a:rPr lang="en-US" altLang="en-US" b="1" dirty="0">
                <a:latin typeface="Courier New" pitchFamily="49" charset="0"/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#include ”</a:t>
            </a:r>
            <a:r>
              <a:rPr lang="en-US" altLang="en-US" b="1" dirty="0" err="1">
                <a:latin typeface="Courier New" pitchFamily="49" charset="0"/>
              </a:rPr>
              <a:t>mydefs.h</a:t>
            </a:r>
            <a:r>
              <a:rPr lang="en-US" altLang="en-US" b="1" dirty="0">
                <a:latin typeface="Courier New" pitchFamily="49" charset="0"/>
              </a:rPr>
              <a:t>"</a:t>
            </a:r>
          </a:p>
          <a:p>
            <a:pPr eaLnBrk="1" hangingPunct="1">
              <a:buFontTx/>
              <a:buNone/>
            </a:pPr>
            <a:endParaRPr lang="en-US" altLang="en-US" b="1" dirty="0">
              <a:latin typeface="Courier New" pitchFamily="49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101665" y="4931429"/>
            <a:ext cx="3784885" cy="163121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>
            <a:spAutoFit/>
          </a:bodyPr>
          <a:lstStyle/>
          <a:p>
            <a:pPr eaLnBrk="0" hangingPunct="0">
              <a:tabLst>
                <a:tab pos="457200" algn="l"/>
              </a:tabLst>
              <a:defRPr/>
            </a:pPr>
            <a:r>
              <a:rPr lang="en-US" sz="2000" i="1" dirty="0">
                <a:latin typeface="Comic Sans MS" pitchFamily="66" charset="0"/>
              </a:rPr>
              <a:t>Header files typically contain</a:t>
            </a:r>
          </a:p>
          <a:p>
            <a:pPr eaLnBrk="0" hangingPunct="0">
              <a:tabLst>
                <a:tab pos="457200" algn="l"/>
              </a:tabLst>
              <a:defRPr/>
            </a:pPr>
            <a:r>
              <a:rPr lang="en-US" sz="2000" i="1" dirty="0">
                <a:latin typeface="Comic Sans MS" pitchFamily="66" charset="0"/>
              </a:rPr>
              <a:t>	Macro definitions</a:t>
            </a:r>
          </a:p>
          <a:p>
            <a:pPr eaLnBrk="0" hangingPunct="0">
              <a:tabLst>
                <a:tab pos="457200" algn="l"/>
              </a:tabLst>
              <a:defRPr/>
            </a:pPr>
            <a:r>
              <a:rPr lang="en-US" sz="2000" i="1" dirty="0">
                <a:latin typeface="Comic Sans MS" pitchFamily="66" charset="0"/>
              </a:rPr>
              <a:t>	Declarations</a:t>
            </a:r>
          </a:p>
          <a:p>
            <a:pPr eaLnBrk="0" hangingPunct="0">
              <a:tabLst>
                <a:tab pos="457200" algn="l"/>
              </a:tabLst>
              <a:defRPr/>
            </a:pPr>
            <a:r>
              <a:rPr lang="en-US" sz="2000" i="1" dirty="0">
                <a:latin typeface="Comic Sans MS" pitchFamily="66" charset="0"/>
              </a:rPr>
              <a:t>	Function Prototypes</a:t>
            </a:r>
          </a:p>
          <a:p>
            <a:pPr eaLnBrk="0" hangingPunct="0">
              <a:tabLst>
                <a:tab pos="457200" algn="l"/>
              </a:tabLst>
              <a:defRPr/>
            </a:pPr>
            <a:r>
              <a:rPr lang="en-US" sz="2000" i="1" dirty="0">
                <a:latin typeface="Comic Sans MS" pitchFamily="66" charset="0"/>
              </a:rPr>
              <a:t>	</a:t>
            </a:r>
            <a:r>
              <a:rPr lang="en-US" sz="2000" b="1" i="1" dirty="0">
                <a:latin typeface="Comic Sans MS" pitchFamily="66" charset="0"/>
              </a:rPr>
              <a:t>NOT</a:t>
            </a:r>
            <a:r>
              <a:rPr lang="en-US" sz="2000" i="1" dirty="0">
                <a:latin typeface="Comic Sans MS" pitchFamily="66" charset="0"/>
              </a:rPr>
              <a:t> Code!!!</a:t>
            </a:r>
          </a:p>
        </p:txBody>
      </p:sp>
    </p:spTree>
    <p:extLst>
      <p:ext uri="{BB962C8B-B14F-4D97-AF65-F5344CB8AC3E}">
        <p14:creationId xmlns:p14="http://schemas.microsoft.com/office/powerpoint/2010/main" val="17071562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61CD-0F67-7949-9AAF-FDA240D9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 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EAA3A-7F5F-5B46-9AFE-894A99F16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1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264A-D083-4DD9-91DF-03726B792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input/output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C6216-2088-4EB0-A0DB-93AD62F90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read from a file</a:t>
            </a:r>
          </a:p>
          <a:p>
            <a:pPr lvl="1"/>
            <a:r>
              <a:rPr lang="en-US" dirty="0"/>
              <a:t>Open the file</a:t>
            </a:r>
          </a:p>
          <a:p>
            <a:pPr lvl="1"/>
            <a:r>
              <a:rPr lang="en-US" dirty="0"/>
              <a:t>Replace &lt;STDIN&gt; with the file object</a:t>
            </a:r>
          </a:p>
          <a:p>
            <a:pPr lvl="1"/>
            <a:r>
              <a:rPr lang="en-US" dirty="0"/>
              <a:t>Use the same way as &lt;STDIN&gt;</a:t>
            </a:r>
          </a:p>
          <a:p>
            <a:pPr lvl="1"/>
            <a:r>
              <a:rPr lang="en-US" dirty="0"/>
              <a:t>Close the file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76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18245-18B2-4D71-AFA8-132EC1CBA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54CB6-54A4-4626-8108-FDACA4938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752600"/>
            <a:ext cx="8529612" cy="4373563"/>
          </a:xfrm>
        </p:spPr>
        <p:txBody>
          <a:bodyPr/>
          <a:lstStyle/>
          <a:p>
            <a:pPr marL="11430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$filename = 'file1.txt';  </a:t>
            </a:r>
          </a:p>
          <a:p>
            <a:pPr marL="114300" indent="0">
              <a:buNone/>
            </a:pPr>
            <a:r>
              <a:rPr lang="en-US" sz="2000">
                <a:latin typeface="Consolas" panose="020B0609020204030204" pitchFamily="49" charset="0"/>
              </a:rPr>
              <a:t>open($</a:t>
            </a:r>
            <a:r>
              <a:rPr lang="en-US" sz="2000" dirty="0" err="1">
                <a:latin typeface="Consolas" panose="020B0609020204030204" pitchFamily="49" charset="0"/>
              </a:rPr>
              <a:t>fh</a:t>
            </a:r>
            <a:r>
              <a:rPr lang="en-US" sz="2000" dirty="0">
                <a:latin typeface="Consolas" panose="020B0609020204030204" pitchFamily="49" charset="0"/>
              </a:rPr>
              <a:t>, '&lt;', $filename) or die “Could not open file”;</a:t>
            </a:r>
          </a:p>
          <a:p>
            <a:pPr marL="11430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$row = &lt;$</a:t>
            </a:r>
            <a:r>
              <a:rPr lang="en-US" sz="2000" dirty="0" err="1">
                <a:latin typeface="Consolas" panose="020B0609020204030204" pitchFamily="49" charset="0"/>
              </a:rPr>
              <a:t>fh</a:t>
            </a:r>
            <a:r>
              <a:rPr lang="en-US" sz="2000" dirty="0">
                <a:latin typeface="Consolas" panose="020B0609020204030204" pitchFamily="49" charset="0"/>
              </a:rPr>
              <a:t>&gt;;  </a:t>
            </a:r>
          </a:p>
          <a:p>
            <a:pPr marL="11430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print "$row\n";  </a:t>
            </a:r>
          </a:p>
          <a:p>
            <a:pPr marL="11430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print "done\n";  </a:t>
            </a:r>
          </a:p>
          <a:p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5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321D5-28A4-4334-8AB8-10971F05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D383D-CFB3-43C2-9939-49A64721D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from the keyboard requires the user to strike the ‘enter’ key resulting in a newline</a:t>
            </a:r>
          </a:p>
          <a:p>
            <a:r>
              <a:rPr lang="en-US" dirty="0"/>
              <a:t>Similar to python, this newline character is included in the returned string</a:t>
            </a:r>
          </a:p>
          <a:p>
            <a:r>
              <a:rPr lang="en-US" dirty="0"/>
              <a:t>Chomp is used to remove non-printing whitespace characters</a:t>
            </a:r>
          </a:p>
          <a:p>
            <a:pPr lvl="1"/>
            <a:r>
              <a:rPr lang="en-US" dirty="0"/>
              <a:t>Similar to ‘strip()’ in python or ‘trim()’ in Java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59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3920</TotalTime>
  <Words>3758</Words>
  <Application>Microsoft Office PowerPoint</Application>
  <PresentationFormat>On-screen Show (4:3)</PresentationFormat>
  <Paragraphs>582</Paragraphs>
  <Slides>69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8" baseType="lpstr">
      <vt:lpstr>Arial</vt:lpstr>
      <vt:lpstr>Book Antiqua</vt:lpstr>
      <vt:lpstr>Calibri</vt:lpstr>
      <vt:lpstr>Century Gothic</vt:lpstr>
      <vt:lpstr>Comic Sans MS</vt:lpstr>
      <vt:lpstr>Consolas</vt:lpstr>
      <vt:lpstr>Courier</vt:lpstr>
      <vt:lpstr>Courier New</vt:lpstr>
      <vt:lpstr>Apothecary</vt:lpstr>
      <vt:lpstr>Ethical Hacking</vt:lpstr>
      <vt:lpstr>Perl for python programmers</vt:lpstr>
      <vt:lpstr>PowerPoint Presentation</vt:lpstr>
      <vt:lpstr>Script execution</vt:lpstr>
      <vt:lpstr>variables</vt:lpstr>
      <vt:lpstr>Input and output</vt:lpstr>
      <vt:lpstr>File input/output</vt:lpstr>
      <vt:lpstr>PowerPoint Presentation</vt:lpstr>
      <vt:lpstr>chomp</vt:lpstr>
      <vt:lpstr>arrays</vt:lpstr>
      <vt:lpstr>Array indexing</vt:lpstr>
      <vt:lpstr>Getting the array length</vt:lpstr>
      <vt:lpstr>Adding to an array</vt:lpstr>
      <vt:lpstr>Script arguments</vt:lpstr>
      <vt:lpstr>Arithmetic Operations</vt:lpstr>
      <vt:lpstr>Relational and logical operations</vt:lpstr>
      <vt:lpstr>Flow control - IF</vt:lpstr>
      <vt:lpstr>Switch</vt:lpstr>
      <vt:lpstr>For loop</vt:lpstr>
      <vt:lpstr>While loop</vt:lpstr>
      <vt:lpstr>Run shell commands</vt:lpstr>
      <vt:lpstr>$_</vt:lpstr>
      <vt:lpstr>PowerPoint Presentation</vt:lpstr>
      <vt:lpstr>$_</vt:lpstr>
      <vt:lpstr>=~</vt:lpstr>
      <vt:lpstr>substitution</vt:lpstr>
      <vt:lpstr>Regular expressions</vt:lpstr>
      <vt:lpstr>Perl example 1</vt:lpstr>
      <vt:lpstr>C for java programmers</vt:lpstr>
      <vt:lpstr>C</vt:lpstr>
      <vt:lpstr>C</vt:lpstr>
      <vt:lpstr>Languages</vt:lpstr>
      <vt:lpstr>Learning a New Language</vt:lpstr>
      <vt:lpstr>Differences Between Java and C</vt:lpstr>
      <vt:lpstr>Design Goals</vt:lpstr>
      <vt:lpstr>Storage Differences</vt:lpstr>
      <vt:lpstr>Expression and Control Statement Differences</vt:lpstr>
      <vt:lpstr>More Differences</vt:lpstr>
      <vt:lpstr>A Quick Example</vt:lpstr>
      <vt:lpstr>The C Compiler</vt:lpstr>
      <vt:lpstr>PowerPoint Presentation</vt:lpstr>
      <vt:lpstr>Running Our Example</vt:lpstr>
      <vt:lpstr>Scopes</vt:lpstr>
      <vt:lpstr>Data Types</vt:lpstr>
      <vt:lpstr>How Big?  It Depends.</vt:lpstr>
      <vt:lpstr>C. Strings</vt:lpstr>
      <vt:lpstr>Structs</vt:lpstr>
      <vt:lpstr>More on Structs</vt:lpstr>
      <vt:lpstr>Referencing Structure Members</vt:lpstr>
      <vt:lpstr>Pointers</vt:lpstr>
      <vt:lpstr>Using Pointers</vt:lpstr>
      <vt:lpstr>Another Example</vt:lpstr>
      <vt:lpstr>* Has Two Meanings!</vt:lpstr>
      <vt:lpstr>Pointers</vt:lpstr>
      <vt:lpstr>Question?</vt:lpstr>
      <vt:lpstr>Another Pointer Operator</vt:lpstr>
      <vt:lpstr>Why Pointers?</vt:lpstr>
      <vt:lpstr>Dynamic Storage</vt:lpstr>
      <vt:lpstr>malloc()</vt:lpstr>
      <vt:lpstr>Don’t Do This!</vt:lpstr>
      <vt:lpstr>Idiomatic But Safe</vt:lpstr>
      <vt:lpstr>Escape From Type-Checking</vt:lpstr>
      <vt:lpstr>Done With Storage </vt:lpstr>
      <vt:lpstr>printf()</vt:lpstr>
      <vt:lpstr>Printf() Format Codes</vt:lpstr>
      <vt:lpstr>The C Preprocessor</vt:lpstr>
      <vt:lpstr>#include</vt:lpstr>
      <vt:lpstr>#include Example</vt:lpstr>
      <vt:lpstr>C example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Health Information Technology</dc:title>
  <dc:creator>William Forsyth</dc:creator>
  <cp:lastModifiedBy>William Forsyth</cp:lastModifiedBy>
  <cp:revision>295</cp:revision>
  <dcterms:created xsi:type="dcterms:W3CDTF">2017-08-14T20:25:28Z</dcterms:created>
  <dcterms:modified xsi:type="dcterms:W3CDTF">2021-02-17T17:22:35Z</dcterms:modified>
</cp:coreProperties>
</file>