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8"/>
  </p:notesMasterIdLst>
  <p:sldIdLst>
    <p:sldId id="289" r:id="rId2"/>
    <p:sldId id="430" r:id="rId3"/>
    <p:sldId id="431" r:id="rId4"/>
    <p:sldId id="433" r:id="rId5"/>
    <p:sldId id="428" r:id="rId6"/>
    <p:sldId id="434" r:id="rId7"/>
    <p:sldId id="435" r:id="rId8"/>
    <p:sldId id="436" r:id="rId9"/>
    <p:sldId id="437" r:id="rId10"/>
    <p:sldId id="438" r:id="rId11"/>
    <p:sldId id="439" r:id="rId12"/>
    <p:sldId id="440" r:id="rId13"/>
    <p:sldId id="442" r:id="rId14"/>
    <p:sldId id="443" r:id="rId15"/>
    <p:sldId id="444" r:id="rId16"/>
    <p:sldId id="445" r:id="rId17"/>
    <p:sldId id="446" r:id="rId18"/>
    <p:sldId id="448" r:id="rId19"/>
    <p:sldId id="464" r:id="rId20"/>
    <p:sldId id="447" r:id="rId21"/>
    <p:sldId id="449" r:id="rId22"/>
    <p:sldId id="450" r:id="rId23"/>
    <p:sldId id="451" r:id="rId24"/>
    <p:sldId id="452" r:id="rId25"/>
    <p:sldId id="432" r:id="rId26"/>
    <p:sldId id="453" r:id="rId27"/>
    <p:sldId id="455" r:id="rId28"/>
    <p:sldId id="454" r:id="rId29"/>
    <p:sldId id="456" r:id="rId30"/>
    <p:sldId id="458" r:id="rId31"/>
    <p:sldId id="459" r:id="rId32"/>
    <p:sldId id="460" r:id="rId33"/>
    <p:sldId id="461" r:id="rId34"/>
    <p:sldId id="462" r:id="rId35"/>
    <p:sldId id="457" r:id="rId36"/>
    <p:sldId id="463" r:id="rId3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2CE"/>
    <a:srgbClr val="2C05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79"/>
    <p:restoredTop sz="75084" autoAdjust="0"/>
  </p:normalViewPr>
  <p:slideViewPr>
    <p:cSldViewPr snapToGrid="0" snapToObjects="1">
      <p:cViewPr varScale="1">
        <p:scale>
          <a:sx n="64" d="100"/>
          <a:sy n="64" d="100"/>
        </p:scale>
        <p:origin x="21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65523-2DF7-C24A-B8F9-65DF2FDDF58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2C056-4745-D94F-AA20-EC07D0C8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Kernel is arguments, environment variables, kernel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744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Stack holds local variables for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852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Stack holds local variables for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907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Stack holds local variables for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829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Stack holds local variables for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839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799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Main is the calling program and ARG0 and ARG1 are parameters to the function main is calling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021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Return is for Main to know where to go after it finishes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857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 pointer points to previous function (don’t worry about it for now)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087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Buffer is a local variable for the called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787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16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Text is the code of the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207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112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477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797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676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3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Data- Initialized/uninitialized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47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Large area of memory used for big things</a:t>
            </a:r>
          </a:p>
          <a:p>
            <a:r>
              <a:rPr lang="en-US" dirty="0"/>
              <a:t>Heap must be manually allocated by the programmer</a:t>
            </a:r>
          </a:p>
          <a:p>
            <a:r>
              <a:rPr lang="en-US" dirty="0"/>
              <a:t>More flexible memory sizes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61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Stack holds local variables for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24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Stack holds local variables for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77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Stack holds local variables for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71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Stack holds local variables for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49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Stack holds local variables for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10/8/2020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EA1447-C006-6F4F-A84F-353168AB1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So…why?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8C860-6537-1044-8ED2-201440B81E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37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9E5CF-09F5-2A42-B979-B2C8CDECDB5D}"/>
              </a:ext>
            </a:extLst>
          </p:cNvPr>
          <p:cNvSpPr/>
          <p:nvPr/>
        </p:nvSpPr>
        <p:spPr>
          <a:xfrm>
            <a:off x="2784143" y="272955"/>
            <a:ext cx="2661314" cy="6428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BF5529-7165-AF46-B0F0-D95E7EB59171}"/>
              </a:ext>
            </a:extLst>
          </p:cNvPr>
          <p:cNvSpPr txBox="1"/>
          <p:nvPr/>
        </p:nvSpPr>
        <p:spPr>
          <a:xfrm>
            <a:off x="370114" y="272955"/>
            <a:ext cx="794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RAM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B62B90F-98D2-AD49-A92D-015027059010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1164771" y="457621"/>
            <a:ext cx="1458686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7FA5532-4E18-D142-94D0-013676F87A5B}"/>
              </a:ext>
            </a:extLst>
          </p:cNvPr>
          <p:cNvSpPr txBox="1"/>
          <p:nvPr/>
        </p:nvSpPr>
        <p:spPr>
          <a:xfrm>
            <a:off x="6825343" y="6331719"/>
            <a:ext cx="194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0x0000…0</a:t>
            </a:r>
          </a:p>
        </p:txBody>
      </p:sp>
      <p:cxnSp>
        <p:nvCxnSpPr>
          <p:cNvPr id="14" name="Curved Connector 13">
            <a:extLst>
              <a:ext uri="{FF2B5EF4-FFF2-40B4-BE49-F238E27FC236}">
                <a16:creationId xmlns:a16="http://schemas.microsoft.com/office/drawing/2014/main" id="{BAC5CEEC-12DA-3D4B-866C-91F670C4750F}"/>
              </a:ext>
            </a:extLst>
          </p:cNvPr>
          <p:cNvCxnSpPr>
            <a:stCxn id="10" idx="1"/>
          </p:cNvCxnSpPr>
          <p:nvPr/>
        </p:nvCxnSpPr>
        <p:spPr>
          <a:xfrm rot="10800000" flipV="1">
            <a:off x="5445457" y="6516385"/>
            <a:ext cx="1379886" cy="184666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811022D-CA8D-5A4C-BE05-7408E4758009}"/>
              </a:ext>
            </a:extLst>
          </p:cNvPr>
          <p:cNvSpPr txBox="1"/>
          <p:nvPr/>
        </p:nvSpPr>
        <p:spPr>
          <a:xfrm>
            <a:off x="6825343" y="272955"/>
            <a:ext cx="194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0xffff…f</a:t>
            </a:r>
          </a:p>
        </p:txBody>
      </p: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F5B5D73B-3208-D440-B2AF-4AE50A91A51D}"/>
              </a:ext>
            </a:extLst>
          </p:cNvPr>
          <p:cNvCxnSpPr>
            <a:cxnSpLocks/>
            <a:stCxn id="15" idx="1"/>
          </p:cNvCxnSpPr>
          <p:nvPr/>
        </p:nvCxnSpPr>
        <p:spPr>
          <a:xfrm rot="10800000">
            <a:off x="5445457" y="272955"/>
            <a:ext cx="1379887" cy="184667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E55D72E-1EC2-CC46-BC64-6D57803B64DF}"/>
              </a:ext>
            </a:extLst>
          </p:cNvPr>
          <p:cNvSpPr/>
          <p:nvPr/>
        </p:nvSpPr>
        <p:spPr>
          <a:xfrm>
            <a:off x="2780869" y="272954"/>
            <a:ext cx="2646596" cy="711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Kernel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58E29E-156B-6B4A-B196-8113B8046CF5}"/>
              </a:ext>
            </a:extLst>
          </p:cNvPr>
          <p:cNvSpPr/>
          <p:nvPr/>
        </p:nvSpPr>
        <p:spPr>
          <a:xfrm>
            <a:off x="2784143" y="5989830"/>
            <a:ext cx="2646596" cy="711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8DD3CA-B42B-4B42-9B60-FEC359907B35}"/>
              </a:ext>
            </a:extLst>
          </p:cNvPr>
          <p:cNvSpPr/>
          <p:nvPr/>
        </p:nvSpPr>
        <p:spPr>
          <a:xfrm>
            <a:off x="2788227" y="5146158"/>
            <a:ext cx="2646596" cy="827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1BCE7F-D8B2-604D-BE16-E999F3783B02}"/>
              </a:ext>
            </a:extLst>
          </p:cNvPr>
          <p:cNvSpPr/>
          <p:nvPr/>
        </p:nvSpPr>
        <p:spPr>
          <a:xfrm>
            <a:off x="2788227" y="3306726"/>
            <a:ext cx="2646596" cy="1823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F8D114F-691C-5945-8687-1AB97585A4CE}"/>
              </a:ext>
            </a:extLst>
          </p:cNvPr>
          <p:cNvSpPr/>
          <p:nvPr/>
        </p:nvSpPr>
        <p:spPr>
          <a:xfrm>
            <a:off x="2780869" y="984175"/>
            <a:ext cx="2646596" cy="1121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4A398E10-537A-E548-A3A6-5020824DF0A2}"/>
              </a:ext>
            </a:extLst>
          </p:cNvPr>
          <p:cNvCxnSpPr/>
          <p:nvPr/>
        </p:nvCxnSpPr>
        <p:spPr>
          <a:xfrm flipV="1">
            <a:off x="2083981" y="3838353"/>
            <a:ext cx="0" cy="1010094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696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9E5CF-09F5-2A42-B979-B2C8CDECDB5D}"/>
              </a:ext>
            </a:extLst>
          </p:cNvPr>
          <p:cNvSpPr/>
          <p:nvPr/>
        </p:nvSpPr>
        <p:spPr>
          <a:xfrm>
            <a:off x="2784143" y="272955"/>
            <a:ext cx="2661314" cy="6428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BF5529-7165-AF46-B0F0-D95E7EB59171}"/>
              </a:ext>
            </a:extLst>
          </p:cNvPr>
          <p:cNvSpPr txBox="1"/>
          <p:nvPr/>
        </p:nvSpPr>
        <p:spPr>
          <a:xfrm>
            <a:off x="370114" y="272955"/>
            <a:ext cx="794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RAM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B62B90F-98D2-AD49-A92D-015027059010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1164771" y="457621"/>
            <a:ext cx="1458686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7FA5532-4E18-D142-94D0-013676F87A5B}"/>
              </a:ext>
            </a:extLst>
          </p:cNvPr>
          <p:cNvSpPr txBox="1"/>
          <p:nvPr/>
        </p:nvSpPr>
        <p:spPr>
          <a:xfrm>
            <a:off x="6825343" y="6331719"/>
            <a:ext cx="194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0x0000…0</a:t>
            </a:r>
          </a:p>
        </p:txBody>
      </p:sp>
      <p:cxnSp>
        <p:nvCxnSpPr>
          <p:cNvPr id="14" name="Curved Connector 13">
            <a:extLst>
              <a:ext uri="{FF2B5EF4-FFF2-40B4-BE49-F238E27FC236}">
                <a16:creationId xmlns:a16="http://schemas.microsoft.com/office/drawing/2014/main" id="{BAC5CEEC-12DA-3D4B-866C-91F670C4750F}"/>
              </a:ext>
            </a:extLst>
          </p:cNvPr>
          <p:cNvCxnSpPr>
            <a:stCxn id="10" idx="1"/>
          </p:cNvCxnSpPr>
          <p:nvPr/>
        </p:nvCxnSpPr>
        <p:spPr>
          <a:xfrm rot="10800000" flipV="1">
            <a:off x="5445457" y="6516385"/>
            <a:ext cx="1379886" cy="184666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811022D-CA8D-5A4C-BE05-7408E4758009}"/>
              </a:ext>
            </a:extLst>
          </p:cNvPr>
          <p:cNvSpPr txBox="1"/>
          <p:nvPr/>
        </p:nvSpPr>
        <p:spPr>
          <a:xfrm>
            <a:off x="6825343" y="272955"/>
            <a:ext cx="194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0xffff…f</a:t>
            </a:r>
          </a:p>
        </p:txBody>
      </p: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F5B5D73B-3208-D440-B2AF-4AE50A91A51D}"/>
              </a:ext>
            </a:extLst>
          </p:cNvPr>
          <p:cNvCxnSpPr>
            <a:cxnSpLocks/>
            <a:stCxn id="15" idx="1"/>
          </p:cNvCxnSpPr>
          <p:nvPr/>
        </p:nvCxnSpPr>
        <p:spPr>
          <a:xfrm rot="10800000">
            <a:off x="5445457" y="272955"/>
            <a:ext cx="1379887" cy="184667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E55D72E-1EC2-CC46-BC64-6D57803B64DF}"/>
              </a:ext>
            </a:extLst>
          </p:cNvPr>
          <p:cNvSpPr/>
          <p:nvPr/>
        </p:nvSpPr>
        <p:spPr>
          <a:xfrm>
            <a:off x="2780869" y="272954"/>
            <a:ext cx="2646596" cy="711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Kernel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58E29E-156B-6B4A-B196-8113B8046CF5}"/>
              </a:ext>
            </a:extLst>
          </p:cNvPr>
          <p:cNvSpPr/>
          <p:nvPr/>
        </p:nvSpPr>
        <p:spPr>
          <a:xfrm>
            <a:off x="2784143" y="5989830"/>
            <a:ext cx="2646596" cy="711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8DD3CA-B42B-4B42-9B60-FEC359907B35}"/>
              </a:ext>
            </a:extLst>
          </p:cNvPr>
          <p:cNvSpPr/>
          <p:nvPr/>
        </p:nvSpPr>
        <p:spPr>
          <a:xfrm>
            <a:off x="2788227" y="5146158"/>
            <a:ext cx="2646596" cy="827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1BCE7F-D8B2-604D-BE16-E999F3783B02}"/>
              </a:ext>
            </a:extLst>
          </p:cNvPr>
          <p:cNvSpPr/>
          <p:nvPr/>
        </p:nvSpPr>
        <p:spPr>
          <a:xfrm>
            <a:off x="2788227" y="3306726"/>
            <a:ext cx="2646596" cy="1823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F8D114F-691C-5945-8687-1AB97585A4CE}"/>
              </a:ext>
            </a:extLst>
          </p:cNvPr>
          <p:cNvSpPr/>
          <p:nvPr/>
        </p:nvSpPr>
        <p:spPr>
          <a:xfrm>
            <a:off x="2780869" y="984175"/>
            <a:ext cx="2646596" cy="1595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4A398E10-537A-E548-A3A6-5020824DF0A2}"/>
              </a:ext>
            </a:extLst>
          </p:cNvPr>
          <p:cNvCxnSpPr/>
          <p:nvPr/>
        </p:nvCxnSpPr>
        <p:spPr>
          <a:xfrm flipV="1">
            <a:off x="2083981" y="3838353"/>
            <a:ext cx="0" cy="1010094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2BAFCDA-E0E0-7F43-B607-45111B820944}"/>
              </a:ext>
            </a:extLst>
          </p:cNvPr>
          <p:cNvCxnSpPr/>
          <p:nvPr/>
        </p:nvCxnSpPr>
        <p:spPr>
          <a:xfrm>
            <a:off x="5911702" y="1169581"/>
            <a:ext cx="0" cy="935666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0000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9E5CF-09F5-2A42-B979-B2C8CDECDB5D}"/>
              </a:ext>
            </a:extLst>
          </p:cNvPr>
          <p:cNvSpPr/>
          <p:nvPr/>
        </p:nvSpPr>
        <p:spPr>
          <a:xfrm>
            <a:off x="2784143" y="272955"/>
            <a:ext cx="2661314" cy="6428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BF5529-7165-AF46-B0F0-D95E7EB59171}"/>
              </a:ext>
            </a:extLst>
          </p:cNvPr>
          <p:cNvSpPr txBox="1"/>
          <p:nvPr/>
        </p:nvSpPr>
        <p:spPr>
          <a:xfrm>
            <a:off x="370114" y="272955"/>
            <a:ext cx="794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RAM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B62B90F-98D2-AD49-A92D-015027059010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1164771" y="457621"/>
            <a:ext cx="1458686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E55D72E-1EC2-CC46-BC64-6D57803B64DF}"/>
              </a:ext>
            </a:extLst>
          </p:cNvPr>
          <p:cNvSpPr/>
          <p:nvPr/>
        </p:nvSpPr>
        <p:spPr>
          <a:xfrm>
            <a:off x="2780869" y="272954"/>
            <a:ext cx="2646596" cy="711221"/>
          </a:xfrm>
          <a:prstGeom prst="rect">
            <a:avLst/>
          </a:prstGeom>
          <a:solidFill>
            <a:schemeClr val="accent1">
              <a:alpha val="29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Kernel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58E29E-156B-6B4A-B196-8113B8046CF5}"/>
              </a:ext>
            </a:extLst>
          </p:cNvPr>
          <p:cNvSpPr/>
          <p:nvPr/>
        </p:nvSpPr>
        <p:spPr>
          <a:xfrm>
            <a:off x="2784143" y="5989830"/>
            <a:ext cx="2646596" cy="711221"/>
          </a:xfrm>
          <a:prstGeom prst="rect">
            <a:avLst/>
          </a:prstGeom>
          <a:solidFill>
            <a:schemeClr val="accent1">
              <a:alpha val="29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8DD3CA-B42B-4B42-9B60-FEC359907B35}"/>
              </a:ext>
            </a:extLst>
          </p:cNvPr>
          <p:cNvSpPr/>
          <p:nvPr/>
        </p:nvSpPr>
        <p:spPr>
          <a:xfrm>
            <a:off x="2788227" y="5146158"/>
            <a:ext cx="2646596" cy="827754"/>
          </a:xfrm>
          <a:prstGeom prst="rect">
            <a:avLst/>
          </a:prstGeom>
          <a:solidFill>
            <a:schemeClr val="accent1">
              <a:alpha val="29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1BCE7F-D8B2-604D-BE16-E999F3783B02}"/>
              </a:ext>
            </a:extLst>
          </p:cNvPr>
          <p:cNvSpPr/>
          <p:nvPr/>
        </p:nvSpPr>
        <p:spPr>
          <a:xfrm>
            <a:off x="2788227" y="3306726"/>
            <a:ext cx="2646596" cy="1823514"/>
          </a:xfrm>
          <a:prstGeom prst="rect">
            <a:avLst/>
          </a:prstGeom>
          <a:solidFill>
            <a:schemeClr val="accent1">
              <a:alpha val="29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F8D114F-691C-5945-8687-1AB97585A4CE}"/>
              </a:ext>
            </a:extLst>
          </p:cNvPr>
          <p:cNvSpPr/>
          <p:nvPr/>
        </p:nvSpPr>
        <p:spPr>
          <a:xfrm>
            <a:off x="2780869" y="984175"/>
            <a:ext cx="2646596" cy="1595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</p:spTree>
    <p:extLst>
      <p:ext uri="{BB962C8B-B14F-4D97-AF65-F5344CB8AC3E}">
        <p14:creationId xmlns:p14="http://schemas.microsoft.com/office/powerpoint/2010/main" val="88606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9E5CF-09F5-2A42-B979-B2C8CDECDB5D}"/>
              </a:ext>
            </a:extLst>
          </p:cNvPr>
          <p:cNvSpPr/>
          <p:nvPr/>
        </p:nvSpPr>
        <p:spPr>
          <a:xfrm rot="5400000">
            <a:off x="3230710" y="-393881"/>
            <a:ext cx="2661314" cy="7761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FB7AFC-EA1E-CF40-97BD-EC60D7BC22ED}"/>
              </a:ext>
            </a:extLst>
          </p:cNvPr>
          <p:cNvSpPr txBox="1"/>
          <p:nvPr/>
        </p:nvSpPr>
        <p:spPr>
          <a:xfrm>
            <a:off x="3055352" y="340242"/>
            <a:ext cx="3211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Stack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B4F381-AAFB-4545-9DCC-A2629E86391A}"/>
              </a:ext>
            </a:extLst>
          </p:cNvPr>
          <p:cNvSpPr txBox="1"/>
          <p:nvPr/>
        </p:nvSpPr>
        <p:spPr>
          <a:xfrm>
            <a:off x="7427230" y="141031"/>
            <a:ext cx="1340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0xffff…f</a:t>
            </a:r>
          </a:p>
          <a:p>
            <a:r>
              <a:rPr lang="en-US" sz="1400" dirty="0"/>
              <a:t>High Memory</a:t>
            </a:r>
          </a:p>
        </p:txBody>
      </p: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D73B03BB-11C1-694D-978E-340132B92433}"/>
              </a:ext>
            </a:extLst>
          </p:cNvPr>
          <p:cNvCxnSpPr>
            <a:cxnSpLocks/>
            <a:stCxn id="3" idx="2"/>
          </p:cNvCxnSpPr>
          <p:nvPr/>
        </p:nvCxnSpPr>
        <p:spPr>
          <a:xfrm rot="16200000" flipH="1">
            <a:off x="7554578" y="1268674"/>
            <a:ext cx="1430540" cy="344804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99185BB-5DAD-D145-A672-3A69C07AFF70}"/>
              </a:ext>
            </a:extLst>
          </p:cNvPr>
          <p:cNvSpPr txBox="1"/>
          <p:nvPr/>
        </p:nvSpPr>
        <p:spPr>
          <a:xfrm>
            <a:off x="680481" y="141031"/>
            <a:ext cx="1392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0x0000…0</a:t>
            </a:r>
          </a:p>
          <a:p>
            <a:r>
              <a:rPr lang="en-US" sz="1400" dirty="0"/>
              <a:t>Low memory</a:t>
            </a:r>
          </a:p>
        </p:txBody>
      </p: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CE13EBA6-4C93-1F45-97B3-B4AF9B2E1759}"/>
              </a:ext>
            </a:extLst>
          </p:cNvPr>
          <p:cNvCxnSpPr>
            <a:cxnSpLocks/>
            <a:stCxn id="15" idx="2"/>
          </p:cNvCxnSpPr>
          <p:nvPr/>
        </p:nvCxnSpPr>
        <p:spPr>
          <a:xfrm rot="5400000">
            <a:off x="324067" y="1103496"/>
            <a:ext cx="1430539" cy="675158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32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9E5CF-09F5-2A42-B979-B2C8CDECDB5D}"/>
              </a:ext>
            </a:extLst>
          </p:cNvPr>
          <p:cNvSpPr/>
          <p:nvPr/>
        </p:nvSpPr>
        <p:spPr>
          <a:xfrm rot="5400000">
            <a:off x="3230710" y="-393881"/>
            <a:ext cx="2661314" cy="7761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FB7AFC-EA1E-CF40-97BD-EC60D7BC22ED}"/>
              </a:ext>
            </a:extLst>
          </p:cNvPr>
          <p:cNvSpPr txBox="1"/>
          <p:nvPr/>
        </p:nvSpPr>
        <p:spPr>
          <a:xfrm>
            <a:off x="3055352" y="340242"/>
            <a:ext cx="3211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Stack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B4F381-AAFB-4545-9DCC-A2629E86391A}"/>
              </a:ext>
            </a:extLst>
          </p:cNvPr>
          <p:cNvSpPr txBox="1"/>
          <p:nvPr/>
        </p:nvSpPr>
        <p:spPr>
          <a:xfrm>
            <a:off x="7427230" y="141031"/>
            <a:ext cx="1340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0xffff…f</a:t>
            </a:r>
          </a:p>
          <a:p>
            <a:r>
              <a:rPr lang="en-US" sz="1400" dirty="0"/>
              <a:t>High Memory</a:t>
            </a:r>
          </a:p>
        </p:txBody>
      </p: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D73B03BB-11C1-694D-978E-340132B92433}"/>
              </a:ext>
            </a:extLst>
          </p:cNvPr>
          <p:cNvCxnSpPr>
            <a:cxnSpLocks/>
            <a:stCxn id="3" idx="2"/>
          </p:cNvCxnSpPr>
          <p:nvPr/>
        </p:nvCxnSpPr>
        <p:spPr>
          <a:xfrm rot="16200000" flipH="1">
            <a:off x="7554578" y="1268674"/>
            <a:ext cx="1430540" cy="344804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99185BB-5DAD-D145-A672-3A69C07AFF70}"/>
              </a:ext>
            </a:extLst>
          </p:cNvPr>
          <p:cNvSpPr txBox="1"/>
          <p:nvPr/>
        </p:nvSpPr>
        <p:spPr>
          <a:xfrm>
            <a:off x="680481" y="141031"/>
            <a:ext cx="1392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0x0000…0</a:t>
            </a:r>
          </a:p>
          <a:p>
            <a:r>
              <a:rPr lang="en-US" sz="1400" dirty="0"/>
              <a:t>Low memory</a:t>
            </a:r>
          </a:p>
        </p:txBody>
      </p: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CE13EBA6-4C93-1F45-97B3-B4AF9B2E1759}"/>
              </a:ext>
            </a:extLst>
          </p:cNvPr>
          <p:cNvCxnSpPr>
            <a:cxnSpLocks/>
            <a:stCxn id="15" idx="2"/>
          </p:cNvCxnSpPr>
          <p:nvPr/>
        </p:nvCxnSpPr>
        <p:spPr>
          <a:xfrm rot="5400000">
            <a:off x="324067" y="1103496"/>
            <a:ext cx="1430539" cy="675158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4D98CDA7-6AC8-8548-BCA6-36D126FD47B4}"/>
              </a:ext>
            </a:extLst>
          </p:cNvPr>
          <p:cNvSpPr/>
          <p:nvPr/>
        </p:nvSpPr>
        <p:spPr>
          <a:xfrm>
            <a:off x="8097446" y="2156345"/>
            <a:ext cx="344804" cy="2661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B9B37B4-9CD1-4342-914B-69FD33565C4B}"/>
              </a:ext>
            </a:extLst>
          </p:cNvPr>
          <p:cNvCxnSpPr/>
          <p:nvPr/>
        </p:nvCxnSpPr>
        <p:spPr>
          <a:xfrm flipH="1">
            <a:off x="4497572" y="5103628"/>
            <a:ext cx="3753293" cy="0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828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9E5CF-09F5-2A42-B979-B2C8CDECDB5D}"/>
              </a:ext>
            </a:extLst>
          </p:cNvPr>
          <p:cNvSpPr/>
          <p:nvPr/>
        </p:nvSpPr>
        <p:spPr>
          <a:xfrm rot="5400000">
            <a:off x="3230710" y="-393881"/>
            <a:ext cx="2661314" cy="7761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FB7AFC-EA1E-CF40-97BD-EC60D7BC22ED}"/>
              </a:ext>
            </a:extLst>
          </p:cNvPr>
          <p:cNvSpPr txBox="1"/>
          <p:nvPr/>
        </p:nvSpPr>
        <p:spPr>
          <a:xfrm>
            <a:off x="3055352" y="340242"/>
            <a:ext cx="3211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Stack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B4F381-AAFB-4545-9DCC-A2629E86391A}"/>
              </a:ext>
            </a:extLst>
          </p:cNvPr>
          <p:cNvSpPr txBox="1"/>
          <p:nvPr/>
        </p:nvSpPr>
        <p:spPr>
          <a:xfrm>
            <a:off x="7427230" y="141031"/>
            <a:ext cx="1340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0xffff…f</a:t>
            </a:r>
          </a:p>
          <a:p>
            <a:r>
              <a:rPr lang="en-US" sz="1400" dirty="0"/>
              <a:t>High Memory</a:t>
            </a:r>
          </a:p>
        </p:txBody>
      </p: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D73B03BB-11C1-694D-978E-340132B92433}"/>
              </a:ext>
            </a:extLst>
          </p:cNvPr>
          <p:cNvCxnSpPr>
            <a:cxnSpLocks/>
            <a:stCxn id="3" idx="2"/>
          </p:cNvCxnSpPr>
          <p:nvPr/>
        </p:nvCxnSpPr>
        <p:spPr>
          <a:xfrm rot="16200000" flipH="1">
            <a:off x="7554578" y="1268674"/>
            <a:ext cx="1430540" cy="344804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99185BB-5DAD-D145-A672-3A69C07AFF70}"/>
              </a:ext>
            </a:extLst>
          </p:cNvPr>
          <p:cNvSpPr txBox="1"/>
          <p:nvPr/>
        </p:nvSpPr>
        <p:spPr>
          <a:xfrm>
            <a:off x="680481" y="141031"/>
            <a:ext cx="1392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0x0000…0</a:t>
            </a:r>
          </a:p>
          <a:p>
            <a:r>
              <a:rPr lang="en-US" sz="1400" dirty="0"/>
              <a:t>Low memory</a:t>
            </a:r>
          </a:p>
        </p:txBody>
      </p: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CE13EBA6-4C93-1F45-97B3-B4AF9B2E1759}"/>
              </a:ext>
            </a:extLst>
          </p:cNvPr>
          <p:cNvCxnSpPr>
            <a:cxnSpLocks/>
            <a:stCxn id="15" idx="2"/>
          </p:cNvCxnSpPr>
          <p:nvPr/>
        </p:nvCxnSpPr>
        <p:spPr>
          <a:xfrm rot="5400000">
            <a:off x="324067" y="1103496"/>
            <a:ext cx="1430539" cy="675158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4D98CDA7-6AC8-8548-BCA6-36D126FD47B4}"/>
              </a:ext>
            </a:extLst>
          </p:cNvPr>
          <p:cNvSpPr/>
          <p:nvPr/>
        </p:nvSpPr>
        <p:spPr>
          <a:xfrm>
            <a:off x="8097446" y="2156345"/>
            <a:ext cx="344804" cy="2661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B9B37B4-9CD1-4342-914B-69FD33565C4B}"/>
              </a:ext>
            </a:extLst>
          </p:cNvPr>
          <p:cNvCxnSpPr/>
          <p:nvPr/>
        </p:nvCxnSpPr>
        <p:spPr>
          <a:xfrm flipH="1">
            <a:off x="4497572" y="5103628"/>
            <a:ext cx="3753293" cy="0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DD407B9A-37D0-FC49-80E8-B7C8516B6F56}"/>
              </a:ext>
            </a:extLst>
          </p:cNvPr>
          <p:cNvSpPr/>
          <p:nvPr/>
        </p:nvSpPr>
        <p:spPr>
          <a:xfrm>
            <a:off x="7750769" y="2156344"/>
            <a:ext cx="344804" cy="2661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7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9E5CF-09F5-2A42-B979-B2C8CDECDB5D}"/>
              </a:ext>
            </a:extLst>
          </p:cNvPr>
          <p:cNvSpPr/>
          <p:nvPr/>
        </p:nvSpPr>
        <p:spPr>
          <a:xfrm rot="5400000">
            <a:off x="3230710" y="-393881"/>
            <a:ext cx="2661314" cy="7761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FB7AFC-EA1E-CF40-97BD-EC60D7BC22ED}"/>
              </a:ext>
            </a:extLst>
          </p:cNvPr>
          <p:cNvSpPr txBox="1"/>
          <p:nvPr/>
        </p:nvSpPr>
        <p:spPr>
          <a:xfrm>
            <a:off x="3055352" y="340242"/>
            <a:ext cx="3211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Stack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B4F381-AAFB-4545-9DCC-A2629E86391A}"/>
              </a:ext>
            </a:extLst>
          </p:cNvPr>
          <p:cNvSpPr txBox="1"/>
          <p:nvPr/>
        </p:nvSpPr>
        <p:spPr>
          <a:xfrm>
            <a:off x="7427230" y="141031"/>
            <a:ext cx="1340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0xffff…f</a:t>
            </a:r>
          </a:p>
          <a:p>
            <a:r>
              <a:rPr lang="en-US" sz="1400" dirty="0"/>
              <a:t>High Memory</a:t>
            </a:r>
          </a:p>
        </p:txBody>
      </p: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D73B03BB-11C1-694D-978E-340132B92433}"/>
              </a:ext>
            </a:extLst>
          </p:cNvPr>
          <p:cNvCxnSpPr>
            <a:cxnSpLocks/>
            <a:stCxn id="3" idx="2"/>
          </p:cNvCxnSpPr>
          <p:nvPr/>
        </p:nvCxnSpPr>
        <p:spPr>
          <a:xfrm rot="16200000" flipH="1">
            <a:off x="7554578" y="1268674"/>
            <a:ext cx="1430540" cy="344804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99185BB-5DAD-D145-A672-3A69C07AFF70}"/>
              </a:ext>
            </a:extLst>
          </p:cNvPr>
          <p:cNvSpPr txBox="1"/>
          <p:nvPr/>
        </p:nvSpPr>
        <p:spPr>
          <a:xfrm>
            <a:off x="680481" y="141031"/>
            <a:ext cx="1392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0x0000…0</a:t>
            </a:r>
          </a:p>
          <a:p>
            <a:r>
              <a:rPr lang="en-US" sz="1400" dirty="0"/>
              <a:t>Low memory</a:t>
            </a:r>
          </a:p>
        </p:txBody>
      </p: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CE13EBA6-4C93-1F45-97B3-B4AF9B2E1759}"/>
              </a:ext>
            </a:extLst>
          </p:cNvPr>
          <p:cNvCxnSpPr>
            <a:cxnSpLocks/>
            <a:stCxn id="15" idx="2"/>
          </p:cNvCxnSpPr>
          <p:nvPr/>
        </p:nvCxnSpPr>
        <p:spPr>
          <a:xfrm rot="5400000">
            <a:off x="324067" y="1103496"/>
            <a:ext cx="1430539" cy="675158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4D98CDA7-6AC8-8548-BCA6-36D126FD47B4}"/>
              </a:ext>
            </a:extLst>
          </p:cNvPr>
          <p:cNvSpPr/>
          <p:nvPr/>
        </p:nvSpPr>
        <p:spPr>
          <a:xfrm>
            <a:off x="8097446" y="2156345"/>
            <a:ext cx="344804" cy="2661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B9B37B4-9CD1-4342-914B-69FD33565C4B}"/>
              </a:ext>
            </a:extLst>
          </p:cNvPr>
          <p:cNvCxnSpPr/>
          <p:nvPr/>
        </p:nvCxnSpPr>
        <p:spPr>
          <a:xfrm flipH="1">
            <a:off x="4497572" y="5103628"/>
            <a:ext cx="3753293" cy="0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72DF134-60C7-384C-8F68-4B30B212FB20}"/>
              </a:ext>
            </a:extLst>
          </p:cNvPr>
          <p:cNvSpPr/>
          <p:nvPr/>
        </p:nvSpPr>
        <p:spPr>
          <a:xfrm>
            <a:off x="7750769" y="2156344"/>
            <a:ext cx="344804" cy="2661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C85B6B-9648-D941-9B5F-A6C7B063CF1C}"/>
              </a:ext>
            </a:extLst>
          </p:cNvPr>
          <p:cNvSpPr/>
          <p:nvPr/>
        </p:nvSpPr>
        <p:spPr>
          <a:xfrm>
            <a:off x="7404092" y="2156343"/>
            <a:ext cx="344804" cy="2661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05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9E5CF-09F5-2A42-B979-B2C8CDECDB5D}"/>
              </a:ext>
            </a:extLst>
          </p:cNvPr>
          <p:cNvSpPr/>
          <p:nvPr/>
        </p:nvSpPr>
        <p:spPr>
          <a:xfrm rot="5400000">
            <a:off x="3230710" y="-393881"/>
            <a:ext cx="2661314" cy="7761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FB7AFC-EA1E-CF40-97BD-EC60D7BC22ED}"/>
              </a:ext>
            </a:extLst>
          </p:cNvPr>
          <p:cNvSpPr txBox="1"/>
          <p:nvPr/>
        </p:nvSpPr>
        <p:spPr>
          <a:xfrm>
            <a:off x="3055352" y="340242"/>
            <a:ext cx="3211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Stack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B4F381-AAFB-4545-9DCC-A2629E86391A}"/>
              </a:ext>
            </a:extLst>
          </p:cNvPr>
          <p:cNvSpPr txBox="1"/>
          <p:nvPr/>
        </p:nvSpPr>
        <p:spPr>
          <a:xfrm>
            <a:off x="7427230" y="141031"/>
            <a:ext cx="1340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0xffff…f</a:t>
            </a:r>
          </a:p>
          <a:p>
            <a:r>
              <a:rPr lang="en-US" sz="1400" dirty="0"/>
              <a:t>High Memory</a:t>
            </a:r>
          </a:p>
        </p:txBody>
      </p: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D73B03BB-11C1-694D-978E-340132B92433}"/>
              </a:ext>
            </a:extLst>
          </p:cNvPr>
          <p:cNvCxnSpPr>
            <a:cxnSpLocks/>
            <a:stCxn id="3" idx="2"/>
          </p:cNvCxnSpPr>
          <p:nvPr/>
        </p:nvCxnSpPr>
        <p:spPr>
          <a:xfrm rot="16200000" flipH="1">
            <a:off x="7554578" y="1268674"/>
            <a:ext cx="1430540" cy="344804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99185BB-5DAD-D145-A672-3A69C07AFF70}"/>
              </a:ext>
            </a:extLst>
          </p:cNvPr>
          <p:cNvSpPr txBox="1"/>
          <p:nvPr/>
        </p:nvSpPr>
        <p:spPr>
          <a:xfrm>
            <a:off x="680481" y="141031"/>
            <a:ext cx="1392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0x0000…0</a:t>
            </a:r>
          </a:p>
          <a:p>
            <a:r>
              <a:rPr lang="en-US" sz="1400" dirty="0"/>
              <a:t>Low memory</a:t>
            </a:r>
          </a:p>
        </p:txBody>
      </p: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CE13EBA6-4C93-1F45-97B3-B4AF9B2E1759}"/>
              </a:ext>
            </a:extLst>
          </p:cNvPr>
          <p:cNvCxnSpPr>
            <a:cxnSpLocks/>
            <a:stCxn id="15" idx="2"/>
          </p:cNvCxnSpPr>
          <p:nvPr/>
        </p:nvCxnSpPr>
        <p:spPr>
          <a:xfrm rot="5400000">
            <a:off x="324067" y="1103496"/>
            <a:ext cx="1430539" cy="675158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4D98CDA7-6AC8-8548-BCA6-36D126FD47B4}"/>
              </a:ext>
            </a:extLst>
          </p:cNvPr>
          <p:cNvSpPr/>
          <p:nvPr/>
        </p:nvSpPr>
        <p:spPr>
          <a:xfrm>
            <a:off x="8097446" y="2156345"/>
            <a:ext cx="344804" cy="2661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B9B37B4-9CD1-4342-914B-69FD33565C4B}"/>
              </a:ext>
            </a:extLst>
          </p:cNvPr>
          <p:cNvCxnSpPr/>
          <p:nvPr/>
        </p:nvCxnSpPr>
        <p:spPr>
          <a:xfrm flipH="1">
            <a:off x="4497572" y="5103628"/>
            <a:ext cx="3753293" cy="0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72DF134-60C7-384C-8F68-4B30B212FB20}"/>
              </a:ext>
            </a:extLst>
          </p:cNvPr>
          <p:cNvSpPr/>
          <p:nvPr/>
        </p:nvSpPr>
        <p:spPr>
          <a:xfrm>
            <a:off x="7750769" y="2156344"/>
            <a:ext cx="344804" cy="2661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C85B6B-9648-D941-9B5F-A6C7B063CF1C}"/>
              </a:ext>
            </a:extLst>
          </p:cNvPr>
          <p:cNvSpPr/>
          <p:nvPr/>
        </p:nvSpPr>
        <p:spPr>
          <a:xfrm>
            <a:off x="7404092" y="2156343"/>
            <a:ext cx="344804" cy="2661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C52D42-7DFD-A148-9ACE-7ECFFAF140C8}"/>
              </a:ext>
            </a:extLst>
          </p:cNvPr>
          <p:cNvSpPr/>
          <p:nvPr/>
        </p:nvSpPr>
        <p:spPr>
          <a:xfrm>
            <a:off x="7055542" y="2156343"/>
            <a:ext cx="344804" cy="2661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18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B5AC5-B919-5943-A296-FA93D1153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29EBF-5CC5-5444-94FC-B2C18EDB3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Functions are "self contained" modules of code that accomplish a specific task</a:t>
            </a:r>
          </a:p>
          <a:p>
            <a:endParaRPr lang="en-US" dirty="0"/>
          </a:p>
          <a:p>
            <a:r>
              <a:rPr lang="en-US" dirty="0"/>
              <a:t>The program comes to a line of code containing a "function call"</a:t>
            </a:r>
          </a:p>
          <a:p>
            <a:r>
              <a:rPr lang="en-US" dirty="0"/>
              <a:t>The program enters the function (starts at the first line in the function code)</a:t>
            </a:r>
          </a:p>
          <a:p>
            <a:r>
              <a:rPr lang="en-US" b="1" dirty="0"/>
              <a:t>All instructions</a:t>
            </a:r>
            <a:r>
              <a:rPr lang="en-US" dirty="0"/>
              <a:t> inside of the function are executed from top to bottom</a:t>
            </a:r>
          </a:p>
          <a:p>
            <a:r>
              <a:rPr lang="en-US" dirty="0"/>
              <a:t>The program leaves the function </a:t>
            </a:r>
            <a:r>
              <a:rPr lang="en-US" b="1" dirty="0"/>
              <a:t>and goes back to where it started from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100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D63CE-B18A-4A08-9F78-58E2B674A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718DD-A692-4660-848E-E6B137F81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){    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char buffer[500];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(buffer,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[1]);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("String copied into buffer\n");    	return 0;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974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CBF78-39BF-254E-8C7B-0DEDDF017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overflow attacks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71F6E-8AC2-E94B-82DF-1F3E41627F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423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9E5CF-09F5-2A42-B979-B2C8CDECDB5D}"/>
              </a:ext>
            </a:extLst>
          </p:cNvPr>
          <p:cNvSpPr/>
          <p:nvPr/>
        </p:nvSpPr>
        <p:spPr>
          <a:xfrm rot="5400000">
            <a:off x="3230710" y="-393881"/>
            <a:ext cx="2661314" cy="7761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FB7AFC-EA1E-CF40-97BD-EC60D7BC22ED}"/>
              </a:ext>
            </a:extLst>
          </p:cNvPr>
          <p:cNvSpPr txBox="1"/>
          <p:nvPr/>
        </p:nvSpPr>
        <p:spPr>
          <a:xfrm>
            <a:off x="3055352" y="340242"/>
            <a:ext cx="3211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Stack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B4F381-AAFB-4545-9DCC-A2629E86391A}"/>
              </a:ext>
            </a:extLst>
          </p:cNvPr>
          <p:cNvSpPr txBox="1"/>
          <p:nvPr/>
        </p:nvSpPr>
        <p:spPr>
          <a:xfrm>
            <a:off x="7427230" y="141031"/>
            <a:ext cx="1340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0xffff…f</a:t>
            </a:r>
          </a:p>
          <a:p>
            <a:r>
              <a:rPr lang="en-US" sz="1400" dirty="0"/>
              <a:t>High Memory</a:t>
            </a:r>
          </a:p>
        </p:txBody>
      </p: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D73B03BB-11C1-694D-978E-340132B92433}"/>
              </a:ext>
            </a:extLst>
          </p:cNvPr>
          <p:cNvCxnSpPr>
            <a:cxnSpLocks/>
            <a:stCxn id="3" idx="2"/>
          </p:cNvCxnSpPr>
          <p:nvPr/>
        </p:nvCxnSpPr>
        <p:spPr>
          <a:xfrm rot="16200000" flipH="1">
            <a:off x="7554578" y="1268674"/>
            <a:ext cx="1430540" cy="344804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99185BB-5DAD-D145-A672-3A69C07AFF70}"/>
              </a:ext>
            </a:extLst>
          </p:cNvPr>
          <p:cNvSpPr txBox="1"/>
          <p:nvPr/>
        </p:nvSpPr>
        <p:spPr>
          <a:xfrm>
            <a:off x="680481" y="141031"/>
            <a:ext cx="1392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0x0000…0</a:t>
            </a:r>
          </a:p>
          <a:p>
            <a:r>
              <a:rPr lang="en-US" sz="1400" dirty="0"/>
              <a:t>Low memory</a:t>
            </a:r>
          </a:p>
        </p:txBody>
      </p: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CE13EBA6-4C93-1F45-97B3-B4AF9B2E1759}"/>
              </a:ext>
            </a:extLst>
          </p:cNvPr>
          <p:cNvCxnSpPr>
            <a:cxnSpLocks/>
            <a:stCxn id="15" idx="2"/>
          </p:cNvCxnSpPr>
          <p:nvPr/>
        </p:nvCxnSpPr>
        <p:spPr>
          <a:xfrm rot="5400000">
            <a:off x="324067" y="1103496"/>
            <a:ext cx="1430539" cy="675158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8032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9E5CF-09F5-2A42-B979-B2C8CDECDB5D}"/>
              </a:ext>
            </a:extLst>
          </p:cNvPr>
          <p:cNvSpPr/>
          <p:nvPr/>
        </p:nvSpPr>
        <p:spPr>
          <a:xfrm rot="5400000">
            <a:off x="3230710" y="-393881"/>
            <a:ext cx="2661314" cy="7761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FB7AFC-EA1E-CF40-97BD-EC60D7BC22ED}"/>
              </a:ext>
            </a:extLst>
          </p:cNvPr>
          <p:cNvSpPr txBox="1"/>
          <p:nvPr/>
        </p:nvSpPr>
        <p:spPr>
          <a:xfrm>
            <a:off x="3055352" y="340242"/>
            <a:ext cx="3211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Stack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B4F381-AAFB-4545-9DCC-A2629E86391A}"/>
              </a:ext>
            </a:extLst>
          </p:cNvPr>
          <p:cNvSpPr txBox="1"/>
          <p:nvPr/>
        </p:nvSpPr>
        <p:spPr>
          <a:xfrm>
            <a:off x="7427230" y="141031"/>
            <a:ext cx="1340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0xffff…f</a:t>
            </a:r>
          </a:p>
          <a:p>
            <a:r>
              <a:rPr lang="en-US" sz="1400" dirty="0"/>
              <a:t>High Memory</a:t>
            </a:r>
          </a:p>
        </p:txBody>
      </p: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D73B03BB-11C1-694D-978E-340132B92433}"/>
              </a:ext>
            </a:extLst>
          </p:cNvPr>
          <p:cNvCxnSpPr>
            <a:cxnSpLocks/>
            <a:stCxn id="3" idx="2"/>
          </p:cNvCxnSpPr>
          <p:nvPr/>
        </p:nvCxnSpPr>
        <p:spPr>
          <a:xfrm rot="16200000" flipH="1">
            <a:off x="7554578" y="1268674"/>
            <a:ext cx="1430540" cy="344804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99185BB-5DAD-D145-A672-3A69C07AFF70}"/>
              </a:ext>
            </a:extLst>
          </p:cNvPr>
          <p:cNvSpPr txBox="1"/>
          <p:nvPr/>
        </p:nvSpPr>
        <p:spPr>
          <a:xfrm>
            <a:off x="680481" y="141031"/>
            <a:ext cx="1392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0x0000…0</a:t>
            </a:r>
          </a:p>
          <a:p>
            <a:r>
              <a:rPr lang="en-US" sz="1400" dirty="0"/>
              <a:t>Low memory</a:t>
            </a:r>
          </a:p>
        </p:txBody>
      </p: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CE13EBA6-4C93-1F45-97B3-B4AF9B2E1759}"/>
              </a:ext>
            </a:extLst>
          </p:cNvPr>
          <p:cNvCxnSpPr>
            <a:cxnSpLocks/>
            <a:stCxn id="15" idx="2"/>
          </p:cNvCxnSpPr>
          <p:nvPr/>
        </p:nvCxnSpPr>
        <p:spPr>
          <a:xfrm rot="5400000">
            <a:off x="324067" y="1103496"/>
            <a:ext cx="1430539" cy="675158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2EB2A851-42CC-8E4E-8C66-777F2B455120}"/>
              </a:ext>
            </a:extLst>
          </p:cNvPr>
          <p:cNvSpPr/>
          <p:nvPr/>
        </p:nvSpPr>
        <p:spPr>
          <a:xfrm>
            <a:off x="7644809" y="2156344"/>
            <a:ext cx="787745" cy="2661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Main()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B943DF-687B-7048-A12F-D5B989ECE824}"/>
              </a:ext>
            </a:extLst>
          </p:cNvPr>
          <p:cNvSpPr/>
          <p:nvPr/>
        </p:nvSpPr>
        <p:spPr>
          <a:xfrm>
            <a:off x="7300005" y="2156343"/>
            <a:ext cx="344804" cy="266131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ARG0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C75A57-B6D0-8448-AA1A-5E22A90D1DD8}"/>
              </a:ext>
            </a:extLst>
          </p:cNvPr>
          <p:cNvSpPr/>
          <p:nvPr/>
        </p:nvSpPr>
        <p:spPr>
          <a:xfrm>
            <a:off x="6945504" y="2156343"/>
            <a:ext cx="344804" cy="266131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ARG1</a:t>
            </a:r>
          </a:p>
        </p:txBody>
      </p:sp>
    </p:spTree>
    <p:extLst>
      <p:ext uri="{BB962C8B-B14F-4D97-AF65-F5344CB8AC3E}">
        <p14:creationId xmlns:p14="http://schemas.microsoft.com/office/powerpoint/2010/main" val="16733999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9E5CF-09F5-2A42-B979-B2C8CDECDB5D}"/>
              </a:ext>
            </a:extLst>
          </p:cNvPr>
          <p:cNvSpPr/>
          <p:nvPr/>
        </p:nvSpPr>
        <p:spPr>
          <a:xfrm rot="5400000">
            <a:off x="3230710" y="-393881"/>
            <a:ext cx="2661314" cy="7761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FB7AFC-EA1E-CF40-97BD-EC60D7BC22ED}"/>
              </a:ext>
            </a:extLst>
          </p:cNvPr>
          <p:cNvSpPr txBox="1"/>
          <p:nvPr/>
        </p:nvSpPr>
        <p:spPr>
          <a:xfrm>
            <a:off x="3055352" y="340242"/>
            <a:ext cx="3211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Stack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B4F381-AAFB-4545-9DCC-A2629E86391A}"/>
              </a:ext>
            </a:extLst>
          </p:cNvPr>
          <p:cNvSpPr txBox="1"/>
          <p:nvPr/>
        </p:nvSpPr>
        <p:spPr>
          <a:xfrm>
            <a:off x="7427230" y="141031"/>
            <a:ext cx="1340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0xffff…f</a:t>
            </a:r>
          </a:p>
          <a:p>
            <a:r>
              <a:rPr lang="en-US" sz="1400" dirty="0"/>
              <a:t>High Memory</a:t>
            </a:r>
          </a:p>
        </p:txBody>
      </p: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D73B03BB-11C1-694D-978E-340132B92433}"/>
              </a:ext>
            </a:extLst>
          </p:cNvPr>
          <p:cNvCxnSpPr>
            <a:cxnSpLocks/>
            <a:stCxn id="3" idx="2"/>
          </p:cNvCxnSpPr>
          <p:nvPr/>
        </p:nvCxnSpPr>
        <p:spPr>
          <a:xfrm rot="16200000" flipH="1">
            <a:off x="7554578" y="1268674"/>
            <a:ext cx="1430540" cy="344804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99185BB-5DAD-D145-A672-3A69C07AFF70}"/>
              </a:ext>
            </a:extLst>
          </p:cNvPr>
          <p:cNvSpPr txBox="1"/>
          <p:nvPr/>
        </p:nvSpPr>
        <p:spPr>
          <a:xfrm>
            <a:off x="680481" y="141031"/>
            <a:ext cx="1392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0x0000…0</a:t>
            </a:r>
          </a:p>
          <a:p>
            <a:r>
              <a:rPr lang="en-US" sz="1400" dirty="0"/>
              <a:t>Low memory</a:t>
            </a:r>
          </a:p>
        </p:txBody>
      </p: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CE13EBA6-4C93-1F45-97B3-B4AF9B2E1759}"/>
              </a:ext>
            </a:extLst>
          </p:cNvPr>
          <p:cNvCxnSpPr>
            <a:cxnSpLocks/>
            <a:stCxn id="15" idx="2"/>
          </p:cNvCxnSpPr>
          <p:nvPr/>
        </p:nvCxnSpPr>
        <p:spPr>
          <a:xfrm rot="5400000">
            <a:off x="324067" y="1103496"/>
            <a:ext cx="1430539" cy="675158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2EB2A851-42CC-8E4E-8C66-777F2B455120}"/>
              </a:ext>
            </a:extLst>
          </p:cNvPr>
          <p:cNvSpPr/>
          <p:nvPr/>
        </p:nvSpPr>
        <p:spPr>
          <a:xfrm>
            <a:off x="7644809" y="2156344"/>
            <a:ext cx="787745" cy="2661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Main()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B943DF-687B-7048-A12F-D5B989ECE824}"/>
              </a:ext>
            </a:extLst>
          </p:cNvPr>
          <p:cNvSpPr/>
          <p:nvPr/>
        </p:nvSpPr>
        <p:spPr>
          <a:xfrm>
            <a:off x="7300005" y="2156343"/>
            <a:ext cx="344804" cy="266131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ARG0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C75A57-B6D0-8448-AA1A-5E22A90D1DD8}"/>
              </a:ext>
            </a:extLst>
          </p:cNvPr>
          <p:cNvSpPr/>
          <p:nvPr/>
        </p:nvSpPr>
        <p:spPr>
          <a:xfrm>
            <a:off x="6945504" y="2156343"/>
            <a:ext cx="344804" cy="266131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ARG1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3D3C6-B935-194D-B34A-76FDC1EC81A0}"/>
              </a:ext>
            </a:extLst>
          </p:cNvPr>
          <p:cNvSpPr/>
          <p:nvPr/>
        </p:nvSpPr>
        <p:spPr>
          <a:xfrm>
            <a:off x="6591003" y="2156343"/>
            <a:ext cx="344804" cy="266131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1046303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9E5CF-09F5-2A42-B979-B2C8CDECDB5D}"/>
              </a:ext>
            </a:extLst>
          </p:cNvPr>
          <p:cNvSpPr/>
          <p:nvPr/>
        </p:nvSpPr>
        <p:spPr>
          <a:xfrm rot="5400000">
            <a:off x="3230710" y="-393881"/>
            <a:ext cx="2661314" cy="7761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FB7AFC-EA1E-CF40-97BD-EC60D7BC22ED}"/>
              </a:ext>
            </a:extLst>
          </p:cNvPr>
          <p:cNvSpPr txBox="1"/>
          <p:nvPr/>
        </p:nvSpPr>
        <p:spPr>
          <a:xfrm>
            <a:off x="3055352" y="340242"/>
            <a:ext cx="3211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Stack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B4F381-AAFB-4545-9DCC-A2629E86391A}"/>
              </a:ext>
            </a:extLst>
          </p:cNvPr>
          <p:cNvSpPr txBox="1"/>
          <p:nvPr/>
        </p:nvSpPr>
        <p:spPr>
          <a:xfrm>
            <a:off x="7427230" y="141031"/>
            <a:ext cx="1340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0xffff…f</a:t>
            </a:r>
          </a:p>
          <a:p>
            <a:r>
              <a:rPr lang="en-US" sz="1400" dirty="0"/>
              <a:t>High Memory</a:t>
            </a:r>
          </a:p>
        </p:txBody>
      </p: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D73B03BB-11C1-694D-978E-340132B92433}"/>
              </a:ext>
            </a:extLst>
          </p:cNvPr>
          <p:cNvCxnSpPr>
            <a:cxnSpLocks/>
            <a:stCxn id="3" idx="2"/>
          </p:cNvCxnSpPr>
          <p:nvPr/>
        </p:nvCxnSpPr>
        <p:spPr>
          <a:xfrm rot="16200000" flipH="1">
            <a:off x="7554578" y="1268674"/>
            <a:ext cx="1430540" cy="344804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99185BB-5DAD-D145-A672-3A69C07AFF70}"/>
              </a:ext>
            </a:extLst>
          </p:cNvPr>
          <p:cNvSpPr txBox="1"/>
          <p:nvPr/>
        </p:nvSpPr>
        <p:spPr>
          <a:xfrm>
            <a:off x="680481" y="141031"/>
            <a:ext cx="1392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0x0000…0</a:t>
            </a:r>
          </a:p>
          <a:p>
            <a:r>
              <a:rPr lang="en-US" sz="1400" dirty="0"/>
              <a:t>Low memory</a:t>
            </a:r>
          </a:p>
        </p:txBody>
      </p: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CE13EBA6-4C93-1F45-97B3-B4AF9B2E1759}"/>
              </a:ext>
            </a:extLst>
          </p:cNvPr>
          <p:cNvCxnSpPr>
            <a:cxnSpLocks/>
            <a:stCxn id="15" idx="2"/>
          </p:cNvCxnSpPr>
          <p:nvPr/>
        </p:nvCxnSpPr>
        <p:spPr>
          <a:xfrm rot="5400000">
            <a:off x="324067" y="1103496"/>
            <a:ext cx="1430539" cy="675158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2EB2A851-42CC-8E4E-8C66-777F2B455120}"/>
              </a:ext>
            </a:extLst>
          </p:cNvPr>
          <p:cNvSpPr/>
          <p:nvPr/>
        </p:nvSpPr>
        <p:spPr>
          <a:xfrm>
            <a:off x="7644809" y="2156344"/>
            <a:ext cx="787745" cy="2661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Main()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B943DF-687B-7048-A12F-D5B989ECE824}"/>
              </a:ext>
            </a:extLst>
          </p:cNvPr>
          <p:cNvSpPr/>
          <p:nvPr/>
        </p:nvSpPr>
        <p:spPr>
          <a:xfrm>
            <a:off x="7300005" y="2156343"/>
            <a:ext cx="344804" cy="266131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ARG0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C75A57-B6D0-8448-AA1A-5E22A90D1DD8}"/>
              </a:ext>
            </a:extLst>
          </p:cNvPr>
          <p:cNvSpPr/>
          <p:nvPr/>
        </p:nvSpPr>
        <p:spPr>
          <a:xfrm>
            <a:off x="6945504" y="2156343"/>
            <a:ext cx="344804" cy="266131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ARG1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3D3C6-B935-194D-B34A-76FDC1EC81A0}"/>
              </a:ext>
            </a:extLst>
          </p:cNvPr>
          <p:cNvSpPr/>
          <p:nvPr/>
        </p:nvSpPr>
        <p:spPr>
          <a:xfrm>
            <a:off x="6591003" y="2156343"/>
            <a:ext cx="344804" cy="266131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RETURN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4B957C-55EC-484D-9C5E-B7702D14EC15}"/>
              </a:ext>
            </a:extLst>
          </p:cNvPr>
          <p:cNvSpPr/>
          <p:nvPr/>
        </p:nvSpPr>
        <p:spPr>
          <a:xfrm>
            <a:off x="6236502" y="2156343"/>
            <a:ext cx="344804" cy="266131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Base Pointer</a:t>
            </a:r>
          </a:p>
        </p:txBody>
      </p:sp>
    </p:spTree>
    <p:extLst>
      <p:ext uri="{BB962C8B-B14F-4D97-AF65-F5344CB8AC3E}">
        <p14:creationId xmlns:p14="http://schemas.microsoft.com/office/powerpoint/2010/main" val="41623357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9E5CF-09F5-2A42-B979-B2C8CDECDB5D}"/>
              </a:ext>
            </a:extLst>
          </p:cNvPr>
          <p:cNvSpPr/>
          <p:nvPr/>
        </p:nvSpPr>
        <p:spPr>
          <a:xfrm rot="5400000">
            <a:off x="3230710" y="-393881"/>
            <a:ext cx="2661314" cy="7761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FB7AFC-EA1E-CF40-97BD-EC60D7BC22ED}"/>
              </a:ext>
            </a:extLst>
          </p:cNvPr>
          <p:cNvSpPr txBox="1"/>
          <p:nvPr/>
        </p:nvSpPr>
        <p:spPr>
          <a:xfrm>
            <a:off x="3055352" y="340242"/>
            <a:ext cx="3211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Stack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B4F381-AAFB-4545-9DCC-A2629E86391A}"/>
              </a:ext>
            </a:extLst>
          </p:cNvPr>
          <p:cNvSpPr txBox="1"/>
          <p:nvPr/>
        </p:nvSpPr>
        <p:spPr>
          <a:xfrm>
            <a:off x="7427230" y="141031"/>
            <a:ext cx="1340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0xffff…f</a:t>
            </a:r>
          </a:p>
          <a:p>
            <a:r>
              <a:rPr lang="en-US" sz="1400" dirty="0"/>
              <a:t>High Memory</a:t>
            </a:r>
          </a:p>
        </p:txBody>
      </p: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D73B03BB-11C1-694D-978E-340132B92433}"/>
              </a:ext>
            </a:extLst>
          </p:cNvPr>
          <p:cNvCxnSpPr>
            <a:cxnSpLocks/>
            <a:stCxn id="3" idx="2"/>
          </p:cNvCxnSpPr>
          <p:nvPr/>
        </p:nvCxnSpPr>
        <p:spPr>
          <a:xfrm rot="16200000" flipH="1">
            <a:off x="7554578" y="1268674"/>
            <a:ext cx="1430540" cy="344804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99185BB-5DAD-D145-A672-3A69C07AFF70}"/>
              </a:ext>
            </a:extLst>
          </p:cNvPr>
          <p:cNvSpPr txBox="1"/>
          <p:nvPr/>
        </p:nvSpPr>
        <p:spPr>
          <a:xfrm>
            <a:off x="680481" y="141031"/>
            <a:ext cx="1392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0x0000…0</a:t>
            </a:r>
          </a:p>
          <a:p>
            <a:r>
              <a:rPr lang="en-US" sz="1400" dirty="0"/>
              <a:t>Low memory</a:t>
            </a:r>
          </a:p>
        </p:txBody>
      </p: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CE13EBA6-4C93-1F45-97B3-B4AF9B2E1759}"/>
              </a:ext>
            </a:extLst>
          </p:cNvPr>
          <p:cNvCxnSpPr>
            <a:cxnSpLocks/>
            <a:stCxn id="15" idx="2"/>
          </p:cNvCxnSpPr>
          <p:nvPr/>
        </p:nvCxnSpPr>
        <p:spPr>
          <a:xfrm rot="5400000">
            <a:off x="324067" y="1103496"/>
            <a:ext cx="1430539" cy="675158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2EB2A851-42CC-8E4E-8C66-777F2B455120}"/>
              </a:ext>
            </a:extLst>
          </p:cNvPr>
          <p:cNvSpPr/>
          <p:nvPr/>
        </p:nvSpPr>
        <p:spPr>
          <a:xfrm>
            <a:off x="7644809" y="2156344"/>
            <a:ext cx="787745" cy="2661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Main()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B943DF-687B-7048-A12F-D5B989ECE824}"/>
              </a:ext>
            </a:extLst>
          </p:cNvPr>
          <p:cNvSpPr/>
          <p:nvPr/>
        </p:nvSpPr>
        <p:spPr>
          <a:xfrm>
            <a:off x="7300005" y="2156343"/>
            <a:ext cx="344804" cy="266131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ARG0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C75A57-B6D0-8448-AA1A-5E22A90D1DD8}"/>
              </a:ext>
            </a:extLst>
          </p:cNvPr>
          <p:cNvSpPr/>
          <p:nvPr/>
        </p:nvSpPr>
        <p:spPr>
          <a:xfrm>
            <a:off x="6945504" y="2156343"/>
            <a:ext cx="344804" cy="266131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ARG1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3D3C6-B935-194D-B34A-76FDC1EC81A0}"/>
              </a:ext>
            </a:extLst>
          </p:cNvPr>
          <p:cNvSpPr/>
          <p:nvPr/>
        </p:nvSpPr>
        <p:spPr>
          <a:xfrm>
            <a:off x="6591003" y="2156343"/>
            <a:ext cx="344804" cy="266131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RETURN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4B957C-55EC-484D-9C5E-B7702D14EC15}"/>
              </a:ext>
            </a:extLst>
          </p:cNvPr>
          <p:cNvSpPr/>
          <p:nvPr/>
        </p:nvSpPr>
        <p:spPr>
          <a:xfrm>
            <a:off x="6236502" y="2156343"/>
            <a:ext cx="344804" cy="266131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Base Pointer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ACF433-2AAB-8A4E-B6F6-CE4B84EF2FC7}"/>
              </a:ext>
            </a:extLst>
          </p:cNvPr>
          <p:cNvSpPr/>
          <p:nvPr/>
        </p:nvSpPr>
        <p:spPr>
          <a:xfrm>
            <a:off x="3840395" y="2156342"/>
            <a:ext cx="2385397" cy="266131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buffer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1C5B3DE-3A13-F44D-B30E-95C551B3E366}"/>
              </a:ext>
            </a:extLst>
          </p:cNvPr>
          <p:cNvCxnSpPr/>
          <p:nvPr/>
        </p:nvCxnSpPr>
        <p:spPr>
          <a:xfrm>
            <a:off x="3820098" y="5094104"/>
            <a:ext cx="2425989" cy="0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CABB706-D042-B74F-B575-995DD1835FF2}"/>
              </a:ext>
            </a:extLst>
          </p:cNvPr>
          <p:cNvSpPr txBox="1"/>
          <p:nvPr/>
        </p:nvSpPr>
        <p:spPr>
          <a:xfrm>
            <a:off x="4389822" y="5252484"/>
            <a:ext cx="1286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500</a:t>
            </a:r>
          </a:p>
        </p:txBody>
      </p:sp>
    </p:spTree>
    <p:extLst>
      <p:ext uri="{BB962C8B-B14F-4D97-AF65-F5344CB8AC3E}">
        <p14:creationId xmlns:p14="http://schemas.microsoft.com/office/powerpoint/2010/main" val="32543148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D2E73-8B16-4742-90FE-053E3845F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510CD-711E-3F4F-BBF7-FC703D91E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847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FCF78-9746-4641-B925-6C727867C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61E71-48D0-42FC-B3BD-5C20EE6B4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we can change return values on the stack</a:t>
            </a:r>
          </a:p>
          <a:p>
            <a:pPr lvl="1"/>
            <a:r>
              <a:rPr lang="en-US" dirty="0"/>
              <a:t>What good does this do us?</a:t>
            </a:r>
          </a:p>
        </p:txBody>
      </p:sp>
    </p:spTree>
    <p:extLst>
      <p:ext uri="{BB962C8B-B14F-4D97-AF65-F5344CB8AC3E}">
        <p14:creationId xmlns:p14="http://schemas.microsoft.com/office/powerpoint/2010/main" val="32599420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FCF78-9746-4641-B925-6C727867C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61E71-48D0-42FC-B3BD-5C20EE6B4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we can change return values on the stack</a:t>
            </a:r>
          </a:p>
          <a:p>
            <a:endParaRPr lang="en-US" dirty="0"/>
          </a:p>
          <a:p>
            <a:r>
              <a:rPr lang="en-US" dirty="0"/>
              <a:t>Well…What if we didn’t put “junk” in the buffer?</a:t>
            </a:r>
          </a:p>
        </p:txBody>
      </p:sp>
    </p:spTree>
    <p:extLst>
      <p:ext uri="{BB962C8B-B14F-4D97-AF65-F5344CB8AC3E}">
        <p14:creationId xmlns:p14="http://schemas.microsoft.com/office/powerpoint/2010/main" val="28197576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9E5CF-09F5-2A42-B979-B2C8CDECDB5D}"/>
              </a:ext>
            </a:extLst>
          </p:cNvPr>
          <p:cNvSpPr/>
          <p:nvPr/>
        </p:nvSpPr>
        <p:spPr>
          <a:xfrm rot="5400000">
            <a:off x="3230710" y="-393881"/>
            <a:ext cx="2661314" cy="7761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FB7AFC-EA1E-CF40-97BD-EC60D7BC22ED}"/>
              </a:ext>
            </a:extLst>
          </p:cNvPr>
          <p:cNvSpPr txBox="1"/>
          <p:nvPr/>
        </p:nvSpPr>
        <p:spPr>
          <a:xfrm>
            <a:off x="3055352" y="340242"/>
            <a:ext cx="3211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Stack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B4F381-AAFB-4545-9DCC-A2629E86391A}"/>
              </a:ext>
            </a:extLst>
          </p:cNvPr>
          <p:cNvSpPr txBox="1"/>
          <p:nvPr/>
        </p:nvSpPr>
        <p:spPr>
          <a:xfrm>
            <a:off x="7427230" y="141031"/>
            <a:ext cx="1340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0xffff…f</a:t>
            </a:r>
          </a:p>
          <a:p>
            <a:r>
              <a:rPr lang="en-US" sz="1400" dirty="0"/>
              <a:t>High Memory</a:t>
            </a:r>
          </a:p>
        </p:txBody>
      </p: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D73B03BB-11C1-694D-978E-340132B92433}"/>
              </a:ext>
            </a:extLst>
          </p:cNvPr>
          <p:cNvCxnSpPr>
            <a:cxnSpLocks/>
            <a:stCxn id="3" idx="2"/>
          </p:cNvCxnSpPr>
          <p:nvPr/>
        </p:nvCxnSpPr>
        <p:spPr>
          <a:xfrm rot="16200000" flipH="1">
            <a:off x="7554578" y="1268674"/>
            <a:ext cx="1430540" cy="344804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99185BB-5DAD-D145-A672-3A69C07AFF70}"/>
              </a:ext>
            </a:extLst>
          </p:cNvPr>
          <p:cNvSpPr txBox="1"/>
          <p:nvPr/>
        </p:nvSpPr>
        <p:spPr>
          <a:xfrm>
            <a:off x="680481" y="141031"/>
            <a:ext cx="1392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0x0000…0</a:t>
            </a:r>
          </a:p>
          <a:p>
            <a:r>
              <a:rPr lang="en-US" sz="1400" dirty="0"/>
              <a:t>Low memory</a:t>
            </a:r>
          </a:p>
        </p:txBody>
      </p: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CE13EBA6-4C93-1F45-97B3-B4AF9B2E1759}"/>
              </a:ext>
            </a:extLst>
          </p:cNvPr>
          <p:cNvCxnSpPr>
            <a:cxnSpLocks/>
            <a:stCxn id="15" idx="2"/>
          </p:cNvCxnSpPr>
          <p:nvPr/>
        </p:nvCxnSpPr>
        <p:spPr>
          <a:xfrm rot="5400000">
            <a:off x="324067" y="1103496"/>
            <a:ext cx="1430539" cy="675158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2EB2A851-42CC-8E4E-8C66-777F2B455120}"/>
              </a:ext>
            </a:extLst>
          </p:cNvPr>
          <p:cNvSpPr/>
          <p:nvPr/>
        </p:nvSpPr>
        <p:spPr>
          <a:xfrm>
            <a:off x="7644809" y="2156344"/>
            <a:ext cx="787745" cy="2661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Main()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B943DF-687B-7048-A12F-D5B989ECE824}"/>
              </a:ext>
            </a:extLst>
          </p:cNvPr>
          <p:cNvSpPr/>
          <p:nvPr/>
        </p:nvSpPr>
        <p:spPr>
          <a:xfrm>
            <a:off x="7300005" y="2156343"/>
            <a:ext cx="344804" cy="266131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ARG0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C75A57-B6D0-8448-AA1A-5E22A90D1DD8}"/>
              </a:ext>
            </a:extLst>
          </p:cNvPr>
          <p:cNvSpPr/>
          <p:nvPr/>
        </p:nvSpPr>
        <p:spPr>
          <a:xfrm>
            <a:off x="6945504" y="2156343"/>
            <a:ext cx="344804" cy="266131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ARG1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3D3C6-B935-194D-B34A-76FDC1EC81A0}"/>
              </a:ext>
            </a:extLst>
          </p:cNvPr>
          <p:cNvSpPr/>
          <p:nvPr/>
        </p:nvSpPr>
        <p:spPr>
          <a:xfrm>
            <a:off x="6591003" y="2156343"/>
            <a:ext cx="344804" cy="266131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RETURN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4B957C-55EC-484D-9C5E-B7702D14EC15}"/>
              </a:ext>
            </a:extLst>
          </p:cNvPr>
          <p:cNvSpPr/>
          <p:nvPr/>
        </p:nvSpPr>
        <p:spPr>
          <a:xfrm>
            <a:off x="6236502" y="2156343"/>
            <a:ext cx="344804" cy="266131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Base Pointer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ACF433-2AAB-8A4E-B6F6-CE4B84EF2FC7}"/>
              </a:ext>
            </a:extLst>
          </p:cNvPr>
          <p:cNvSpPr/>
          <p:nvPr/>
        </p:nvSpPr>
        <p:spPr>
          <a:xfrm>
            <a:off x="3840395" y="2156342"/>
            <a:ext cx="2385397" cy="266131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buffer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1C5B3DE-3A13-F44D-B30E-95C551B3E366}"/>
              </a:ext>
            </a:extLst>
          </p:cNvPr>
          <p:cNvCxnSpPr/>
          <p:nvPr/>
        </p:nvCxnSpPr>
        <p:spPr>
          <a:xfrm>
            <a:off x="3820098" y="5094104"/>
            <a:ext cx="2425989" cy="0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CABB706-D042-B74F-B575-995DD1835FF2}"/>
              </a:ext>
            </a:extLst>
          </p:cNvPr>
          <p:cNvSpPr txBox="1"/>
          <p:nvPr/>
        </p:nvSpPr>
        <p:spPr>
          <a:xfrm>
            <a:off x="4389822" y="5252484"/>
            <a:ext cx="1286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500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8183F5B-7AF5-4CC0-9881-9A5240945961}"/>
              </a:ext>
            </a:extLst>
          </p:cNvPr>
          <p:cNvSpPr/>
          <p:nvPr/>
        </p:nvSpPr>
        <p:spPr>
          <a:xfrm>
            <a:off x="5566523" y="2156346"/>
            <a:ext cx="669743" cy="266131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Malicious Code</a:t>
            </a:r>
          </a:p>
        </p:txBody>
      </p:sp>
    </p:spTree>
    <p:extLst>
      <p:ext uri="{BB962C8B-B14F-4D97-AF65-F5344CB8AC3E}">
        <p14:creationId xmlns:p14="http://schemas.microsoft.com/office/powerpoint/2010/main" val="216563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9E5CF-09F5-2A42-B979-B2C8CDECDB5D}"/>
              </a:ext>
            </a:extLst>
          </p:cNvPr>
          <p:cNvSpPr/>
          <p:nvPr/>
        </p:nvSpPr>
        <p:spPr>
          <a:xfrm rot="5400000">
            <a:off x="3230710" y="-393881"/>
            <a:ext cx="2661314" cy="7761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B4F381-AAFB-4545-9DCC-A2629E86391A}"/>
              </a:ext>
            </a:extLst>
          </p:cNvPr>
          <p:cNvSpPr txBox="1"/>
          <p:nvPr/>
        </p:nvSpPr>
        <p:spPr>
          <a:xfrm>
            <a:off x="7427230" y="141031"/>
            <a:ext cx="1340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0xffff…f</a:t>
            </a:r>
          </a:p>
          <a:p>
            <a:r>
              <a:rPr lang="en-US" sz="1400" dirty="0"/>
              <a:t>High Memory</a:t>
            </a:r>
          </a:p>
        </p:txBody>
      </p: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D73B03BB-11C1-694D-978E-340132B92433}"/>
              </a:ext>
            </a:extLst>
          </p:cNvPr>
          <p:cNvCxnSpPr>
            <a:cxnSpLocks/>
            <a:stCxn id="3" idx="2"/>
          </p:cNvCxnSpPr>
          <p:nvPr/>
        </p:nvCxnSpPr>
        <p:spPr>
          <a:xfrm rot="16200000" flipH="1">
            <a:off x="7554578" y="1268674"/>
            <a:ext cx="1430540" cy="344804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99185BB-5DAD-D145-A672-3A69C07AFF70}"/>
              </a:ext>
            </a:extLst>
          </p:cNvPr>
          <p:cNvSpPr txBox="1"/>
          <p:nvPr/>
        </p:nvSpPr>
        <p:spPr>
          <a:xfrm>
            <a:off x="680481" y="141031"/>
            <a:ext cx="1392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0x0000…0</a:t>
            </a:r>
          </a:p>
          <a:p>
            <a:r>
              <a:rPr lang="en-US" sz="1400" dirty="0"/>
              <a:t>Low memory</a:t>
            </a:r>
          </a:p>
        </p:txBody>
      </p: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CE13EBA6-4C93-1F45-97B3-B4AF9B2E1759}"/>
              </a:ext>
            </a:extLst>
          </p:cNvPr>
          <p:cNvCxnSpPr>
            <a:cxnSpLocks/>
            <a:stCxn id="15" idx="2"/>
          </p:cNvCxnSpPr>
          <p:nvPr/>
        </p:nvCxnSpPr>
        <p:spPr>
          <a:xfrm rot="5400000">
            <a:off x="324067" y="1103496"/>
            <a:ext cx="1430539" cy="675158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2EB2A851-42CC-8E4E-8C66-777F2B455120}"/>
              </a:ext>
            </a:extLst>
          </p:cNvPr>
          <p:cNvSpPr/>
          <p:nvPr/>
        </p:nvSpPr>
        <p:spPr>
          <a:xfrm>
            <a:off x="7644809" y="2156344"/>
            <a:ext cx="787745" cy="2661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Main()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B943DF-687B-7048-A12F-D5B989ECE824}"/>
              </a:ext>
            </a:extLst>
          </p:cNvPr>
          <p:cNvSpPr/>
          <p:nvPr/>
        </p:nvSpPr>
        <p:spPr>
          <a:xfrm>
            <a:off x="7300005" y="2156343"/>
            <a:ext cx="344804" cy="266131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ARG0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C75A57-B6D0-8448-AA1A-5E22A90D1DD8}"/>
              </a:ext>
            </a:extLst>
          </p:cNvPr>
          <p:cNvSpPr/>
          <p:nvPr/>
        </p:nvSpPr>
        <p:spPr>
          <a:xfrm>
            <a:off x="6945504" y="2156343"/>
            <a:ext cx="344804" cy="266131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ARG1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3D3C6-B935-194D-B34A-76FDC1EC81A0}"/>
              </a:ext>
            </a:extLst>
          </p:cNvPr>
          <p:cNvSpPr/>
          <p:nvPr/>
        </p:nvSpPr>
        <p:spPr>
          <a:xfrm>
            <a:off x="6591003" y="2156343"/>
            <a:ext cx="344804" cy="266131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RETURN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4B957C-55EC-484D-9C5E-B7702D14EC15}"/>
              </a:ext>
            </a:extLst>
          </p:cNvPr>
          <p:cNvSpPr/>
          <p:nvPr/>
        </p:nvSpPr>
        <p:spPr>
          <a:xfrm>
            <a:off x="6236502" y="2156343"/>
            <a:ext cx="344804" cy="266131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Base Pointer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ACF433-2AAB-8A4E-B6F6-CE4B84EF2FC7}"/>
              </a:ext>
            </a:extLst>
          </p:cNvPr>
          <p:cNvSpPr/>
          <p:nvPr/>
        </p:nvSpPr>
        <p:spPr>
          <a:xfrm>
            <a:off x="3840395" y="2156342"/>
            <a:ext cx="2385397" cy="266131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8183F5B-7AF5-4CC0-9881-9A5240945961}"/>
              </a:ext>
            </a:extLst>
          </p:cNvPr>
          <p:cNvSpPr/>
          <p:nvPr/>
        </p:nvSpPr>
        <p:spPr>
          <a:xfrm>
            <a:off x="5566523" y="2156346"/>
            <a:ext cx="669743" cy="266131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Malicious Code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6D749F-BAC6-4188-9E76-E7C1EB9E6506}"/>
              </a:ext>
            </a:extLst>
          </p:cNvPr>
          <p:cNvSpPr txBox="1"/>
          <p:nvPr/>
        </p:nvSpPr>
        <p:spPr>
          <a:xfrm>
            <a:off x="3777250" y="5992028"/>
            <a:ext cx="17892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0x?????</a:t>
            </a:r>
          </a:p>
        </p:txBody>
      </p:sp>
      <p:cxnSp>
        <p:nvCxnSpPr>
          <p:cNvPr id="23" name="Connector: Curved 22">
            <a:extLst>
              <a:ext uri="{FF2B5EF4-FFF2-40B4-BE49-F238E27FC236}">
                <a16:creationId xmlns:a16="http://schemas.microsoft.com/office/drawing/2014/main" id="{D63ABE24-BE99-407E-8586-1A9E51F78482}"/>
              </a:ext>
            </a:extLst>
          </p:cNvPr>
          <p:cNvCxnSpPr>
            <a:cxnSpLocks/>
            <a:stCxn id="7" idx="0"/>
          </p:cNvCxnSpPr>
          <p:nvPr/>
        </p:nvCxnSpPr>
        <p:spPr>
          <a:xfrm rot="5400000" flipH="1" flipV="1">
            <a:off x="4532021" y="4957527"/>
            <a:ext cx="1174367" cy="894636"/>
          </a:xfrm>
          <a:prstGeom prst="curvedConnector3">
            <a:avLst/>
          </a:prstGeom>
          <a:ln w="730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677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91DE5-FA89-2C45-AB60-C6E0CCF28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overflow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C1CE8-3B14-854F-85A5-2A654A646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buffer</a:t>
            </a:r>
            <a:r>
              <a:rPr lang="en-US" dirty="0"/>
              <a:t> is a temporary area for data storage. </a:t>
            </a:r>
          </a:p>
          <a:p>
            <a:pPr lvl="1"/>
            <a:r>
              <a:rPr lang="en-US" dirty="0"/>
              <a:t>When more data (than was originally allocated to be stored) gets placed by a program or system process, the extra data overflows</a:t>
            </a:r>
          </a:p>
          <a:p>
            <a:pPr lvl="1"/>
            <a:r>
              <a:rPr lang="en-US" dirty="0"/>
              <a:t>It causes some of that data to ‘leak’ out into other memory addresses, which can corrupt or overwrite whatever data they were holding</a:t>
            </a:r>
          </a:p>
          <a:p>
            <a:r>
              <a:rPr lang="en-US" dirty="0"/>
              <a:t>A controlled, deliberate corruption of memory</a:t>
            </a:r>
          </a:p>
        </p:txBody>
      </p:sp>
    </p:spTree>
    <p:extLst>
      <p:ext uri="{BB962C8B-B14F-4D97-AF65-F5344CB8AC3E}">
        <p14:creationId xmlns:p14="http://schemas.microsoft.com/office/powerpoint/2010/main" val="25787854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43CA4-56DE-4495-9EE4-0EB2E1A9A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to the rescue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B58EC-89DE-435F-880F-FC6C9BABE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Remember…</a:t>
            </a:r>
          </a:p>
          <a:p>
            <a:endParaRPr lang="en-US" dirty="0"/>
          </a:p>
          <a:p>
            <a:r>
              <a:rPr lang="en-US" dirty="0"/>
              <a:t>Every program is eventually reduced to a series of discrete finite steps</a:t>
            </a:r>
          </a:p>
          <a:p>
            <a:pPr lvl="1"/>
            <a:r>
              <a:rPr lang="en-US" dirty="0"/>
              <a:t>IE:</a:t>
            </a:r>
          </a:p>
          <a:p>
            <a:pPr lvl="2"/>
            <a:r>
              <a:rPr lang="en-US" dirty="0"/>
              <a:t>ADD</a:t>
            </a:r>
          </a:p>
          <a:p>
            <a:pPr lvl="2"/>
            <a:r>
              <a:rPr lang="en-US" dirty="0"/>
              <a:t>SBB</a:t>
            </a:r>
          </a:p>
          <a:p>
            <a:pPr lvl="2"/>
            <a:r>
              <a:rPr lang="en-US" dirty="0"/>
              <a:t>INC</a:t>
            </a:r>
          </a:p>
          <a:p>
            <a:pPr lvl="2"/>
            <a:r>
              <a:rPr lang="en-US" dirty="0"/>
              <a:t>DEC</a:t>
            </a:r>
          </a:p>
          <a:p>
            <a:pPr lvl="2"/>
            <a:r>
              <a:rPr lang="en-US" dirty="0"/>
              <a:t>MOV</a:t>
            </a:r>
          </a:p>
          <a:p>
            <a:pPr lvl="2"/>
            <a:r>
              <a:rPr lang="en-US" dirty="0"/>
              <a:t>JMP</a:t>
            </a:r>
          </a:p>
        </p:txBody>
      </p:sp>
    </p:spTree>
    <p:extLst>
      <p:ext uri="{BB962C8B-B14F-4D97-AF65-F5344CB8AC3E}">
        <p14:creationId xmlns:p14="http://schemas.microsoft.com/office/powerpoint/2010/main" val="39596494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AA2F6-3C42-436D-A714-A223698DD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5D123-B850-47F2-84C6-0BA94AA9B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Depending on the processor type, the available operations change</a:t>
            </a:r>
          </a:p>
          <a:p>
            <a:endParaRPr lang="en-US" dirty="0"/>
          </a:p>
          <a:p>
            <a:r>
              <a:rPr lang="en-US" dirty="0"/>
              <a:t>For example</a:t>
            </a:r>
          </a:p>
          <a:p>
            <a:pPr lvl="1"/>
            <a:r>
              <a:rPr lang="en-US" dirty="0"/>
              <a:t>X86 – 1,279</a:t>
            </a:r>
            <a:r>
              <a:rPr lang="en-US" baseline="30000" dirty="0"/>
              <a:t>*1</a:t>
            </a:r>
          </a:p>
          <a:p>
            <a:pPr lvl="1"/>
            <a:r>
              <a:rPr lang="en-US" dirty="0"/>
              <a:t>ARM – 50</a:t>
            </a:r>
            <a:r>
              <a:rPr lang="en-US" baseline="30000" dirty="0"/>
              <a:t>*2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1100" dirty="0"/>
              <a:t>*</a:t>
            </a:r>
            <a:r>
              <a:rPr lang="en-US" sz="1100" baseline="30000" dirty="0"/>
              <a:t>1</a:t>
            </a:r>
            <a:r>
              <a:rPr lang="en-US" sz="1100" dirty="0"/>
              <a:t>- Depending on how you look at it</a:t>
            </a:r>
          </a:p>
          <a:p>
            <a:r>
              <a:rPr lang="en-US" sz="1100" dirty="0"/>
              <a:t>*</a:t>
            </a:r>
            <a:r>
              <a:rPr lang="en-US" sz="1100" baseline="30000" dirty="0"/>
              <a:t>2</a:t>
            </a:r>
            <a:r>
              <a:rPr lang="en-US" sz="1100" dirty="0"/>
              <a:t>- See </a:t>
            </a:r>
            <a:r>
              <a:rPr lang="en-US" sz="1100" baseline="30000" dirty="0"/>
              <a:t>*1</a:t>
            </a:r>
          </a:p>
        </p:txBody>
      </p:sp>
    </p:spTree>
    <p:extLst>
      <p:ext uri="{BB962C8B-B14F-4D97-AF65-F5344CB8AC3E}">
        <p14:creationId xmlns:p14="http://schemas.microsoft.com/office/powerpoint/2010/main" val="2899725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21255-4F85-4688-AC82-B0520BE06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DF9D7-74CC-44F1-A1F4-CC6DFCDFA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one instruction that all processors have</a:t>
            </a:r>
          </a:p>
          <a:p>
            <a:pPr lvl="1"/>
            <a:r>
              <a:rPr lang="en-US" dirty="0"/>
              <a:t>In some way shape or form</a:t>
            </a:r>
          </a:p>
          <a:p>
            <a:pPr lvl="1"/>
            <a:endParaRPr lang="en-US" dirty="0"/>
          </a:p>
          <a:p>
            <a:r>
              <a:rPr lang="en-US" dirty="0"/>
              <a:t>NO-OP – “No Operation”</a:t>
            </a:r>
          </a:p>
        </p:txBody>
      </p:sp>
    </p:spTree>
    <p:extLst>
      <p:ext uri="{BB962C8B-B14F-4D97-AF65-F5344CB8AC3E}">
        <p14:creationId xmlns:p14="http://schemas.microsoft.com/office/powerpoint/2010/main" val="6337156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video game&#10;&#10;Description automatically generated">
            <a:extLst>
              <a:ext uri="{FF2B5EF4-FFF2-40B4-BE49-F238E27FC236}">
                <a16:creationId xmlns:a16="http://schemas.microsoft.com/office/drawing/2014/main" id="{F00E5C67-FE08-4D5A-90A1-A7BFA048F970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4575"/>
            <a:ext cx="9080500" cy="3228975"/>
          </a:xfrm>
        </p:spPr>
      </p:pic>
    </p:spTree>
    <p:extLst>
      <p:ext uri="{BB962C8B-B14F-4D97-AF65-F5344CB8AC3E}">
        <p14:creationId xmlns:p14="http://schemas.microsoft.com/office/powerpoint/2010/main" val="32820133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9E5CF-09F5-2A42-B979-B2C8CDECDB5D}"/>
              </a:ext>
            </a:extLst>
          </p:cNvPr>
          <p:cNvSpPr/>
          <p:nvPr/>
        </p:nvSpPr>
        <p:spPr>
          <a:xfrm rot="5400000">
            <a:off x="3230710" y="-393881"/>
            <a:ext cx="2661314" cy="7761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B4F381-AAFB-4545-9DCC-A2629E86391A}"/>
              </a:ext>
            </a:extLst>
          </p:cNvPr>
          <p:cNvSpPr txBox="1"/>
          <p:nvPr/>
        </p:nvSpPr>
        <p:spPr>
          <a:xfrm>
            <a:off x="7427230" y="141031"/>
            <a:ext cx="1340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0xffff…f</a:t>
            </a:r>
          </a:p>
          <a:p>
            <a:r>
              <a:rPr lang="en-US" sz="1400" dirty="0"/>
              <a:t>High Memory</a:t>
            </a:r>
          </a:p>
        </p:txBody>
      </p: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D73B03BB-11C1-694D-978E-340132B92433}"/>
              </a:ext>
            </a:extLst>
          </p:cNvPr>
          <p:cNvCxnSpPr>
            <a:cxnSpLocks/>
            <a:stCxn id="3" idx="2"/>
          </p:cNvCxnSpPr>
          <p:nvPr/>
        </p:nvCxnSpPr>
        <p:spPr>
          <a:xfrm rot="16200000" flipH="1">
            <a:off x="7554578" y="1268674"/>
            <a:ext cx="1430540" cy="344804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99185BB-5DAD-D145-A672-3A69C07AFF70}"/>
              </a:ext>
            </a:extLst>
          </p:cNvPr>
          <p:cNvSpPr txBox="1"/>
          <p:nvPr/>
        </p:nvSpPr>
        <p:spPr>
          <a:xfrm>
            <a:off x="680481" y="141031"/>
            <a:ext cx="1392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0x0000…0</a:t>
            </a:r>
          </a:p>
          <a:p>
            <a:r>
              <a:rPr lang="en-US" sz="1400" dirty="0"/>
              <a:t>Low memory</a:t>
            </a:r>
          </a:p>
        </p:txBody>
      </p: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CE13EBA6-4C93-1F45-97B3-B4AF9B2E1759}"/>
              </a:ext>
            </a:extLst>
          </p:cNvPr>
          <p:cNvCxnSpPr>
            <a:cxnSpLocks/>
            <a:stCxn id="15" idx="2"/>
          </p:cNvCxnSpPr>
          <p:nvPr/>
        </p:nvCxnSpPr>
        <p:spPr>
          <a:xfrm rot="5400000">
            <a:off x="324067" y="1103496"/>
            <a:ext cx="1430539" cy="675158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2EB2A851-42CC-8E4E-8C66-777F2B455120}"/>
              </a:ext>
            </a:extLst>
          </p:cNvPr>
          <p:cNvSpPr/>
          <p:nvPr/>
        </p:nvSpPr>
        <p:spPr>
          <a:xfrm>
            <a:off x="7644809" y="2156344"/>
            <a:ext cx="787745" cy="2661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Main()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B943DF-687B-7048-A12F-D5B989ECE824}"/>
              </a:ext>
            </a:extLst>
          </p:cNvPr>
          <p:cNvSpPr/>
          <p:nvPr/>
        </p:nvSpPr>
        <p:spPr>
          <a:xfrm>
            <a:off x="7300005" y="2156343"/>
            <a:ext cx="344804" cy="266131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ARG0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C75A57-B6D0-8448-AA1A-5E22A90D1DD8}"/>
              </a:ext>
            </a:extLst>
          </p:cNvPr>
          <p:cNvSpPr/>
          <p:nvPr/>
        </p:nvSpPr>
        <p:spPr>
          <a:xfrm>
            <a:off x="6945504" y="2156343"/>
            <a:ext cx="344804" cy="266131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ARG1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3D3C6-B935-194D-B34A-76FDC1EC81A0}"/>
              </a:ext>
            </a:extLst>
          </p:cNvPr>
          <p:cNvSpPr/>
          <p:nvPr/>
        </p:nvSpPr>
        <p:spPr>
          <a:xfrm>
            <a:off x="6591003" y="2156343"/>
            <a:ext cx="344804" cy="266131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RETURN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4B957C-55EC-484D-9C5E-B7702D14EC15}"/>
              </a:ext>
            </a:extLst>
          </p:cNvPr>
          <p:cNvSpPr/>
          <p:nvPr/>
        </p:nvSpPr>
        <p:spPr>
          <a:xfrm>
            <a:off x="6236502" y="2156343"/>
            <a:ext cx="344804" cy="266131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Base Pointer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ACF433-2AAB-8A4E-B6F6-CE4B84EF2FC7}"/>
              </a:ext>
            </a:extLst>
          </p:cNvPr>
          <p:cNvSpPr/>
          <p:nvPr/>
        </p:nvSpPr>
        <p:spPr>
          <a:xfrm>
            <a:off x="3840395" y="2156342"/>
            <a:ext cx="2385397" cy="266131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8183F5B-7AF5-4CC0-9881-9A5240945961}"/>
              </a:ext>
            </a:extLst>
          </p:cNvPr>
          <p:cNvSpPr/>
          <p:nvPr/>
        </p:nvSpPr>
        <p:spPr>
          <a:xfrm>
            <a:off x="5566523" y="2156346"/>
            <a:ext cx="669743" cy="266131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Malicious Code</a:t>
            </a:r>
          </a:p>
        </p:txBody>
      </p:sp>
    </p:spTree>
    <p:extLst>
      <p:ext uri="{BB962C8B-B14F-4D97-AF65-F5344CB8AC3E}">
        <p14:creationId xmlns:p14="http://schemas.microsoft.com/office/powerpoint/2010/main" val="42840775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9E5CF-09F5-2A42-B979-B2C8CDECDB5D}"/>
              </a:ext>
            </a:extLst>
          </p:cNvPr>
          <p:cNvSpPr/>
          <p:nvPr/>
        </p:nvSpPr>
        <p:spPr>
          <a:xfrm rot="5400000">
            <a:off x="3230710" y="-393881"/>
            <a:ext cx="2661314" cy="7761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B4F381-AAFB-4545-9DCC-A2629E86391A}"/>
              </a:ext>
            </a:extLst>
          </p:cNvPr>
          <p:cNvSpPr txBox="1"/>
          <p:nvPr/>
        </p:nvSpPr>
        <p:spPr>
          <a:xfrm>
            <a:off x="7427230" y="141031"/>
            <a:ext cx="1340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0xffff…f</a:t>
            </a:r>
          </a:p>
          <a:p>
            <a:r>
              <a:rPr lang="en-US" sz="1400" dirty="0"/>
              <a:t>High Memory</a:t>
            </a:r>
          </a:p>
        </p:txBody>
      </p: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D73B03BB-11C1-694D-978E-340132B92433}"/>
              </a:ext>
            </a:extLst>
          </p:cNvPr>
          <p:cNvCxnSpPr>
            <a:cxnSpLocks/>
            <a:stCxn id="3" idx="2"/>
          </p:cNvCxnSpPr>
          <p:nvPr/>
        </p:nvCxnSpPr>
        <p:spPr>
          <a:xfrm rot="16200000" flipH="1">
            <a:off x="7554578" y="1268674"/>
            <a:ext cx="1430540" cy="344804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99185BB-5DAD-D145-A672-3A69C07AFF70}"/>
              </a:ext>
            </a:extLst>
          </p:cNvPr>
          <p:cNvSpPr txBox="1"/>
          <p:nvPr/>
        </p:nvSpPr>
        <p:spPr>
          <a:xfrm>
            <a:off x="680481" y="141031"/>
            <a:ext cx="1392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0x0000…0</a:t>
            </a:r>
          </a:p>
          <a:p>
            <a:r>
              <a:rPr lang="en-US" sz="1400" dirty="0"/>
              <a:t>Low memory</a:t>
            </a:r>
          </a:p>
        </p:txBody>
      </p: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CE13EBA6-4C93-1F45-97B3-B4AF9B2E1759}"/>
              </a:ext>
            </a:extLst>
          </p:cNvPr>
          <p:cNvCxnSpPr>
            <a:cxnSpLocks/>
            <a:stCxn id="15" idx="2"/>
          </p:cNvCxnSpPr>
          <p:nvPr/>
        </p:nvCxnSpPr>
        <p:spPr>
          <a:xfrm rot="5400000">
            <a:off x="324067" y="1103496"/>
            <a:ext cx="1430539" cy="675158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2EB2A851-42CC-8E4E-8C66-777F2B455120}"/>
              </a:ext>
            </a:extLst>
          </p:cNvPr>
          <p:cNvSpPr/>
          <p:nvPr/>
        </p:nvSpPr>
        <p:spPr>
          <a:xfrm>
            <a:off x="7644809" y="2156344"/>
            <a:ext cx="787745" cy="2661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Main()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B943DF-687B-7048-A12F-D5B989ECE824}"/>
              </a:ext>
            </a:extLst>
          </p:cNvPr>
          <p:cNvSpPr/>
          <p:nvPr/>
        </p:nvSpPr>
        <p:spPr>
          <a:xfrm>
            <a:off x="7300005" y="2156343"/>
            <a:ext cx="344804" cy="266131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ARG0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C75A57-B6D0-8448-AA1A-5E22A90D1DD8}"/>
              </a:ext>
            </a:extLst>
          </p:cNvPr>
          <p:cNvSpPr/>
          <p:nvPr/>
        </p:nvSpPr>
        <p:spPr>
          <a:xfrm>
            <a:off x="6945504" y="2156343"/>
            <a:ext cx="344804" cy="266131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ARG1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3D3C6-B935-194D-B34A-76FDC1EC81A0}"/>
              </a:ext>
            </a:extLst>
          </p:cNvPr>
          <p:cNvSpPr/>
          <p:nvPr/>
        </p:nvSpPr>
        <p:spPr>
          <a:xfrm>
            <a:off x="6591003" y="2156343"/>
            <a:ext cx="344804" cy="266131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RETURN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4B957C-55EC-484D-9C5E-B7702D14EC15}"/>
              </a:ext>
            </a:extLst>
          </p:cNvPr>
          <p:cNvSpPr/>
          <p:nvPr/>
        </p:nvSpPr>
        <p:spPr>
          <a:xfrm>
            <a:off x="6236502" y="2156343"/>
            <a:ext cx="344804" cy="266131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Base Pointer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ACF433-2AAB-8A4E-B6F6-CE4B84EF2FC7}"/>
              </a:ext>
            </a:extLst>
          </p:cNvPr>
          <p:cNvSpPr/>
          <p:nvPr/>
        </p:nvSpPr>
        <p:spPr>
          <a:xfrm>
            <a:off x="3840395" y="2156342"/>
            <a:ext cx="2385397" cy="266131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8183F5B-7AF5-4CC0-9881-9A5240945961}"/>
              </a:ext>
            </a:extLst>
          </p:cNvPr>
          <p:cNvSpPr/>
          <p:nvPr/>
        </p:nvSpPr>
        <p:spPr>
          <a:xfrm>
            <a:off x="5566523" y="2156346"/>
            <a:ext cx="669743" cy="266131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Malicious Code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D65E2C-90DF-4193-8DDC-60C5D09A6807}"/>
              </a:ext>
            </a:extLst>
          </p:cNvPr>
          <p:cNvSpPr/>
          <p:nvPr/>
        </p:nvSpPr>
        <p:spPr>
          <a:xfrm>
            <a:off x="3829685" y="2164804"/>
            <a:ext cx="1726128" cy="26613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NO OP</a:t>
            </a:r>
          </a:p>
        </p:txBody>
      </p:sp>
    </p:spTree>
    <p:extLst>
      <p:ext uri="{BB962C8B-B14F-4D97-AF65-F5344CB8AC3E}">
        <p14:creationId xmlns:p14="http://schemas.microsoft.com/office/powerpoint/2010/main" val="239583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9E5CF-09F5-2A42-B979-B2C8CDECDB5D}"/>
              </a:ext>
            </a:extLst>
          </p:cNvPr>
          <p:cNvSpPr/>
          <p:nvPr/>
        </p:nvSpPr>
        <p:spPr>
          <a:xfrm rot="5400000">
            <a:off x="3230710" y="-393881"/>
            <a:ext cx="2661314" cy="7761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B4F381-AAFB-4545-9DCC-A2629E86391A}"/>
              </a:ext>
            </a:extLst>
          </p:cNvPr>
          <p:cNvSpPr txBox="1"/>
          <p:nvPr/>
        </p:nvSpPr>
        <p:spPr>
          <a:xfrm>
            <a:off x="7427230" y="141031"/>
            <a:ext cx="1340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0xffff…f</a:t>
            </a:r>
          </a:p>
          <a:p>
            <a:r>
              <a:rPr lang="en-US" sz="1400" dirty="0"/>
              <a:t>High Memory</a:t>
            </a:r>
          </a:p>
        </p:txBody>
      </p: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D73B03BB-11C1-694D-978E-340132B92433}"/>
              </a:ext>
            </a:extLst>
          </p:cNvPr>
          <p:cNvCxnSpPr>
            <a:cxnSpLocks/>
            <a:stCxn id="3" idx="2"/>
          </p:cNvCxnSpPr>
          <p:nvPr/>
        </p:nvCxnSpPr>
        <p:spPr>
          <a:xfrm rot="16200000" flipH="1">
            <a:off x="7554578" y="1268674"/>
            <a:ext cx="1430540" cy="344804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99185BB-5DAD-D145-A672-3A69C07AFF70}"/>
              </a:ext>
            </a:extLst>
          </p:cNvPr>
          <p:cNvSpPr txBox="1"/>
          <p:nvPr/>
        </p:nvSpPr>
        <p:spPr>
          <a:xfrm>
            <a:off x="680481" y="141031"/>
            <a:ext cx="1392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0x0000…0</a:t>
            </a:r>
          </a:p>
          <a:p>
            <a:r>
              <a:rPr lang="en-US" sz="1400" dirty="0"/>
              <a:t>Low memory</a:t>
            </a:r>
          </a:p>
        </p:txBody>
      </p: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CE13EBA6-4C93-1F45-97B3-B4AF9B2E1759}"/>
              </a:ext>
            </a:extLst>
          </p:cNvPr>
          <p:cNvCxnSpPr>
            <a:cxnSpLocks/>
            <a:stCxn id="15" idx="2"/>
          </p:cNvCxnSpPr>
          <p:nvPr/>
        </p:nvCxnSpPr>
        <p:spPr>
          <a:xfrm rot="5400000">
            <a:off x="324067" y="1103496"/>
            <a:ext cx="1430539" cy="675158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2EB2A851-42CC-8E4E-8C66-777F2B455120}"/>
              </a:ext>
            </a:extLst>
          </p:cNvPr>
          <p:cNvSpPr/>
          <p:nvPr/>
        </p:nvSpPr>
        <p:spPr>
          <a:xfrm>
            <a:off x="7644809" y="2156344"/>
            <a:ext cx="787745" cy="2661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Main()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B943DF-687B-7048-A12F-D5B989ECE824}"/>
              </a:ext>
            </a:extLst>
          </p:cNvPr>
          <p:cNvSpPr/>
          <p:nvPr/>
        </p:nvSpPr>
        <p:spPr>
          <a:xfrm>
            <a:off x="7300005" y="2156343"/>
            <a:ext cx="344804" cy="266131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ARG0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C75A57-B6D0-8448-AA1A-5E22A90D1DD8}"/>
              </a:ext>
            </a:extLst>
          </p:cNvPr>
          <p:cNvSpPr/>
          <p:nvPr/>
        </p:nvSpPr>
        <p:spPr>
          <a:xfrm>
            <a:off x="6945504" y="2156343"/>
            <a:ext cx="344804" cy="266131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ARG1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3D3C6-B935-194D-B34A-76FDC1EC81A0}"/>
              </a:ext>
            </a:extLst>
          </p:cNvPr>
          <p:cNvSpPr/>
          <p:nvPr/>
        </p:nvSpPr>
        <p:spPr>
          <a:xfrm>
            <a:off x="6591003" y="2156343"/>
            <a:ext cx="344804" cy="266131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RETURN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4B957C-55EC-484D-9C5E-B7702D14EC15}"/>
              </a:ext>
            </a:extLst>
          </p:cNvPr>
          <p:cNvSpPr/>
          <p:nvPr/>
        </p:nvSpPr>
        <p:spPr>
          <a:xfrm>
            <a:off x="6236502" y="2156343"/>
            <a:ext cx="344804" cy="266131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Base Pointer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ACF433-2AAB-8A4E-B6F6-CE4B84EF2FC7}"/>
              </a:ext>
            </a:extLst>
          </p:cNvPr>
          <p:cNvSpPr/>
          <p:nvPr/>
        </p:nvSpPr>
        <p:spPr>
          <a:xfrm>
            <a:off x="3840395" y="2156342"/>
            <a:ext cx="2385397" cy="266131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8183F5B-7AF5-4CC0-9881-9A5240945961}"/>
              </a:ext>
            </a:extLst>
          </p:cNvPr>
          <p:cNvSpPr/>
          <p:nvPr/>
        </p:nvSpPr>
        <p:spPr>
          <a:xfrm>
            <a:off x="5566523" y="2156346"/>
            <a:ext cx="669743" cy="266131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Malicious Code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D65E2C-90DF-4193-8DDC-60C5D09A6807}"/>
              </a:ext>
            </a:extLst>
          </p:cNvPr>
          <p:cNvSpPr/>
          <p:nvPr/>
        </p:nvSpPr>
        <p:spPr>
          <a:xfrm>
            <a:off x="3829685" y="2164804"/>
            <a:ext cx="1726128" cy="26613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NO OP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DB3BAC78-F2F5-4BFC-96CF-5F28DCFA90E2}"/>
              </a:ext>
            </a:extLst>
          </p:cNvPr>
          <p:cNvSpPr/>
          <p:nvPr/>
        </p:nvSpPr>
        <p:spPr>
          <a:xfrm rot="16200000">
            <a:off x="4326947" y="4359785"/>
            <a:ext cx="742315" cy="1715416"/>
          </a:xfrm>
          <a:prstGeom prst="leftBrac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67F94324-0CB7-4399-B3BD-26DC1D972287}"/>
              </a:ext>
            </a:extLst>
          </p:cNvPr>
          <p:cNvCxnSpPr>
            <a:cxnSpLocks/>
            <a:stCxn id="13" idx="2"/>
            <a:endCxn id="2" idx="1"/>
          </p:cNvCxnSpPr>
          <p:nvPr/>
        </p:nvCxnSpPr>
        <p:spPr>
          <a:xfrm rot="5400000">
            <a:off x="5345259" y="4170504"/>
            <a:ext cx="770993" cy="2065300"/>
          </a:xfrm>
          <a:prstGeom prst="curvedConnector3">
            <a:avLst>
              <a:gd name="adj1" fmla="val 192757"/>
            </a:avLst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17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9E5CF-09F5-2A42-B979-B2C8CDECDB5D}"/>
              </a:ext>
            </a:extLst>
          </p:cNvPr>
          <p:cNvSpPr/>
          <p:nvPr/>
        </p:nvSpPr>
        <p:spPr>
          <a:xfrm>
            <a:off x="2784143" y="272955"/>
            <a:ext cx="2661314" cy="6428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BF5529-7165-AF46-B0F0-D95E7EB59171}"/>
              </a:ext>
            </a:extLst>
          </p:cNvPr>
          <p:cNvSpPr txBox="1"/>
          <p:nvPr/>
        </p:nvSpPr>
        <p:spPr>
          <a:xfrm>
            <a:off x="370114" y="272955"/>
            <a:ext cx="794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RAM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B62B90F-98D2-AD49-A92D-015027059010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1164771" y="457621"/>
            <a:ext cx="1458686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7FA5532-4E18-D142-94D0-013676F87A5B}"/>
              </a:ext>
            </a:extLst>
          </p:cNvPr>
          <p:cNvSpPr txBox="1"/>
          <p:nvPr/>
        </p:nvSpPr>
        <p:spPr>
          <a:xfrm>
            <a:off x="6825343" y="6331719"/>
            <a:ext cx="194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0x0000…0</a:t>
            </a:r>
          </a:p>
        </p:txBody>
      </p:sp>
      <p:cxnSp>
        <p:nvCxnSpPr>
          <p:cNvPr id="14" name="Curved Connector 13">
            <a:extLst>
              <a:ext uri="{FF2B5EF4-FFF2-40B4-BE49-F238E27FC236}">
                <a16:creationId xmlns:a16="http://schemas.microsoft.com/office/drawing/2014/main" id="{BAC5CEEC-12DA-3D4B-866C-91F670C4750F}"/>
              </a:ext>
            </a:extLst>
          </p:cNvPr>
          <p:cNvCxnSpPr>
            <a:stCxn id="10" idx="1"/>
          </p:cNvCxnSpPr>
          <p:nvPr/>
        </p:nvCxnSpPr>
        <p:spPr>
          <a:xfrm rot="10800000" flipV="1">
            <a:off x="5445457" y="6516385"/>
            <a:ext cx="1379886" cy="184666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811022D-CA8D-5A4C-BE05-7408E4758009}"/>
              </a:ext>
            </a:extLst>
          </p:cNvPr>
          <p:cNvSpPr txBox="1"/>
          <p:nvPr/>
        </p:nvSpPr>
        <p:spPr>
          <a:xfrm>
            <a:off x="6825343" y="272955"/>
            <a:ext cx="194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0xffff…f</a:t>
            </a:r>
          </a:p>
        </p:txBody>
      </p: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F5B5D73B-3208-D440-B2AF-4AE50A91A51D}"/>
              </a:ext>
            </a:extLst>
          </p:cNvPr>
          <p:cNvCxnSpPr>
            <a:cxnSpLocks/>
            <a:stCxn id="15" idx="1"/>
          </p:cNvCxnSpPr>
          <p:nvPr/>
        </p:nvCxnSpPr>
        <p:spPr>
          <a:xfrm rot="10800000">
            <a:off x="5445457" y="272955"/>
            <a:ext cx="1379887" cy="184667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67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9E5CF-09F5-2A42-B979-B2C8CDECDB5D}"/>
              </a:ext>
            </a:extLst>
          </p:cNvPr>
          <p:cNvSpPr/>
          <p:nvPr/>
        </p:nvSpPr>
        <p:spPr>
          <a:xfrm>
            <a:off x="2784143" y="272955"/>
            <a:ext cx="2661314" cy="6428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BF5529-7165-AF46-B0F0-D95E7EB59171}"/>
              </a:ext>
            </a:extLst>
          </p:cNvPr>
          <p:cNvSpPr txBox="1"/>
          <p:nvPr/>
        </p:nvSpPr>
        <p:spPr>
          <a:xfrm>
            <a:off x="370114" y="272955"/>
            <a:ext cx="794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RAM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B62B90F-98D2-AD49-A92D-015027059010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1164771" y="457621"/>
            <a:ext cx="1458686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7FA5532-4E18-D142-94D0-013676F87A5B}"/>
              </a:ext>
            </a:extLst>
          </p:cNvPr>
          <p:cNvSpPr txBox="1"/>
          <p:nvPr/>
        </p:nvSpPr>
        <p:spPr>
          <a:xfrm>
            <a:off x="6825343" y="6331719"/>
            <a:ext cx="194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0x0000…0</a:t>
            </a:r>
          </a:p>
        </p:txBody>
      </p:sp>
      <p:cxnSp>
        <p:nvCxnSpPr>
          <p:cNvPr id="14" name="Curved Connector 13">
            <a:extLst>
              <a:ext uri="{FF2B5EF4-FFF2-40B4-BE49-F238E27FC236}">
                <a16:creationId xmlns:a16="http://schemas.microsoft.com/office/drawing/2014/main" id="{BAC5CEEC-12DA-3D4B-866C-91F670C4750F}"/>
              </a:ext>
            </a:extLst>
          </p:cNvPr>
          <p:cNvCxnSpPr>
            <a:stCxn id="10" idx="1"/>
          </p:cNvCxnSpPr>
          <p:nvPr/>
        </p:nvCxnSpPr>
        <p:spPr>
          <a:xfrm rot="10800000" flipV="1">
            <a:off x="5445457" y="6516385"/>
            <a:ext cx="1379886" cy="184666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811022D-CA8D-5A4C-BE05-7408E4758009}"/>
              </a:ext>
            </a:extLst>
          </p:cNvPr>
          <p:cNvSpPr txBox="1"/>
          <p:nvPr/>
        </p:nvSpPr>
        <p:spPr>
          <a:xfrm>
            <a:off x="6825343" y="272955"/>
            <a:ext cx="194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0xffff…f</a:t>
            </a:r>
          </a:p>
        </p:txBody>
      </p: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F5B5D73B-3208-D440-B2AF-4AE50A91A51D}"/>
              </a:ext>
            </a:extLst>
          </p:cNvPr>
          <p:cNvCxnSpPr>
            <a:cxnSpLocks/>
            <a:stCxn id="15" idx="1"/>
          </p:cNvCxnSpPr>
          <p:nvPr/>
        </p:nvCxnSpPr>
        <p:spPr>
          <a:xfrm rot="10800000">
            <a:off x="5445457" y="272955"/>
            <a:ext cx="1379887" cy="184667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E55D72E-1EC2-CC46-BC64-6D57803B64DF}"/>
              </a:ext>
            </a:extLst>
          </p:cNvPr>
          <p:cNvSpPr/>
          <p:nvPr/>
        </p:nvSpPr>
        <p:spPr>
          <a:xfrm>
            <a:off x="2780869" y="272954"/>
            <a:ext cx="2646596" cy="711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Kernel</a:t>
            </a:r>
          </a:p>
        </p:txBody>
      </p:sp>
    </p:spTree>
    <p:extLst>
      <p:ext uri="{BB962C8B-B14F-4D97-AF65-F5344CB8AC3E}">
        <p14:creationId xmlns:p14="http://schemas.microsoft.com/office/powerpoint/2010/main" val="90834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9E5CF-09F5-2A42-B979-B2C8CDECDB5D}"/>
              </a:ext>
            </a:extLst>
          </p:cNvPr>
          <p:cNvSpPr/>
          <p:nvPr/>
        </p:nvSpPr>
        <p:spPr>
          <a:xfrm>
            <a:off x="2784143" y="272955"/>
            <a:ext cx="2661314" cy="6428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BF5529-7165-AF46-B0F0-D95E7EB59171}"/>
              </a:ext>
            </a:extLst>
          </p:cNvPr>
          <p:cNvSpPr txBox="1"/>
          <p:nvPr/>
        </p:nvSpPr>
        <p:spPr>
          <a:xfrm>
            <a:off x="370114" y="272955"/>
            <a:ext cx="794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RAM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B62B90F-98D2-AD49-A92D-015027059010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1164771" y="457621"/>
            <a:ext cx="1458686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7FA5532-4E18-D142-94D0-013676F87A5B}"/>
              </a:ext>
            </a:extLst>
          </p:cNvPr>
          <p:cNvSpPr txBox="1"/>
          <p:nvPr/>
        </p:nvSpPr>
        <p:spPr>
          <a:xfrm>
            <a:off x="6825343" y="6331719"/>
            <a:ext cx="194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0x0000…0</a:t>
            </a:r>
          </a:p>
        </p:txBody>
      </p:sp>
      <p:cxnSp>
        <p:nvCxnSpPr>
          <p:cNvPr id="14" name="Curved Connector 13">
            <a:extLst>
              <a:ext uri="{FF2B5EF4-FFF2-40B4-BE49-F238E27FC236}">
                <a16:creationId xmlns:a16="http://schemas.microsoft.com/office/drawing/2014/main" id="{BAC5CEEC-12DA-3D4B-866C-91F670C4750F}"/>
              </a:ext>
            </a:extLst>
          </p:cNvPr>
          <p:cNvCxnSpPr>
            <a:stCxn id="10" idx="1"/>
          </p:cNvCxnSpPr>
          <p:nvPr/>
        </p:nvCxnSpPr>
        <p:spPr>
          <a:xfrm rot="10800000" flipV="1">
            <a:off x="5445457" y="6516385"/>
            <a:ext cx="1379886" cy="184666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811022D-CA8D-5A4C-BE05-7408E4758009}"/>
              </a:ext>
            </a:extLst>
          </p:cNvPr>
          <p:cNvSpPr txBox="1"/>
          <p:nvPr/>
        </p:nvSpPr>
        <p:spPr>
          <a:xfrm>
            <a:off x="6825343" y="272955"/>
            <a:ext cx="194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0xffff…f</a:t>
            </a:r>
          </a:p>
        </p:txBody>
      </p: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F5B5D73B-3208-D440-B2AF-4AE50A91A51D}"/>
              </a:ext>
            </a:extLst>
          </p:cNvPr>
          <p:cNvCxnSpPr>
            <a:cxnSpLocks/>
            <a:stCxn id="15" idx="1"/>
          </p:cNvCxnSpPr>
          <p:nvPr/>
        </p:nvCxnSpPr>
        <p:spPr>
          <a:xfrm rot="10800000">
            <a:off x="5445457" y="272955"/>
            <a:ext cx="1379887" cy="184667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E55D72E-1EC2-CC46-BC64-6D57803B64DF}"/>
              </a:ext>
            </a:extLst>
          </p:cNvPr>
          <p:cNvSpPr/>
          <p:nvPr/>
        </p:nvSpPr>
        <p:spPr>
          <a:xfrm>
            <a:off x="2780869" y="272954"/>
            <a:ext cx="2646596" cy="711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Kernel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58E29E-156B-6B4A-B196-8113B8046CF5}"/>
              </a:ext>
            </a:extLst>
          </p:cNvPr>
          <p:cNvSpPr/>
          <p:nvPr/>
        </p:nvSpPr>
        <p:spPr>
          <a:xfrm>
            <a:off x="2784143" y="5989830"/>
            <a:ext cx="2646596" cy="711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237709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9E5CF-09F5-2A42-B979-B2C8CDECDB5D}"/>
              </a:ext>
            </a:extLst>
          </p:cNvPr>
          <p:cNvSpPr/>
          <p:nvPr/>
        </p:nvSpPr>
        <p:spPr>
          <a:xfrm>
            <a:off x="2784143" y="272955"/>
            <a:ext cx="2661314" cy="6428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BF5529-7165-AF46-B0F0-D95E7EB59171}"/>
              </a:ext>
            </a:extLst>
          </p:cNvPr>
          <p:cNvSpPr txBox="1"/>
          <p:nvPr/>
        </p:nvSpPr>
        <p:spPr>
          <a:xfrm>
            <a:off x="370114" y="272955"/>
            <a:ext cx="794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RAM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B62B90F-98D2-AD49-A92D-015027059010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1164771" y="457621"/>
            <a:ext cx="1458686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7FA5532-4E18-D142-94D0-013676F87A5B}"/>
              </a:ext>
            </a:extLst>
          </p:cNvPr>
          <p:cNvSpPr txBox="1"/>
          <p:nvPr/>
        </p:nvSpPr>
        <p:spPr>
          <a:xfrm>
            <a:off x="6825343" y="6331719"/>
            <a:ext cx="194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0x0000…0</a:t>
            </a:r>
          </a:p>
        </p:txBody>
      </p:sp>
      <p:cxnSp>
        <p:nvCxnSpPr>
          <p:cNvPr id="14" name="Curved Connector 13">
            <a:extLst>
              <a:ext uri="{FF2B5EF4-FFF2-40B4-BE49-F238E27FC236}">
                <a16:creationId xmlns:a16="http://schemas.microsoft.com/office/drawing/2014/main" id="{BAC5CEEC-12DA-3D4B-866C-91F670C4750F}"/>
              </a:ext>
            </a:extLst>
          </p:cNvPr>
          <p:cNvCxnSpPr>
            <a:stCxn id="10" idx="1"/>
          </p:cNvCxnSpPr>
          <p:nvPr/>
        </p:nvCxnSpPr>
        <p:spPr>
          <a:xfrm rot="10800000" flipV="1">
            <a:off x="5445457" y="6516385"/>
            <a:ext cx="1379886" cy="184666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811022D-CA8D-5A4C-BE05-7408E4758009}"/>
              </a:ext>
            </a:extLst>
          </p:cNvPr>
          <p:cNvSpPr txBox="1"/>
          <p:nvPr/>
        </p:nvSpPr>
        <p:spPr>
          <a:xfrm>
            <a:off x="6825343" y="272955"/>
            <a:ext cx="194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0xffff…f</a:t>
            </a:r>
          </a:p>
        </p:txBody>
      </p: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F5B5D73B-3208-D440-B2AF-4AE50A91A51D}"/>
              </a:ext>
            </a:extLst>
          </p:cNvPr>
          <p:cNvCxnSpPr>
            <a:cxnSpLocks/>
            <a:stCxn id="15" idx="1"/>
          </p:cNvCxnSpPr>
          <p:nvPr/>
        </p:nvCxnSpPr>
        <p:spPr>
          <a:xfrm rot="10800000">
            <a:off x="5445457" y="272955"/>
            <a:ext cx="1379887" cy="184667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E55D72E-1EC2-CC46-BC64-6D57803B64DF}"/>
              </a:ext>
            </a:extLst>
          </p:cNvPr>
          <p:cNvSpPr/>
          <p:nvPr/>
        </p:nvSpPr>
        <p:spPr>
          <a:xfrm>
            <a:off x="2788227" y="286676"/>
            <a:ext cx="2646596" cy="711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Kernel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58E29E-156B-6B4A-B196-8113B8046CF5}"/>
              </a:ext>
            </a:extLst>
          </p:cNvPr>
          <p:cNvSpPr/>
          <p:nvPr/>
        </p:nvSpPr>
        <p:spPr>
          <a:xfrm>
            <a:off x="2784143" y="5989830"/>
            <a:ext cx="2646596" cy="711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8DD3CA-B42B-4B42-9B60-FEC359907B35}"/>
              </a:ext>
            </a:extLst>
          </p:cNvPr>
          <p:cNvSpPr/>
          <p:nvPr/>
        </p:nvSpPr>
        <p:spPr>
          <a:xfrm>
            <a:off x="2788227" y="5146158"/>
            <a:ext cx="2646596" cy="827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4174546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9E5CF-09F5-2A42-B979-B2C8CDECDB5D}"/>
              </a:ext>
            </a:extLst>
          </p:cNvPr>
          <p:cNvSpPr/>
          <p:nvPr/>
        </p:nvSpPr>
        <p:spPr>
          <a:xfrm>
            <a:off x="2784143" y="272955"/>
            <a:ext cx="2661314" cy="6428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BF5529-7165-AF46-B0F0-D95E7EB59171}"/>
              </a:ext>
            </a:extLst>
          </p:cNvPr>
          <p:cNvSpPr txBox="1"/>
          <p:nvPr/>
        </p:nvSpPr>
        <p:spPr>
          <a:xfrm>
            <a:off x="370114" y="272955"/>
            <a:ext cx="794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RAM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B62B90F-98D2-AD49-A92D-015027059010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1164771" y="457621"/>
            <a:ext cx="1458686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7FA5532-4E18-D142-94D0-013676F87A5B}"/>
              </a:ext>
            </a:extLst>
          </p:cNvPr>
          <p:cNvSpPr txBox="1"/>
          <p:nvPr/>
        </p:nvSpPr>
        <p:spPr>
          <a:xfrm>
            <a:off x="6825343" y="6331719"/>
            <a:ext cx="194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0x0000…0</a:t>
            </a:r>
          </a:p>
        </p:txBody>
      </p:sp>
      <p:cxnSp>
        <p:nvCxnSpPr>
          <p:cNvPr id="14" name="Curved Connector 13">
            <a:extLst>
              <a:ext uri="{FF2B5EF4-FFF2-40B4-BE49-F238E27FC236}">
                <a16:creationId xmlns:a16="http://schemas.microsoft.com/office/drawing/2014/main" id="{BAC5CEEC-12DA-3D4B-866C-91F670C4750F}"/>
              </a:ext>
            </a:extLst>
          </p:cNvPr>
          <p:cNvCxnSpPr>
            <a:stCxn id="10" idx="1"/>
          </p:cNvCxnSpPr>
          <p:nvPr/>
        </p:nvCxnSpPr>
        <p:spPr>
          <a:xfrm rot="10800000" flipV="1">
            <a:off x="5445457" y="6516385"/>
            <a:ext cx="1379886" cy="184666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811022D-CA8D-5A4C-BE05-7408E4758009}"/>
              </a:ext>
            </a:extLst>
          </p:cNvPr>
          <p:cNvSpPr txBox="1"/>
          <p:nvPr/>
        </p:nvSpPr>
        <p:spPr>
          <a:xfrm>
            <a:off x="6825343" y="272955"/>
            <a:ext cx="194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0xffff…f</a:t>
            </a:r>
          </a:p>
        </p:txBody>
      </p: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F5B5D73B-3208-D440-B2AF-4AE50A91A51D}"/>
              </a:ext>
            </a:extLst>
          </p:cNvPr>
          <p:cNvCxnSpPr>
            <a:cxnSpLocks/>
            <a:stCxn id="15" idx="1"/>
          </p:cNvCxnSpPr>
          <p:nvPr/>
        </p:nvCxnSpPr>
        <p:spPr>
          <a:xfrm rot="10800000">
            <a:off x="5445457" y="272955"/>
            <a:ext cx="1379887" cy="184667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E55D72E-1EC2-CC46-BC64-6D57803B64DF}"/>
              </a:ext>
            </a:extLst>
          </p:cNvPr>
          <p:cNvSpPr/>
          <p:nvPr/>
        </p:nvSpPr>
        <p:spPr>
          <a:xfrm>
            <a:off x="2780869" y="272954"/>
            <a:ext cx="2646596" cy="711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Kernel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58E29E-156B-6B4A-B196-8113B8046CF5}"/>
              </a:ext>
            </a:extLst>
          </p:cNvPr>
          <p:cNvSpPr/>
          <p:nvPr/>
        </p:nvSpPr>
        <p:spPr>
          <a:xfrm>
            <a:off x="2784143" y="5989830"/>
            <a:ext cx="2646596" cy="711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8DD3CA-B42B-4B42-9B60-FEC359907B35}"/>
              </a:ext>
            </a:extLst>
          </p:cNvPr>
          <p:cNvSpPr/>
          <p:nvPr/>
        </p:nvSpPr>
        <p:spPr>
          <a:xfrm>
            <a:off x="2788227" y="5146158"/>
            <a:ext cx="2646596" cy="827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1BCE7F-D8B2-604D-BE16-E999F3783B02}"/>
              </a:ext>
            </a:extLst>
          </p:cNvPr>
          <p:cNvSpPr/>
          <p:nvPr/>
        </p:nvSpPr>
        <p:spPr>
          <a:xfrm>
            <a:off x="2788227" y="3615070"/>
            <a:ext cx="2646596" cy="1515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</p:spTree>
    <p:extLst>
      <p:ext uri="{BB962C8B-B14F-4D97-AF65-F5344CB8AC3E}">
        <p14:creationId xmlns:p14="http://schemas.microsoft.com/office/powerpoint/2010/main" val="1636649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9E5CF-09F5-2A42-B979-B2C8CDECDB5D}"/>
              </a:ext>
            </a:extLst>
          </p:cNvPr>
          <p:cNvSpPr/>
          <p:nvPr/>
        </p:nvSpPr>
        <p:spPr>
          <a:xfrm>
            <a:off x="2784143" y="272955"/>
            <a:ext cx="2661314" cy="6428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BF5529-7165-AF46-B0F0-D95E7EB59171}"/>
              </a:ext>
            </a:extLst>
          </p:cNvPr>
          <p:cNvSpPr txBox="1"/>
          <p:nvPr/>
        </p:nvSpPr>
        <p:spPr>
          <a:xfrm>
            <a:off x="370114" y="272955"/>
            <a:ext cx="794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RAM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B62B90F-98D2-AD49-A92D-015027059010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1164771" y="457621"/>
            <a:ext cx="1458686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7FA5532-4E18-D142-94D0-013676F87A5B}"/>
              </a:ext>
            </a:extLst>
          </p:cNvPr>
          <p:cNvSpPr txBox="1"/>
          <p:nvPr/>
        </p:nvSpPr>
        <p:spPr>
          <a:xfrm>
            <a:off x="6825343" y="6331719"/>
            <a:ext cx="194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0x0000…0</a:t>
            </a:r>
          </a:p>
        </p:txBody>
      </p:sp>
      <p:cxnSp>
        <p:nvCxnSpPr>
          <p:cNvPr id="14" name="Curved Connector 13">
            <a:extLst>
              <a:ext uri="{FF2B5EF4-FFF2-40B4-BE49-F238E27FC236}">
                <a16:creationId xmlns:a16="http://schemas.microsoft.com/office/drawing/2014/main" id="{BAC5CEEC-12DA-3D4B-866C-91F670C4750F}"/>
              </a:ext>
            </a:extLst>
          </p:cNvPr>
          <p:cNvCxnSpPr>
            <a:stCxn id="10" idx="1"/>
          </p:cNvCxnSpPr>
          <p:nvPr/>
        </p:nvCxnSpPr>
        <p:spPr>
          <a:xfrm rot="10800000" flipV="1">
            <a:off x="5445457" y="6516385"/>
            <a:ext cx="1379886" cy="184666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811022D-CA8D-5A4C-BE05-7408E4758009}"/>
              </a:ext>
            </a:extLst>
          </p:cNvPr>
          <p:cNvSpPr txBox="1"/>
          <p:nvPr/>
        </p:nvSpPr>
        <p:spPr>
          <a:xfrm>
            <a:off x="6825343" y="272955"/>
            <a:ext cx="194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0xffff…f</a:t>
            </a:r>
          </a:p>
        </p:txBody>
      </p: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F5B5D73B-3208-D440-B2AF-4AE50A91A51D}"/>
              </a:ext>
            </a:extLst>
          </p:cNvPr>
          <p:cNvCxnSpPr>
            <a:cxnSpLocks/>
            <a:stCxn id="15" idx="1"/>
          </p:cNvCxnSpPr>
          <p:nvPr/>
        </p:nvCxnSpPr>
        <p:spPr>
          <a:xfrm rot="10800000">
            <a:off x="5445457" y="272955"/>
            <a:ext cx="1379887" cy="184667"/>
          </a:xfrm>
          <a:prstGeom prst="curvedConnector3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E55D72E-1EC2-CC46-BC64-6D57803B64DF}"/>
              </a:ext>
            </a:extLst>
          </p:cNvPr>
          <p:cNvSpPr/>
          <p:nvPr/>
        </p:nvSpPr>
        <p:spPr>
          <a:xfrm>
            <a:off x="2780869" y="272954"/>
            <a:ext cx="2646596" cy="711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Kernel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58E29E-156B-6B4A-B196-8113B8046CF5}"/>
              </a:ext>
            </a:extLst>
          </p:cNvPr>
          <p:cNvSpPr/>
          <p:nvPr/>
        </p:nvSpPr>
        <p:spPr>
          <a:xfrm>
            <a:off x="2784143" y="5989830"/>
            <a:ext cx="2646596" cy="711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8DD3CA-B42B-4B42-9B60-FEC359907B35}"/>
              </a:ext>
            </a:extLst>
          </p:cNvPr>
          <p:cNvSpPr/>
          <p:nvPr/>
        </p:nvSpPr>
        <p:spPr>
          <a:xfrm>
            <a:off x="2788227" y="5146158"/>
            <a:ext cx="2646596" cy="827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1BCE7F-D8B2-604D-BE16-E999F3783B02}"/>
              </a:ext>
            </a:extLst>
          </p:cNvPr>
          <p:cNvSpPr/>
          <p:nvPr/>
        </p:nvSpPr>
        <p:spPr>
          <a:xfrm>
            <a:off x="2788227" y="3615070"/>
            <a:ext cx="2646596" cy="1515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F8D114F-691C-5945-8687-1AB97585A4CE}"/>
              </a:ext>
            </a:extLst>
          </p:cNvPr>
          <p:cNvSpPr/>
          <p:nvPr/>
        </p:nvSpPr>
        <p:spPr>
          <a:xfrm>
            <a:off x="2780869" y="984175"/>
            <a:ext cx="2646596" cy="1121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</p:spTree>
    <p:extLst>
      <p:ext uri="{BB962C8B-B14F-4D97-AF65-F5344CB8AC3E}">
        <p14:creationId xmlns:p14="http://schemas.microsoft.com/office/powerpoint/2010/main" val="3193331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3960</TotalTime>
  <Words>767</Words>
  <Application>Microsoft Office PowerPoint</Application>
  <PresentationFormat>On-screen Show (4:3)</PresentationFormat>
  <Paragraphs>280</Paragraphs>
  <Slides>36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Book Antiqua</vt:lpstr>
      <vt:lpstr>Calibri</vt:lpstr>
      <vt:lpstr>Century Gothic</vt:lpstr>
      <vt:lpstr>Courier New</vt:lpstr>
      <vt:lpstr>Apothecary</vt:lpstr>
      <vt:lpstr>So…why?</vt:lpstr>
      <vt:lpstr>Buffer overflow attacks</vt:lpstr>
      <vt:lpstr>Buffer overflow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function</vt:lpstr>
      <vt:lpstr>Consider…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Ok…</vt:lpstr>
      <vt:lpstr>Ok…</vt:lpstr>
      <vt:lpstr>PowerPoint Presentation</vt:lpstr>
      <vt:lpstr>PowerPoint Presentation</vt:lpstr>
      <vt:lpstr>Assembly to the rescue</vt:lpstr>
      <vt:lpstr>PowerPoint Presentation</vt:lpstr>
      <vt:lpstr>BUT!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Health Information Technology</dc:title>
  <dc:creator>William Forsyth</dc:creator>
  <cp:lastModifiedBy>William Forsyth</cp:lastModifiedBy>
  <cp:revision>298</cp:revision>
  <dcterms:created xsi:type="dcterms:W3CDTF">2017-08-14T20:25:28Z</dcterms:created>
  <dcterms:modified xsi:type="dcterms:W3CDTF">2020-10-08T17:53:49Z</dcterms:modified>
</cp:coreProperties>
</file>