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41"/>
  </p:notesMasterIdLst>
  <p:sldIdLst>
    <p:sldId id="464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465" r:id="rId17"/>
    <p:sldId id="277" r:id="rId18"/>
    <p:sldId id="304" r:id="rId19"/>
    <p:sldId id="305" r:id="rId20"/>
    <p:sldId id="468" r:id="rId21"/>
    <p:sldId id="467" r:id="rId22"/>
    <p:sldId id="279" r:id="rId23"/>
    <p:sldId id="274" r:id="rId24"/>
    <p:sldId id="282" r:id="rId25"/>
    <p:sldId id="470" r:id="rId26"/>
    <p:sldId id="469" r:id="rId27"/>
    <p:sldId id="471" r:id="rId28"/>
    <p:sldId id="431" r:id="rId29"/>
    <p:sldId id="432" r:id="rId30"/>
    <p:sldId id="439" r:id="rId31"/>
    <p:sldId id="433" r:id="rId32"/>
    <p:sldId id="426" r:id="rId33"/>
    <p:sldId id="435" r:id="rId34"/>
    <p:sldId id="423" r:id="rId35"/>
    <p:sldId id="434" r:id="rId36"/>
    <p:sldId id="293" r:id="rId37"/>
    <p:sldId id="294" r:id="rId38"/>
    <p:sldId id="298" r:id="rId39"/>
    <p:sldId id="466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7"/>
    <p:restoredTop sz="75127" autoAdjust="0"/>
  </p:normalViewPr>
  <p:slideViewPr>
    <p:cSldViewPr snapToGrid="0" snapToObjects="1">
      <p:cViewPr varScale="1">
        <p:scale>
          <a:sx n="103" d="100"/>
          <a:sy n="103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Arial" pitchFamily="-107" charset="0"/>
              </a:rPr>
              <a:t>Virtualization refers to a technology that provides an abstraction of the computing</a:t>
            </a:r>
          </a:p>
          <a:p>
            <a:r>
              <a:rPr lang="en-US" sz="1200" dirty="0">
                <a:latin typeface="Arial" pitchFamily="-107" charset="0"/>
              </a:rPr>
              <a:t>resources used by some software, which thus runs in a simulated environment</a:t>
            </a:r>
          </a:p>
          <a:p>
            <a:r>
              <a:rPr lang="en-US" sz="1200" dirty="0">
                <a:latin typeface="Arial" pitchFamily="-107" charset="0"/>
              </a:rPr>
              <a:t>called a virtual machine (VM). There are many types of virtualization; however, in</a:t>
            </a:r>
          </a:p>
          <a:p>
            <a:r>
              <a:rPr lang="en-US" sz="1200" dirty="0">
                <a:latin typeface="Arial" pitchFamily="-107" charset="0"/>
              </a:rPr>
              <a:t>this section we are most interested in full virtualization. This allows multiple full</a:t>
            </a:r>
          </a:p>
          <a:p>
            <a:r>
              <a:rPr lang="en-US" sz="1200" dirty="0">
                <a:latin typeface="Arial" pitchFamily="-107" charset="0"/>
              </a:rPr>
              <a:t>operating system instances to execute on virtual hardware, supported by a hypervisor</a:t>
            </a:r>
          </a:p>
          <a:p>
            <a:r>
              <a:rPr lang="en-US" sz="1200" dirty="0">
                <a:latin typeface="Arial" pitchFamily="-107" charset="0"/>
              </a:rPr>
              <a:t>that manages access to the actual physical hardware resources. Benefits arising</a:t>
            </a:r>
          </a:p>
          <a:p>
            <a:r>
              <a:rPr lang="en-US" sz="1200" dirty="0">
                <a:latin typeface="Arial" pitchFamily="-107" charset="0"/>
              </a:rPr>
              <a:t>from using virtualization include better efficiency in the use of the physical system</a:t>
            </a:r>
          </a:p>
          <a:p>
            <a:r>
              <a:rPr lang="en-US" sz="1200" dirty="0">
                <a:latin typeface="Arial" pitchFamily="-107" charset="0"/>
              </a:rPr>
              <a:t>resources than is typically seen using a single operating system instance. This is particularly</a:t>
            </a:r>
          </a:p>
          <a:p>
            <a:r>
              <a:rPr lang="en-US" sz="1200" dirty="0">
                <a:latin typeface="Arial" pitchFamily="-107" charset="0"/>
              </a:rPr>
              <a:t>evident in the provision of virtualized server systems.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A1A8EA-4BEA-49D2-8496-4982155B944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3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BA7E3-9315-504F-ADB4-77D054D71CB3}" type="slidenum">
              <a:rPr lang="en-AU"/>
              <a:pPr/>
              <a:t>32</a:t>
            </a:fld>
            <a:endParaRPr lang="en-AU" dirty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b="0" dirty="0">
                <a:latin typeface="Arial" pitchFamily="-107" charset="0"/>
              </a:rPr>
              <a:t>Hosted virtualization systems are more common in</a:t>
            </a:r>
            <a:r>
              <a:rPr lang="en-US" sz="1300" b="0" baseline="0" dirty="0">
                <a:latin typeface="Arial" pitchFamily="-107" charset="0"/>
              </a:rPr>
              <a:t> </a:t>
            </a:r>
            <a:r>
              <a:rPr lang="en-US" sz="1300" b="0" dirty="0">
                <a:latin typeface="Arial" pitchFamily="-107" charset="0"/>
              </a:rPr>
              <a:t>clients, where they run along side other applications on the host </a:t>
            </a:r>
            <a:r>
              <a:rPr lang="en-US" sz="1300" dirty="0">
                <a:latin typeface="Arial" pitchFamily="-107" charset="0"/>
              </a:rPr>
              <a:t>OS, and are used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to support applications for alternate operating system versions or types. As this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approach adds additional layers with the host OS under, and other host applications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beside, the hypervisor, this may result in increased security concerns.</a:t>
            </a:r>
          </a:p>
          <a:p>
            <a:endParaRPr lang="en-US" sz="1300" dirty="0">
              <a:latin typeface="Arial" pitchFamily="-107" charset="0"/>
            </a:endParaRPr>
          </a:p>
          <a:p>
            <a:r>
              <a:rPr lang="en-US" sz="1300" dirty="0">
                <a:latin typeface="Arial" pitchFamily="-107" charset="0"/>
              </a:rPr>
              <a:t>In virtualized systems, the available hardware resources must be appropriately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shared between the various guest OSs. These include CPU, memory, disk, network,</a:t>
            </a:r>
          </a:p>
          <a:p>
            <a:r>
              <a:rPr lang="en-US" sz="1300" dirty="0">
                <a:latin typeface="Arial" pitchFamily="-107" charset="0"/>
              </a:rPr>
              <a:t>and other attached devices. CPU and memory are generally partitioned between</a:t>
            </a:r>
          </a:p>
          <a:p>
            <a:r>
              <a:rPr lang="en-US" sz="1300" dirty="0">
                <a:latin typeface="Arial" pitchFamily="-107" charset="0"/>
              </a:rPr>
              <a:t>these, and scheduled as required. Disk storage may be partitioned, with each guest</a:t>
            </a:r>
          </a:p>
          <a:p>
            <a:r>
              <a:rPr lang="en-US" sz="1300" dirty="0">
                <a:latin typeface="Arial" pitchFamily="-107" charset="0"/>
              </a:rPr>
              <a:t>having exclusive use of some disk resources. Alternatively, a “virtual disk” may be</a:t>
            </a:r>
          </a:p>
          <a:p>
            <a:r>
              <a:rPr lang="en-US" sz="1300" dirty="0">
                <a:latin typeface="Arial" pitchFamily="-107" charset="0"/>
              </a:rPr>
              <a:t>created for each guest, which appears to it as a physical disk with a full file-system,</a:t>
            </a:r>
          </a:p>
          <a:p>
            <a:r>
              <a:rPr lang="en-US" sz="1300" dirty="0">
                <a:latin typeface="Arial" pitchFamily="-107" charset="0"/>
              </a:rPr>
              <a:t>but is viewed externally as a single “disk image” file on the underlying file-system.</a:t>
            </a:r>
          </a:p>
          <a:p>
            <a:r>
              <a:rPr lang="en-US" sz="1300" dirty="0">
                <a:latin typeface="Arial" pitchFamily="-107" charset="0"/>
              </a:rPr>
              <a:t>Attached devices such as optical disks or USB devices are generally allocated to a</a:t>
            </a:r>
          </a:p>
          <a:p>
            <a:r>
              <a:rPr lang="en-US" sz="1300" dirty="0">
                <a:latin typeface="Arial" pitchFamily="-107" charset="0"/>
              </a:rPr>
              <a:t>single guest OS at a time. Several alternatives exist for providing network access.</a:t>
            </a:r>
          </a:p>
          <a:p>
            <a:r>
              <a:rPr lang="en-US" sz="1300" dirty="0">
                <a:latin typeface="Arial" pitchFamily="-107" charset="0"/>
              </a:rPr>
              <a:t>The guest OS may have direct access to distinct network interface cards on the</a:t>
            </a:r>
          </a:p>
          <a:p>
            <a:r>
              <a:rPr lang="en-US" sz="1300" dirty="0">
                <a:latin typeface="Arial" pitchFamily="-107" charset="0"/>
              </a:rPr>
              <a:t>system; the hypervisor may mediate access to shared interfaces; or the hypervisor</a:t>
            </a:r>
          </a:p>
          <a:p>
            <a:r>
              <a:rPr lang="en-US" sz="1300" dirty="0">
                <a:latin typeface="Arial" pitchFamily="-107" charset="0"/>
              </a:rPr>
              <a:t>may implement virtual network interface cards for each guest, routing traffic</a:t>
            </a:r>
          </a:p>
          <a:p>
            <a:r>
              <a:rPr lang="en-US" sz="1300" dirty="0">
                <a:latin typeface="Arial" pitchFamily="-107" charset="0"/>
              </a:rPr>
              <a:t>between guests as required. This last approach is quite common, and arguably the</a:t>
            </a:r>
          </a:p>
          <a:p>
            <a:r>
              <a:rPr lang="en-US" sz="1300" dirty="0">
                <a:latin typeface="Arial" pitchFamily="-107" charset="0"/>
              </a:rPr>
              <a:t>most efficient since traffic between guests does not need to be relayed via external</a:t>
            </a:r>
          </a:p>
          <a:p>
            <a:r>
              <a:rPr lang="en-US" sz="1300" dirty="0">
                <a:latin typeface="Arial" pitchFamily="-107" charset="0"/>
              </a:rPr>
              <a:t>network links. It does have security consequences in that this traffic is not subject</a:t>
            </a:r>
          </a:p>
          <a:p>
            <a:r>
              <a:rPr lang="en-US" sz="1300" dirty="0">
                <a:latin typeface="Arial" pitchFamily="-107" charset="0"/>
              </a:rPr>
              <a:t>to monitoring by probes attached to networks, such as we discussed in Chapter 9 .</a:t>
            </a:r>
          </a:p>
          <a:p>
            <a:r>
              <a:rPr lang="en-US" sz="1300" dirty="0">
                <a:latin typeface="Arial" pitchFamily="-107" charset="0"/>
              </a:rPr>
              <a:t>Hence alternative, host-based probes would be needed in such a system if such</a:t>
            </a:r>
          </a:p>
          <a:p>
            <a:r>
              <a:rPr lang="en-US" sz="1300" dirty="0">
                <a:latin typeface="Arial" pitchFamily="-107" charset="0"/>
              </a:rPr>
              <a:t>monitoring is required.</a:t>
            </a:r>
            <a:endParaRPr lang="en-US" sz="14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BA7E3-9315-504F-ADB4-77D054D71CB3}" type="slidenum">
              <a:rPr lang="en-AU"/>
              <a:pPr/>
              <a:t>34</a:t>
            </a:fld>
            <a:endParaRPr lang="en-AU" dirty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>
                <a:latin typeface="Arial" pitchFamily="-107" charset="0"/>
              </a:rPr>
              <a:t>Virtual</a:t>
            </a:r>
            <a:r>
              <a:rPr lang="en-US" sz="1300" baseline="0" dirty="0">
                <a:latin typeface="Arial" pitchFamily="-107" charset="0"/>
              </a:rPr>
              <a:t> systems </a:t>
            </a:r>
            <a:r>
              <a:rPr lang="en-US" sz="1300" dirty="0">
                <a:latin typeface="Arial" pitchFamily="-107" charset="0"/>
              </a:rPr>
              <a:t>may be divided into native virtualization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systems, in which the hypervisor executes directly on the underlying hardware, as</a:t>
            </a:r>
            <a:r>
              <a:rPr lang="en-US" sz="1300" baseline="0" dirty="0">
                <a:latin typeface="Arial" pitchFamily="-107" charset="0"/>
              </a:rPr>
              <a:t> shown</a:t>
            </a:r>
            <a:r>
              <a:rPr lang="en-US" sz="1300" dirty="0">
                <a:latin typeface="Arial" pitchFamily="-107" charset="0"/>
              </a:rPr>
              <a:t>, and hosted virtualization systems, in which the hypervisor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executes as just another application on a host OS that is running on the underlying</a:t>
            </a:r>
          </a:p>
          <a:p>
            <a:r>
              <a:rPr lang="en-US" sz="1300" dirty="0">
                <a:latin typeface="Arial" pitchFamily="-107" charset="0"/>
              </a:rPr>
              <a:t>hardware, as in</a:t>
            </a:r>
            <a:r>
              <a:rPr lang="en-US" sz="1300" baseline="0" dirty="0">
                <a:latin typeface="Arial" pitchFamily="-107" charset="0"/>
              </a:rPr>
              <a:t> the next slide.</a:t>
            </a:r>
            <a:endParaRPr lang="en-US" sz="1300" dirty="0">
              <a:latin typeface="Arial" pitchFamily="-107" charset="0"/>
            </a:endParaRPr>
          </a:p>
          <a:p>
            <a:endParaRPr lang="en-US" sz="1300" dirty="0">
              <a:latin typeface="Arial" pitchFamily="-107" charset="0"/>
            </a:endParaRPr>
          </a:p>
          <a:p>
            <a:r>
              <a:rPr lang="en-US" sz="1300" b="0" dirty="0">
                <a:latin typeface="Arial" pitchFamily="-107" charset="0"/>
              </a:rPr>
              <a:t>Native virtualization systems are typically</a:t>
            </a:r>
            <a:r>
              <a:rPr lang="en-US" sz="1300" b="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seen in servers, with the goal of improving the execution efficiency of the hardware.</a:t>
            </a:r>
          </a:p>
          <a:p>
            <a:r>
              <a:rPr lang="en-US" sz="1300" dirty="0">
                <a:latin typeface="Arial" pitchFamily="-107" charset="0"/>
              </a:rPr>
              <a:t>They are arguably also more secure, as they have fewer additional layers than the</a:t>
            </a:r>
            <a:r>
              <a:rPr lang="en-US" sz="1300" baseline="0" dirty="0">
                <a:latin typeface="Arial" pitchFamily="-107" charset="0"/>
              </a:rPr>
              <a:t> </a:t>
            </a:r>
            <a:r>
              <a:rPr lang="en-US" sz="1300" dirty="0">
                <a:latin typeface="Arial" pitchFamily="-107" charset="0"/>
              </a:rPr>
              <a:t>alternative hosted approach.</a:t>
            </a:r>
          </a:p>
          <a:p>
            <a:endParaRPr lang="en-US" sz="1300" dirty="0">
              <a:latin typeface="Arial" pitchFamily="-107" charset="0"/>
            </a:endParaRPr>
          </a:p>
          <a:p>
            <a:r>
              <a:rPr lang="en-US" sz="1300" dirty="0">
                <a:latin typeface="Arial" pitchFamily="-107" charset="0"/>
              </a:rPr>
              <a:t>The firmware is not visible to application</a:t>
            </a:r>
            <a:r>
              <a:rPr lang="en-US" sz="1300" baseline="0" dirty="0">
                <a:latin typeface="Arial" pitchFamily="-107" charset="0"/>
              </a:rPr>
              <a:t> programs, but is necessary for booting the system, and may include functions used by the operating system or hypervisor.</a:t>
            </a:r>
            <a:endParaRPr lang="en-US" sz="1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EF6C8E-3423-45EC-973C-2A77266F71D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50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5060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194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3E80DC-8B0D-48A6-B80A-685231A8FFF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71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7108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18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5/27/22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5/27/22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0FBE7-8C49-4E74-ACA7-D85383C19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45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5/27/22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5/27/22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5/27/22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9CB560E9-6978-471D-B5E4-4B6B75735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C88D84-637B-4527-9CBC-67F81E8A6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Operating system security</a:t>
            </a:r>
          </a:p>
        </p:txBody>
      </p:sp>
    </p:spTree>
    <p:extLst>
      <p:ext uri="{BB962C8B-B14F-4D97-AF65-F5344CB8AC3E}">
        <p14:creationId xmlns:p14="http://schemas.microsoft.com/office/powerpoint/2010/main" val="175884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Configure U/G Authentication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Define user types and privileges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Admin (ideally only temporary)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Limited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Force default password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Password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Password lifespan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Remove or disable old accounts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Allow for remote connections?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Additional Security and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Anti-virus</a:t>
            </a:r>
          </a:p>
          <a:p>
            <a:pPr eaLnBrk="1" hangingPunct="1"/>
            <a:r>
              <a:rPr lang="en-US" altLang="en-US" dirty="0"/>
              <a:t>Firewalls, IDS, IPS</a:t>
            </a:r>
          </a:p>
          <a:p>
            <a:pPr eaLnBrk="1" hangingPunct="1"/>
            <a:r>
              <a:rPr lang="en-US" altLang="en-US" dirty="0"/>
              <a:t>White list</a:t>
            </a:r>
          </a:p>
          <a:p>
            <a:pPr lvl="1" eaLnBrk="1" hangingPunct="1"/>
            <a:r>
              <a:rPr lang="en-US" altLang="en-US" dirty="0"/>
              <a:t>If attackers manage to install a program what will happen?</a:t>
            </a:r>
          </a:p>
          <a:p>
            <a:pPr eaLnBrk="1" hangingPunct="1"/>
            <a:r>
              <a:rPr lang="en-US" altLang="en-US" dirty="0"/>
              <a:t>Run some test cases which attempt to break security (stress testing), good hackers make a lot of money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 Security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Configure applications properly</a:t>
            </a:r>
          </a:p>
          <a:p>
            <a:pPr eaLnBrk="1" hangingPunct="1"/>
            <a:r>
              <a:rPr lang="en-US" altLang="en-US" sz="2800" dirty="0"/>
              <a:t>Use encryption when possible as seen earlier</a:t>
            </a:r>
          </a:p>
          <a:p>
            <a:pPr lvl="1" eaLnBrk="1" hangingPunct="1"/>
            <a:r>
              <a:rPr lang="en-US" altLang="en-US" sz="2400" dirty="0"/>
              <a:t>For storing</a:t>
            </a:r>
          </a:p>
          <a:p>
            <a:pPr lvl="1" eaLnBrk="1" hangingPunct="1"/>
            <a:r>
              <a:rPr lang="en-US" altLang="en-US" sz="2400" dirty="0"/>
              <a:t>For transmit (</a:t>
            </a:r>
            <a:r>
              <a:rPr lang="en-US" altLang="en-US" sz="2400" dirty="0" err="1"/>
              <a:t>SSH</a:t>
            </a:r>
            <a:r>
              <a:rPr lang="en-US" altLang="en-US" sz="2400" dirty="0"/>
              <a:t> connections)</a:t>
            </a:r>
          </a:p>
          <a:p>
            <a:pPr eaLnBrk="1" hangingPunct="1"/>
            <a:r>
              <a:rPr lang="en-US" altLang="en-US" sz="2800" dirty="0"/>
              <a:t>Limit privileges for users</a:t>
            </a:r>
          </a:p>
          <a:p>
            <a:pPr eaLnBrk="1" hangingPunct="1"/>
            <a:r>
              <a:rPr lang="en-US" altLang="en-US" sz="2800" dirty="0"/>
              <a:t>Applications may provide backdoors if not configured properly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Maintenance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Now that system is set, keep it secure</a:t>
            </a:r>
          </a:p>
          <a:p>
            <a:pPr eaLnBrk="1" hangingPunct="1"/>
            <a:r>
              <a:rPr lang="en-US" altLang="en-US"/>
              <a:t>This involves</a:t>
            </a:r>
          </a:p>
          <a:p>
            <a:pPr lvl="1" eaLnBrk="1" hangingPunct="1"/>
            <a:r>
              <a:rPr lang="en-US" altLang="en-US"/>
              <a:t>Monitoring and analyzing logging information</a:t>
            </a:r>
          </a:p>
          <a:p>
            <a:pPr lvl="1" eaLnBrk="1" hangingPunct="1"/>
            <a:r>
              <a:rPr lang="en-US" altLang="en-US"/>
              <a:t>Performing regular backups</a:t>
            </a:r>
          </a:p>
          <a:p>
            <a:pPr lvl="1" eaLnBrk="1" hangingPunct="1"/>
            <a:r>
              <a:rPr lang="en-US" altLang="en-US"/>
              <a:t>Recovering from security compromises</a:t>
            </a:r>
          </a:p>
          <a:p>
            <a:pPr lvl="1" eaLnBrk="1" hangingPunct="1"/>
            <a:r>
              <a:rPr lang="en-US" altLang="en-US"/>
              <a:t>Regular testing of security</a:t>
            </a:r>
          </a:p>
          <a:p>
            <a:pPr lvl="1" eaLnBrk="1" hangingPunct="1"/>
            <a:r>
              <a:rPr lang="en-US" altLang="en-US"/>
              <a:t>Patch, update, and revise critical software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Logging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Keep a record of important events in the computer</a:t>
            </a:r>
          </a:p>
          <a:p>
            <a:pPr eaLnBrk="1" hangingPunct="1"/>
            <a:r>
              <a:rPr lang="en-US" altLang="en-US" dirty="0"/>
              <a:t>Problems </a:t>
            </a:r>
          </a:p>
          <a:p>
            <a:pPr lvl="1" eaLnBrk="1" hangingPunct="1"/>
            <a:r>
              <a:rPr lang="en-US" altLang="en-US" dirty="0"/>
              <a:t>Need to make sure to have enough space</a:t>
            </a:r>
          </a:p>
          <a:p>
            <a:pPr lvl="1" eaLnBrk="1" hangingPunct="1"/>
            <a:r>
              <a:rPr lang="en-US" altLang="en-US" dirty="0"/>
              <a:t>Manual analysis is hard, so these logs should contain a format that a program can parse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Backup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Should the backup be kept online or offline?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Online makes easier access, faster recover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Offline is more secure, harder to recover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Why not both?: Users should keep their own offline backups, in case online backup gets removed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How long do you keep the backups?</a:t>
            </a:r>
          </a:p>
          <a:p>
            <a:pPr lvl="2">
              <a:lnSpc>
                <a:spcPct val="80000"/>
              </a:lnSpc>
            </a:pPr>
            <a:r>
              <a:rPr lang="en-US" altLang="en-US" sz="2200" dirty="0"/>
              <a:t>Is there a legality component?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Data may be lost accidentally (hardware failures, human mistake) or intentionally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0E00-4C3A-40BB-B9DE-37465A29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E176-D7C2-4CF3-96E1-E19BEDCB1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by Windows</a:t>
            </a:r>
          </a:p>
          <a:p>
            <a:r>
              <a:rPr lang="en-US" dirty="0"/>
              <a:t>Can be configured in Unix/Linux</a:t>
            </a:r>
          </a:p>
          <a:p>
            <a:endParaRPr lang="en-US" dirty="0"/>
          </a:p>
          <a:p>
            <a:r>
              <a:rPr lang="en-US" dirty="0"/>
              <a:t>Is this a good thing?</a:t>
            </a:r>
          </a:p>
        </p:txBody>
      </p:sp>
    </p:spTree>
    <p:extLst>
      <p:ext uri="{BB962C8B-B14F-4D97-AF65-F5344CB8AC3E}">
        <p14:creationId xmlns:p14="http://schemas.microsoft.com/office/powerpoint/2010/main" val="283903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Linux / Unix Security Permissions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file has 9 permission bits, which are divided into 3 sets</a:t>
            </a:r>
          </a:p>
          <a:p>
            <a:pPr lvl="1"/>
            <a:r>
              <a:rPr lang="en-US" dirty="0"/>
              <a:t>(In order): Owner, Group, Others</a:t>
            </a:r>
          </a:p>
          <a:p>
            <a:r>
              <a:rPr lang="en-US" dirty="0"/>
              <a:t>Each permission set has 3 kinds of permissions</a:t>
            </a:r>
          </a:p>
          <a:p>
            <a:pPr lvl="1"/>
            <a:r>
              <a:rPr lang="en-US" dirty="0"/>
              <a:t>(In order): r (read), w (write), x (execute)</a:t>
            </a:r>
          </a:p>
          <a:p>
            <a:pPr lvl="1"/>
            <a:r>
              <a:rPr lang="en-US" dirty="0"/>
              <a:t>For each permission bit, “-” means denied</a:t>
            </a:r>
          </a:p>
          <a:p>
            <a:pPr lvl="2"/>
            <a:r>
              <a:rPr lang="en-US" sz="2200" dirty="0"/>
              <a:t>Example: </a:t>
            </a:r>
            <a:r>
              <a:rPr lang="en-US" sz="2200" dirty="0" err="1">
                <a:latin typeface="Consolas" panose="020B0609020204030204" pitchFamily="49" charset="0"/>
              </a:rPr>
              <a:t>rwxr</a:t>
            </a:r>
            <a:r>
              <a:rPr lang="en-US" sz="2200" dirty="0">
                <a:latin typeface="Consolas" panose="020B0609020204030204" pitchFamily="49" charset="0"/>
              </a:rPr>
              <a:t>-x--</a:t>
            </a:r>
          </a:p>
          <a:p>
            <a:r>
              <a:rPr lang="en-US" dirty="0"/>
              <a:t>Each user fits into only one of the three permission sets. The permissions used are those that are most specific.</a:t>
            </a:r>
          </a:p>
          <a:p>
            <a:r>
              <a:rPr lang="en-US" dirty="0"/>
              <a:t>The “root” user has read and write permissions for all files, regardless how their permissions are set.</a:t>
            </a:r>
          </a:p>
          <a:p>
            <a:r>
              <a:rPr lang="en-US" dirty="0"/>
              <a:t>Permissions are not inheritable</a:t>
            </a:r>
          </a:p>
          <a:p>
            <a:pPr>
              <a:lnSpc>
                <a:spcPct val="80000"/>
              </a:lnSpc>
            </a:pPr>
            <a:endParaRPr lang="en-US" alt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4A93-90E8-4E1D-B92B-79342244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 effects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B44AC1-8C45-4EFA-82C9-E115B1C633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4812" y="1752600"/>
          <a:ext cx="87943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853">
                  <a:extLst>
                    <a:ext uri="{9D8B030D-6E8A-4147-A177-3AD203B41FA5}">
                      <a16:colId xmlns:a16="http://schemas.microsoft.com/office/drawing/2014/main" val="101689774"/>
                    </a:ext>
                  </a:extLst>
                </a:gridCol>
                <a:gridCol w="1877841">
                  <a:extLst>
                    <a:ext uri="{9D8B030D-6E8A-4147-A177-3AD203B41FA5}">
                      <a16:colId xmlns:a16="http://schemas.microsoft.com/office/drawing/2014/main" val="1102973600"/>
                    </a:ext>
                  </a:extLst>
                </a:gridCol>
                <a:gridCol w="3597088">
                  <a:extLst>
                    <a:ext uri="{9D8B030D-6E8A-4147-A177-3AD203B41FA5}">
                      <a16:colId xmlns:a16="http://schemas.microsoft.com/office/drawing/2014/main" val="3478882590"/>
                    </a:ext>
                  </a:extLst>
                </a:gridCol>
                <a:gridCol w="2198594">
                  <a:extLst>
                    <a:ext uri="{9D8B030D-6E8A-4147-A177-3AD203B41FA5}">
                      <a16:colId xmlns:a16="http://schemas.microsoft.com/office/drawing/2014/main" val="3739324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Symbolic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70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View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Read file names only in the directory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Permissions are determined by its linked target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7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Change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Create, delete, move, rename files if "x" is granted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^</a:t>
                      </a:r>
                    </a:p>
                    <a:p>
                      <a:pPr algn="ctr"/>
                      <a:r>
                        <a:rPr lang="en-US" sz="1400" dirty="0"/>
                        <a:t>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4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Execute binary or script files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Can be accessed, entered or passed through (cd), can access its files (</a:t>
                      </a:r>
                      <a:r>
                        <a:rPr lang="en-US" sz="1600" dirty="0" err="1"/>
                        <a:t>inode</a:t>
                      </a:r>
                      <a:r>
                        <a:rPr lang="en-US" sz="1600" dirty="0"/>
                        <a:t> information)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^</a:t>
                      </a:r>
                    </a:p>
                    <a:p>
                      <a:pPr algn="ctr"/>
                      <a:r>
                        <a:rPr lang="en-US" sz="1400" dirty="0"/>
                        <a:t>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700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81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C9C8-CBDE-4FF7-AB3E-C1022B9F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 representation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349B40-A69A-4732-953E-D469CF0D0B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306">
                  <a:extLst>
                    <a:ext uri="{9D8B030D-6E8A-4147-A177-3AD203B41FA5}">
                      <a16:colId xmlns:a16="http://schemas.microsoft.com/office/drawing/2014/main" val="3406174419"/>
                    </a:ext>
                  </a:extLst>
                </a:gridCol>
                <a:gridCol w="1734670">
                  <a:extLst>
                    <a:ext uri="{9D8B030D-6E8A-4147-A177-3AD203B41FA5}">
                      <a16:colId xmlns:a16="http://schemas.microsoft.com/office/drawing/2014/main" val="848604819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val="3119058556"/>
                    </a:ext>
                  </a:extLst>
                </a:gridCol>
                <a:gridCol w="2716306">
                  <a:extLst>
                    <a:ext uri="{9D8B030D-6E8A-4147-A177-3AD203B41FA5}">
                      <a16:colId xmlns:a16="http://schemas.microsoft.com/office/drawing/2014/main" val="336396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Octal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Symbolic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22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44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Execute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5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-w-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391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r>
                        <a:rPr lang="en-US" dirty="0" err="1"/>
                        <a:t>wx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and execute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6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24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and execute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2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rw</a:t>
                      </a:r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and 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49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rwx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granted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3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3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Client / Server infrastructure very common among most organizations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Clients provide access to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Servers run the systems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Software vulnerabilities (e.g. buffer overflow) and malware need to be considered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Follow a framework detailed by NIST (</a:t>
            </a:r>
            <a:r>
              <a:rPr lang="en-US" altLang="en-US" sz="2800" b="1" i="1" dirty="0"/>
              <a:t>National Institute of Standards and Technology) </a:t>
            </a:r>
            <a:r>
              <a:rPr lang="en-US" altLang="en-US" sz="2800" dirty="0"/>
              <a:t>to provide a secure environment, even when we know it is not there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ED7807B3-58B0-4E13-803F-5C140C2902C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2" y="1171575"/>
            <a:ext cx="8626976" cy="4514850"/>
          </a:xfrm>
        </p:spPr>
      </p:pic>
    </p:spTree>
    <p:extLst>
      <p:ext uri="{BB962C8B-B14F-4D97-AF65-F5344CB8AC3E}">
        <p14:creationId xmlns:p14="http://schemas.microsoft.com/office/powerpoint/2010/main" val="213745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Linux / Unix Security Permissions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Commands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 err="1"/>
              <a:t>chmod</a:t>
            </a:r>
            <a:r>
              <a:rPr lang="en-US" altLang="en-US" sz="1800" dirty="0"/>
              <a:t>: change file mode</a:t>
            </a:r>
            <a:endParaRPr lang="en-US" altLang="en-US" sz="1600" dirty="0"/>
          </a:p>
          <a:p>
            <a:pPr lvl="2">
              <a:lnSpc>
                <a:spcPct val="80000"/>
              </a:lnSpc>
            </a:pPr>
            <a:r>
              <a:rPr lang="en-US" altLang="en-US" sz="1600" dirty="0" err="1"/>
              <a:t>rwx</a:t>
            </a:r>
            <a:r>
              <a:rPr lang="en-US" altLang="en-US" sz="1600" dirty="0"/>
              <a:t> </a:t>
            </a:r>
            <a:r>
              <a:rPr lang="en-US" altLang="en-US" sz="1600" dirty="0" err="1"/>
              <a:t>rwx</a:t>
            </a:r>
            <a:r>
              <a:rPr lang="en-US" altLang="en-US" sz="1600" dirty="0"/>
              <a:t> </a:t>
            </a:r>
            <a:r>
              <a:rPr lang="en-US" altLang="en-US" sz="1600" dirty="0" err="1"/>
              <a:t>rwx</a:t>
            </a:r>
            <a:r>
              <a:rPr lang="en-US" altLang="en-US" sz="1600" dirty="0"/>
              <a:t> (groups of tree bits)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Each octal represents a group, bit 1 means grant right, bit 0 means remove/reject right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 err="1"/>
              <a:t>getfacl</a:t>
            </a:r>
            <a:r>
              <a:rPr lang="en-US" altLang="en-US" sz="1800" b="1" dirty="0"/>
              <a:t>/</a:t>
            </a:r>
            <a:r>
              <a:rPr lang="en-US" altLang="en-US" sz="1800" b="1" dirty="0" err="1"/>
              <a:t>setfacl</a:t>
            </a:r>
            <a:r>
              <a:rPr lang="en-US" altLang="en-US" sz="1800" dirty="0"/>
              <a:t>: get/set file access control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 err="1"/>
              <a:t>chown</a:t>
            </a:r>
            <a:r>
              <a:rPr lang="en-US" altLang="en-US" sz="1800" dirty="0"/>
              <a:t>: changes file owner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 err="1"/>
              <a:t>chgrp</a:t>
            </a:r>
            <a:r>
              <a:rPr lang="en-US" altLang="en-US" sz="1800" dirty="0"/>
              <a:t>: changes file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/>
              <a:t>groups &lt;username&gt;</a:t>
            </a:r>
            <a:r>
              <a:rPr lang="en-US" altLang="en-US" sz="1800" dirty="0"/>
              <a:t>: shows a list of groups to which username or current belong to, equivalent to cat /</a:t>
            </a:r>
            <a:r>
              <a:rPr lang="en-US" altLang="en-US" sz="1800" dirty="0" err="1"/>
              <a:t>etc</a:t>
            </a:r>
            <a:r>
              <a:rPr lang="en-US" altLang="en-US" sz="1800" dirty="0"/>
              <a:t>/groups | grep &lt;username&gt;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There are other commands which start with </a:t>
            </a:r>
            <a:r>
              <a:rPr lang="en-US" altLang="en-US" sz="1800" i="1" dirty="0" err="1"/>
              <a:t>ch</a:t>
            </a:r>
            <a:r>
              <a:rPr lang="en-US" altLang="en-US" sz="1800" dirty="0"/>
              <a:t> and help with other things, use auto-complete feature (tab) for a complete list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Access Control List (more on man </a:t>
            </a:r>
            <a:r>
              <a:rPr lang="en-US" altLang="en-US" sz="2000" dirty="0" err="1"/>
              <a:t>setfacl</a:t>
            </a:r>
            <a:r>
              <a:rPr lang="en-US" altLang="en-US" sz="20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err="1"/>
              <a:t>setfacl</a:t>
            </a:r>
            <a:r>
              <a:rPr lang="en-US" altLang="en-US" sz="1800" dirty="0"/>
              <a:t> -m u:lisa:r file</a:t>
            </a:r>
          </a:p>
        </p:txBody>
      </p:sp>
    </p:spTree>
    <p:extLst>
      <p:ext uri="{BB962C8B-B14F-4D97-AF65-F5344CB8AC3E}">
        <p14:creationId xmlns:p14="http://schemas.microsoft.com/office/powerpoint/2010/main" val="2284875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Linux / Unix Security </a:t>
            </a:r>
            <a:br>
              <a:rPr lang="en-US" altLang="en-US" sz="4000"/>
            </a:br>
            <a:r>
              <a:rPr lang="en-US" altLang="en-US" sz="4000"/>
              <a:t>Remote Access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Configure firewalls to prevent remote access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Commands: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/etc/hosts.allow and /etc/hosts.deny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iptables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/>
              <a:t>Filter by protocol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/>
              <a:t>Filter by source/destination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/>
              <a:t>Filter by rule (i.e. in, out, forward)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For consistency should log into /dev/log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openlog()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syslog()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closelog()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logger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lsof: list open files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/>
              <a:t>lsof | egrep log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/>
              <a:t>ps -efawww | egrep syslog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chroot jail: set temporary a new root directory such that services if they get hijacked do not give access to all the system (system call: </a:t>
            </a:r>
            <a:r>
              <a:rPr lang="en-US" altLang="en-US" sz="1800" b="1"/>
              <a:t>chroot</a:t>
            </a:r>
            <a:r>
              <a:rPr lang="en-US" altLang="en-US" sz="180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Windows Security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Use automatic updates specially for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Windows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Adobe Acrobat Reader and Flash Plugin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Java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Users are defined with a Security ID (SID) and information such as passwords may be stored at Security Account Manager (SAM)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System restore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User Account Control to treat users with admin only as admin when required, otherwise as normal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Windows Registry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the registry?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Windows Registry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What is the registry?</a:t>
            </a:r>
          </a:p>
          <a:p>
            <a:pPr eaLnBrk="1" hangingPunct="1"/>
            <a:endParaRPr lang="en-US" altLang="en-US" dirty="0"/>
          </a:p>
          <a:p>
            <a:r>
              <a:rPr lang="en-US" dirty="0"/>
              <a:t>The </a:t>
            </a:r>
            <a:r>
              <a:rPr lang="en-US" u="sng" dirty="0"/>
              <a:t>Registry</a:t>
            </a:r>
            <a:r>
              <a:rPr lang="en-US" dirty="0"/>
              <a:t> is a hierarchical database that stores low-level settings</a:t>
            </a:r>
          </a:p>
          <a:p>
            <a:r>
              <a:rPr lang="en-US" dirty="0"/>
              <a:t>The kernel, device drivers, services, Security Accounts Manager, and user interface can all use the registry</a:t>
            </a:r>
          </a:p>
          <a:p>
            <a:r>
              <a:rPr lang="en-US" dirty="0"/>
              <a:t>In simple terms, the registry or Windows Registry contains information, settings, options, and other values for programs and hardware installed.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9318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Windows Registry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maintain</a:t>
            </a:r>
          </a:p>
          <a:p>
            <a:pPr eaLnBrk="1" hangingPunct="1"/>
            <a:r>
              <a:rPr lang="en-US" altLang="en-US"/>
              <a:t>Easy to access</a:t>
            </a:r>
          </a:p>
          <a:p>
            <a:pPr eaLnBrk="1" hangingPunct="1"/>
            <a:r>
              <a:rPr lang="en-US" altLang="en-US"/>
              <a:t>May use a specific application hiding complex information from administrator</a:t>
            </a:r>
          </a:p>
          <a:p>
            <a:pPr eaLnBrk="1" hangingPunct="1"/>
            <a:r>
              <a:rPr lang="en-US" altLang="en-US"/>
              <a:t>May use regedit to see everything</a:t>
            </a:r>
          </a:p>
          <a:p>
            <a:pPr lvl="1" eaLnBrk="1" hangingPunct="1"/>
            <a:r>
              <a:rPr lang="en-US" altLang="en-US"/>
              <a:t>Useful to have an application that queues and monitors registry changes, such that they need to get approved before proceeding</a:t>
            </a:r>
          </a:p>
        </p:txBody>
      </p:sp>
    </p:spTree>
    <p:extLst>
      <p:ext uri="{BB962C8B-B14F-4D97-AF65-F5344CB8AC3E}">
        <p14:creationId xmlns:p14="http://schemas.microsoft.com/office/powerpoint/2010/main" val="339586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E82A-F815-445F-AF21-386FC75C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Addendum, Mac OS “registry”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A55B-2248-4417-AFDF-2806C1461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~/Library/Preferences</a:t>
            </a:r>
          </a:p>
        </p:txBody>
      </p:sp>
    </p:spTree>
    <p:extLst>
      <p:ext uri="{BB962C8B-B14F-4D97-AF65-F5344CB8AC3E}">
        <p14:creationId xmlns:p14="http://schemas.microsoft.com/office/powerpoint/2010/main" val="35435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Hardware plus operating system constitutes a virtual machine…Why?</a:t>
            </a:r>
          </a:p>
          <a:p>
            <a:r>
              <a:rPr lang="en-US" dirty="0"/>
              <a:t>…Because it exposes services not provided by the hardware alone.</a:t>
            </a:r>
          </a:p>
          <a:p>
            <a:r>
              <a:rPr lang="en-US" dirty="0"/>
              <a:t>Example: The same hardware with different software could be a Windows machine or a Linux machine.</a:t>
            </a:r>
          </a:p>
          <a:p>
            <a:r>
              <a:rPr lang="en-US" dirty="0"/>
              <a:t>What if hardware and software could expose </a:t>
            </a:r>
            <a:r>
              <a:rPr lang="en-US" i="1" dirty="0"/>
              <a:t>more than one </a:t>
            </a:r>
            <a:r>
              <a:rPr lang="en-US" dirty="0"/>
              <a:t>set of services at the same time?</a:t>
            </a:r>
          </a:p>
          <a:p>
            <a:r>
              <a:rPr lang="en-US" dirty="0"/>
              <a:t>We get multiple </a:t>
            </a:r>
            <a:r>
              <a:rPr lang="en-US" i="1" dirty="0"/>
              <a:t>virtual machines </a:t>
            </a:r>
            <a:r>
              <a:rPr lang="en-US" dirty="0"/>
              <a:t>on one hardware machine!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A24-E18B-42AC-A34E-360F8A26839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90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Other Kinds of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You’ve learned about </a:t>
            </a:r>
            <a:r>
              <a:rPr lang="en-US" i="1" dirty="0"/>
              <a:t>virtual memory</a:t>
            </a:r>
            <a:r>
              <a:rPr lang="en-US" dirty="0"/>
              <a:t>.</a:t>
            </a:r>
          </a:p>
          <a:p>
            <a:r>
              <a:rPr lang="en-US" i="1" dirty="0"/>
              <a:t>Storage virtualization </a:t>
            </a:r>
            <a:r>
              <a:rPr lang="en-US" dirty="0"/>
              <a:t>allows one storage array to serve many CPUs.</a:t>
            </a:r>
          </a:p>
          <a:p>
            <a:r>
              <a:rPr lang="en-US" i="1" dirty="0"/>
              <a:t>Application virtualization </a:t>
            </a:r>
            <a:r>
              <a:rPr lang="en-US" dirty="0"/>
              <a:t>allows applications to run on other than their native operating systems.</a:t>
            </a:r>
          </a:p>
          <a:p>
            <a:pPr>
              <a:spcBef>
                <a:spcPts val="800"/>
              </a:spcBef>
            </a:pPr>
            <a:r>
              <a:rPr lang="en-US" i="1" dirty="0"/>
              <a:t>Virtual networking </a:t>
            </a:r>
            <a:r>
              <a:rPr lang="en-US" dirty="0"/>
              <a:t>allows separation of network traffic without duplicating links.</a:t>
            </a:r>
          </a:p>
          <a:p>
            <a:r>
              <a:rPr lang="en-US" i="1" dirty="0"/>
              <a:t>Virtual private networks </a:t>
            </a:r>
            <a:r>
              <a:rPr lang="en-US" dirty="0"/>
              <a:t>keep traffic on public networks confidential through encryption.</a:t>
            </a:r>
          </a:p>
          <a:p>
            <a:r>
              <a:rPr lang="en-US" dirty="0"/>
              <a:t>Each of these has limitations.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A24-E18B-42AC-A34E-360F8A26839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6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NIST Approach Phases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4371975" cy="4373563"/>
          </a:xfrm>
        </p:spPr>
        <p:txBody>
          <a:bodyPr/>
          <a:lstStyle/>
          <a:p>
            <a:pPr eaLnBrk="1" hangingPunct="1"/>
            <a:r>
              <a:rPr lang="en-US" altLang="en-US" dirty="0"/>
              <a:t>Planning</a:t>
            </a:r>
          </a:p>
          <a:p>
            <a:pPr eaLnBrk="1" hangingPunct="1"/>
            <a:r>
              <a:rPr lang="en-US" altLang="en-US" dirty="0"/>
              <a:t>Installation</a:t>
            </a:r>
          </a:p>
          <a:p>
            <a:pPr eaLnBrk="1" hangingPunct="1"/>
            <a:r>
              <a:rPr lang="en-US" altLang="en-US" dirty="0"/>
              <a:t>Configuration</a:t>
            </a:r>
          </a:p>
          <a:p>
            <a:pPr eaLnBrk="1" hangingPunct="1"/>
            <a:r>
              <a:rPr lang="en-US" altLang="en-US" dirty="0"/>
              <a:t>Update</a:t>
            </a:r>
          </a:p>
          <a:p>
            <a:pPr eaLnBrk="1" hangingPunct="1"/>
            <a:r>
              <a:rPr lang="en-US" altLang="en-US" dirty="0"/>
              <a:t>Maintenance</a:t>
            </a:r>
          </a:p>
          <a:p>
            <a:pPr eaLnBrk="1" hangingPunct="1"/>
            <a:r>
              <a:rPr lang="en-US" altLang="en-US" dirty="0"/>
              <a:t>Consider the OS layered model, each layer needs to be properly secured, and it may be attacked from layers bellow</a:t>
            </a:r>
          </a:p>
        </p:txBody>
      </p:sp>
      <p:pic>
        <p:nvPicPr>
          <p:cNvPr id="512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1752600"/>
            <a:ext cx="361950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298" y="1752599"/>
            <a:ext cx="7925302" cy="43462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Virtual machine: A simulated physical computer, capable of running an operating system and applications.</a:t>
            </a:r>
          </a:p>
          <a:p>
            <a:r>
              <a:rPr lang="en-US" dirty="0"/>
              <a:t>Physical machine: The actual hardware.</a:t>
            </a:r>
          </a:p>
          <a:p>
            <a:r>
              <a:rPr lang="en-US" dirty="0"/>
              <a:t>Hypervisor (virtual machine manager): Software that provides the simulation to enable one or more virtual machines.</a:t>
            </a:r>
          </a:p>
          <a:p>
            <a:r>
              <a:rPr lang="en-US" dirty="0"/>
              <a:t>Host operating system: An operating system that runs directly on the hardware and supports a VMM.</a:t>
            </a:r>
          </a:p>
          <a:p>
            <a:r>
              <a:rPr lang="en-US" dirty="0"/>
              <a:t>Guest operating system: An operating system running on a virtual machine.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A24-E18B-42AC-A34E-360F8A26839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84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Kinds of Virtual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I or Native</a:t>
            </a:r>
          </a:p>
          <a:p>
            <a:pPr lvl="1"/>
            <a:r>
              <a:rPr lang="en-US" dirty="0"/>
              <a:t>The hypervisor (virtual machine manager) runs directly on the hardware.</a:t>
            </a:r>
          </a:p>
          <a:p>
            <a:pPr lvl="1"/>
            <a:r>
              <a:rPr lang="en-US" dirty="0"/>
              <a:t>The hypervisor instantiates two or more virtual machines by abstracting the hardware interfaces.</a:t>
            </a:r>
          </a:p>
          <a:p>
            <a:pPr lvl="1"/>
            <a:r>
              <a:rPr lang="en-US" dirty="0"/>
              <a:t>Used mainly on servers</a:t>
            </a:r>
          </a:p>
          <a:p>
            <a:r>
              <a:rPr lang="en-US" dirty="0"/>
              <a:t>Type II  or Hosted</a:t>
            </a:r>
          </a:p>
          <a:p>
            <a:pPr lvl="1"/>
            <a:r>
              <a:rPr lang="en-US" dirty="0"/>
              <a:t>The virtual machine manager runs as an application of some other operating system</a:t>
            </a:r>
          </a:p>
          <a:p>
            <a:pPr lvl="1"/>
            <a:r>
              <a:rPr lang="en-US" dirty="0"/>
              <a:t>Used mostly on clients</a:t>
            </a:r>
          </a:p>
          <a:p>
            <a:r>
              <a:rPr lang="en-US" dirty="0"/>
              <a:t>We discuss Type II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A24-E18B-42AC-A34E-360F8A26839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07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II (Hosted) Virtualization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standard operating system </a:t>
            </a:r>
            <a:br>
              <a:rPr lang="en-US" sz="2800" dirty="0"/>
            </a:br>
            <a:r>
              <a:rPr lang="en-US" sz="2800" dirty="0"/>
              <a:t>provides the hardware </a:t>
            </a:r>
            <a:br>
              <a:rPr lang="en-US" sz="2800" dirty="0"/>
            </a:br>
            <a:r>
              <a:rPr lang="en-US" sz="2800" dirty="0"/>
              <a:t>interface and may run </a:t>
            </a:r>
            <a:br>
              <a:rPr lang="en-US" sz="2800" dirty="0"/>
            </a:br>
            <a:r>
              <a:rPr lang="en-US" sz="2800" dirty="0"/>
              <a:t>other applications.</a:t>
            </a:r>
          </a:p>
          <a:p>
            <a:r>
              <a:rPr lang="en-US" sz="2800" dirty="0"/>
              <a:t>Hypervisor (Virtual Machine </a:t>
            </a:r>
            <a:br>
              <a:rPr lang="en-US" sz="2800" dirty="0"/>
            </a:br>
            <a:r>
              <a:rPr lang="en-US" sz="2800" dirty="0"/>
              <a:t>Manager) runs </a:t>
            </a:r>
            <a:br>
              <a:rPr lang="en-US" sz="2800" dirty="0"/>
            </a:br>
            <a:r>
              <a:rPr lang="en-US" sz="2800" dirty="0"/>
              <a:t>as an </a:t>
            </a:r>
            <a:br>
              <a:rPr lang="en-US" sz="2800" dirty="0"/>
            </a:br>
            <a:r>
              <a:rPr lang="en-US" sz="2800" dirty="0"/>
              <a:t>application </a:t>
            </a:r>
            <a:br>
              <a:rPr lang="en-US" sz="2800" dirty="0"/>
            </a:br>
            <a:r>
              <a:rPr lang="en-US" sz="2800" dirty="0"/>
              <a:t>and virtualizes </a:t>
            </a:r>
            <a:br>
              <a:rPr lang="en-US" sz="2800" dirty="0"/>
            </a:br>
            <a:r>
              <a:rPr lang="en-US" sz="2800" dirty="0"/>
              <a:t>additional </a:t>
            </a:r>
            <a:br>
              <a:rPr lang="en-US" sz="2800" dirty="0"/>
            </a:br>
            <a:r>
              <a:rPr lang="en-US" sz="2800" dirty="0"/>
              <a:t>machines.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092-C6C6-4F4E-AC3B-C3372C3BCD2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5459303"/>
            <a:ext cx="5943600" cy="640080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j-lt"/>
              </a:rPr>
              <a:t>Physical Hardware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2920" y="4823876"/>
            <a:ext cx="5943600" cy="64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j-lt"/>
              </a:rPr>
              <a:t>Host OS, </a:t>
            </a:r>
            <a:r>
              <a:rPr lang="en-US" b="0" i="1" dirty="0">
                <a:latin typeface="+mj-lt"/>
              </a:rPr>
              <a:t>e.g.</a:t>
            </a:r>
            <a:r>
              <a:rPr lang="en-US" b="0" dirty="0">
                <a:latin typeface="+mj-lt"/>
              </a:rPr>
              <a:t> Windows, Windows Server or RHEL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0120" y="5194716"/>
            <a:ext cx="1676400" cy="457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Firmware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47920" y="2341413"/>
            <a:ext cx="1676400" cy="1837730"/>
            <a:chOff x="1524000" y="2886670"/>
            <a:chExt cx="1676400" cy="1837730"/>
          </a:xfrm>
        </p:grpSpPr>
        <p:sp>
          <p:nvSpPr>
            <p:cNvPr id="14" name="TextBox 13"/>
            <p:cNvSpPr txBox="1"/>
            <p:nvPr/>
          </p:nvSpPr>
          <p:spPr>
            <a:xfrm>
              <a:off x="1524000" y="2886670"/>
              <a:ext cx="1676400" cy="923330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User Applications and Utilities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3801070"/>
              <a:ext cx="1676400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Guest OS</a:t>
              </a:r>
              <a:br>
                <a:rPr lang="en-US" b="0" dirty="0">
                  <a:latin typeface="+mj-lt"/>
                </a:rPr>
              </a:br>
              <a:r>
                <a:rPr lang="en-US" b="0" dirty="0">
                  <a:latin typeface="+mj-lt"/>
                </a:rPr>
                <a:t>(Windows Server)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37840" y="3983146"/>
            <a:ext cx="1757680" cy="830997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+mj-lt"/>
              </a:rPr>
              <a:t>Native OS User Applications and Utilities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95520" y="4179143"/>
            <a:ext cx="4191000" cy="640080"/>
          </a:xfrm>
          <a:prstGeom prst="rect">
            <a:avLst/>
          </a:prstGeom>
          <a:solidFill>
            <a:srgbClr val="D4540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j-lt"/>
              </a:rPr>
              <a:t>Hypervisor / VMM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885940" y="2331253"/>
            <a:ext cx="1676400" cy="1837730"/>
            <a:chOff x="1524000" y="2886670"/>
            <a:chExt cx="1676400" cy="1837730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2886670"/>
              <a:ext cx="1676400" cy="923330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User Applications and Utilities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24000" y="3801070"/>
              <a:ext cx="1676400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Guest OS</a:t>
              </a:r>
              <a:br>
                <a:rPr lang="en-US" b="0" dirty="0">
                  <a:latin typeface="+mj-lt"/>
                </a:rPr>
              </a:br>
              <a:r>
                <a:rPr lang="en-US" b="0" dirty="0">
                  <a:latin typeface="+mj-lt"/>
                </a:rPr>
                <a:t>(Red Hat Linux)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06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Type II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298" y="1752599"/>
            <a:ext cx="7849102" cy="4346295"/>
          </a:xfrm>
        </p:spPr>
        <p:txBody>
          <a:bodyPr>
            <a:normAutofit/>
          </a:bodyPr>
          <a:lstStyle/>
          <a:p>
            <a:r>
              <a:rPr lang="en-US" dirty="0"/>
              <a:t>When most applications are for the underlying OS, they can run without the overhead of virtualization.</a:t>
            </a:r>
          </a:p>
          <a:p>
            <a:r>
              <a:rPr lang="en-US" dirty="0"/>
              <a:t>The same hardware can still support other operating systems and applications that require them.</a:t>
            </a:r>
          </a:p>
          <a:p>
            <a:r>
              <a:rPr lang="en-US" dirty="0"/>
              <a:t>Example: A computer running Windows 7 also needs access to Windows XP, MS-DOS, or Linux applications.</a:t>
            </a:r>
          </a:p>
          <a:p>
            <a:r>
              <a:rPr lang="en-US" dirty="0"/>
              <a:t>Works best when the guest operating systems are lightly or infrequently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A24-E18B-42AC-A34E-360F8A26839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9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(Native) Virtualization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1295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Hypervisor (Virtual Machine Manager) runs as the operating system for the hardware.</a:t>
            </a:r>
          </a:p>
          <a:p>
            <a:r>
              <a:rPr lang="en-US" sz="2800" dirty="0"/>
              <a:t>Simulates (virtualizes) two or more computers, each of which can run its own operating system.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092-C6C6-4F4E-AC3B-C3372C3BCD2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18920" y="5532547"/>
            <a:ext cx="5943600" cy="640080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j-lt"/>
              </a:rPr>
              <a:t>Physical Hardware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4897120"/>
            <a:ext cx="5943600" cy="640080"/>
          </a:xfrm>
          <a:prstGeom prst="rect">
            <a:avLst/>
          </a:prstGeom>
          <a:solidFill>
            <a:srgbClr val="D4540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latin typeface="+mj-lt"/>
              </a:rPr>
              <a:t>Hypervisor / VMM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5267960"/>
            <a:ext cx="1676400" cy="457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Firmware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35760" y="3049230"/>
            <a:ext cx="1676400" cy="1837730"/>
            <a:chOff x="1524000" y="2886670"/>
            <a:chExt cx="1676400" cy="1837730"/>
          </a:xfrm>
        </p:grpSpPr>
        <p:sp>
          <p:nvSpPr>
            <p:cNvPr id="14" name="TextBox 13"/>
            <p:cNvSpPr txBox="1"/>
            <p:nvPr/>
          </p:nvSpPr>
          <p:spPr>
            <a:xfrm>
              <a:off x="1524000" y="2886670"/>
              <a:ext cx="1676400" cy="923330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User Applications and Utilities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3801070"/>
              <a:ext cx="1676400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Guest OS</a:t>
              </a:r>
              <a:br>
                <a:rPr lang="en-US" b="0" dirty="0">
                  <a:latin typeface="+mj-lt"/>
                </a:rPr>
              </a:br>
              <a:r>
                <a:rPr lang="en-US" b="0" dirty="0">
                  <a:latin typeface="+mj-lt"/>
                </a:rPr>
                <a:t>(Windows Server)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93160" y="3048000"/>
            <a:ext cx="1676400" cy="1837730"/>
            <a:chOff x="1524000" y="2886670"/>
            <a:chExt cx="1676400" cy="1837730"/>
          </a:xfrm>
        </p:grpSpPr>
        <p:sp>
          <p:nvSpPr>
            <p:cNvPr id="18" name="TextBox 17"/>
            <p:cNvSpPr txBox="1"/>
            <p:nvPr/>
          </p:nvSpPr>
          <p:spPr>
            <a:xfrm>
              <a:off x="1524000" y="2886670"/>
              <a:ext cx="1676400" cy="923330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User Applications and Utilities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4000" y="3801070"/>
              <a:ext cx="1676400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Guest OS</a:t>
              </a:r>
              <a:br>
                <a:rPr lang="en-US" b="0" dirty="0">
                  <a:latin typeface="+mj-lt"/>
                </a:rPr>
              </a:br>
              <a:r>
                <a:rPr lang="en-US" b="0" dirty="0">
                  <a:latin typeface="+mj-lt"/>
                </a:rPr>
                <a:t>(Windows Server)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74360" y="3048000"/>
            <a:ext cx="1676400" cy="1837730"/>
            <a:chOff x="1524000" y="2886670"/>
            <a:chExt cx="1676400" cy="1837730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2886670"/>
              <a:ext cx="1676400" cy="923330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User Applications and Utilities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24000" y="3801070"/>
              <a:ext cx="1676400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+mj-lt"/>
                </a:rPr>
                <a:t>Guest OS</a:t>
              </a:r>
              <a:br>
                <a:rPr lang="en-US" b="0" dirty="0">
                  <a:latin typeface="+mj-lt"/>
                </a:rPr>
              </a:br>
              <a:r>
                <a:rPr lang="en-US" b="0" dirty="0">
                  <a:latin typeface="+mj-lt"/>
                </a:rPr>
                <a:t>(Red Hat Linux)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9590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Type I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Potentially more efficient because one less layer of software is needed.</a:t>
            </a:r>
          </a:p>
          <a:p>
            <a:r>
              <a:rPr lang="en-US" dirty="0"/>
              <a:t>A single hardware platform can support several operating systems, alike or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A24-E18B-42AC-A34E-360F8A268393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37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Uses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08075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Implement multiprogramming</a:t>
            </a:r>
            <a:r>
              <a:rPr lang="en-US" altLang="en-US" sz="2000"/>
              <a:t>: multiple single-user virtual machine instances. IBM System/370 used this approach to provide time-sharing behavior with each VM running a simple single-user OS (Conversational Monitor System or CMS)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Multiple single-application VMs</a:t>
            </a:r>
            <a:r>
              <a:rPr lang="en-US" altLang="en-US" sz="2000"/>
              <a:t>: Dedicates a VM for each application program, uses a general purpose OS.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Multiple secure environments</a:t>
            </a:r>
            <a:r>
              <a:rPr lang="en-US" altLang="en-US" sz="2000"/>
              <a:t>: VM creates sandbox to isolate environments and security domains.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Manage application environment</a:t>
            </a:r>
            <a:r>
              <a:rPr lang="en-US" altLang="en-US" sz="2000"/>
              <a:t>: Install core applications in one VM then create per user VMs for them to load their own apps.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Mixed-OS environments</a:t>
            </a:r>
            <a:r>
              <a:rPr lang="en-US" altLang="en-US" sz="2000"/>
              <a:t>: Single hardware platform can support multiple Operating System environments.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Legacy applications</a:t>
            </a:r>
            <a:r>
              <a:rPr lang="en-US" altLang="en-US" sz="2000"/>
              <a:t>: Dedicate VMs for legacy applications.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Multiplatform applications development</a:t>
            </a:r>
            <a:r>
              <a:rPr lang="en-US" altLang="en-US" sz="2000"/>
              <a:t>: One hardware platform with VMs providing emulation of alternative hardware.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Uses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95375"/>
            <a:ext cx="77724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 b="1" dirty="0"/>
              <a:t>New system transition</a:t>
            </a:r>
            <a:r>
              <a:rPr lang="en-US" altLang="en-US" sz="2000" dirty="0"/>
              <a:t>: Staged or gradual migration (opposite of legacy support).</a:t>
            </a:r>
          </a:p>
          <a:p>
            <a:pPr eaLnBrk="1" hangingPunct="1"/>
            <a:r>
              <a:rPr lang="en-US" altLang="en-US" sz="2000" b="1" dirty="0"/>
              <a:t>System software development</a:t>
            </a:r>
            <a:r>
              <a:rPr lang="en-US" altLang="en-US" sz="2000" dirty="0"/>
              <a:t>: For testing or developing new system software in a protected environment.</a:t>
            </a:r>
          </a:p>
          <a:p>
            <a:pPr eaLnBrk="1" hangingPunct="1"/>
            <a:r>
              <a:rPr lang="en-US" altLang="en-US" sz="2000" b="1" dirty="0"/>
              <a:t>Operating system training</a:t>
            </a:r>
            <a:r>
              <a:rPr lang="en-US" altLang="en-US" sz="2000" dirty="0"/>
              <a:t>: Run OS instance in a VM so parameter or configuration adjustments do not affect rest of system</a:t>
            </a:r>
          </a:p>
          <a:p>
            <a:pPr eaLnBrk="1" hangingPunct="1"/>
            <a:r>
              <a:rPr lang="en-US" altLang="en-US" sz="2000" b="1" dirty="0"/>
              <a:t>Help desk support</a:t>
            </a:r>
            <a:r>
              <a:rPr lang="en-US" altLang="en-US" sz="2000" dirty="0"/>
              <a:t>: Use VM to replicate user environment</a:t>
            </a:r>
          </a:p>
          <a:p>
            <a:pPr eaLnBrk="1" hangingPunct="1"/>
            <a:r>
              <a:rPr lang="en-US" altLang="en-US" sz="2000" b="1" dirty="0"/>
              <a:t>Operating system instrumentation</a:t>
            </a:r>
            <a:r>
              <a:rPr lang="en-US" altLang="en-US" sz="2000" dirty="0"/>
              <a:t>: Can monitor hardware access or low level software abstractions</a:t>
            </a:r>
          </a:p>
          <a:p>
            <a:pPr eaLnBrk="1" hangingPunct="1"/>
            <a:r>
              <a:rPr lang="en-US" altLang="en-US" sz="2000" b="1" dirty="0"/>
              <a:t>Event monitoring</a:t>
            </a:r>
            <a:r>
              <a:rPr lang="en-US" altLang="en-US" sz="2000" dirty="0"/>
              <a:t>: execution traces, machine state dumps and replaying of traces</a:t>
            </a:r>
          </a:p>
          <a:p>
            <a:pPr eaLnBrk="1" hangingPunct="1"/>
            <a:r>
              <a:rPr lang="en-US" altLang="en-US" sz="2000" b="1" dirty="0"/>
              <a:t>System encapsulation</a:t>
            </a:r>
            <a:r>
              <a:rPr lang="en-US" altLang="en-US" sz="2000" dirty="0"/>
              <a:t>: Check pointing system state and restarting on same or different machine.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Hypervisor Security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Like OS security</a:t>
            </a:r>
          </a:p>
          <a:p>
            <a:pPr lvl="1" eaLnBrk="1" hangingPunct="1"/>
            <a:r>
              <a:rPr lang="en-US" altLang="en-US"/>
              <a:t>Install from private network, or clean media</a:t>
            </a:r>
          </a:p>
          <a:p>
            <a:pPr lvl="1" eaLnBrk="1" hangingPunct="1"/>
            <a:r>
              <a:rPr lang="en-US" altLang="en-US"/>
              <a:t>Configure for automatic updates</a:t>
            </a:r>
          </a:p>
          <a:p>
            <a:pPr lvl="1" eaLnBrk="1" hangingPunct="1"/>
            <a:r>
              <a:rPr lang="en-US" altLang="en-US"/>
              <a:t>Disable unused services and hardware</a:t>
            </a:r>
          </a:p>
          <a:p>
            <a:pPr lvl="1" eaLnBrk="1" hangingPunct="1"/>
            <a:r>
              <a:rPr lang="en-US" altLang="en-US"/>
              <a:t>Restrict access to hypervisor</a:t>
            </a:r>
          </a:p>
          <a:p>
            <a:pPr lvl="1" eaLnBrk="1" hangingPunct="1"/>
            <a:r>
              <a:rPr lang="en-US" altLang="en-US"/>
              <a:t>If there is remote access do it on a separate network (e.g. VLAN, VPN, etc.)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D051-BAA9-4992-B539-B63AB5987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F37D9-BF6C-44CD-84EE-B5889C348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3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 Layered Model</a:t>
            </a:r>
          </a:p>
        </p:txBody>
      </p:sp>
      <p:graphicFrame>
        <p:nvGraphicFramePr>
          <p:cNvPr id="50202" name="Group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864252"/>
              </p:ext>
            </p:extLst>
          </p:nvPr>
        </p:nvGraphicFramePr>
        <p:xfrm>
          <a:off x="457200" y="1808159"/>
          <a:ext cx="8229600" cy="4789490"/>
        </p:xfrm>
        <a:graphic>
          <a:graphicData uri="http://schemas.openxmlformats.org/drawingml/2006/table">
            <a:tbl>
              <a:tblPr first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User Space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Services / Hypervisor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 Calls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Device Drivers / Hardware Abstraction Layer (HAL)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Kernel / BIOS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Instruction Set Architecture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Hardware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1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Physical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 Security Planning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Identify risks, along with their likelihood and what impact they could have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Also identify how to prevent and mitigate these risks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Such process will drive what you need for establishing a secure system (personnel for installing, OS, hardware, apps, etc.)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Things to keep in mind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Purpose of the system, type of information stored, applications and services provided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Users of the system and their privileges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How are users authenticated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How information on system is managed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other hosts / DBs are accessed by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Who will manage system and how (remote or local)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Additional measures such as: firewall, anti-virus, logging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Hardening the 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Default OS configurations are for ease of use</a:t>
            </a:r>
          </a:p>
          <a:p>
            <a:pPr eaLnBrk="1" hangingPunct="1"/>
            <a:r>
              <a:rPr lang="en-US" altLang="en-US" sz="2800" dirty="0"/>
              <a:t>Measures must be done at all stages</a:t>
            </a:r>
          </a:p>
          <a:p>
            <a:pPr lvl="1" eaLnBrk="1" hangingPunct="1"/>
            <a:r>
              <a:rPr lang="en-US" altLang="en-US" sz="2400" dirty="0"/>
              <a:t>Installing and patching</a:t>
            </a:r>
          </a:p>
          <a:p>
            <a:pPr lvl="1" eaLnBrk="1" hangingPunct="1"/>
            <a:r>
              <a:rPr lang="en-US" altLang="en-US" sz="2400" dirty="0"/>
              <a:t>Configuring</a:t>
            </a:r>
          </a:p>
          <a:p>
            <a:pPr lvl="2" eaLnBrk="1" hangingPunct="1"/>
            <a:r>
              <a:rPr lang="en-US" altLang="en-US" sz="2000" dirty="0"/>
              <a:t>Remove unnecessary applications, services and protocols</a:t>
            </a:r>
          </a:p>
          <a:p>
            <a:pPr lvl="2" eaLnBrk="1" hangingPunct="1"/>
            <a:r>
              <a:rPr lang="en-US" altLang="en-US" sz="2000" dirty="0"/>
              <a:t>Users, groups, controls and privileges</a:t>
            </a:r>
          </a:p>
          <a:p>
            <a:pPr lvl="1" eaLnBrk="1" hangingPunct="1"/>
            <a:r>
              <a:rPr lang="en-US" altLang="en-US" sz="2400" dirty="0"/>
              <a:t>Install additional software (anti-virus, firewall, intrusion detection system, etc.)</a:t>
            </a:r>
          </a:p>
          <a:p>
            <a:pPr lvl="1" eaLnBrk="1" hangingPunct="1"/>
            <a:r>
              <a:rPr lang="en-US" altLang="en-US" sz="2400" dirty="0"/>
              <a:t>Test Security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Installing and Patching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Installation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Machines should not connect to network until secured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However removable media may be infected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Limited network (firewall) is acceptable, ideally: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No inbound connections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Only out to certain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Install only required services and drivers (from trusted sources)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Set up automatic updates (only if update time is not an issue)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Booting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Protect BIOS changes with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Disable some bootable media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Cryptographic hard drives? Pros and Cons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Remove Unnecessary Support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Software has vulnerabilities, hence more software = more vulnerabilities</a:t>
            </a:r>
          </a:p>
          <a:p>
            <a:pPr eaLnBrk="1" hangingPunct="1"/>
            <a:r>
              <a:rPr lang="en-US" altLang="en-US" sz="2800" dirty="0"/>
              <a:t>Better to not install it at all</a:t>
            </a:r>
          </a:p>
          <a:p>
            <a:pPr lvl="1" eaLnBrk="1" hangingPunct="1"/>
            <a:r>
              <a:rPr lang="en-US" altLang="en-US" sz="2400" dirty="0"/>
              <a:t>Uninstallers sometimes fail to clean all dependency</a:t>
            </a:r>
          </a:p>
          <a:p>
            <a:pPr lvl="1" eaLnBrk="1" hangingPunct="1"/>
            <a:r>
              <a:rPr lang="en-US" altLang="en-US" sz="2400" dirty="0"/>
              <a:t>Disabled software may be enabled by an attacker upon control acquisition</a:t>
            </a:r>
            <a:endParaRPr lang="en-US" altLang="en-US" sz="2800" dirty="0"/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4004</TotalTime>
  <Words>2759</Words>
  <Application>Microsoft Macintosh PowerPoint</Application>
  <PresentationFormat>On-screen Show (4:3)</PresentationFormat>
  <Paragraphs>363</Paragraphs>
  <Slides>39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Book Antiqua</vt:lpstr>
      <vt:lpstr>Calibri</vt:lpstr>
      <vt:lpstr>Century Gothic</vt:lpstr>
      <vt:lpstr>Consolas</vt:lpstr>
      <vt:lpstr>Courier New</vt:lpstr>
      <vt:lpstr>Times New Roman</vt:lpstr>
      <vt:lpstr>Apothecary</vt:lpstr>
      <vt:lpstr>Operating system security</vt:lpstr>
      <vt:lpstr>Problem</vt:lpstr>
      <vt:lpstr>NIST Approach Phases</vt:lpstr>
      <vt:lpstr>OS Layered Model</vt:lpstr>
      <vt:lpstr>System Security Planning</vt:lpstr>
      <vt:lpstr>Things to keep in mind</vt:lpstr>
      <vt:lpstr>Hardening the OS</vt:lpstr>
      <vt:lpstr>Installing and Patching</vt:lpstr>
      <vt:lpstr>Remove Unnecessary Support</vt:lpstr>
      <vt:lpstr>Configure U/G Authentication</vt:lpstr>
      <vt:lpstr>Additional Security and Testing</vt:lpstr>
      <vt:lpstr>Application Security</vt:lpstr>
      <vt:lpstr>Maintenance</vt:lpstr>
      <vt:lpstr>Logging</vt:lpstr>
      <vt:lpstr>Data Backup</vt:lpstr>
      <vt:lpstr>Automatic updates</vt:lpstr>
      <vt:lpstr>Linux / Unix Security Permissions</vt:lpstr>
      <vt:lpstr>Permission effects</vt:lpstr>
      <vt:lpstr>Permission representation</vt:lpstr>
      <vt:lpstr>PowerPoint Presentation</vt:lpstr>
      <vt:lpstr>Linux / Unix Security Permissions</vt:lpstr>
      <vt:lpstr>Linux / Unix Security  Remote Access</vt:lpstr>
      <vt:lpstr>Windows Security</vt:lpstr>
      <vt:lpstr>Windows Registry</vt:lpstr>
      <vt:lpstr>Windows Registry</vt:lpstr>
      <vt:lpstr>Windows Registry</vt:lpstr>
      <vt:lpstr>Addendum, Mac OS “registry”</vt:lpstr>
      <vt:lpstr>Virtual Machines</vt:lpstr>
      <vt:lpstr>Some Other Kinds of Virtualization</vt:lpstr>
      <vt:lpstr>Terminology</vt:lpstr>
      <vt:lpstr>Two Kinds of Virtual Machines</vt:lpstr>
      <vt:lpstr>Type II (Hosted) Virtualization</vt:lpstr>
      <vt:lpstr>Advantages of Type II Virtualization</vt:lpstr>
      <vt:lpstr>Type I (Native) Virtualization</vt:lpstr>
      <vt:lpstr>Advantages of Type I Virtualization</vt:lpstr>
      <vt:lpstr>Uses</vt:lpstr>
      <vt:lpstr>Uses</vt:lpstr>
      <vt:lpstr>Hypervisor Security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312</cp:revision>
  <dcterms:created xsi:type="dcterms:W3CDTF">2017-08-14T20:25:28Z</dcterms:created>
  <dcterms:modified xsi:type="dcterms:W3CDTF">2022-05-27T16:03:44Z</dcterms:modified>
</cp:coreProperties>
</file>