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9" r:id="rId1"/>
  </p:sldMasterIdLst>
  <p:notesMasterIdLst>
    <p:notesMasterId r:id="rId24"/>
  </p:notesMasterIdLst>
  <p:sldIdLst>
    <p:sldId id="464" r:id="rId2"/>
    <p:sldId id="277" r:id="rId3"/>
    <p:sldId id="304" r:id="rId4"/>
    <p:sldId id="305" r:id="rId5"/>
    <p:sldId id="468" r:id="rId6"/>
    <p:sldId id="257" r:id="rId7"/>
    <p:sldId id="258" r:id="rId8"/>
    <p:sldId id="259" r:id="rId9"/>
    <p:sldId id="260" r:id="rId10"/>
    <p:sldId id="261" r:id="rId11"/>
    <p:sldId id="262" r:id="rId12"/>
    <p:sldId id="266" r:id="rId13"/>
    <p:sldId id="263" r:id="rId14"/>
    <p:sldId id="264" r:id="rId15"/>
    <p:sldId id="265" r:id="rId16"/>
    <p:sldId id="282" r:id="rId17"/>
    <p:sldId id="283" r:id="rId18"/>
    <p:sldId id="267" r:id="rId19"/>
    <p:sldId id="274" r:id="rId20"/>
    <p:sldId id="275" r:id="rId21"/>
    <p:sldId id="276" r:id="rId22"/>
    <p:sldId id="281" r:id="rId2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202CE"/>
    <a:srgbClr val="2C058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348"/>
    <p:restoredTop sz="75102" autoAdjust="0"/>
  </p:normalViewPr>
  <p:slideViewPr>
    <p:cSldViewPr snapToGrid="0" snapToObjects="1">
      <p:cViewPr varScale="1">
        <p:scale>
          <a:sx n="94" d="100"/>
          <a:sy n="94" d="100"/>
        </p:scale>
        <p:origin x="2976" y="200"/>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52765523-2DF7-C24A-B8F9-65DF2FDDF58F}" type="datetimeFigureOut">
              <a:rPr lang="en-US" smtClean="0"/>
              <a:t>5/27/22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1F52C056-4745-D94F-AA20-EC07D0C831A1}" type="slidenum">
              <a:rPr lang="en-US" smtClean="0"/>
              <a:t>‹#›</a:t>
            </a:fld>
            <a:endParaRPr lang="en-US"/>
          </a:p>
        </p:txBody>
      </p:sp>
    </p:spTree>
    <p:extLst>
      <p:ext uri="{BB962C8B-B14F-4D97-AF65-F5344CB8AC3E}">
        <p14:creationId xmlns:p14="http://schemas.microsoft.com/office/powerpoint/2010/main" val="37201185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a:solidFill>
                  <a:schemeClr val="tx1"/>
                </a:solidFill>
                <a:effectLst/>
                <a:latin typeface="+mn-lt"/>
                <a:ea typeface="+mn-ea"/>
                <a:cs typeface="+mn-cs"/>
              </a:rPr>
              <a:t>If you ask a cryptography expert, however, he or she will tell you that the password is actually in an </a:t>
            </a:r>
            <a:r>
              <a:rPr lang="en-US" sz="1200" b="0" i="1" u="none" strike="noStrike" kern="1200" dirty="0">
                <a:solidFill>
                  <a:schemeClr val="tx1"/>
                </a:solidFill>
                <a:effectLst/>
                <a:latin typeface="+mn-lt"/>
                <a:ea typeface="+mn-ea"/>
                <a:cs typeface="+mn-cs"/>
              </a:rPr>
              <a:t>encoded</a:t>
            </a:r>
            <a:r>
              <a:rPr lang="en-US" sz="1200" b="0" i="0" u="none" strike="noStrike" kern="1200" dirty="0">
                <a:solidFill>
                  <a:schemeClr val="tx1"/>
                </a:solidFill>
                <a:effectLst/>
                <a:latin typeface="+mn-lt"/>
                <a:ea typeface="+mn-ea"/>
                <a:cs typeface="+mn-cs"/>
              </a:rPr>
              <a:t> rather than </a:t>
            </a:r>
            <a:r>
              <a:rPr lang="en-US" sz="1200" b="0" i="1" u="none" strike="noStrike" kern="1200" dirty="0">
                <a:solidFill>
                  <a:schemeClr val="tx1"/>
                </a:solidFill>
                <a:effectLst/>
                <a:latin typeface="+mn-lt"/>
                <a:ea typeface="+mn-ea"/>
                <a:cs typeface="+mn-cs"/>
              </a:rPr>
              <a:t>encrypted</a:t>
            </a:r>
            <a:r>
              <a:rPr lang="en-US" sz="1200" b="0" i="0" u="none" strike="noStrike" kern="1200" dirty="0">
                <a:solidFill>
                  <a:schemeClr val="tx1"/>
                </a:solidFill>
                <a:effectLst/>
                <a:latin typeface="+mn-lt"/>
                <a:ea typeface="+mn-ea"/>
                <a:cs typeface="+mn-cs"/>
              </a:rPr>
              <a:t> format because when using crypt(3), the text is set to null and the password is the key.</a:t>
            </a:r>
          </a:p>
          <a:p>
            <a:endParaRPr lang="en-US" sz="1200" b="0" i="0" u="none" strike="noStrike" kern="1200" dirty="0">
              <a:solidFill>
                <a:schemeClr val="tx1"/>
              </a:solidFill>
              <a:effectLst/>
              <a:latin typeface="+mn-lt"/>
              <a:ea typeface="+mn-ea"/>
              <a:cs typeface="+mn-cs"/>
            </a:endParaRPr>
          </a:p>
          <a:p>
            <a:r>
              <a:rPr lang="en-US" sz="1200" b="0" i="0" u="none" strike="noStrike" kern="1200" dirty="0">
                <a:solidFill>
                  <a:schemeClr val="tx1"/>
                </a:solidFill>
                <a:effectLst/>
                <a:latin typeface="+mn-lt"/>
                <a:ea typeface="+mn-ea"/>
                <a:cs typeface="+mn-cs"/>
              </a:rPr>
              <a:t>The algorithm used to encode the password field is technically referred to as a </a:t>
            </a:r>
            <a:r>
              <a:rPr lang="en-US" sz="1200" b="0" i="1" u="none" strike="noStrike" kern="1200" dirty="0">
                <a:solidFill>
                  <a:schemeClr val="tx1"/>
                </a:solidFill>
                <a:effectLst/>
                <a:latin typeface="+mn-lt"/>
                <a:ea typeface="+mn-ea"/>
                <a:cs typeface="+mn-cs"/>
              </a:rPr>
              <a:t>one way hash function</a:t>
            </a:r>
            <a:r>
              <a:rPr lang="en-US" sz="1200" b="0" i="0" u="none" strike="noStrike" kern="1200" dirty="0">
                <a:solidFill>
                  <a:schemeClr val="tx1"/>
                </a:solidFill>
                <a:effectLst/>
                <a:latin typeface="+mn-lt"/>
                <a:ea typeface="+mn-ea"/>
                <a:cs typeface="+mn-cs"/>
              </a:rPr>
              <a:t>. This is an algorithm that is easy to compute in one direction, but very difficult to calculate in the reverse direction. More about the actual algorithm used can be found in section 2.4 or your crypt(3) manual page. </a:t>
            </a:r>
            <a:endParaRPr lang="en-US" dirty="0"/>
          </a:p>
        </p:txBody>
      </p:sp>
      <p:sp>
        <p:nvSpPr>
          <p:cNvPr id="4" name="Slide Number Placeholder 3"/>
          <p:cNvSpPr>
            <a:spLocks noGrp="1"/>
          </p:cNvSpPr>
          <p:nvPr>
            <p:ph type="sldNum" sz="quarter" idx="5"/>
          </p:nvPr>
        </p:nvSpPr>
        <p:spPr/>
        <p:txBody>
          <a:bodyPr/>
          <a:lstStyle/>
          <a:p>
            <a:fld id="{1F52C056-4745-D94F-AA20-EC07D0C831A1}" type="slidenum">
              <a:rPr lang="en-US" smtClean="0"/>
              <a:t>17</a:t>
            </a:fld>
            <a:endParaRPr lang="en-US"/>
          </a:p>
        </p:txBody>
      </p:sp>
    </p:spTree>
    <p:extLst>
      <p:ext uri="{BB962C8B-B14F-4D97-AF65-F5344CB8AC3E}">
        <p14:creationId xmlns:p14="http://schemas.microsoft.com/office/powerpoint/2010/main" val="10250712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6AD8D91A-A2EE-4B54-B3C6-F6C67903BA9C}" type="datetime1">
              <a:rPr lang="en-US" smtClean="0"/>
              <a:pPr/>
              <a:t>5/27/22</a:t>
            </a:fld>
            <a:endParaRPr lang="en-US" dirty="0"/>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FA84A37A-AFC2-4A01-80A1-FC20F2C0D5BB}" type="slidenum">
              <a:rPr lang="en-US" smtClean="0"/>
              <a:pPr/>
              <a:t>‹#›</a:t>
            </a:fld>
            <a:endParaRPr lang="en-US" dirty="0"/>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19785C6-EBAF-49D5-AD4D-BABF4DFAAD59}" type="datetime1">
              <a:rPr lang="en-US" smtClean="0"/>
              <a:pPr/>
              <a:t>5/27/22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A404122-9A3A-4FD8-98B8-22631F32846C}" type="datetime1">
              <a:rPr lang="en-US" smtClean="0"/>
              <a:pPr/>
              <a:t>5/27/22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259A7B8-0EC4-44C9-AFEF-25E144F11C06}" type="datetime1">
              <a:rPr lang="en-US" smtClean="0"/>
              <a:pPr/>
              <a:t>5/27/22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2BB47B5-C739-4DAE-AACD-CC58CA843AC4}" type="datetime1">
              <a:rPr lang="en-US" smtClean="0"/>
              <a:pPr/>
              <a:t>5/27/22</a:t>
            </a:fld>
            <a:endParaRPr lang="en-US" dirty="0"/>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dirty="0"/>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a:t>Click to edit Master title style</a:t>
            </a:r>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E72AE48-94E6-46E0-BE32-5F0716DE9115}" type="datetime1">
              <a:rPr lang="en-US" smtClean="0"/>
              <a:pPr/>
              <a:t>5/27/22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884C285-8BCE-48FC-97D9-E2837AF38351}" type="datetime1">
              <a:rPr lang="en-US" smtClean="0"/>
              <a:pPr/>
              <a:t>5/27/22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E70D3E6-EF16-4488-94A4-211508FE4682}" type="datetime1">
              <a:rPr lang="en-US" smtClean="0"/>
              <a:pPr/>
              <a:t>5/27/22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7077FB3B-20DA-4D0E-BF16-8262B7156612}" type="datetime1">
              <a:rPr lang="en-US" smtClean="0"/>
              <a:pPr/>
              <a:t>5/27/22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C273C2C-6BD0-40EC-8D8D-4D51F089C5EB}" type="datetime1">
              <a:rPr lang="en-US" smtClean="0"/>
              <a:pPr/>
              <a:t>5/27/22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84A37A-AFC2-4A01-80A1-FC20F2C0D5BB}" type="slidenum">
              <a:rPr lang="en-US" smtClean="0"/>
              <a:pPr/>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5" name="Date Placeholder 4"/>
          <p:cNvSpPr>
            <a:spLocks noGrp="1"/>
          </p:cNvSpPr>
          <p:nvPr>
            <p:ph type="dt" sz="half" idx="10"/>
          </p:nvPr>
        </p:nvSpPr>
        <p:spPr/>
        <p:txBody>
          <a:bodyPr/>
          <a:lstStyle/>
          <a:p>
            <a:fld id="{2D377F5C-EDA7-4864-9756-35769B0E62CF}" type="datetime1">
              <a:rPr lang="en-US" smtClean="0"/>
              <a:pPr/>
              <a:t>5/27/22</a:t>
            </a:fld>
            <a:endParaRPr lang="en-US"/>
          </a:p>
        </p:txBody>
      </p:sp>
      <p:sp>
        <p:nvSpPr>
          <p:cNvPr id="7" name="Slide Number Placeholder 6"/>
          <p:cNvSpPr>
            <a:spLocks noGrp="1"/>
          </p:cNvSpPr>
          <p:nvPr>
            <p:ph type="sldNum" sz="quarter" idx="12"/>
          </p:nvPr>
        </p:nvSpPr>
        <p:spPr/>
        <p:txBody>
          <a:bodyPr/>
          <a:lstStyle/>
          <a:p>
            <a:fld id="{FA84A37A-AFC2-4A01-80A1-FC20F2C0D5BB}" type="slidenum">
              <a:rPr lang="en-US" smtClean="0"/>
              <a:pPr/>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88B99C93-F56F-46AB-9EB8-53614A95B15F}" type="datetime1">
              <a:rPr lang="en-US" smtClean="0"/>
              <a:pPr/>
              <a:t>5/27/22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FA84A37A-AFC2-4A01-80A1-FC20F2C0D5BB}" type="slidenum">
              <a:rPr lang="en-US" smtClean="0"/>
              <a:pPr/>
              <a:t>‹#›</a:t>
            </a:fld>
            <a:endParaRPr lang="en-US" dirty="0"/>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830" r:id="rId1"/>
    <p:sldLayoutId id="2147483831" r:id="rId2"/>
    <p:sldLayoutId id="2147483832" r:id="rId3"/>
    <p:sldLayoutId id="2147483833" r:id="rId4"/>
    <p:sldLayoutId id="2147483834" r:id="rId5"/>
    <p:sldLayoutId id="2147483835" r:id="rId6"/>
    <p:sldLayoutId id="2147483836" r:id="rId7"/>
    <p:sldLayoutId id="2147483837" r:id="rId8"/>
    <p:sldLayoutId id="2147483838" r:id="rId9"/>
    <p:sldLayoutId id="2147483839" r:id="rId10"/>
    <p:sldLayoutId id="2147483840" r:id="rId11"/>
  </p:sldLayoutIdLst>
  <p:hf sldNum="0" hdr="0" ftr="0" dt="0"/>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9CB560E9-6978-471D-B5E4-4B6B75735D20}"/>
              </a:ext>
            </a:extLst>
          </p:cNvPr>
          <p:cNvSpPr>
            <a:spLocks noGrp="1"/>
          </p:cNvSpPr>
          <p:nvPr>
            <p:ph type="subTitle" idx="1"/>
          </p:nvPr>
        </p:nvSpPr>
        <p:spPr/>
        <p:txBody>
          <a:bodyPr/>
          <a:lstStyle/>
          <a:p>
            <a:endParaRPr lang="en-US"/>
          </a:p>
        </p:txBody>
      </p:sp>
      <p:sp>
        <p:nvSpPr>
          <p:cNvPr id="4" name="Title 3">
            <a:extLst>
              <a:ext uri="{FF2B5EF4-FFF2-40B4-BE49-F238E27FC236}">
                <a16:creationId xmlns:a16="http://schemas.microsoft.com/office/drawing/2014/main" id="{F7C88D84-637B-4527-9CBC-67F81E8A6C7F}"/>
              </a:ext>
            </a:extLst>
          </p:cNvPr>
          <p:cNvSpPr>
            <a:spLocks noGrp="1"/>
          </p:cNvSpPr>
          <p:nvPr>
            <p:ph type="ctrTitle"/>
          </p:nvPr>
        </p:nvSpPr>
        <p:spPr/>
        <p:txBody>
          <a:bodyPr/>
          <a:lstStyle/>
          <a:p>
            <a:r>
              <a:rPr lang="en-US" dirty="0"/>
              <a:t>Operating system security</a:t>
            </a:r>
          </a:p>
        </p:txBody>
      </p:sp>
    </p:spTree>
    <p:extLst>
      <p:ext uri="{BB962C8B-B14F-4D97-AF65-F5344CB8AC3E}">
        <p14:creationId xmlns:p14="http://schemas.microsoft.com/office/powerpoint/2010/main" val="17588420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6EA320-C785-6F44-8648-1F8B47644088}"/>
              </a:ext>
            </a:extLst>
          </p:cNvPr>
          <p:cNvSpPr>
            <a:spLocks noGrp="1"/>
          </p:cNvSpPr>
          <p:nvPr>
            <p:ph type="title"/>
          </p:nvPr>
        </p:nvSpPr>
        <p:spPr/>
        <p:txBody>
          <a:bodyPr/>
          <a:lstStyle/>
          <a:p>
            <a:r>
              <a:rPr lang="en-US" dirty="0"/>
              <a:t>Storing user information</a:t>
            </a:r>
          </a:p>
        </p:txBody>
      </p:sp>
      <p:sp>
        <p:nvSpPr>
          <p:cNvPr id="3" name="Content Placeholder 2">
            <a:extLst>
              <a:ext uri="{FF2B5EF4-FFF2-40B4-BE49-F238E27FC236}">
                <a16:creationId xmlns:a16="http://schemas.microsoft.com/office/drawing/2014/main" id="{EFD2F9D1-CA23-C341-8210-AF3F7C94396C}"/>
              </a:ext>
            </a:extLst>
          </p:cNvPr>
          <p:cNvSpPr>
            <a:spLocks noGrp="1"/>
          </p:cNvSpPr>
          <p:nvPr>
            <p:ph idx="1"/>
          </p:nvPr>
        </p:nvSpPr>
        <p:spPr/>
        <p:txBody>
          <a:bodyPr/>
          <a:lstStyle/>
          <a:p>
            <a:r>
              <a:rPr lang="en-US" dirty="0"/>
              <a:t>/</a:t>
            </a:r>
            <a:r>
              <a:rPr lang="en-US" dirty="0" err="1"/>
              <a:t>etc</a:t>
            </a:r>
            <a:r>
              <a:rPr lang="en-US" dirty="0"/>
              <a:t>/passwd</a:t>
            </a:r>
          </a:p>
          <a:p>
            <a:pPr lvl="1"/>
            <a:r>
              <a:rPr lang="en-US" dirty="0"/>
              <a:t>Stores user information</a:t>
            </a:r>
          </a:p>
          <a:p>
            <a:pPr lvl="2"/>
            <a:r>
              <a:rPr lang="en-US" dirty="0"/>
              <a:t>Login</a:t>
            </a:r>
          </a:p>
          <a:p>
            <a:pPr lvl="2"/>
            <a:r>
              <a:rPr lang="en-US" dirty="0"/>
              <a:t>Encrypted password</a:t>
            </a:r>
          </a:p>
          <a:p>
            <a:pPr lvl="2"/>
            <a:r>
              <a:rPr lang="en-US" dirty="0"/>
              <a:t>UID</a:t>
            </a:r>
          </a:p>
          <a:p>
            <a:pPr lvl="2"/>
            <a:r>
              <a:rPr lang="en-US" dirty="0"/>
              <a:t>Default group</a:t>
            </a:r>
          </a:p>
          <a:p>
            <a:pPr lvl="2"/>
            <a:r>
              <a:rPr lang="en-US" dirty="0"/>
              <a:t>Home directory</a:t>
            </a:r>
          </a:p>
          <a:p>
            <a:pPr lvl="2"/>
            <a:r>
              <a:rPr lang="en-US" dirty="0"/>
              <a:t>Default shell</a:t>
            </a:r>
          </a:p>
          <a:p>
            <a:pPr lvl="2"/>
            <a:endParaRPr lang="en-US" dirty="0"/>
          </a:p>
          <a:p>
            <a:r>
              <a:rPr lang="en-US" dirty="0"/>
              <a:t>/</a:t>
            </a:r>
            <a:r>
              <a:rPr lang="en-US" dirty="0" err="1"/>
              <a:t>etc</a:t>
            </a:r>
            <a:r>
              <a:rPr lang="en-US" dirty="0"/>
              <a:t>/shadow</a:t>
            </a:r>
          </a:p>
          <a:p>
            <a:pPr lvl="1"/>
            <a:r>
              <a:rPr lang="en-US" dirty="0"/>
              <a:t>Keeps encrypted passwords and password policies</a:t>
            </a:r>
          </a:p>
        </p:txBody>
      </p:sp>
    </p:spTree>
    <p:extLst>
      <p:ext uri="{BB962C8B-B14F-4D97-AF65-F5344CB8AC3E}">
        <p14:creationId xmlns:p14="http://schemas.microsoft.com/office/powerpoint/2010/main" val="4853671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6EA320-C785-6F44-8648-1F8B47644088}"/>
              </a:ext>
            </a:extLst>
          </p:cNvPr>
          <p:cNvSpPr>
            <a:spLocks noGrp="1"/>
          </p:cNvSpPr>
          <p:nvPr>
            <p:ph type="title"/>
          </p:nvPr>
        </p:nvSpPr>
        <p:spPr/>
        <p:txBody>
          <a:bodyPr/>
          <a:lstStyle/>
          <a:p>
            <a:r>
              <a:rPr lang="en-US" dirty="0"/>
              <a:t>Storing user information</a:t>
            </a:r>
          </a:p>
        </p:txBody>
      </p:sp>
      <p:sp>
        <p:nvSpPr>
          <p:cNvPr id="3" name="Content Placeholder 2">
            <a:extLst>
              <a:ext uri="{FF2B5EF4-FFF2-40B4-BE49-F238E27FC236}">
                <a16:creationId xmlns:a16="http://schemas.microsoft.com/office/drawing/2014/main" id="{EFD2F9D1-CA23-C341-8210-AF3F7C94396C}"/>
              </a:ext>
            </a:extLst>
          </p:cNvPr>
          <p:cNvSpPr>
            <a:spLocks noGrp="1"/>
          </p:cNvSpPr>
          <p:nvPr>
            <p:ph idx="1"/>
          </p:nvPr>
        </p:nvSpPr>
        <p:spPr/>
        <p:txBody>
          <a:bodyPr/>
          <a:lstStyle/>
          <a:p>
            <a:r>
              <a:rPr lang="en-US" dirty="0"/>
              <a:t>/</a:t>
            </a:r>
            <a:r>
              <a:rPr lang="en-US" dirty="0" err="1"/>
              <a:t>etc</a:t>
            </a:r>
            <a:r>
              <a:rPr lang="en-US" dirty="0"/>
              <a:t>/passwd</a:t>
            </a:r>
          </a:p>
          <a:p>
            <a:pPr lvl="1"/>
            <a:r>
              <a:rPr lang="en-US" dirty="0"/>
              <a:t>Stores user information</a:t>
            </a:r>
          </a:p>
          <a:p>
            <a:pPr lvl="2"/>
            <a:r>
              <a:rPr lang="en-US" dirty="0"/>
              <a:t>Login</a:t>
            </a:r>
          </a:p>
          <a:p>
            <a:pPr lvl="2"/>
            <a:r>
              <a:rPr lang="en-US" dirty="0">
                <a:highlight>
                  <a:srgbClr val="FFFF00"/>
                </a:highlight>
              </a:rPr>
              <a:t>Encrypted password</a:t>
            </a:r>
          </a:p>
          <a:p>
            <a:pPr lvl="2"/>
            <a:r>
              <a:rPr lang="en-US" dirty="0"/>
              <a:t>UID</a:t>
            </a:r>
          </a:p>
          <a:p>
            <a:pPr lvl="2"/>
            <a:r>
              <a:rPr lang="en-US" dirty="0"/>
              <a:t>Default group</a:t>
            </a:r>
          </a:p>
          <a:p>
            <a:pPr lvl="2"/>
            <a:r>
              <a:rPr lang="en-US" dirty="0"/>
              <a:t>Home directory</a:t>
            </a:r>
          </a:p>
          <a:p>
            <a:pPr lvl="2"/>
            <a:r>
              <a:rPr lang="en-US" dirty="0"/>
              <a:t>Default shell</a:t>
            </a:r>
          </a:p>
          <a:p>
            <a:pPr lvl="2"/>
            <a:endParaRPr lang="en-US" dirty="0"/>
          </a:p>
          <a:p>
            <a:r>
              <a:rPr lang="en-US" dirty="0"/>
              <a:t>/</a:t>
            </a:r>
            <a:r>
              <a:rPr lang="en-US" dirty="0" err="1"/>
              <a:t>etc</a:t>
            </a:r>
            <a:r>
              <a:rPr lang="en-US" dirty="0"/>
              <a:t>/shadow</a:t>
            </a:r>
          </a:p>
          <a:p>
            <a:pPr lvl="1"/>
            <a:r>
              <a:rPr lang="en-US" dirty="0">
                <a:highlight>
                  <a:srgbClr val="FFFF00"/>
                </a:highlight>
              </a:rPr>
              <a:t>Keeps encrypted passwords </a:t>
            </a:r>
            <a:r>
              <a:rPr lang="en-US" dirty="0"/>
              <a:t>and password policies</a:t>
            </a:r>
          </a:p>
        </p:txBody>
      </p:sp>
      <p:sp>
        <p:nvSpPr>
          <p:cNvPr id="6" name="TextBox 5">
            <a:extLst>
              <a:ext uri="{FF2B5EF4-FFF2-40B4-BE49-F238E27FC236}">
                <a16:creationId xmlns:a16="http://schemas.microsoft.com/office/drawing/2014/main" id="{67B5DB65-A9EA-7A4D-838D-98C67EC0C0D6}"/>
              </a:ext>
            </a:extLst>
          </p:cNvPr>
          <p:cNvSpPr txBox="1"/>
          <p:nvPr/>
        </p:nvSpPr>
        <p:spPr>
          <a:xfrm>
            <a:off x="6863787" y="2384384"/>
            <a:ext cx="878767" cy="400110"/>
          </a:xfrm>
          <a:prstGeom prst="rect">
            <a:avLst/>
          </a:prstGeom>
          <a:noFill/>
        </p:spPr>
        <p:txBody>
          <a:bodyPr wrap="none" rtlCol="0">
            <a:spAutoFit/>
          </a:bodyPr>
          <a:lstStyle/>
          <a:p>
            <a:r>
              <a:rPr lang="en-US" sz="2000" b="1" dirty="0"/>
              <a:t>Why?</a:t>
            </a:r>
          </a:p>
        </p:txBody>
      </p:sp>
      <p:cxnSp>
        <p:nvCxnSpPr>
          <p:cNvPr id="8" name="Straight Arrow Connector 7">
            <a:extLst>
              <a:ext uri="{FF2B5EF4-FFF2-40B4-BE49-F238E27FC236}">
                <a16:creationId xmlns:a16="http://schemas.microsoft.com/office/drawing/2014/main" id="{48C228F3-B7BC-224D-B19E-854ED80F6B57}"/>
              </a:ext>
            </a:extLst>
          </p:cNvPr>
          <p:cNvCxnSpPr/>
          <p:nvPr/>
        </p:nvCxnSpPr>
        <p:spPr>
          <a:xfrm flipH="1">
            <a:off x="3889094" y="2581154"/>
            <a:ext cx="2951544" cy="451413"/>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946153BA-132E-1649-A8D7-90E7AE121084}"/>
              </a:ext>
            </a:extLst>
          </p:cNvPr>
          <p:cNvCxnSpPr>
            <a:stCxn id="6" idx="2"/>
          </p:cNvCxnSpPr>
          <p:nvPr/>
        </p:nvCxnSpPr>
        <p:spPr>
          <a:xfrm flipH="1">
            <a:off x="4132163" y="2784494"/>
            <a:ext cx="3171008" cy="242411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633753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EEF77E-FB4E-0B41-BAFD-5EC2BBD5CD89}"/>
              </a:ext>
            </a:extLst>
          </p:cNvPr>
          <p:cNvSpPr>
            <a:spLocks noGrp="1"/>
          </p:cNvSpPr>
          <p:nvPr>
            <p:ph type="title"/>
          </p:nvPr>
        </p:nvSpPr>
        <p:spPr/>
        <p:txBody>
          <a:bodyPr/>
          <a:lstStyle/>
          <a:p>
            <a:r>
              <a:rPr lang="en-US" dirty="0"/>
              <a:t>/</a:t>
            </a:r>
            <a:r>
              <a:rPr lang="en-US" dirty="0" err="1"/>
              <a:t>etc</a:t>
            </a:r>
            <a:r>
              <a:rPr lang="en-US" dirty="0"/>
              <a:t>/group</a:t>
            </a:r>
          </a:p>
        </p:txBody>
      </p:sp>
      <p:sp>
        <p:nvSpPr>
          <p:cNvPr id="3" name="Content Placeholder 2">
            <a:extLst>
              <a:ext uri="{FF2B5EF4-FFF2-40B4-BE49-F238E27FC236}">
                <a16:creationId xmlns:a16="http://schemas.microsoft.com/office/drawing/2014/main" id="{5D23B999-15E4-364A-BF26-B59DFD18D7DF}"/>
              </a:ext>
            </a:extLst>
          </p:cNvPr>
          <p:cNvSpPr>
            <a:spLocks noGrp="1"/>
          </p:cNvSpPr>
          <p:nvPr>
            <p:ph idx="1"/>
          </p:nvPr>
        </p:nvSpPr>
        <p:spPr>
          <a:xfrm>
            <a:off x="457200" y="1752600"/>
            <a:ext cx="8229600" cy="717331"/>
          </a:xfrm>
        </p:spPr>
        <p:txBody>
          <a:bodyPr/>
          <a:lstStyle/>
          <a:p>
            <a:r>
              <a:rPr lang="en-US" dirty="0"/>
              <a:t>Each line represents a group</a:t>
            </a:r>
          </a:p>
        </p:txBody>
      </p:sp>
      <p:sp>
        <p:nvSpPr>
          <p:cNvPr id="4" name="TextBox 3">
            <a:extLst>
              <a:ext uri="{FF2B5EF4-FFF2-40B4-BE49-F238E27FC236}">
                <a16:creationId xmlns:a16="http://schemas.microsoft.com/office/drawing/2014/main" id="{5688C86D-297E-EE48-BDF0-0C9E8B1677DD}"/>
              </a:ext>
            </a:extLst>
          </p:cNvPr>
          <p:cNvSpPr txBox="1"/>
          <p:nvPr/>
        </p:nvSpPr>
        <p:spPr>
          <a:xfrm>
            <a:off x="583324" y="2890345"/>
            <a:ext cx="8103476" cy="369332"/>
          </a:xfrm>
          <a:prstGeom prst="rect">
            <a:avLst/>
          </a:prstGeom>
          <a:noFill/>
        </p:spPr>
        <p:txBody>
          <a:bodyPr wrap="square" rtlCol="0">
            <a:spAutoFit/>
          </a:bodyPr>
          <a:lstStyle/>
          <a:p>
            <a:r>
              <a:rPr lang="en-US" dirty="0" err="1">
                <a:latin typeface="Consolas" panose="020B0609020204030204" pitchFamily="49" charset="0"/>
                <a:cs typeface="Consolas" panose="020B0609020204030204" pitchFamily="49" charset="0"/>
              </a:rPr>
              <a:t>certusers</a:t>
            </a:r>
            <a:r>
              <a:rPr lang="en-US" dirty="0">
                <a:latin typeface="Consolas" panose="020B0609020204030204" pitchFamily="49" charset="0"/>
                <a:cs typeface="Consolas" panose="020B0609020204030204" pitchFamily="49" charset="0"/>
              </a:rPr>
              <a:t>:*:29:root,_jabber,_postfix,_cyrus,_calendar,_dovecot</a:t>
            </a:r>
          </a:p>
        </p:txBody>
      </p:sp>
      <p:sp>
        <p:nvSpPr>
          <p:cNvPr id="5" name="TextBox 4">
            <a:extLst>
              <a:ext uri="{FF2B5EF4-FFF2-40B4-BE49-F238E27FC236}">
                <a16:creationId xmlns:a16="http://schemas.microsoft.com/office/drawing/2014/main" id="{F3F08A7D-AF7F-884B-8853-DEBBEDE000A1}"/>
              </a:ext>
            </a:extLst>
          </p:cNvPr>
          <p:cNvSpPr txBox="1"/>
          <p:nvPr/>
        </p:nvSpPr>
        <p:spPr>
          <a:xfrm>
            <a:off x="583324" y="2339126"/>
            <a:ext cx="1676400" cy="261610"/>
          </a:xfrm>
          <a:prstGeom prst="rect">
            <a:avLst/>
          </a:prstGeom>
          <a:noFill/>
          <a:ln>
            <a:solidFill>
              <a:schemeClr val="accent1">
                <a:shade val="95000"/>
                <a:satMod val="105000"/>
              </a:schemeClr>
            </a:solidFill>
          </a:ln>
        </p:spPr>
        <p:txBody>
          <a:bodyPr wrap="square" rtlCol="0">
            <a:spAutoFit/>
          </a:bodyPr>
          <a:lstStyle/>
          <a:p>
            <a:r>
              <a:rPr lang="en-US" sz="1100" dirty="0"/>
              <a:t>Unique Group Name</a:t>
            </a:r>
          </a:p>
        </p:txBody>
      </p:sp>
      <p:cxnSp>
        <p:nvCxnSpPr>
          <p:cNvPr id="7" name="Straight Arrow Connector 6">
            <a:extLst>
              <a:ext uri="{FF2B5EF4-FFF2-40B4-BE49-F238E27FC236}">
                <a16:creationId xmlns:a16="http://schemas.microsoft.com/office/drawing/2014/main" id="{7DCC6911-4EAB-924A-87E9-9D45323032F2}"/>
              </a:ext>
            </a:extLst>
          </p:cNvPr>
          <p:cNvCxnSpPr>
            <a:cxnSpLocks/>
            <a:stCxn id="5" idx="2"/>
          </p:cNvCxnSpPr>
          <p:nvPr/>
        </p:nvCxnSpPr>
        <p:spPr>
          <a:xfrm>
            <a:off x="1421524" y="2600736"/>
            <a:ext cx="0" cy="289609"/>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59A5F1BB-3CB7-A04C-98C6-559011BF1A8A}"/>
              </a:ext>
            </a:extLst>
          </p:cNvPr>
          <p:cNvSpPr txBox="1"/>
          <p:nvPr/>
        </p:nvSpPr>
        <p:spPr>
          <a:xfrm>
            <a:off x="2539570" y="2341424"/>
            <a:ext cx="558354" cy="261610"/>
          </a:xfrm>
          <a:prstGeom prst="rect">
            <a:avLst/>
          </a:prstGeom>
          <a:noFill/>
          <a:ln>
            <a:solidFill>
              <a:schemeClr val="accent1">
                <a:shade val="95000"/>
                <a:satMod val="105000"/>
              </a:schemeClr>
            </a:solidFill>
          </a:ln>
        </p:spPr>
        <p:txBody>
          <a:bodyPr wrap="square" rtlCol="0">
            <a:spAutoFit/>
          </a:bodyPr>
          <a:lstStyle/>
          <a:p>
            <a:r>
              <a:rPr lang="en-US" sz="1100" dirty="0"/>
              <a:t>GID</a:t>
            </a:r>
          </a:p>
        </p:txBody>
      </p:sp>
      <p:cxnSp>
        <p:nvCxnSpPr>
          <p:cNvPr id="11" name="Straight Arrow Connector 10">
            <a:extLst>
              <a:ext uri="{FF2B5EF4-FFF2-40B4-BE49-F238E27FC236}">
                <a16:creationId xmlns:a16="http://schemas.microsoft.com/office/drawing/2014/main" id="{D7262FD7-F752-7947-BAC7-BAFDC2AE538F}"/>
              </a:ext>
            </a:extLst>
          </p:cNvPr>
          <p:cNvCxnSpPr>
            <a:cxnSpLocks/>
            <a:stCxn id="9" idx="2"/>
          </p:cNvCxnSpPr>
          <p:nvPr/>
        </p:nvCxnSpPr>
        <p:spPr>
          <a:xfrm flipH="1">
            <a:off x="2462378" y="2603034"/>
            <a:ext cx="356369" cy="287311"/>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BE95D697-12A7-754A-96A4-77DD13573839}"/>
              </a:ext>
            </a:extLst>
          </p:cNvPr>
          <p:cNvSpPr txBox="1"/>
          <p:nvPr/>
        </p:nvSpPr>
        <p:spPr>
          <a:xfrm>
            <a:off x="984039" y="3755065"/>
            <a:ext cx="2113885" cy="261610"/>
          </a:xfrm>
          <a:prstGeom prst="rect">
            <a:avLst/>
          </a:prstGeom>
          <a:noFill/>
          <a:ln>
            <a:solidFill>
              <a:schemeClr val="accent1">
                <a:shade val="95000"/>
                <a:satMod val="105000"/>
              </a:schemeClr>
            </a:solidFill>
          </a:ln>
        </p:spPr>
        <p:txBody>
          <a:bodyPr wrap="square" rtlCol="0">
            <a:spAutoFit/>
          </a:bodyPr>
          <a:lstStyle/>
          <a:p>
            <a:r>
              <a:rPr lang="en-US" sz="1100" dirty="0"/>
              <a:t>Groups have no password</a:t>
            </a:r>
          </a:p>
        </p:txBody>
      </p:sp>
      <p:cxnSp>
        <p:nvCxnSpPr>
          <p:cNvPr id="15" name="Straight Arrow Connector 14">
            <a:extLst>
              <a:ext uri="{FF2B5EF4-FFF2-40B4-BE49-F238E27FC236}">
                <a16:creationId xmlns:a16="http://schemas.microsoft.com/office/drawing/2014/main" id="{04B1DD0B-B4F1-B542-B0F8-FF87046E9A0F}"/>
              </a:ext>
            </a:extLst>
          </p:cNvPr>
          <p:cNvCxnSpPr>
            <a:stCxn id="13" idx="0"/>
          </p:cNvCxnSpPr>
          <p:nvPr/>
        </p:nvCxnSpPr>
        <p:spPr>
          <a:xfrm flipH="1" flipV="1">
            <a:off x="2017986" y="3187262"/>
            <a:ext cx="22996" cy="567803"/>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8742BFB1-45C2-4045-8482-77DB2DB7CAB3}"/>
              </a:ext>
            </a:extLst>
          </p:cNvPr>
          <p:cNvSpPr txBox="1"/>
          <p:nvPr/>
        </p:nvSpPr>
        <p:spPr>
          <a:xfrm>
            <a:off x="4306947" y="3755065"/>
            <a:ext cx="2724474" cy="261610"/>
          </a:xfrm>
          <a:prstGeom prst="rect">
            <a:avLst/>
          </a:prstGeom>
          <a:noFill/>
          <a:ln>
            <a:solidFill>
              <a:schemeClr val="accent1">
                <a:shade val="95000"/>
                <a:satMod val="105000"/>
              </a:schemeClr>
            </a:solidFill>
          </a:ln>
        </p:spPr>
        <p:txBody>
          <a:bodyPr wrap="square" rtlCol="0">
            <a:spAutoFit/>
          </a:bodyPr>
          <a:lstStyle/>
          <a:p>
            <a:r>
              <a:rPr lang="en-US" sz="1100" dirty="0"/>
              <a:t>Group members, separated by ‘,’</a:t>
            </a:r>
          </a:p>
        </p:txBody>
      </p:sp>
      <p:cxnSp>
        <p:nvCxnSpPr>
          <p:cNvPr id="18" name="Straight Arrow Connector 17">
            <a:extLst>
              <a:ext uri="{FF2B5EF4-FFF2-40B4-BE49-F238E27FC236}">
                <a16:creationId xmlns:a16="http://schemas.microsoft.com/office/drawing/2014/main" id="{F6EC966A-6A24-C74E-9B07-BAD2138599ED}"/>
              </a:ext>
            </a:extLst>
          </p:cNvPr>
          <p:cNvCxnSpPr>
            <a:stCxn id="16" idx="0"/>
          </p:cNvCxnSpPr>
          <p:nvPr/>
        </p:nvCxnSpPr>
        <p:spPr>
          <a:xfrm flipV="1">
            <a:off x="5669184" y="3259677"/>
            <a:ext cx="6402" cy="495388"/>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13990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D5EC4-93BB-DA4A-8B4F-BDB3B1EC8121}"/>
              </a:ext>
            </a:extLst>
          </p:cNvPr>
          <p:cNvSpPr>
            <a:spLocks noGrp="1"/>
          </p:cNvSpPr>
          <p:nvPr>
            <p:ph type="title"/>
          </p:nvPr>
        </p:nvSpPr>
        <p:spPr/>
        <p:txBody>
          <a:bodyPr/>
          <a:lstStyle/>
          <a:p>
            <a:r>
              <a:rPr lang="en-US" dirty="0"/>
              <a:t>User information</a:t>
            </a:r>
          </a:p>
        </p:txBody>
      </p:sp>
      <p:sp>
        <p:nvSpPr>
          <p:cNvPr id="3" name="Content Placeholder 2">
            <a:extLst>
              <a:ext uri="{FF2B5EF4-FFF2-40B4-BE49-F238E27FC236}">
                <a16:creationId xmlns:a16="http://schemas.microsoft.com/office/drawing/2014/main" id="{D29AAED5-32AD-5A49-BBD2-5FFAE1FDF926}"/>
              </a:ext>
            </a:extLst>
          </p:cNvPr>
          <p:cNvSpPr>
            <a:spLocks noGrp="1"/>
          </p:cNvSpPr>
          <p:nvPr>
            <p:ph idx="1"/>
          </p:nvPr>
        </p:nvSpPr>
        <p:spPr/>
        <p:txBody>
          <a:bodyPr>
            <a:normAutofit fontScale="92500" lnSpcReduction="10000"/>
          </a:bodyPr>
          <a:lstStyle/>
          <a:p>
            <a:r>
              <a:rPr lang="en-US" dirty="0"/>
              <a:t>Username </a:t>
            </a:r>
          </a:p>
          <a:p>
            <a:pPr lvl="1"/>
            <a:r>
              <a:rPr lang="en-US" dirty="0"/>
              <a:t>Usually use lowercase – this is case sensitive </a:t>
            </a:r>
          </a:p>
          <a:p>
            <a:pPr lvl="1"/>
            <a:r>
              <a:rPr lang="en-US" dirty="0"/>
              <a:t>Use letters, numbers, _ and -</a:t>
            </a:r>
          </a:p>
          <a:p>
            <a:r>
              <a:rPr lang="en-US" dirty="0"/>
              <a:t>UID</a:t>
            </a:r>
          </a:p>
          <a:p>
            <a:pPr lvl="1"/>
            <a:r>
              <a:rPr lang="en-US" dirty="0"/>
              <a:t>A unique numeric value for a user</a:t>
            </a:r>
          </a:p>
          <a:p>
            <a:pPr lvl="1"/>
            <a:r>
              <a:rPr lang="en-US" dirty="0"/>
              <a:t> "root" is always 0 </a:t>
            </a:r>
          </a:p>
          <a:p>
            <a:r>
              <a:rPr lang="en-US" dirty="0"/>
              <a:t>Home directory</a:t>
            </a:r>
          </a:p>
          <a:p>
            <a:pPr lvl="1"/>
            <a:r>
              <a:rPr lang="en-US" dirty="0"/>
              <a:t>"root” user - /root </a:t>
            </a:r>
          </a:p>
          <a:p>
            <a:pPr lvl="1"/>
            <a:r>
              <a:rPr lang="en-US" dirty="0"/>
              <a:t>Other users - /home/[username]</a:t>
            </a:r>
          </a:p>
          <a:p>
            <a:pPr lvl="2"/>
            <a:r>
              <a:rPr lang="en-US" dirty="0"/>
              <a:t>This is a convention; it can be somewhere else which another name </a:t>
            </a:r>
          </a:p>
          <a:p>
            <a:r>
              <a:rPr lang="en-US" dirty="0"/>
              <a:t>Login Shell</a:t>
            </a:r>
          </a:p>
          <a:p>
            <a:pPr lvl="1"/>
            <a:r>
              <a:rPr lang="en-US" dirty="0"/>
              <a:t>The default shell that greets you when you log in</a:t>
            </a:r>
          </a:p>
          <a:p>
            <a:pPr lvl="1"/>
            <a:r>
              <a:rPr lang="en-US" dirty="0"/>
              <a:t>Use “/bin/false” to deny shell login </a:t>
            </a:r>
          </a:p>
          <a:p>
            <a:endParaRPr lang="en-US" dirty="0"/>
          </a:p>
        </p:txBody>
      </p:sp>
    </p:spTree>
    <p:extLst>
      <p:ext uri="{BB962C8B-B14F-4D97-AF65-F5344CB8AC3E}">
        <p14:creationId xmlns:p14="http://schemas.microsoft.com/office/powerpoint/2010/main" val="4305747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373861-EDF9-4340-876C-7024C0028C21}"/>
              </a:ext>
            </a:extLst>
          </p:cNvPr>
          <p:cNvSpPr>
            <a:spLocks noGrp="1"/>
          </p:cNvSpPr>
          <p:nvPr>
            <p:ph type="title"/>
          </p:nvPr>
        </p:nvSpPr>
        <p:spPr/>
        <p:txBody>
          <a:bodyPr/>
          <a:lstStyle/>
          <a:p>
            <a:r>
              <a:rPr lang="en-US" dirty="0"/>
              <a:t>/</a:t>
            </a:r>
            <a:r>
              <a:rPr lang="en-US" dirty="0" err="1"/>
              <a:t>etc</a:t>
            </a:r>
            <a:r>
              <a:rPr lang="en-US" dirty="0"/>
              <a:t>/passwd</a:t>
            </a:r>
          </a:p>
        </p:txBody>
      </p:sp>
      <p:sp>
        <p:nvSpPr>
          <p:cNvPr id="3" name="Content Placeholder 2">
            <a:extLst>
              <a:ext uri="{FF2B5EF4-FFF2-40B4-BE49-F238E27FC236}">
                <a16:creationId xmlns:a16="http://schemas.microsoft.com/office/drawing/2014/main" id="{D91C2858-FC6F-B04A-A1F2-DA4A84807178}"/>
              </a:ext>
            </a:extLst>
          </p:cNvPr>
          <p:cNvSpPr>
            <a:spLocks noGrp="1"/>
          </p:cNvSpPr>
          <p:nvPr>
            <p:ph idx="1"/>
          </p:nvPr>
        </p:nvSpPr>
        <p:spPr>
          <a:xfrm>
            <a:off x="457200" y="1752600"/>
            <a:ext cx="8229600" cy="1039427"/>
          </a:xfrm>
        </p:spPr>
        <p:txBody>
          <a:bodyPr/>
          <a:lstStyle/>
          <a:p>
            <a:r>
              <a:rPr lang="en-US" dirty="0"/>
              <a:t>Each line of the file represents a user</a:t>
            </a:r>
          </a:p>
          <a:p>
            <a:pPr lvl="1"/>
            <a:r>
              <a:rPr lang="en-US" dirty="0"/>
              <a:t>Each field is delaminated by a colon</a:t>
            </a:r>
          </a:p>
        </p:txBody>
      </p:sp>
      <p:sp>
        <p:nvSpPr>
          <p:cNvPr id="4" name="TextBox 3">
            <a:extLst>
              <a:ext uri="{FF2B5EF4-FFF2-40B4-BE49-F238E27FC236}">
                <a16:creationId xmlns:a16="http://schemas.microsoft.com/office/drawing/2014/main" id="{658599BD-3C03-B44C-93C9-A7D922DF45D8}"/>
              </a:ext>
            </a:extLst>
          </p:cNvPr>
          <p:cNvSpPr txBox="1"/>
          <p:nvPr/>
        </p:nvSpPr>
        <p:spPr>
          <a:xfrm>
            <a:off x="570415" y="3429000"/>
            <a:ext cx="7972097" cy="923330"/>
          </a:xfrm>
          <a:prstGeom prst="rect">
            <a:avLst/>
          </a:prstGeom>
          <a:noFill/>
        </p:spPr>
        <p:txBody>
          <a:bodyPr wrap="square" rtlCol="0">
            <a:spAutoFit/>
          </a:bodyPr>
          <a:lstStyle/>
          <a:p>
            <a:r>
              <a:rPr lang="en-US" dirty="0">
                <a:latin typeface="Consolas" panose="020B0609020204030204" pitchFamily="49" charset="0"/>
                <a:cs typeface="Consolas" panose="020B0609020204030204" pitchFamily="49" charset="0"/>
              </a:rPr>
              <a:t>root:*:0:0:System Administrator:/var/root:/bin/</a:t>
            </a:r>
            <a:r>
              <a:rPr lang="en-US" dirty="0" err="1">
                <a:latin typeface="Consolas" panose="020B0609020204030204" pitchFamily="49" charset="0"/>
                <a:cs typeface="Consolas" panose="020B0609020204030204" pitchFamily="49" charset="0"/>
              </a:rPr>
              <a:t>sh</a:t>
            </a:r>
            <a:endParaRPr lang="en-US" dirty="0">
              <a:latin typeface="Consolas" panose="020B0609020204030204" pitchFamily="49" charset="0"/>
              <a:cs typeface="Consolas" panose="020B0609020204030204" pitchFamily="49" charset="0"/>
            </a:endParaRPr>
          </a:p>
          <a:p>
            <a:r>
              <a:rPr lang="en-US" dirty="0">
                <a:latin typeface="Consolas" panose="020B0609020204030204" pitchFamily="49" charset="0"/>
                <a:cs typeface="Consolas" panose="020B0609020204030204" pitchFamily="49" charset="0"/>
              </a:rPr>
              <a:t>daemon:*:1:1:System Services:/var/root:/</a:t>
            </a:r>
            <a:r>
              <a:rPr lang="en-US" dirty="0" err="1">
                <a:latin typeface="Consolas" panose="020B0609020204030204" pitchFamily="49" charset="0"/>
                <a:cs typeface="Consolas" panose="020B0609020204030204" pitchFamily="49" charset="0"/>
              </a:rPr>
              <a:t>usr</a:t>
            </a:r>
            <a:r>
              <a:rPr lang="en-US" dirty="0">
                <a:latin typeface="Consolas" panose="020B0609020204030204" pitchFamily="49" charset="0"/>
                <a:cs typeface="Consolas" panose="020B0609020204030204" pitchFamily="49" charset="0"/>
              </a:rPr>
              <a:t>/bin/false</a:t>
            </a:r>
          </a:p>
          <a:p>
            <a:endParaRPr lang="en-US" dirty="0"/>
          </a:p>
        </p:txBody>
      </p:sp>
      <p:sp>
        <p:nvSpPr>
          <p:cNvPr id="5" name="TextBox 4">
            <a:extLst>
              <a:ext uri="{FF2B5EF4-FFF2-40B4-BE49-F238E27FC236}">
                <a16:creationId xmlns:a16="http://schemas.microsoft.com/office/drawing/2014/main" id="{15436E04-158C-7D40-9B6D-A224E2BC4948}"/>
              </a:ext>
            </a:extLst>
          </p:cNvPr>
          <p:cNvSpPr txBox="1"/>
          <p:nvPr/>
        </p:nvSpPr>
        <p:spPr>
          <a:xfrm>
            <a:off x="457200" y="2792027"/>
            <a:ext cx="903889" cy="261610"/>
          </a:xfrm>
          <a:prstGeom prst="rect">
            <a:avLst/>
          </a:prstGeom>
          <a:noFill/>
          <a:ln>
            <a:solidFill>
              <a:schemeClr val="accent1">
                <a:shade val="95000"/>
                <a:satMod val="105000"/>
              </a:schemeClr>
            </a:solidFill>
          </a:ln>
        </p:spPr>
        <p:txBody>
          <a:bodyPr wrap="square" rtlCol="0">
            <a:spAutoFit/>
          </a:bodyPr>
          <a:lstStyle/>
          <a:p>
            <a:r>
              <a:rPr lang="en-US" sz="1100" dirty="0"/>
              <a:t>Username</a:t>
            </a:r>
          </a:p>
        </p:txBody>
      </p:sp>
      <p:cxnSp>
        <p:nvCxnSpPr>
          <p:cNvPr id="7" name="Straight Arrow Connector 6">
            <a:extLst>
              <a:ext uri="{FF2B5EF4-FFF2-40B4-BE49-F238E27FC236}">
                <a16:creationId xmlns:a16="http://schemas.microsoft.com/office/drawing/2014/main" id="{96F8064B-28F1-764D-B9A8-59F7A28F45AF}"/>
              </a:ext>
            </a:extLst>
          </p:cNvPr>
          <p:cNvCxnSpPr>
            <a:stCxn id="5" idx="2"/>
          </p:cNvCxnSpPr>
          <p:nvPr/>
        </p:nvCxnSpPr>
        <p:spPr>
          <a:xfrm>
            <a:off x="909145" y="3053637"/>
            <a:ext cx="5255" cy="3753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7B7E724C-A45F-1142-BD19-993B15B24883}"/>
              </a:ext>
            </a:extLst>
          </p:cNvPr>
          <p:cNvSpPr txBox="1"/>
          <p:nvPr/>
        </p:nvSpPr>
        <p:spPr>
          <a:xfrm>
            <a:off x="1502979" y="2792027"/>
            <a:ext cx="451945" cy="261610"/>
          </a:xfrm>
          <a:prstGeom prst="rect">
            <a:avLst/>
          </a:prstGeom>
          <a:noFill/>
          <a:ln>
            <a:solidFill>
              <a:schemeClr val="accent1">
                <a:shade val="95000"/>
                <a:satMod val="105000"/>
              </a:schemeClr>
            </a:solidFill>
          </a:ln>
        </p:spPr>
        <p:txBody>
          <a:bodyPr wrap="square" rtlCol="0">
            <a:spAutoFit/>
          </a:bodyPr>
          <a:lstStyle/>
          <a:p>
            <a:r>
              <a:rPr lang="en-US" sz="1100" dirty="0"/>
              <a:t>UID</a:t>
            </a:r>
            <a:endParaRPr lang="en-US" dirty="0"/>
          </a:p>
        </p:txBody>
      </p:sp>
      <p:cxnSp>
        <p:nvCxnSpPr>
          <p:cNvPr id="10" name="Straight Arrow Connector 9">
            <a:extLst>
              <a:ext uri="{FF2B5EF4-FFF2-40B4-BE49-F238E27FC236}">
                <a16:creationId xmlns:a16="http://schemas.microsoft.com/office/drawing/2014/main" id="{2BC6384A-9112-544E-B2E1-C8E0F65C02B2}"/>
              </a:ext>
            </a:extLst>
          </p:cNvPr>
          <p:cNvCxnSpPr>
            <a:stCxn id="8" idx="2"/>
          </p:cNvCxnSpPr>
          <p:nvPr/>
        </p:nvCxnSpPr>
        <p:spPr>
          <a:xfrm flipH="1">
            <a:off x="1587062" y="3053637"/>
            <a:ext cx="141890" cy="4778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48D7E80E-16AC-8F4B-A092-262C92236275}"/>
              </a:ext>
            </a:extLst>
          </p:cNvPr>
          <p:cNvSpPr txBox="1"/>
          <p:nvPr/>
        </p:nvSpPr>
        <p:spPr>
          <a:xfrm>
            <a:off x="2151763" y="2792027"/>
            <a:ext cx="451945" cy="261610"/>
          </a:xfrm>
          <a:prstGeom prst="rect">
            <a:avLst/>
          </a:prstGeom>
          <a:noFill/>
          <a:ln>
            <a:solidFill>
              <a:schemeClr val="accent1">
                <a:shade val="95000"/>
                <a:satMod val="105000"/>
              </a:schemeClr>
            </a:solidFill>
          </a:ln>
        </p:spPr>
        <p:txBody>
          <a:bodyPr wrap="square" rtlCol="0">
            <a:spAutoFit/>
          </a:bodyPr>
          <a:lstStyle/>
          <a:p>
            <a:r>
              <a:rPr lang="en-US" sz="1100" dirty="0"/>
              <a:t>GID</a:t>
            </a:r>
            <a:endParaRPr lang="en-US" dirty="0"/>
          </a:p>
        </p:txBody>
      </p:sp>
      <p:cxnSp>
        <p:nvCxnSpPr>
          <p:cNvPr id="13" name="Straight Arrow Connector 12">
            <a:extLst>
              <a:ext uri="{FF2B5EF4-FFF2-40B4-BE49-F238E27FC236}">
                <a16:creationId xmlns:a16="http://schemas.microsoft.com/office/drawing/2014/main" id="{AB709FC8-4700-B34B-B498-BB6BC6810FCB}"/>
              </a:ext>
            </a:extLst>
          </p:cNvPr>
          <p:cNvCxnSpPr>
            <a:stCxn id="11" idx="2"/>
          </p:cNvCxnSpPr>
          <p:nvPr/>
        </p:nvCxnSpPr>
        <p:spPr>
          <a:xfrm flipH="1">
            <a:off x="1841938" y="3053637"/>
            <a:ext cx="535798" cy="4778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F85BB6D6-3E96-AF4C-9D00-89A92B98EB60}"/>
              </a:ext>
            </a:extLst>
          </p:cNvPr>
          <p:cNvSpPr txBox="1"/>
          <p:nvPr/>
        </p:nvSpPr>
        <p:spPr>
          <a:xfrm>
            <a:off x="570415" y="4680011"/>
            <a:ext cx="1689309" cy="600164"/>
          </a:xfrm>
          <a:prstGeom prst="rect">
            <a:avLst/>
          </a:prstGeom>
          <a:noFill/>
          <a:ln>
            <a:solidFill>
              <a:schemeClr val="accent1">
                <a:shade val="95000"/>
                <a:satMod val="105000"/>
              </a:schemeClr>
            </a:solidFill>
          </a:ln>
        </p:spPr>
        <p:txBody>
          <a:bodyPr wrap="square" rtlCol="0">
            <a:spAutoFit/>
          </a:bodyPr>
          <a:lstStyle/>
          <a:p>
            <a:r>
              <a:rPr lang="en-US" sz="1100" dirty="0"/>
              <a:t>Encrypted password</a:t>
            </a:r>
          </a:p>
          <a:p>
            <a:r>
              <a:rPr lang="en-US" sz="1100" dirty="0"/>
              <a:t>X or * means shadow passwords are used</a:t>
            </a:r>
          </a:p>
        </p:txBody>
      </p:sp>
      <p:cxnSp>
        <p:nvCxnSpPr>
          <p:cNvPr id="16" name="Straight Arrow Connector 15">
            <a:extLst>
              <a:ext uri="{FF2B5EF4-FFF2-40B4-BE49-F238E27FC236}">
                <a16:creationId xmlns:a16="http://schemas.microsoft.com/office/drawing/2014/main" id="{460E92ED-988D-364D-8AA7-7FB2DD84AC04}"/>
              </a:ext>
            </a:extLst>
          </p:cNvPr>
          <p:cNvCxnSpPr>
            <a:cxnSpLocks/>
            <a:stCxn id="14" idx="0"/>
          </p:cNvCxnSpPr>
          <p:nvPr/>
        </p:nvCxnSpPr>
        <p:spPr>
          <a:xfrm flipV="1">
            <a:off x="1415070" y="3983421"/>
            <a:ext cx="171992" cy="6965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62D47E56-3101-D240-9F3D-6FCB34347541}"/>
              </a:ext>
            </a:extLst>
          </p:cNvPr>
          <p:cNvSpPr txBox="1"/>
          <p:nvPr/>
        </p:nvSpPr>
        <p:spPr>
          <a:xfrm>
            <a:off x="2603708" y="4680011"/>
            <a:ext cx="1274609" cy="261610"/>
          </a:xfrm>
          <a:prstGeom prst="rect">
            <a:avLst/>
          </a:prstGeom>
          <a:noFill/>
          <a:ln>
            <a:solidFill>
              <a:schemeClr val="accent1">
                <a:shade val="95000"/>
                <a:satMod val="105000"/>
              </a:schemeClr>
            </a:solidFill>
          </a:ln>
        </p:spPr>
        <p:txBody>
          <a:bodyPr wrap="square" rtlCol="0">
            <a:spAutoFit/>
          </a:bodyPr>
          <a:lstStyle/>
          <a:p>
            <a:r>
              <a:rPr lang="en-US" sz="1100" dirty="0"/>
              <a:t>User’s Full Name</a:t>
            </a:r>
          </a:p>
        </p:txBody>
      </p:sp>
      <p:cxnSp>
        <p:nvCxnSpPr>
          <p:cNvPr id="22" name="Straight Arrow Connector 21">
            <a:extLst>
              <a:ext uri="{FF2B5EF4-FFF2-40B4-BE49-F238E27FC236}">
                <a16:creationId xmlns:a16="http://schemas.microsoft.com/office/drawing/2014/main" id="{54F5CFFD-81A2-2D4D-BE3E-FFC3318333F1}"/>
              </a:ext>
            </a:extLst>
          </p:cNvPr>
          <p:cNvCxnSpPr>
            <a:stCxn id="20" idx="0"/>
          </p:cNvCxnSpPr>
          <p:nvPr/>
        </p:nvCxnSpPr>
        <p:spPr>
          <a:xfrm flipH="1" flipV="1">
            <a:off x="3104379" y="4018291"/>
            <a:ext cx="136634" cy="6617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F4473EE2-578C-DC40-B11E-03E26695538D}"/>
              </a:ext>
            </a:extLst>
          </p:cNvPr>
          <p:cNvSpPr txBox="1"/>
          <p:nvPr/>
        </p:nvSpPr>
        <p:spPr>
          <a:xfrm>
            <a:off x="4690011" y="2979709"/>
            <a:ext cx="1274609" cy="261610"/>
          </a:xfrm>
          <a:prstGeom prst="rect">
            <a:avLst/>
          </a:prstGeom>
          <a:noFill/>
          <a:ln>
            <a:solidFill>
              <a:schemeClr val="accent1">
                <a:shade val="95000"/>
                <a:satMod val="105000"/>
              </a:schemeClr>
            </a:solidFill>
          </a:ln>
        </p:spPr>
        <p:txBody>
          <a:bodyPr wrap="square" rtlCol="0">
            <a:spAutoFit/>
          </a:bodyPr>
          <a:lstStyle/>
          <a:p>
            <a:r>
              <a:rPr lang="en-US" sz="1100" dirty="0"/>
              <a:t>Home Directory</a:t>
            </a:r>
          </a:p>
        </p:txBody>
      </p:sp>
      <p:sp>
        <p:nvSpPr>
          <p:cNvPr id="24" name="TextBox 23">
            <a:extLst>
              <a:ext uri="{FF2B5EF4-FFF2-40B4-BE49-F238E27FC236}">
                <a16:creationId xmlns:a16="http://schemas.microsoft.com/office/drawing/2014/main" id="{64CBF5F6-0285-9344-ABFF-64B66EA9B9C1}"/>
              </a:ext>
            </a:extLst>
          </p:cNvPr>
          <p:cNvSpPr txBox="1"/>
          <p:nvPr/>
        </p:nvSpPr>
        <p:spPr>
          <a:xfrm>
            <a:off x="5945030" y="4349151"/>
            <a:ext cx="1274609" cy="261610"/>
          </a:xfrm>
          <a:prstGeom prst="rect">
            <a:avLst/>
          </a:prstGeom>
          <a:noFill/>
          <a:ln>
            <a:solidFill>
              <a:schemeClr val="accent1">
                <a:shade val="95000"/>
                <a:satMod val="105000"/>
              </a:schemeClr>
            </a:solidFill>
          </a:ln>
        </p:spPr>
        <p:txBody>
          <a:bodyPr wrap="square" rtlCol="0">
            <a:spAutoFit/>
          </a:bodyPr>
          <a:lstStyle/>
          <a:p>
            <a:r>
              <a:rPr lang="en-US" sz="1100" dirty="0"/>
              <a:t>Default Shell</a:t>
            </a:r>
          </a:p>
        </p:txBody>
      </p:sp>
      <p:cxnSp>
        <p:nvCxnSpPr>
          <p:cNvPr id="26" name="Straight Arrow Connector 25">
            <a:extLst>
              <a:ext uri="{FF2B5EF4-FFF2-40B4-BE49-F238E27FC236}">
                <a16:creationId xmlns:a16="http://schemas.microsoft.com/office/drawing/2014/main" id="{9E9E5453-06F9-974E-ACEB-A93904EDC9AD}"/>
              </a:ext>
            </a:extLst>
          </p:cNvPr>
          <p:cNvCxnSpPr>
            <a:stCxn id="23" idx="2"/>
          </p:cNvCxnSpPr>
          <p:nvPr/>
        </p:nvCxnSpPr>
        <p:spPr>
          <a:xfrm flipH="1">
            <a:off x="5327315" y="3241319"/>
            <a:ext cx="1" cy="2901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D35AA5D5-20D2-0D4F-94ED-C1ADDB7E60E4}"/>
              </a:ext>
            </a:extLst>
          </p:cNvPr>
          <p:cNvCxnSpPr>
            <a:stCxn id="24" idx="0"/>
          </p:cNvCxnSpPr>
          <p:nvPr/>
        </p:nvCxnSpPr>
        <p:spPr>
          <a:xfrm flipH="1" flipV="1">
            <a:off x="6582334" y="4018291"/>
            <a:ext cx="1" cy="3308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034711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3C5D09-F7B0-D84F-96F4-19272381ED88}"/>
              </a:ext>
            </a:extLst>
          </p:cNvPr>
          <p:cNvSpPr>
            <a:spLocks noGrp="1"/>
          </p:cNvSpPr>
          <p:nvPr>
            <p:ph type="title"/>
          </p:nvPr>
        </p:nvSpPr>
        <p:spPr/>
        <p:txBody>
          <a:bodyPr/>
          <a:lstStyle/>
          <a:p>
            <a:r>
              <a:rPr lang="en-US" dirty="0"/>
              <a:t>/</a:t>
            </a:r>
            <a:r>
              <a:rPr lang="en-US" dirty="0" err="1"/>
              <a:t>etc</a:t>
            </a:r>
            <a:r>
              <a:rPr lang="en-US" dirty="0"/>
              <a:t>/shadow</a:t>
            </a:r>
          </a:p>
        </p:txBody>
      </p:sp>
      <p:sp>
        <p:nvSpPr>
          <p:cNvPr id="3" name="Content Placeholder 2">
            <a:extLst>
              <a:ext uri="{FF2B5EF4-FFF2-40B4-BE49-F238E27FC236}">
                <a16:creationId xmlns:a16="http://schemas.microsoft.com/office/drawing/2014/main" id="{74E732E1-9784-674C-8A8C-219C6F06CF5A}"/>
              </a:ext>
            </a:extLst>
          </p:cNvPr>
          <p:cNvSpPr>
            <a:spLocks noGrp="1"/>
          </p:cNvSpPr>
          <p:nvPr>
            <p:ph idx="1"/>
          </p:nvPr>
        </p:nvSpPr>
        <p:spPr>
          <a:xfrm>
            <a:off x="457200" y="1752601"/>
            <a:ext cx="8229600" cy="1676400"/>
          </a:xfrm>
        </p:spPr>
        <p:txBody>
          <a:bodyPr/>
          <a:lstStyle/>
          <a:p>
            <a:r>
              <a:rPr lang="en-US" dirty="0"/>
              <a:t>Each line represents a user</a:t>
            </a:r>
          </a:p>
          <a:p>
            <a:pPr lvl="1"/>
            <a:r>
              <a:rPr lang="en-US" dirty="0"/>
              <a:t>Login name</a:t>
            </a:r>
          </a:p>
          <a:p>
            <a:pPr lvl="1"/>
            <a:r>
              <a:rPr lang="en-US" dirty="0"/>
              <a:t>Encrypted Password</a:t>
            </a:r>
          </a:p>
          <a:p>
            <a:pPr lvl="1"/>
            <a:r>
              <a:rPr lang="en-US" dirty="0"/>
              <a:t>Password policies</a:t>
            </a:r>
          </a:p>
          <a:p>
            <a:pPr lvl="1"/>
            <a:endParaRPr lang="en-US" dirty="0"/>
          </a:p>
        </p:txBody>
      </p:sp>
      <p:sp>
        <p:nvSpPr>
          <p:cNvPr id="4" name="TextBox 3">
            <a:extLst>
              <a:ext uri="{FF2B5EF4-FFF2-40B4-BE49-F238E27FC236}">
                <a16:creationId xmlns:a16="http://schemas.microsoft.com/office/drawing/2014/main" id="{30267234-F5CB-CC43-BFB6-558CE6BF57A1}"/>
              </a:ext>
            </a:extLst>
          </p:cNvPr>
          <p:cNvSpPr txBox="1"/>
          <p:nvPr/>
        </p:nvSpPr>
        <p:spPr>
          <a:xfrm>
            <a:off x="659524" y="4127131"/>
            <a:ext cx="7824951" cy="369332"/>
          </a:xfrm>
          <a:prstGeom prst="rect">
            <a:avLst/>
          </a:prstGeom>
          <a:noFill/>
        </p:spPr>
        <p:txBody>
          <a:bodyPr wrap="square" rtlCol="0">
            <a:spAutoFit/>
          </a:bodyPr>
          <a:lstStyle/>
          <a:p>
            <a:r>
              <a:rPr lang="en-US" dirty="0">
                <a:latin typeface="Consolas" panose="020B0609020204030204" pitchFamily="49" charset="0"/>
                <a:cs typeface="Consolas" panose="020B0609020204030204" pitchFamily="49" charset="0"/>
              </a:rPr>
              <a:t>it4423:$1$P7reyv5G$1xl68rfB/</a:t>
            </a:r>
            <a:r>
              <a:rPr lang="en-US" dirty="0" err="1">
                <a:latin typeface="Consolas" panose="020B0609020204030204" pitchFamily="49" charset="0"/>
                <a:cs typeface="Consolas" panose="020B0609020204030204" pitchFamily="49" charset="0"/>
              </a:rPr>
              <a:t>tReTFpGSg</a:t>
            </a:r>
            <a:r>
              <a:rPr lang="en-US" dirty="0">
                <a:latin typeface="Consolas" panose="020B0609020204030204" pitchFamily="49" charset="0"/>
                <a:cs typeface="Consolas" panose="020B0609020204030204" pitchFamily="49" charset="0"/>
              </a:rPr>
              <a:t>/9X.:15712:0:99999:7::: </a:t>
            </a:r>
            <a:endParaRPr lang="en-US" dirty="0">
              <a:effectLst/>
              <a:latin typeface="Consolas" panose="020B0609020204030204" pitchFamily="49" charset="0"/>
              <a:cs typeface="Consolas" panose="020B0609020204030204" pitchFamily="49" charset="0"/>
            </a:endParaRPr>
          </a:p>
        </p:txBody>
      </p:sp>
      <p:sp>
        <p:nvSpPr>
          <p:cNvPr id="5" name="TextBox 4">
            <a:extLst>
              <a:ext uri="{FF2B5EF4-FFF2-40B4-BE49-F238E27FC236}">
                <a16:creationId xmlns:a16="http://schemas.microsoft.com/office/drawing/2014/main" id="{45CDABCE-5514-FC4C-B5FE-E4F144176C93}"/>
              </a:ext>
            </a:extLst>
          </p:cNvPr>
          <p:cNvSpPr txBox="1"/>
          <p:nvPr/>
        </p:nvSpPr>
        <p:spPr>
          <a:xfrm>
            <a:off x="457200" y="4926065"/>
            <a:ext cx="956442" cy="261610"/>
          </a:xfrm>
          <a:prstGeom prst="rect">
            <a:avLst/>
          </a:prstGeom>
          <a:noFill/>
          <a:ln>
            <a:solidFill>
              <a:schemeClr val="accent1">
                <a:shade val="95000"/>
                <a:satMod val="105000"/>
              </a:schemeClr>
            </a:solidFill>
          </a:ln>
        </p:spPr>
        <p:txBody>
          <a:bodyPr wrap="square" rtlCol="0">
            <a:spAutoFit/>
          </a:bodyPr>
          <a:lstStyle/>
          <a:p>
            <a:r>
              <a:rPr lang="en-US" sz="1100" dirty="0"/>
              <a:t>Username</a:t>
            </a:r>
          </a:p>
        </p:txBody>
      </p:sp>
      <p:cxnSp>
        <p:nvCxnSpPr>
          <p:cNvPr id="7" name="Straight Arrow Connector 6">
            <a:extLst>
              <a:ext uri="{FF2B5EF4-FFF2-40B4-BE49-F238E27FC236}">
                <a16:creationId xmlns:a16="http://schemas.microsoft.com/office/drawing/2014/main" id="{B551AA6F-2F88-1448-9249-5C495D8008A7}"/>
              </a:ext>
            </a:extLst>
          </p:cNvPr>
          <p:cNvCxnSpPr>
            <a:stCxn id="5" idx="0"/>
          </p:cNvCxnSpPr>
          <p:nvPr/>
        </p:nvCxnSpPr>
        <p:spPr>
          <a:xfrm flipV="1">
            <a:off x="935421" y="4464769"/>
            <a:ext cx="131379" cy="461296"/>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F8FA12B5-3B29-EC42-BADE-AAC64E33F87D}"/>
              </a:ext>
            </a:extLst>
          </p:cNvPr>
          <p:cNvSpPr txBox="1"/>
          <p:nvPr/>
        </p:nvSpPr>
        <p:spPr>
          <a:xfrm>
            <a:off x="3473669" y="3298195"/>
            <a:ext cx="1634358" cy="261610"/>
          </a:xfrm>
          <a:prstGeom prst="rect">
            <a:avLst/>
          </a:prstGeom>
          <a:noFill/>
          <a:ln>
            <a:solidFill>
              <a:schemeClr val="accent1">
                <a:shade val="95000"/>
                <a:satMod val="105000"/>
              </a:schemeClr>
            </a:solidFill>
          </a:ln>
        </p:spPr>
        <p:txBody>
          <a:bodyPr wrap="square" rtlCol="0">
            <a:spAutoFit/>
          </a:bodyPr>
          <a:lstStyle/>
          <a:p>
            <a:r>
              <a:rPr lang="en-US" sz="1100" dirty="0"/>
              <a:t>Encrypted Password</a:t>
            </a:r>
          </a:p>
        </p:txBody>
      </p:sp>
      <p:cxnSp>
        <p:nvCxnSpPr>
          <p:cNvPr id="10" name="Straight Arrow Connector 9">
            <a:extLst>
              <a:ext uri="{FF2B5EF4-FFF2-40B4-BE49-F238E27FC236}">
                <a16:creationId xmlns:a16="http://schemas.microsoft.com/office/drawing/2014/main" id="{8DF740E5-5370-7347-945A-CC5CB8EB0ACD}"/>
              </a:ext>
            </a:extLst>
          </p:cNvPr>
          <p:cNvCxnSpPr/>
          <p:nvPr/>
        </p:nvCxnSpPr>
        <p:spPr>
          <a:xfrm flipH="1">
            <a:off x="4246179" y="3650129"/>
            <a:ext cx="73573" cy="482739"/>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33632C51-429F-774A-BD88-04123B08649A}"/>
              </a:ext>
            </a:extLst>
          </p:cNvPr>
          <p:cNvSpPr txBox="1"/>
          <p:nvPr/>
        </p:nvSpPr>
        <p:spPr>
          <a:xfrm>
            <a:off x="6442842" y="5056870"/>
            <a:ext cx="1634358" cy="261610"/>
          </a:xfrm>
          <a:prstGeom prst="rect">
            <a:avLst/>
          </a:prstGeom>
          <a:noFill/>
          <a:ln>
            <a:solidFill>
              <a:schemeClr val="accent1">
                <a:shade val="95000"/>
                <a:satMod val="105000"/>
              </a:schemeClr>
            </a:solidFill>
          </a:ln>
        </p:spPr>
        <p:txBody>
          <a:bodyPr wrap="square" rtlCol="0">
            <a:spAutoFit/>
          </a:bodyPr>
          <a:lstStyle/>
          <a:p>
            <a:r>
              <a:rPr lang="en-US" sz="1100" dirty="0"/>
              <a:t>Password Expiration</a:t>
            </a:r>
          </a:p>
        </p:txBody>
      </p:sp>
      <p:cxnSp>
        <p:nvCxnSpPr>
          <p:cNvPr id="13" name="Straight Arrow Connector 12">
            <a:extLst>
              <a:ext uri="{FF2B5EF4-FFF2-40B4-BE49-F238E27FC236}">
                <a16:creationId xmlns:a16="http://schemas.microsoft.com/office/drawing/2014/main" id="{13B47171-8F4B-5D4A-B5AB-88DB0139D9D5}"/>
              </a:ext>
            </a:extLst>
          </p:cNvPr>
          <p:cNvCxnSpPr>
            <a:stCxn id="11" idx="0"/>
          </p:cNvCxnSpPr>
          <p:nvPr/>
        </p:nvCxnSpPr>
        <p:spPr>
          <a:xfrm flipH="1" flipV="1">
            <a:off x="7178566" y="4502200"/>
            <a:ext cx="81455" cy="5546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920992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128E18-B119-4F8F-AE45-17F987A4E2BF}"/>
              </a:ext>
            </a:extLst>
          </p:cNvPr>
          <p:cNvSpPr>
            <a:spLocks noGrp="1"/>
          </p:cNvSpPr>
          <p:nvPr>
            <p:ph type="title"/>
          </p:nvPr>
        </p:nvSpPr>
        <p:spPr/>
        <p:txBody>
          <a:bodyPr/>
          <a:lstStyle/>
          <a:p>
            <a:r>
              <a:rPr lang="en-US" dirty="0"/>
              <a:t>Quick tangent</a:t>
            </a:r>
          </a:p>
        </p:txBody>
      </p:sp>
      <p:sp>
        <p:nvSpPr>
          <p:cNvPr id="3" name="Content Placeholder 2">
            <a:extLst>
              <a:ext uri="{FF2B5EF4-FFF2-40B4-BE49-F238E27FC236}">
                <a16:creationId xmlns:a16="http://schemas.microsoft.com/office/drawing/2014/main" id="{E28B8A9F-2220-472B-A6C4-6E33B7768DB5}"/>
              </a:ext>
            </a:extLst>
          </p:cNvPr>
          <p:cNvSpPr>
            <a:spLocks noGrp="1"/>
          </p:cNvSpPr>
          <p:nvPr>
            <p:ph idx="1"/>
          </p:nvPr>
        </p:nvSpPr>
        <p:spPr>
          <a:xfrm>
            <a:off x="457200" y="1752601"/>
            <a:ext cx="8229600" cy="560942"/>
          </a:xfrm>
        </p:spPr>
        <p:txBody>
          <a:bodyPr/>
          <a:lstStyle/>
          <a:p>
            <a:r>
              <a:rPr lang="en-US" dirty="0"/>
              <a:t>Why the shadow file?</a:t>
            </a:r>
          </a:p>
        </p:txBody>
      </p:sp>
      <p:sp>
        <p:nvSpPr>
          <p:cNvPr id="5" name="Rectangle 4">
            <a:extLst>
              <a:ext uri="{FF2B5EF4-FFF2-40B4-BE49-F238E27FC236}">
                <a16:creationId xmlns:a16="http://schemas.microsoft.com/office/drawing/2014/main" id="{7BDFA008-8DBE-4CD9-8229-EE41814FC01E}"/>
              </a:ext>
            </a:extLst>
          </p:cNvPr>
          <p:cNvSpPr/>
          <p:nvPr/>
        </p:nvSpPr>
        <p:spPr>
          <a:xfrm>
            <a:off x="426128" y="2604829"/>
            <a:ext cx="8260672" cy="707886"/>
          </a:xfrm>
          <a:prstGeom prst="rect">
            <a:avLst/>
          </a:prstGeom>
        </p:spPr>
        <p:txBody>
          <a:bodyPr wrap="square">
            <a:spAutoFit/>
          </a:bodyPr>
          <a:lstStyle/>
          <a:p>
            <a:r>
              <a:rPr lang="en-US" sz="2000" dirty="0">
                <a:latin typeface="Consolas" panose="020B0609020204030204" pitchFamily="49" charset="0"/>
              </a:rPr>
              <a:t>-</a:t>
            </a:r>
            <a:r>
              <a:rPr lang="en-US" sz="2000" dirty="0" err="1">
                <a:latin typeface="Consolas" panose="020B0609020204030204" pitchFamily="49" charset="0"/>
              </a:rPr>
              <a:t>rw</a:t>
            </a:r>
            <a:r>
              <a:rPr lang="en-US" sz="2000" dirty="0">
                <a:latin typeface="Consolas" panose="020B0609020204030204" pitchFamily="49" charset="0"/>
              </a:rPr>
              <a:t>-r--r-- 1 root </a:t>
            </a:r>
            <a:r>
              <a:rPr lang="en-US" sz="2000" dirty="0" err="1">
                <a:latin typeface="Consolas" panose="020B0609020204030204" pitchFamily="49" charset="0"/>
              </a:rPr>
              <a:t>root</a:t>
            </a:r>
            <a:r>
              <a:rPr lang="en-US" sz="2000" dirty="0">
                <a:latin typeface="Consolas" panose="020B0609020204030204" pitchFamily="49" charset="0"/>
              </a:rPr>
              <a:t>   1.6K Aug 10  2018 /</a:t>
            </a:r>
            <a:r>
              <a:rPr lang="en-US" sz="2000" dirty="0" err="1">
                <a:latin typeface="Consolas" panose="020B0609020204030204" pitchFamily="49" charset="0"/>
              </a:rPr>
              <a:t>etc</a:t>
            </a:r>
            <a:r>
              <a:rPr lang="en-US" sz="2000" dirty="0">
                <a:latin typeface="Consolas" panose="020B0609020204030204" pitchFamily="49" charset="0"/>
              </a:rPr>
              <a:t>/passwd</a:t>
            </a:r>
          </a:p>
          <a:p>
            <a:r>
              <a:rPr lang="en-US" sz="2000" dirty="0">
                <a:latin typeface="Consolas" panose="020B0609020204030204" pitchFamily="49" charset="0"/>
              </a:rPr>
              <a:t>-</a:t>
            </a:r>
            <a:r>
              <a:rPr lang="en-US" sz="2000" dirty="0" err="1">
                <a:latin typeface="Consolas" panose="020B0609020204030204" pitchFamily="49" charset="0"/>
              </a:rPr>
              <a:t>rw</a:t>
            </a:r>
            <a:r>
              <a:rPr lang="en-US" sz="2000" dirty="0">
                <a:latin typeface="Consolas" panose="020B0609020204030204" pitchFamily="49" charset="0"/>
              </a:rPr>
              <a:t>-r----- 1 root shadow  973 Aug 10  2018 /</a:t>
            </a:r>
            <a:r>
              <a:rPr lang="en-US" sz="2000" dirty="0" err="1">
                <a:latin typeface="Consolas" panose="020B0609020204030204" pitchFamily="49" charset="0"/>
              </a:rPr>
              <a:t>etc</a:t>
            </a:r>
            <a:r>
              <a:rPr lang="en-US" sz="2000" dirty="0">
                <a:latin typeface="Consolas" panose="020B0609020204030204" pitchFamily="49" charset="0"/>
              </a:rPr>
              <a:t>/shadow</a:t>
            </a:r>
          </a:p>
        </p:txBody>
      </p:sp>
    </p:spTree>
    <p:extLst>
      <p:ext uri="{BB962C8B-B14F-4D97-AF65-F5344CB8AC3E}">
        <p14:creationId xmlns:p14="http://schemas.microsoft.com/office/powerpoint/2010/main" val="27675557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128E18-B119-4F8F-AE45-17F987A4E2BF}"/>
              </a:ext>
            </a:extLst>
          </p:cNvPr>
          <p:cNvSpPr>
            <a:spLocks noGrp="1"/>
          </p:cNvSpPr>
          <p:nvPr>
            <p:ph type="title"/>
          </p:nvPr>
        </p:nvSpPr>
        <p:spPr/>
        <p:txBody>
          <a:bodyPr/>
          <a:lstStyle/>
          <a:p>
            <a:r>
              <a:rPr lang="en-US" dirty="0"/>
              <a:t>Quick tangent</a:t>
            </a:r>
          </a:p>
        </p:txBody>
      </p:sp>
      <p:sp>
        <p:nvSpPr>
          <p:cNvPr id="3" name="Content Placeholder 2">
            <a:extLst>
              <a:ext uri="{FF2B5EF4-FFF2-40B4-BE49-F238E27FC236}">
                <a16:creationId xmlns:a16="http://schemas.microsoft.com/office/drawing/2014/main" id="{E28B8A9F-2220-472B-A6C4-6E33B7768DB5}"/>
              </a:ext>
            </a:extLst>
          </p:cNvPr>
          <p:cNvSpPr>
            <a:spLocks noGrp="1"/>
          </p:cNvSpPr>
          <p:nvPr>
            <p:ph idx="1"/>
          </p:nvPr>
        </p:nvSpPr>
        <p:spPr>
          <a:xfrm>
            <a:off x="457200" y="1752600"/>
            <a:ext cx="8229600" cy="4339727"/>
          </a:xfrm>
        </p:spPr>
        <p:txBody>
          <a:bodyPr/>
          <a:lstStyle/>
          <a:p>
            <a:r>
              <a:rPr lang="en-US" dirty="0"/>
              <a:t>Linux password management</a:t>
            </a:r>
          </a:p>
          <a:p>
            <a:endParaRPr lang="en-US" dirty="0"/>
          </a:p>
          <a:p>
            <a:endParaRPr lang="en-US" dirty="0"/>
          </a:p>
          <a:p>
            <a:r>
              <a:rPr lang="en-US" dirty="0"/>
              <a:t>Notice the plaintext password is not saved</a:t>
            </a:r>
          </a:p>
          <a:p>
            <a:pPr lvl="1"/>
            <a:r>
              <a:rPr lang="en-US" dirty="0"/>
              <a:t>Also its not “encrypted” its “encoded”</a:t>
            </a:r>
          </a:p>
        </p:txBody>
      </p:sp>
      <p:sp>
        <p:nvSpPr>
          <p:cNvPr id="4" name="TextBox 3">
            <a:extLst>
              <a:ext uri="{FF2B5EF4-FFF2-40B4-BE49-F238E27FC236}">
                <a16:creationId xmlns:a16="http://schemas.microsoft.com/office/drawing/2014/main" id="{12777A49-3F2A-4F86-9531-2B53D8A5F60C}"/>
              </a:ext>
            </a:extLst>
          </p:cNvPr>
          <p:cNvSpPr txBox="1"/>
          <p:nvPr/>
        </p:nvSpPr>
        <p:spPr>
          <a:xfrm>
            <a:off x="659524" y="2320366"/>
            <a:ext cx="7824951" cy="369332"/>
          </a:xfrm>
          <a:prstGeom prst="rect">
            <a:avLst/>
          </a:prstGeom>
          <a:noFill/>
        </p:spPr>
        <p:txBody>
          <a:bodyPr wrap="square" rtlCol="0">
            <a:spAutoFit/>
          </a:bodyPr>
          <a:lstStyle/>
          <a:p>
            <a:r>
              <a:rPr lang="en-US" dirty="0">
                <a:latin typeface="Consolas" panose="020B0609020204030204" pitchFamily="49" charset="0"/>
                <a:cs typeface="Consolas" panose="020B0609020204030204" pitchFamily="49" charset="0"/>
              </a:rPr>
              <a:t>it4423:</a:t>
            </a:r>
            <a:r>
              <a:rPr lang="en-US" dirty="0">
                <a:highlight>
                  <a:srgbClr val="FFFF00"/>
                </a:highlight>
                <a:latin typeface="Consolas" panose="020B0609020204030204" pitchFamily="49" charset="0"/>
                <a:cs typeface="Consolas" panose="020B0609020204030204" pitchFamily="49" charset="0"/>
              </a:rPr>
              <a:t>$1$P7reyv5G$1xl68rfB/</a:t>
            </a:r>
            <a:r>
              <a:rPr lang="en-US" dirty="0" err="1">
                <a:highlight>
                  <a:srgbClr val="FFFF00"/>
                </a:highlight>
                <a:latin typeface="Consolas" panose="020B0609020204030204" pitchFamily="49" charset="0"/>
                <a:cs typeface="Consolas" panose="020B0609020204030204" pitchFamily="49" charset="0"/>
              </a:rPr>
              <a:t>tReTFpGSg</a:t>
            </a:r>
            <a:r>
              <a:rPr lang="en-US" dirty="0">
                <a:highlight>
                  <a:srgbClr val="FFFF00"/>
                </a:highlight>
                <a:latin typeface="Consolas" panose="020B0609020204030204" pitchFamily="49" charset="0"/>
                <a:cs typeface="Consolas" panose="020B0609020204030204" pitchFamily="49" charset="0"/>
              </a:rPr>
              <a:t>/9X.</a:t>
            </a:r>
            <a:r>
              <a:rPr lang="en-US" dirty="0">
                <a:latin typeface="Consolas" panose="020B0609020204030204" pitchFamily="49" charset="0"/>
                <a:cs typeface="Consolas" panose="020B0609020204030204" pitchFamily="49" charset="0"/>
              </a:rPr>
              <a:t>:15712:0:99999:7::: </a:t>
            </a:r>
            <a:endParaRPr lang="en-US" dirty="0">
              <a:effectLst/>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35021564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6EB991-8022-FE4D-A7B4-1596095044DB}"/>
              </a:ext>
            </a:extLst>
          </p:cNvPr>
          <p:cNvSpPr>
            <a:spLocks noGrp="1"/>
          </p:cNvSpPr>
          <p:nvPr>
            <p:ph type="title"/>
          </p:nvPr>
        </p:nvSpPr>
        <p:spPr/>
        <p:txBody>
          <a:bodyPr/>
          <a:lstStyle/>
          <a:p>
            <a:r>
              <a:rPr lang="en-US" dirty="0"/>
              <a:t>defaults</a:t>
            </a:r>
          </a:p>
        </p:txBody>
      </p:sp>
      <p:sp>
        <p:nvSpPr>
          <p:cNvPr id="3" name="Content Placeholder 2">
            <a:extLst>
              <a:ext uri="{FF2B5EF4-FFF2-40B4-BE49-F238E27FC236}">
                <a16:creationId xmlns:a16="http://schemas.microsoft.com/office/drawing/2014/main" id="{B9FC3801-81C2-6B49-BF48-2FCED40D6752}"/>
              </a:ext>
            </a:extLst>
          </p:cNvPr>
          <p:cNvSpPr>
            <a:spLocks noGrp="1"/>
          </p:cNvSpPr>
          <p:nvPr>
            <p:ph idx="1"/>
          </p:nvPr>
        </p:nvSpPr>
        <p:spPr/>
        <p:txBody>
          <a:bodyPr/>
          <a:lstStyle/>
          <a:p>
            <a:r>
              <a:rPr lang="en-US" dirty="0"/>
              <a:t>/</a:t>
            </a:r>
            <a:r>
              <a:rPr lang="en-US" dirty="0" err="1"/>
              <a:t>etc</a:t>
            </a:r>
            <a:r>
              <a:rPr lang="en-US" dirty="0"/>
              <a:t>/</a:t>
            </a:r>
            <a:r>
              <a:rPr lang="en-US" dirty="0" err="1"/>
              <a:t>skel</a:t>
            </a:r>
            <a:endParaRPr lang="en-US" dirty="0"/>
          </a:p>
          <a:p>
            <a:pPr lvl="1"/>
            <a:r>
              <a:rPr lang="en-US" dirty="0"/>
              <a:t>Defines default files created in new user’s home directory</a:t>
            </a:r>
          </a:p>
          <a:p>
            <a:pPr lvl="1"/>
            <a:r>
              <a:rPr lang="en-US" dirty="0"/>
              <a:t>Modifications to this file only effect new users</a:t>
            </a:r>
          </a:p>
          <a:p>
            <a:pPr lvl="1"/>
            <a:endParaRPr lang="en-US" dirty="0"/>
          </a:p>
          <a:p>
            <a:r>
              <a:rPr lang="en-US" dirty="0"/>
              <a:t>/</a:t>
            </a:r>
            <a:r>
              <a:rPr lang="en-US" dirty="0" err="1"/>
              <a:t>etc</a:t>
            </a:r>
            <a:r>
              <a:rPr lang="en-US" dirty="0"/>
              <a:t>/default/</a:t>
            </a:r>
            <a:r>
              <a:rPr lang="en-US" dirty="0" err="1"/>
              <a:t>useradd</a:t>
            </a:r>
            <a:endParaRPr lang="en-US" dirty="0"/>
          </a:p>
          <a:p>
            <a:pPr lvl="1"/>
            <a:r>
              <a:rPr lang="en-US" dirty="0"/>
              <a:t>Default values for new user accounts</a:t>
            </a:r>
          </a:p>
        </p:txBody>
      </p:sp>
    </p:spTree>
    <p:extLst>
      <p:ext uri="{BB962C8B-B14F-4D97-AF65-F5344CB8AC3E}">
        <p14:creationId xmlns:p14="http://schemas.microsoft.com/office/powerpoint/2010/main" val="35320143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4CC31B-AA51-7940-B6D8-58A44BED8395}"/>
              </a:ext>
            </a:extLst>
          </p:cNvPr>
          <p:cNvSpPr>
            <a:spLocks noGrp="1"/>
          </p:cNvSpPr>
          <p:nvPr>
            <p:ph type="title"/>
          </p:nvPr>
        </p:nvSpPr>
        <p:spPr/>
        <p:txBody>
          <a:bodyPr/>
          <a:lstStyle/>
          <a:p>
            <a:r>
              <a:rPr lang="en-US" dirty="0"/>
              <a:t>Switch user</a:t>
            </a:r>
          </a:p>
        </p:txBody>
      </p:sp>
      <p:sp>
        <p:nvSpPr>
          <p:cNvPr id="3" name="Content Placeholder 2">
            <a:extLst>
              <a:ext uri="{FF2B5EF4-FFF2-40B4-BE49-F238E27FC236}">
                <a16:creationId xmlns:a16="http://schemas.microsoft.com/office/drawing/2014/main" id="{B4552734-27DA-724E-ACCB-876B44880F08}"/>
              </a:ext>
            </a:extLst>
          </p:cNvPr>
          <p:cNvSpPr>
            <a:spLocks noGrp="1"/>
          </p:cNvSpPr>
          <p:nvPr>
            <p:ph idx="1"/>
          </p:nvPr>
        </p:nvSpPr>
        <p:spPr/>
        <p:txBody>
          <a:bodyPr/>
          <a:lstStyle/>
          <a:p>
            <a:r>
              <a:rPr lang="en-US" dirty="0" err="1">
                <a:latin typeface="Consolas" panose="020B0609020204030204" pitchFamily="49" charset="0"/>
                <a:cs typeface="Consolas" panose="020B0609020204030204" pitchFamily="49" charset="0"/>
              </a:rPr>
              <a:t>su</a:t>
            </a:r>
            <a:endParaRPr lang="en-US" dirty="0">
              <a:latin typeface="Consolas" panose="020B0609020204030204" pitchFamily="49" charset="0"/>
              <a:cs typeface="Consolas" panose="020B0609020204030204" pitchFamily="49" charset="0"/>
            </a:endParaRPr>
          </a:p>
          <a:p>
            <a:pPr lvl="1"/>
            <a:r>
              <a:rPr lang="en-US" dirty="0"/>
              <a:t>Switch to another user without logging out</a:t>
            </a:r>
          </a:p>
          <a:p>
            <a:pPr lvl="1"/>
            <a:r>
              <a:rPr lang="en-US" dirty="0"/>
              <a:t>If no username is given, </a:t>
            </a:r>
            <a:r>
              <a:rPr lang="en-US" dirty="0" err="1"/>
              <a:t>su</a:t>
            </a:r>
            <a:r>
              <a:rPr lang="en-US" dirty="0"/>
              <a:t> defaults to super user</a:t>
            </a:r>
          </a:p>
          <a:p>
            <a:pPr lvl="1"/>
            <a:r>
              <a:rPr lang="en-US" dirty="0"/>
              <a:t>To log out of selected user, use the “exit” command</a:t>
            </a:r>
          </a:p>
          <a:p>
            <a:endParaRPr lang="en-US" dirty="0"/>
          </a:p>
          <a:p>
            <a:r>
              <a:rPr lang="en-US" dirty="0" err="1"/>
              <a:t>sudo</a:t>
            </a:r>
            <a:endParaRPr lang="en-US" dirty="0"/>
          </a:p>
          <a:p>
            <a:pPr lvl="1"/>
            <a:r>
              <a:rPr lang="en-US" u="sng" dirty="0"/>
              <a:t>S</a:t>
            </a:r>
            <a:r>
              <a:rPr lang="en-US" dirty="0"/>
              <a:t>uper </a:t>
            </a:r>
            <a:r>
              <a:rPr lang="en-US" u="sng" dirty="0"/>
              <a:t>U</a:t>
            </a:r>
            <a:r>
              <a:rPr lang="en-US" dirty="0"/>
              <a:t>ser </a:t>
            </a:r>
            <a:r>
              <a:rPr lang="en-US" u="sng" dirty="0"/>
              <a:t>DO</a:t>
            </a:r>
            <a:endParaRPr lang="en-US" dirty="0"/>
          </a:p>
          <a:p>
            <a:pPr lvl="1"/>
            <a:r>
              <a:rPr lang="en-US" dirty="0"/>
              <a:t>Elevate current user to root for that command only</a:t>
            </a:r>
          </a:p>
          <a:p>
            <a:pPr lvl="1"/>
            <a:r>
              <a:rPr lang="en-US" dirty="0"/>
              <a:t>User must be in the “</a:t>
            </a:r>
            <a:r>
              <a:rPr lang="en-US" dirty="0" err="1"/>
              <a:t>sudoers</a:t>
            </a:r>
            <a:r>
              <a:rPr lang="en-US" dirty="0"/>
              <a:t>” file</a:t>
            </a:r>
          </a:p>
          <a:p>
            <a:pPr lvl="2"/>
            <a:r>
              <a:rPr lang="en-US" dirty="0"/>
              <a:t>/</a:t>
            </a:r>
            <a:r>
              <a:rPr lang="en-US" dirty="0" err="1"/>
              <a:t>etc</a:t>
            </a:r>
            <a:r>
              <a:rPr lang="en-US" dirty="0"/>
              <a:t>/</a:t>
            </a:r>
            <a:r>
              <a:rPr lang="en-US" dirty="0" err="1"/>
              <a:t>sudoers</a:t>
            </a:r>
            <a:endParaRPr lang="en-US" dirty="0"/>
          </a:p>
        </p:txBody>
      </p:sp>
    </p:spTree>
    <p:extLst>
      <p:ext uri="{BB962C8B-B14F-4D97-AF65-F5344CB8AC3E}">
        <p14:creationId xmlns:p14="http://schemas.microsoft.com/office/powerpoint/2010/main" val="39970167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normAutofit fontScale="90000"/>
          </a:bodyPr>
          <a:lstStyle/>
          <a:p>
            <a:pPr eaLnBrk="1" hangingPunct="1"/>
            <a:r>
              <a:rPr lang="en-US" altLang="en-US" sz="4000"/>
              <a:t>Linux / Unix Security Permissions</a:t>
            </a:r>
          </a:p>
        </p:txBody>
      </p:sp>
      <p:sp>
        <p:nvSpPr>
          <p:cNvPr id="25603" name="Rectangle 3"/>
          <p:cNvSpPr>
            <a:spLocks noGrp="1" noChangeArrowheads="1"/>
          </p:cNvSpPr>
          <p:nvPr>
            <p:ph type="body" idx="1"/>
          </p:nvPr>
        </p:nvSpPr>
        <p:spPr/>
        <p:txBody>
          <a:bodyPr>
            <a:normAutofit/>
          </a:bodyPr>
          <a:lstStyle/>
          <a:p>
            <a:r>
              <a:rPr lang="en-US" dirty="0"/>
              <a:t>Each file has 9 permission bits, which are divided into 3 sets</a:t>
            </a:r>
          </a:p>
          <a:p>
            <a:pPr lvl="1"/>
            <a:r>
              <a:rPr lang="en-US" dirty="0"/>
              <a:t>(In order): Owner, Group, Others</a:t>
            </a:r>
          </a:p>
          <a:p>
            <a:r>
              <a:rPr lang="en-US" dirty="0"/>
              <a:t>Each permission set has 3 kinds of permissions</a:t>
            </a:r>
          </a:p>
          <a:p>
            <a:pPr lvl="1"/>
            <a:r>
              <a:rPr lang="en-US" dirty="0"/>
              <a:t>(In order): r (read), w (write), x (execute)</a:t>
            </a:r>
          </a:p>
          <a:p>
            <a:pPr lvl="1"/>
            <a:r>
              <a:rPr lang="en-US" dirty="0"/>
              <a:t>For each permission bit, “-” means denied</a:t>
            </a:r>
          </a:p>
          <a:p>
            <a:pPr lvl="2"/>
            <a:r>
              <a:rPr lang="en-US" sz="2200" dirty="0"/>
              <a:t>Example: </a:t>
            </a:r>
            <a:r>
              <a:rPr lang="en-US" sz="2200" dirty="0" err="1">
                <a:latin typeface="Consolas" panose="020B0609020204030204" pitchFamily="49" charset="0"/>
              </a:rPr>
              <a:t>rwxr</a:t>
            </a:r>
            <a:r>
              <a:rPr lang="en-US" sz="2200" dirty="0">
                <a:latin typeface="Consolas" panose="020B0609020204030204" pitchFamily="49" charset="0"/>
              </a:rPr>
              <a:t>-x--</a:t>
            </a:r>
          </a:p>
          <a:p>
            <a:r>
              <a:rPr lang="en-US" dirty="0"/>
              <a:t>Each user fits into only one of the three permission sets. The permissions used are those that are most specific</a:t>
            </a:r>
          </a:p>
          <a:p>
            <a:pPr>
              <a:lnSpc>
                <a:spcPct val="80000"/>
              </a:lnSpc>
            </a:pPr>
            <a:endParaRPr lang="en-US" altLang="en-US" sz="1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C68FCE-C69E-804C-AB98-E96765FD403C}"/>
              </a:ext>
            </a:extLst>
          </p:cNvPr>
          <p:cNvSpPr>
            <a:spLocks noGrp="1"/>
          </p:cNvSpPr>
          <p:nvPr>
            <p:ph type="title"/>
          </p:nvPr>
        </p:nvSpPr>
        <p:spPr/>
        <p:txBody>
          <a:bodyPr/>
          <a:lstStyle/>
          <a:p>
            <a:r>
              <a:rPr lang="en-US" dirty="0"/>
              <a:t>Pop quiz</a:t>
            </a:r>
          </a:p>
        </p:txBody>
      </p:sp>
      <p:sp>
        <p:nvSpPr>
          <p:cNvPr id="3" name="Content Placeholder 2">
            <a:extLst>
              <a:ext uri="{FF2B5EF4-FFF2-40B4-BE49-F238E27FC236}">
                <a16:creationId xmlns:a16="http://schemas.microsoft.com/office/drawing/2014/main" id="{9241AA7A-610E-FE4F-A5BE-C8340530FA8E}"/>
              </a:ext>
            </a:extLst>
          </p:cNvPr>
          <p:cNvSpPr>
            <a:spLocks noGrp="1"/>
          </p:cNvSpPr>
          <p:nvPr>
            <p:ph idx="1"/>
          </p:nvPr>
        </p:nvSpPr>
        <p:spPr/>
        <p:txBody>
          <a:bodyPr/>
          <a:lstStyle/>
          <a:p>
            <a:r>
              <a:rPr lang="en-US" dirty="0"/>
              <a:t>Given what we know about the /</a:t>
            </a:r>
            <a:r>
              <a:rPr lang="en-US" dirty="0" err="1"/>
              <a:t>etc</a:t>
            </a:r>
            <a:r>
              <a:rPr lang="en-US" dirty="0"/>
              <a:t>/passwd &amp; /</a:t>
            </a:r>
            <a:r>
              <a:rPr lang="en-US" dirty="0" err="1"/>
              <a:t>etc</a:t>
            </a:r>
            <a:r>
              <a:rPr lang="en-US" dirty="0"/>
              <a:t>/shadow files, without knowing the password, how could I “hack” into the root account?</a:t>
            </a:r>
          </a:p>
        </p:txBody>
      </p:sp>
    </p:spTree>
    <p:extLst>
      <p:ext uri="{BB962C8B-B14F-4D97-AF65-F5344CB8AC3E}">
        <p14:creationId xmlns:p14="http://schemas.microsoft.com/office/powerpoint/2010/main" val="1501163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D98CFA-6209-40D0-9CB7-C32484BD6390}"/>
              </a:ext>
            </a:extLst>
          </p:cNvPr>
          <p:cNvSpPr>
            <a:spLocks noGrp="1"/>
          </p:cNvSpPr>
          <p:nvPr>
            <p:ph type="title"/>
          </p:nvPr>
        </p:nvSpPr>
        <p:spPr/>
        <p:txBody>
          <a:bodyPr/>
          <a:lstStyle/>
          <a:p>
            <a:r>
              <a:rPr lang="en-US" dirty="0"/>
              <a:t>Get User/Group info</a:t>
            </a:r>
          </a:p>
        </p:txBody>
      </p:sp>
      <p:sp>
        <p:nvSpPr>
          <p:cNvPr id="3" name="Content Placeholder 2">
            <a:extLst>
              <a:ext uri="{FF2B5EF4-FFF2-40B4-BE49-F238E27FC236}">
                <a16:creationId xmlns:a16="http://schemas.microsoft.com/office/drawing/2014/main" id="{320B12FB-C1B7-4520-A0D0-97B39B1DAD4E}"/>
              </a:ext>
            </a:extLst>
          </p:cNvPr>
          <p:cNvSpPr>
            <a:spLocks noGrp="1"/>
          </p:cNvSpPr>
          <p:nvPr>
            <p:ph idx="1"/>
          </p:nvPr>
        </p:nvSpPr>
        <p:spPr/>
        <p:txBody>
          <a:bodyPr/>
          <a:lstStyle/>
          <a:p>
            <a:r>
              <a:rPr lang="en-US" dirty="0">
                <a:latin typeface="Consolas" panose="020B0609020204030204" pitchFamily="49" charset="0"/>
              </a:rPr>
              <a:t>id</a:t>
            </a:r>
          </a:p>
          <a:p>
            <a:pPr lvl="1"/>
            <a:r>
              <a:rPr lang="en-US" dirty="0"/>
              <a:t>Get UIG, GID, and group information</a:t>
            </a:r>
          </a:p>
          <a:p>
            <a:r>
              <a:rPr lang="en-US" dirty="0">
                <a:latin typeface="Consolas" panose="020B0609020204030204" pitchFamily="49" charset="0"/>
              </a:rPr>
              <a:t>groups</a:t>
            </a:r>
          </a:p>
          <a:p>
            <a:pPr lvl="1"/>
            <a:r>
              <a:rPr lang="en-US" dirty="0"/>
              <a:t>Get a user’s groups</a:t>
            </a:r>
          </a:p>
          <a:p>
            <a:endParaRPr lang="en-US" dirty="0"/>
          </a:p>
          <a:p>
            <a:pPr marL="114300" indent="0">
              <a:buNone/>
            </a:pPr>
            <a:endParaRPr lang="en-US" dirty="0"/>
          </a:p>
        </p:txBody>
      </p:sp>
    </p:spTree>
    <p:extLst>
      <p:ext uri="{BB962C8B-B14F-4D97-AF65-F5344CB8AC3E}">
        <p14:creationId xmlns:p14="http://schemas.microsoft.com/office/powerpoint/2010/main" val="33336007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451ED3-9D49-41D3-8396-E5D742AFC418}"/>
              </a:ext>
            </a:extLst>
          </p:cNvPr>
          <p:cNvSpPr>
            <a:spLocks noGrp="1"/>
          </p:cNvSpPr>
          <p:nvPr>
            <p:ph type="title"/>
          </p:nvPr>
        </p:nvSpPr>
        <p:spPr/>
        <p:txBody>
          <a:bodyPr/>
          <a:lstStyle/>
          <a:p>
            <a:r>
              <a:rPr lang="en-US" dirty="0"/>
              <a:t>limitations</a:t>
            </a:r>
          </a:p>
        </p:txBody>
      </p:sp>
      <p:sp>
        <p:nvSpPr>
          <p:cNvPr id="3" name="Content Placeholder 2">
            <a:extLst>
              <a:ext uri="{FF2B5EF4-FFF2-40B4-BE49-F238E27FC236}">
                <a16:creationId xmlns:a16="http://schemas.microsoft.com/office/drawing/2014/main" id="{162A4DD2-F4E1-48E5-BB14-E8A57FFB2778}"/>
              </a:ext>
            </a:extLst>
          </p:cNvPr>
          <p:cNvSpPr>
            <a:spLocks noGrp="1"/>
          </p:cNvSpPr>
          <p:nvPr>
            <p:ph idx="1"/>
          </p:nvPr>
        </p:nvSpPr>
        <p:spPr/>
        <p:txBody>
          <a:bodyPr/>
          <a:lstStyle/>
          <a:p>
            <a:r>
              <a:rPr lang="en-US" dirty="0"/>
              <a:t>Linux permission system is file oriented, not user oriented</a:t>
            </a:r>
          </a:p>
          <a:p>
            <a:pPr lvl="1"/>
            <a:r>
              <a:rPr lang="en-US" dirty="0"/>
              <a:t>Only one user and group can be granted access to a file or directory at a time</a:t>
            </a:r>
          </a:p>
        </p:txBody>
      </p:sp>
    </p:spTree>
    <p:extLst>
      <p:ext uri="{BB962C8B-B14F-4D97-AF65-F5344CB8AC3E}">
        <p14:creationId xmlns:p14="http://schemas.microsoft.com/office/powerpoint/2010/main" val="38790112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CE4A93-90E8-4E1D-B92B-79342244FE48}"/>
              </a:ext>
            </a:extLst>
          </p:cNvPr>
          <p:cNvSpPr>
            <a:spLocks noGrp="1"/>
          </p:cNvSpPr>
          <p:nvPr>
            <p:ph type="title"/>
          </p:nvPr>
        </p:nvSpPr>
        <p:spPr/>
        <p:txBody>
          <a:bodyPr/>
          <a:lstStyle/>
          <a:p>
            <a:r>
              <a:rPr lang="en-US" dirty="0"/>
              <a:t>Permission effects</a:t>
            </a:r>
          </a:p>
        </p:txBody>
      </p:sp>
      <p:graphicFrame>
        <p:nvGraphicFramePr>
          <p:cNvPr id="4" name="Content Placeholder 3">
            <a:extLst>
              <a:ext uri="{FF2B5EF4-FFF2-40B4-BE49-F238E27FC236}">
                <a16:creationId xmlns:a16="http://schemas.microsoft.com/office/drawing/2014/main" id="{9FB44AC1-8C45-4EFA-82C9-E115B1C63364}"/>
              </a:ext>
            </a:extLst>
          </p:cNvPr>
          <p:cNvGraphicFramePr>
            <a:graphicFrameLocks noGrp="1"/>
          </p:cNvGraphicFramePr>
          <p:nvPr>
            <p:ph idx="1"/>
          </p:nvPr>
        </p:nvGraphicFramePr>
        <p:xfrm>
          <a:off x="174812" y="1752600"/>
          <a:ext cx="8794376" cy="2595880"/>
        </p:xfrm>
        <a:graphic>
          <a:graphicData uri="http://schemas.openxmlformats.org/drawingml/2006/table">
            <a:tbl>
              <a:tblPr firstRow="1" bandRow="1">
                <a:tableStyleId>{5C22544A-7EE6-4342-B048-85BDC9FD1C3A}</a:tableStyleId>
              </a:tblPr>
              <a:tblGrid>
                <a:gridCol w="1120853">
                  <a:extLst>
                    <a:ext uri="{9D8B030D-6E8A-4147-A177-3AD203B41FA5}">
                      <a16:colId xmlns:a16="http://schemas.microsoft.com/office/drawing/2014/main" val="101689774"/>
                    </a:ext>
                  </a:extLst>
                </a:gridCol>
                <a:gridCol w="1877841">
                  <a:extLst>
                    <a:ext uri="{9D8B030D-6E8A-4147-A177-3AD203B41FA5}">
                      <a16:colId xmlns:a16="http://schemas.microsoft.com/office/drawing/2014/main" val="1102973600"/>
                    </a:ext>
                  </a:extLst>
                </a:gridCol>
                <a:gridCol w="3597088">
                  <a:extLst>
                    <a:ext uri="{9D8B030D-6E8A-4147-A177-3AD203B41FA5}">
                      <a16:colId xmlns:a16="http://schemas.microsoft.com/office/drawing/2014/main" val="3478882590"/>
                    </a:ext>
                  </a:extLst>
                </a:gridCol>
                <a:gridCol w="2198594">
                  <a:extLst>
                    <a:ext uri="{9D8B030D-6E8A-4147-A177-3AD203B41FA5}">
                      <a16:colId xmlns:a16="http://schemas.microsoft.com/office/drawing/2014/main" val="3739324433"/>
                    </a:ext>
                  </a:extLst>
                </a:gridCol>
              </a:tblGrid>
              <a:tr h="370840">
                <a:tc>
                  <a:txBody>
                    <a:bodyPr/>
                    <a:lstStyle/>
                    <a:p>
                      <a:r>
                        <a:rPr lang="en-US" dirty="0"/>
                        <a:t>Symbol</a:t>
                      </a:r>
                    </a:p>
                  </a:txBody>
                  <a:tcPr/>
                </a:tc>
                <a:tc>
                  <a:txBody>
                    <a:bodyPr/>
                    <a:lstStyle/>
                    <a:p>
                      <a:r>
                        <a:rPr lang="en-US" dirty="0"/>
                        <a:t>File</a:t>
                      </a:r>
                    </a:p>
                  </a:txBody>
                  <a:tcPr/>
                </a:tc>
                <a:tc>
                  <a:txBody>
                    <a:bodyPr/>
                    <a:lstStyle/>
                    <a:p>
                      <a:r>
                        <a:rPr lang="en-US" dirty="0"/>
                        <a:t>Directory</a:t>
                      </a:r>
                    </a:p>
                  </a:txBody>
                  <a:tcPr/>
                </a:tc>
                <a:tc>
                  <a:txBody>
                    <a:bodyPr/>
                    <a:lstStyle/>
                    <a:p>
                      <a:r>
                        <a:rPr lang="en-US" dirty="0"/>
                        <a:t>Symbolic Link</a:t>
                      </a:r>
                    </a:p>
                  </a:txBody>
                  <a:tcPr/>
                </a:tc>
                <a:extLst>
                  <a:ext uri="{0D108BD9-81ED-4DB2-BD59-A6C34878D82A}">
                    <a16:rowId xmlns:a16="http://schemas.microsoft.com/office/drawing/2014/main" val="128870340"/>
                  </a:ext>
                </a:extLst>
              </a:tr>
              <a:tr h="370840">
                <a:tc>
                  <a:txBody>
                    <a:bodyPr/>
                    <a:lstStyle/>
                    <a:p>
                      <a:r>
                        <a:rPr lang="en-US" dirty="0"/>
                        <a:t>R</a:t>
                      </a:r>
                    </a:p>
                  </a:txBody>
                  <a:tcPr/>
                </a:tc>
                <a:tc>
                  <a:txBody>
                    <a:bodyPr/>
                    <a:lstStyle/>
                    <a:p>
                      <a:r>
                        <a:rPr lang="en-US" sz="1600" dirty="0"/>
                        <a:t>View Content</a:t>
                      </a:r>
                    </a:p>
                  </a:txBody>
                  <a:tcPr/>
                </a:tc>
                <a:tc>
                  <a:txBody>
                    <a:bodyPr/>
                    <a:lstStyle/>
                    <a:p>
                      <a:r>
                        <a:rPr lang="en-US" sz="1600" dirty="0"/>
                        <a:t>Read file names only in the directory</a:t>
                      </a:r>
                    </a:p>
                  </a:txBody>
                  <a:tcPr/>
                </a:tc>
                <a:tc>
                  <a:txBody>
                    <a:bodyPr/>
                    <a:lstStyle/>
                    <a:p>
                      <a:r>
                        <a:rPr lang="en-US" sz="1600" dirty="0"/>
                        <a:t>Permissions are determined by its linked target file</a:t>
                      </a:r>
                    </a:p>
                  </a:txBody>
                  <a:tcPr/>
                </a:tc>
                <a:extLst>
                  <a:ext uri="{0D108BD9-81ED-4DB2-BD59-A6C34878D82A}">
                    <a16:rowId xmlns:a16="http://schemas.microsoft.com/office/drawing/2014/main" val="3026378804"/>
                  </a:ext>
                </a:extLst>
              </a:tr>
              <a:tr h="370840">
                <a:tc>
                  <a:txBody>
                    <a:bodyPr/>
                    <a:lstStyle/>
                    <a:p>
                      <a:r>
                        <a:rPr lang="en-US" dirty="0"/>
                        <a:t>W</a:t>
                      </a:r>
                    </a:p>
                  </a:txBody>
                  <a:tcPr/>
                </a:tc>
                <a:tc>
                  <a:txBody>
                    <a:bodyPr/>
                    <a:lstStyle/>
                    <a:p>
                      <a:r>
                        <a:rPr lang="en-US" sz="1600" dirty="0"/>
                        <a:t>Change Content</a:t>
                      </a:r>
                    </a:p>
                  </a:txBody>
                  <a:tcPr/>
                </a:tc>
                <a:tc>
                  <a:txBody>
                    <a:bodyPr/>
                    <a:lstStyle/>
                    <a:p>
                      <a:r>
                        <a:rPr lang="en-US" sz="1600" dirty="0"/>
                        <a:t>Create, delete, move, rename files if "x" is granted</a:t>
                      </a:r>
                    </a:p>
                  </a:txBody>
                  <a:tcPr/>
                </a:tc>
                <a:tc>
                  <a:txBody>
                    <a:bodyPr/>
                    <a:lstStyle/>
                    <a:p>
                      <a:pPr algn="ctr"/>
                      <a:r>
                        <a:rPr lang="en-US" sz="1400" dirty="0"/>
                        <a:t>^</a:t>
                      </a:r>
                    </a:p>
                    <a:p>
                      <a:pPr algn="ctr"/>
                      <a:r>
                        <a:rPr lang="en-US" sz="1400" dirty="0"/>
                        <a:t>|</a:t>
                      </a:r>
                    </a:p>
                  </a:txBody>
                  <a:tcPr/>
                </a:tc>
                <a:extLst>
                  <a:ext uri="{0D108BD9-81ED-4DB2-BD59-A6C34878D82A}">
                    <a16:rowId xmlns:a16="http://schemas.microsoft.com/office/drawing/2014/main" val="392847955"/>
                  </a:ext>
                </a:extLst>
              </a:tr>
              <a:tr h="370840">
                <a:tc>
                  <a:txBody>
                    <a:bodyPr/>
                    <a:lstStyle/>
                    <a:p>
                      <a:r>
                        <a:rPr lang="en-US" dirty="0"/>
                        <a:t>X</a:t>
                      </a:r>
                    </a:p>
                  </a:txBody>
                  <a:tcPr/>
                </a:tc>
                <a:tc>
                  <a:txBody>
                    <a:bodyPr/>
                    <a:lstStyle/>
                    <a:p>
                      <a:r>
                        <a:rPr lang="en-US" sz="1600" dirty="0"/>
                        <a:t>Execute binary or script files</a:t>
                      </a:r>
                    </a:p>
                    <a:p>
                      <a:endParaRPr lang="en-US" sz="1600" dirty="0"/>
                    </a:p>
                  </a:txBody>
                  <a:tcPr/>
                </a:tc>
                <a:tc>
                  <a:txBody>
                    <a:bodyPr/>
                    <a:lstStyle/>
                    <a:p>
                      <a:r>
                        <a:rPr lang="en-US" sz="1600" dirty="0"/>
                        <a:t>Can be accessed, entered or passed through (cd), can access its files (</a:t>
                      </a:r>
                      <a:r>
                        <a:rPr lang="en-US" sz="1600" dirty="0" err="1"/>
                        <a:t>inode</a:t>
                      </a:r>
                      <a:r>
                        <a:rPr lang="en-US" sz="1600" dirty="0"/>
                        <a:t> information)</a:t>
                      </a:r>
                    </a:p>
                  </a:txBody>
                  <a:tcPr/>
                </a:tc>
                <a:tc>
                  <a:txBody>
                    <a:bodyPr/>
                    <a:lstStyle/>
                    <a:p>
                      <a:pPr algn="ctr"/>
                      <a:r>
                        <a:rPr lang="en-US" sz="1400" dirty="0"/>
                        <a:t>^</a:t>
                      </a:r>
                    </a:p>
                    <a:p>
                      <a:pPr algn="ctr"/>
                      <a:r>
                        <a:rPr lang="en-US" sz="1400" dirty="0"/>
                        <a:t>|</a:t>
                      </a:r>
                    </a:p>
                  </a:txBody>
                  <a:tcPr/>
                </a:tc>
                <a:extLst>
                  <a:ext uri="{0D108BD9-81ED-4DB2-BD59-A6C34878D82A}">
                    <a16:rowId xmlns:a16="http://schemas.microsoft.com/office/drawing/2014/main" val="3548700826"/>
                  </a:ext>
                </a:extLst>
              </a:tr>
            </a:tbl>
          </a:graphicData>
        </a:graphic>
      </p:graphicFrame>
    </p:spTree>
    <p:extLst>
      <p:ext uri="{BB962C8B-B14F-4D97-AF65-F5344CB8AC3E}">
        <p14:creationId xmlns:p14="http://schemas.microsoft.com/office/powerpoint/2010/main" val="18308127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99C9C8-CBDE-4FF7-AB3E-C1022B9FEC27}"/>
              </a:ext>
            </a:extLst>
          </p:cNvPr>
          <p:cNvSpPr>
            <a:spLocks noGrp="1"/>
          </p:cNvSpPr>
          <p:nvPr>
            <p:ph type="title"/>
          </p:nvPr>
        </p:nvSpPr>
        <p:spPr/>
        <p:txBody>
          <a:bodyPr/>
          <a:lstStyle/>
          <a:p>
            <a:r>
              <a:rPr lang="en-US" dirty="0"/>
              <a:t>Permission representation</a:t>
            </a:r>
          </a:p>
        </p:txBody>
      </p:sp>
      <p:graphicFrame>
        <p:nvGraphicFramePr>
          <p:cNvPr id="4" name="Content Placeholder 3">
            <a:extLst>
              <a:ext uri="{FF2B5EF4-FFF2-40B4-BE49-F238E27FC236}">
                <a16:creationId xmlns:a16="http://schemas.microsoft.com/office/drawing/2014/main" id="{C5349B40-A69A-4732-953E-D469CF0D0B26}"/>
              </a:ext>
            </a:extLst>
          </p:cNvPr>
          <p:cNvGraphicFramePr>
            <a:graphicFrameLocks noGrp="1"/>
          </p:cNvGraphicFramePr>
          <p:nvPr>
            <p:ph idx="1"/>
          </p:nvPr>
        </p:nvGraphicFramePr>
        <p:xfrm>
          <a:off x="457200" y="1752600"/>
          <a:ext cx="8229600" cy="3337560"/>
        </p:xfrm>
        <a:graphic>
          <a:graphicData uri="http://schemas.openxmlformats.org/drawingml/2006/table">
            <a:tbl>
              <a:tblPr firstRow="1" bandRow="1">
                <a:tableStyleId>{5C22544A-7EE6-4342-B048-85BDC9FD1C3A}</a:tableStyleId>
              </a:tblPr>
              <a:tblGrid>
                <a:gridCol w="1573306">
                  <a:extLst>
                    <a:ext uri="{9D8B030D-6E8A-4147-A177-3AD203B41FA5}">
                      <a16:colId xmlns:a16="http://schemas.microsoft.com/office/drawing/2014/main" val="3406174419"/>
                    </a:ext>
                  </a:extLst>
                </a:gridCol>
                <a:gridCol w="1734670">
                  <a:extLst>
                    <a:ext uri="{9D8B030D-6E8A-4147-A177-3AD203B41FA5}">
                      <a16:colId xmlns:a16="http://schemas.microsoft.com/office/drawing/2014/main" val="848604819"/>
                    </a:ext>
                  </a:extLst>
                </a:gridCol>
                <a:gridCol w="2205318">
                  <a:extLst>
                    <a:ext uri="{9D8B030D-6E8A-4147-A177-3AD203B41FA5}">
                      <a16:colId xmlns:a16="http://schemas.microsoft.com/office/drawing/2014/main" val="3119058556"/>
                    </a:ext>
                  </a:extLst>
                </a:gridCol>
                <a:gridCol w="2716306">
                  <a:extLst>
                    <a:ext uri="{9D8B030D-6E8A-4147-A177-3AD203B41FA5}">
                      <a16:colId xmlns:a16="http://schemas.microsoft.com/office/drawing/2014/main" val="3363968327"/>
                    </a:ext>
                  </a:extLst>
                </a:gridCol>
              </a:tblGrid>
              <a:tr h="370840">
                <a:tc>
                  <a:txBody>
                    <a:bodyPr/>
                    <a:lstStyle/>
                    <a:p>
                      <a:r>
                        <a:rPr lang="en-US" dirty="0"/>
                        <a:t>Octal Value</a:t>
                      </a:r>
                    </a:p>
                  </a:txBody>
                  <a:tcPr/>
                </a:tc>
                <a:tc>
                  <a:txBody>
                    <a:bodyPr/>
                    <a:lstStyle/>
                    <a:p>
                      <a:r>
                        <a:rPr lang="en-US" dirty="0"/>
                        <a:t>Binary Format</a:t>
                      </a:r>
                    </a:p>
                  </a:txBody>
                  <a:tcPr/>
                </a:tc>
                <a:tc>
                  <a:txBody>
                    <a:bodyPr/>
                    <a:lstStyle/>
                    <a:p>
                      <a:r>
                        <a:rPr lang="en-US" dirty="0"/>
                        <a:t>Symbolic Value</a:t>
                      </a:r>
                    </a:p>
                  </a:txBody>
                  <a:tcPr/>
                </a:tc>
                <a:tc>
                  <a:txBody>
                    <a:bodyPr/>
                    <a:lstStyle/>
                    <a:p>
                      <a:r>
                        <a:rPr lang="en-US" dirty="0"/>
                        <a:t>Permission</a:t>
                      </a:r>
                    </a:p>
                  </a:txBody>
                  <a:tcPr/>
                </a:tc>
                <a:extLst>
                  <a:ext uri="{0D108BD9-81ED-4DB2-BD59-A6C34878D82A}">
                    <a16:rowId xmlns:a16="http://schemas.microsoft.com/office/drawing/2014/main" val="658220335"/>
                  </a:ext>
                </a:extLst>
              </a:tr>
              <a:tr h="370840">
                <a:tc>
                  <a:txBody>
                    <a:bodyPr/>
                    <a:lstStyle/>
                    <a:p>
                      <a:pPr algn="ctr"/>
                      <a:r>
                        <a:rPr lang="en-US" dirty="0"/>
                        <a:t>0</a:t>
                      </a:r>
                    </a:p>
                  </a:txBody>
                  <a:tcPr/>
                </a:tc>
                <a:tc>
                  <a:txBody>
                    <a:bodyPr/>
                    <a:lstStyle/>
                    <a:p>
                      <a:pPr algn="ctr"/>
                      <a:r>
                        <a:rPr lang="en-US" dirty="0"/>
                        <a:t>000</a:t>
                      </a:r>
                    </a:p>
                  </a:txBody>
                  <a:tcPr/>
                </a:tc>
                <a:tc>
                  <a:txBody>
                    <a:bodyPr/>
                    <a:lstStyle/>
                    <a:p>
                      <a:pPr algn="ctr"/>
                      <a:r>
                        <a:rPr lang="en-US" dirty="0"/>
                        <a:t>---</a:t>
                      </a:r>
                    </a:p>
                  </a:txBody>
                  <a:tcPr/>
                </a:tc>
                <a:tc>
                  <a:txBody>
                    <a:bodyPr/>
                    <a:lstStyle/>
                    <a:p>
                      <a:r>
                        <a:rPr lang="en-US" dirty="0"/>
                        <a:t>None</a:t>
                      </a:r>
                    </a:p>
                  </a:txBody>
                  <a:tcPr/>
                </a:tc>
                <a:extLst>
                  <a:ext uri="{0D108BD9-81ED-4DB2-BD59-A6C34878D82A}">
                    <a16:rowId xmlns:a16="http://schemas.microsoft.com/office/drawing/2014/main" val="3441440508"/>
                  </a:ext>
                </a:extLst>
              </a:tr>
              <a:tr h="370840">
                <a:tc>
                  <a:txBody>
                    <a:bodyPr/>
                    <a:lstStyle/>
                    <a:p>
                      <a:pPr algn="ctr"/>
                      <a:r>
                        <a:rPr lang="en-US" dirty="0"/>
                        <a:t>1</a:t>
                      </a:r>
                    </a:p>
                  </a:txBody>
                  <a:tcPr/>
                </a:tc>
                <a:tc>
                  <a:txBody>
                    <a:bodyPr/>
                    <a:lstStyle/>
                    <a:p>
                      <a:pPr algn="ctr"/>
                      <a:r>
                        <a:rPr lang="en-US" dirty="0"/>
                        <a:t>001</a:t>
                      </a:r>
                    </a:p>
                  </a:txBody>
                  <a:tcPr/>
                </a:tc>
                <a:tc>
                  <a:txBody>
                    <a:bodyPr/>
                    <a:lstStyle/>
                    <a:p>
                      <a:pPr algn="ctr"/>
                      <a:r>
                        <a:rPr lang="en-US" dirty="0"/>
                        <a:t>--x</a:t>
                      </a:r>
                    </a:p>
                  </a:txBody>
                  <a:tcPr/>
                </a:tc>
                <a:tc>
                  <a:txBody>
                    <a:bodyPr/>
                    <a:lstStyle/>
                    <a:p>
                      <a:r>
                        <a:rPr lang="en-US" dirty="0"/>
                        <a:t>Execute only</a:t>
                      </a:r>
                    </a:p>
                  </a:txBody>
                  <a:tcPr/>
                </a:tc>
                <a:extLst>
                  <a:ext uri="{0D108BD9-81ED-4DB2-BD59-A6C34878D82A}">
                    <a16:rowId xmlns:a16="http://schemas.microsoft.com/office/drawing/2014/main" val="1194652965"/>
                  </a:ext>
                </a:extLst>
              </a:tr>
              <a:tr h="370840">
                <a:tc>
                  <a:txBody>
                    <a:bodyPr/>
                    <a:lstStyle/>
                    <a:p>
                      <a:pPr algn="ctr"/>
                      <a:r>
                        <a:rPr lang="en-US" dirty="0"/>
                        <a:t>2</a:t>
                      </a:r>
                    </a:p>
                  </a:txBody>
                  <a:tcPr/>
                </a:tc>
                <a:tc>
                  <a:txBody>
                    <a:bodyPr/>
                    <a:lstStyle/>
                    <a:p>
                      <a:pPr algn="ctr"/>
                      <a:r>
                        <a:rPr lang="en-US" dirty="0"/>
                        <a:t>010</a:t>
                      </a:r>
                    </a:p>
                  </a:txBody>
                  <a:tcPr/>
                </a:tc>
                <a:tc>
                  <a:txBody>
                    <a:bodyPr/>
                    <a:lstStyle/>
                    <a:p>
                      <a:pPr algn="ctr"/>
                      <a:r>
                        <a:rPr lang="en-US" dirty="0"/>
                        <a:t>-w-</a:t>
                      </a:r>
                    </a:p>
                  </a:txBody>
                  <a:tcPr/>
                </a:tc>
                <a:tc>
                  <a:txBody>
                    <a:bodyPr/>
                    <a:lstStyle/>
                    <a:p>
                      <a:r>
                        <a:rPr lang="en-US" dirty="0"/>
                        <a:t>Write only</a:t>
                      </a:r>
                    </a:p>
                  </a:txBody>
                  <a:tcPr/>
                </a:tc>
                <a:extLst>
                  <a:ext uri="{0D108BD9-81ED-4DB2-BD59-A6C34878D82A}">
                    <a16:rowId xmlns:a16="http://schemas.microsoft.com/office/drawing/2014/main" val="1750391076"/>
                  </a:ext>
                </a:extLst>
              </a:tr>
              <a:tr h="370840">
                <a:tc>
                  <a:txBody>
                    <a:bodyPr/>
                    <a:lstStyle/>
                    <a:p>
                      <a:pPr algn="ctr"/>
                      <a:r>
                        <a:rPr lang="en-US" dirty="0"/>
                        <a:t>3</a:t>
                      </a:r>
                    </a:p>
                  </a:txBody>
                  <a:tcPr/>
                </a:tc>
                <a:tc>
                  <a:txBody>
                    <a:bodyPr/>
                    <a:lstStyle/>
                    <a:p>
                      <a:pPr algn="ctr"/>
                      <a:r>
                        <a:rPr lang="en-US" dirty="0"/>
                        <a:t>011</a:t>
                      </a:r>
                    </a:p>
                  </a:txBody>
                  <a:tcPr/>
                </a:tc>
                <a:tc>
                  <a:txBody>
                    <a:bodyPr/>
                    <a:lstStyle/>
                    <a:p>
                      <a:pPr algn="ctr"/>
                      <a:r>
                        <a:rPr lang="en-US" dirty="0"/>
                        <a:t>-</a:t>
                      </a:r>
                      <a:r>
                        <a:rPr lang="en-US" dirty="0" err="1"/>
                        <a:t>wx</a:t>
                      </a:r>
                      <a:endParaRPr lang="en-US" dirty="0"/>
                    </a:p>
                  </a:txBody>
                  <a:tcPr/>
                </a:tc>
                <a:tc>
                  <a:txBody>
                    <a:bodyPr/>
                    <a:lstStyle/>
                    <a:p>
                      <a:r>
                        <a:rPr lang="en-US" dirty="0"/>
                        <a:t>Write and execute</a:t>
                      </a:r>
                    </a:p>
                  </a:txBody>
                  <a:tcPr/>
                </a:tc>
                <a:extLst>
                  <a:ext uri="{0D108BD9-81ED-4DB2-BD59-A6C34878D82A}">
                    <a16:rowId xmlns:a16="http://schemas.microsoft.com/office/drawing/2014/main" val="3613463213"/>
                  </a:ext>
                </a:extLst>
              </a:tr>
              <a:tr h="370840">
                <a:tc>
                  <a:txBody>
                    <a:bodyPr/>
                    <a:lstStyle/>
                    <a:p>
                      <a:pPr algn="ctr"/>
                      <a:r>
                        <a:rPr lang="en-US" dirty="0"/>
                        <a:t>4</a:t>
                      </a:r>
                    </a:p>
                  </a:txBody>
                  <a:tcPr/>
                </a:tc>
                <a:tc>
                  <a:txBody>
                    <a:bodyPr/>
                    <a:lstStyle/>
                    <a:p>
                      <a:pPr algn="ctr"/>
                      <a:r>
                        <a:rPr lang="en-US" dirty="0"/>
                        <a:t>100</a:t>
                      </a:r>
                    </a:p>
                  </a:txBody>
                  <a:tcPr/>
                </a:tc>
                <a:tc>
                  <a:txBody>
                    <a:bodyPr/>
                    <a:lstStyle/>
                    <a:p>
                      <a:pPr algn="ctr"/>
                      <a:r>
                        <a:rPr lang="en-US" dirty="0"/>
                        <a:t>r--</a:t>
                      </a:r>
                    </a:p>
                  </a:txBody>
                  <a:tcPr/>
                </a:tc>
                <a:tc>
                  <a:txBody>
                    <a:bodyPr/>
                    <a:lstStyle/>
                    <a:p>
                      <a:r>
                        <a:rPr lang="en-US" dirty="0"/>
                        <a:t>Read only</a:t>
                      </a:r>
                    </a:p>
                  </a:txBody>
                  <a:tcPr/>
                </a:tc>
                <a:extLst>
                  <a:ext uri="{0D108BD9-81ED-4DB2-BD59-A6C34878D82A}">
                    <a16:rowId xmlns:a16="http://schemas.microsoft.com/office/drawing/2014/main" val="3694249882"/>
                  </a:ext>
                </a:extLst>
              </a:tr>
              <a:tr h="370840">
                <a:tc>
                  <a:txBody>
                    <a:bodyPr/>
                    <a:lstStyle/>
                    <a:p>
                      <a:pPr algn="ctr"/>
                      <a:r>
                        <a:rPr lang="en-US" dirty="0"/>
                        <a:t>5</a:t>
                      </a:r>
                    </a:p>
                  </a:txBody>
                  <a:tcPr/>
                </a:tc>
                <a:tc>
                  <a:txBody>
                    <a:bodyPr/>
                    <a:lstStyle/>
                    <a:p>
                      <a:pPr algn="ctr"/>
                      <a:r>
                        <a:rPr lang="en-US" dirty="0"/>
                        <a:t>101</a:t>
                      </a:r>
                    </a:p>
                  </a:txBody>
                  <a:tcPr/>
                </a:tc>
                <a:tc>
                  <a:txBody>
                    <a:bodyPr/>
                    <a:lstStyle/>
                    <a:p>
                      <a:pPr algn="ctr"/>
                      <a:r>
                        <a:rPr lang="en-US" dirty="0"/>
                        <a:t>r-x</a:t>
                      </a:r>
                    </a:p>
                  </a:txBody>
                  <a:tcPr/>
                </a:tc>
                <a:tc>
                  <a:txBody>
                    <a:bodyPr/>
                    <a:lstStyle/>
                    <a:p>
                      <a:r>
                        <a:rPr lang="en-US" dirty="0"/>
                        <a:t>Read and execute</a:t>
                      </a:r>
                    </a:p>
                  </a:txBody>
                  <a:tcPr/>
                </a:tc>
                <a:extLst>
                  <a:ext uri="{0D108BD9-81ED-4DB2-BD59-A6C34878D82A}">
                    <a16:rowId xmlns:a16="http://schemas.microsoft.com/office/drawing/2014/main" val="1920925365"/>
                  </a:ext>
                </a:extLst>
              </a:tr>
              <a:tr h="370840">
                <a:tc>
                  <a:txBody>
                    <a:bodyPr/>
                    <a:lstStyle/>
                    <a:p>
                      <a:pPr algn="ctr"/>
                      <a:r>
                        <a:rPr lang="en-US" dirty="0"/>
                        <a:t>6</a:t>
                      </a:r>
                    </a:p>
                  </a:txBody>
                  <a:tcPr/>
                </a:tc>
                <a:tc>
                  <a:txBody>
                    <a:bodyPr/>
                    <a:lstStyle/>
                    <a:p>
                      <a:pPr algn="ctr"/>
                      <a:r>
                        <a:rPr lang="en-US" dirty="0"/>
                        <a:t>110</a:t>
                      </a:r>
                    </a:p>
                  </a:txBody>
                  <a:tcPr/>
                </a:tc>
                <a:tc>
                  <a:txBody>
                    <a:bodyPr/>
                    <a:lstStyle/>
                    <a:p>
                      <a:pPr algn="ctr"/>
                      <a:r>
                        <a:rPr lang="en-US" dirty="0" err="1"/>
                        <a:t>rw</a:t>
                      </a:r>
                      <a:r>
                        <a:rPr lang="en-US" dirty="0"/>
                        <a:t>-</a:t>
                      </a:r>
                    </a:p>
                  </a:txBody>
                  <a:tcPr/>
                </a:tc>
                <a:tc>
                  <a:txBody>
                    <a:bodyPr/>
                    <a:lstStyle/>
                    <a:p>
                      <a:r>
                        <a:rPr lang="en-US" dirty="0"/>
                        <a:t>Read and write</a:t>
                      </a:r>
                    </a:p>
                  </a:txBody>
                  <a:tcPr/>
                </a:tc>
                <a:extLst>
                  <a:ext uri="{0D108BD9-81ED-4DB2-BD59-A6C34878D82A}">
                    <a16:rowId xmlns:a16="http://schemas.microsoft.com/office/drawing/2014/main" val="1285494653"/>
                  </a:ext>
                </a:extLst>
              </a:tr>
              <a:tr h="370840">
                <a:tc>
                  <a:txBody>
                    <a:bodyPr/>
                    <a:lstStyle/>
                    <a:p>
                      <a:pPr algn="ctr"/>
                      <a:r>
                        <a:rPr lang="en-US" dirty="0"/>
                        <a:t>7</a:t>
                      </a:r>
                    </a:p>
                  </a:txBody>
                  <a:tcPr/>
                </a:tc>
                <a:tc>
                  <a:txBody>
                    <a:bodyPr/>
                    <a:lstStyle/>
                    <a:p>
                      <a:pPr algn="ctr"/>
                      <a:r>
                        <a:rPr lang="en-US" dirty="0"/>
                        <a:t>111</a:t>
                      </a:r>
                    </a:p>
                  </a:txBody>
                  <a:tcPr/>
                </a:tc>
                <a:tc>
                  <a:txBody>
                    <a:bodyPr/>
                    <a:lstStyle/>
                    <a:p>
                      <a:pPr algn="ctr"/>
                      <a:r>
                        <a:rPr lang="en-US" dirty="0" err="1"/>
                        <a:t>rwx</a:t>
                      </a:r>
                      <a:endParaRPr lang="en-US" dirty="0"/>
                    </a:p>
                  </a:txBody>
                  <a:tcPr/>
                </a:tc>
                <a:tc>
                  <a:txBody>
                    <a:bodyPr/>
                    <a:lstStyle/>
                    <a:p>
                      <a:r>
                        <a:rPr lang="en-US" dirty="0"/>
                        <a:t>All granted</a:t>
                      </a:r>
                    </a:p>
                  </a:txBody>
                  <a:tcPr/>
                </a:tc>
                <a:extLst>
                  <a:ext uri="{0D108BD9-81ED-4DB2-BD59-A6C34878D82A}">
                    <a16:rowId xmlns:a16="http://schemas.microsoft.com/office/drawing/2014/main" val="810239071"/>
                  </a:ext>
                </a:extLst>
              </a:tr>
            </a:tbl>
          </a:graphicData>
        </a:graphic>
      </p:graphicFrame>
    </p:spTree>
    <p:extLst>
      <p:ext uri="{BB962C8B-B14F-4D97-AF65-F5344CB8AC3E}">
        <p14:creationId xmlns:p14="http://schemas.microsoft.com/office/powerpoint/2010/main" val="34964342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screen shot of a computer&#10;&#10;Description automatically generated">
            <a:extLst>
              <a:ext uri="{FF2B5EF4-FFF2-40B4-BE49-F238E27FC236}">
                <a16:creationId xmlns:a16="http://schemas.microsoft.com/office/drawing/2014/main" id="{5101A291-F78C-4D15-9EEE-6C55717F361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94604" y="989614"/>
            <a:ext cx="4554791" cy="4878772"/>
          </a:xfrm>
          <a:prstGeom prst="rect">
            <a:avLst/>
          </a:prstGeom>
        </p:spPr>
      </p:pic>
    </p:spTree>
    <p:extLst>
      <p:ext uri="{BB962C8B-B14F-4D97-AF65-F5344CB8AC3E}">
        <p14:creationId xmlns:p14="http://schemas.microsoft.com/office/powerpoint/2010/main" val="21374536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0DF78-E392-134B-9B82-A16604BC26EE}"/>
              </a:ext>
            </a:extLst>
          </p:cNvPr>
          <p:cNvSpPr>
            <a:spLocks noGrp="1"/>
          </p:cNvSpPr>
          <p:nvPr>
            <p:ph type="title"/>
          </p:nvPr>
        </p:nvSpPr>
        <p:spPr/>
        <p:txBody>
          <a:bodyPr/>
          <a:lstStyle/>
          <a:p>
            <a:r>
              <a:rPr lang="en-US" dirty="0"/>
              <a:t>basics</a:t>
            </a:r>
          </a:p>
        </p:txBody>
      </p:sp>
      <p:sp>
        <p:nvSpPr>
          <p:cNvPr id="3" name="Content Placeholder 2">
            <a:extLst>
              <a:ext uri="{FF2B5EF4-FFF2-40B4-BE49-F238E27FC236}">
                <a16:creationId xmlns:a16="http://schemas.microsoft.com/office/drawing/2014/main" id="{8C63852E-29F5-C147-B5DA-06699769B5BA}"/>
              </a:ext>
            </a:extLst>
          </p:cNvPr>
          <p:cNvSpPr>
            <a:spLocks noGrp="1"/>
          </p:cNvSpPr>
          <p:nvPr>
            <p:ph idx="1"/>
          </p:nvPr>
        </p:nvSpPr>
        <p:spPr/>
        <p:txBody>
          <a:bodyPr>
            <a:normAutofit/>
          </a:bodyPr>
          <a:lstStyle/>
          <a:p>
            <a:r>
              <a:rPr lang="en-US" dirty="0"/>
              <a:t>Linux/Unix is a multi-user environment</a:t>
            </a:r>
          </a:p>
          <a:p>
            <a:endParaRPr lang="en-US" dirty="0"/>
          </a:p>
          <a:p>
            <a:r>
              <a:rPr lang="en-US" dirty="0"/>
              <a:t>Built around the concept of ‘groups’</a:t>
            </a:r>
          </a:p>
          <a:p>
            <a:pPr lvl="1"/>
            <a:r>
              <a:rPr lang="en-US" dirty="0"/>
              <a:t>A group is a collection of users</a:t>
            </a:r>
          </a:p>
          <a:p>
            <a:pPr lvl="1"/>
            <a:r>
              <a:rPr lang="en-US" dirty="0"/>
              <a:t>Has a unique identifier (Group IDs or GIDs)</a:t>
            </a:r>
          </a:p>
          <a:p>
            <a:pPr lvl="1"/>
            <a:endParaRPr lang="en-US" dirty="0"/>
          </a:p>
          <a:p>
            <a:r>
              <a:rPr lang="en-US" dirty="0"/>
              <a:t>Users</a:t>
            </a:r>
          </a:p>
          <a:p>
            <a:pPr lvl="1"/>
            <a:r>
              <a:rPr lang="en-US" dirty="0"/>
              <a:t>A username for login</a:t>
            </a:r>
          </a:p>
          <a:p>
            <a:pPr lvl="1"/>
            <a:r>
              <a:rPr lang="en-US" dirty="0"/>
              <a:t>A user ID (UID) for internal use</a:t>
            </a:r>
          </a:p>
        </p:txBody>
      </p:sp>
    </p:spTree>
    <p:extLst>
      <p:ext uri="{BB962C8B-B14F-4D97-AF65-F5344CB8AC3E}">
        <p14:creationId xmlns:p14="http://schemas.microsoft.com/office/powerpoint/2010/main" val="20331642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65BDB6-4F63-924A-9B26-8AF3043D5203}"/>
              </a:ext>
            </a:extLst>
          </p:cNvPr>
          <p:cNvSpPr>
            <a:spLocks noGrp="1"/>
          </p:cNvSpPr>
          <p:nvPr>
            <p:ph type="title"/>
          </p:nvPr>
        </p:nvSpPr>
        <p:spPr/>
        <p:txBody>
          <a:bodyPr/>
          <a:lstStyle/>
          <a:p>
            <a:r>
              <a:rPr lang="en-US" dirty="0"/>
              <a:t>root</a:t>
            </a:r>
          </a:p>
        </p:txBody>
      </p:sp>
      <p:sp>
        <p:nvSpPr>
          <p:cNvPr id="3" name="Content Placeholder 2">
            <a:extLst>
              <a:ext uri="{FF2B5EF4-FFF2-40B4-BE49-F238E27FC236}">
                <a16:creationId xmlns:a16="http://schemas.microsoft.com/office/drawing/2014/main" id="{C2DCE81B-A82D-5A48-92B3-0791AE83918D}"/>
              </a:ext>
            </a:extLst>
          </p:cNvPr>
          <p:cNvSpPr>
            <a:spLocks noGrp="1"/>
          </p:cNvSpPr>
          <p:nvPr>
            <p:ph idx="1"/>
          </p:nvPr>
        </p:nvSpPr>
        <p:spPr/>
        <p:txBody>
          <a:bodyPr/>
          <a:lstStyle/>
          <a:p>
            <a:r>
              <a:rPr lang="en-US" dirty="0"/>
              <a:t>System administrator</a:t>
            </a:r>
          </a:p>
          <a:p>
            <a:pPr lvl="1"/>
            <a:r>
              <a:rPr lang="en-US" dirty="0"/>
              <a:t>Also called “super user”</a:t>
            </a:r>
          </a:p>
          <a:p>
            <a:endParaRPr lang="en-US" dirty="0"/>
          </a:p>
          <a:p>
            <a:r>
              <a:rPr lang="en-US" dirty="0"/>
              <a:t>Can:</a:t>
            </a:r>
          </a:p>
          <a:p>
            <a:pPr lvl="1"/>
            <a:r>
              <a:rPr lang="en-US" dirty="0"/>
              <a:t>Access all files</a:t>
            </a:r>
          </a:p>
          <a:p>
            <a:pPr lvl="2"/>
            <a:r>
              <a:rPr lang="en-US" dirty="0"/>
              <a:t>Files, directories, devices, etc..</a:t>
            </a:r>
          </a:p>
          <a:p>
            <a:pPr lvl="1"/>
            <a:r>
              <a:rPr lang="en-US" dirty="0"/>
              <a:t>Permissions? What permissions?</a:t>
            </a:r>
          </a:p>
          <a:p>
            <a:pPr lvl="2"/>
            <a:r>
              <a:rPr lang="en-US" dirty="0"/>
              <a:t>RWX do not apply</a:t>
            </a:r>
          </a:p>
          <a:p>
            <a:pPr lvl="1"/>
            <a:r>
              <a:rPr lang="en-US" dirty="0"/>
              <a:t>Home directory is /root</a:t>
            </a:r>
          </a:p>
          <a:p>
            <a:pPr lvl="2"/>
            <a:r>
              <a:rPr lang="en-US" dirty="0"/>
              <a:t>Not /</a:t>
            </a:r>
            <a:r>
              <a:rPr lang="en-US" dirty="0" err="1"/>
              <a:t>usr</a:t>
            </a:r>
            <a:r>
              <a:rPr lang="en-US" dirty="0"/>
              <a:t>/root or /home/root</a:t>
            </a:r>
          </a:p>
        </p:txBody>
      </p:sp>
    </p:spTree>
    <p:extLst>
      <p:ext uri="{BB962C8B-B14F-4D97-AF65-F5344CB8AC3E}">
        <p14:creationId xmlns:p14="http://schemas.microsoft.com/office/powerpoint/2010/main" val="41538103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92145C-A750-3F41-9375-E13418A463EA}"/>
              </a:ext>
            </a:extLst>
          </p:cNvPr>
          <p:cNvSpPr>
            <a:spLocks noGrp="1"/>
          </p:cNvSpPr>
          <p:nvPr>
            <p:ph type="title"/>
          </p:nvPr>
        </p:nvSpPr>
        <p:spPr/>
        <p:txBody>
          <a:bodyPr/>
          <a:lstStyle/>
          <a:p>
            <a:r>
              <a:rPr lang="en-US" dirty="0"/>
              <a:t>Storing user information</a:t>
            </a:r>
          </a:p>
        </p:txBody>
      </p:sp>
      <p:sp>
        <p:nvSpPr>
          <p:cNvPr id="3" name="Content Placeholder 2">
            <a:extLst>
              <a:ext uri="{FF2B5EF4-FFF2-40B4-BE49-F238E27FC236}">
                <a16:creationId xmlns:a16="http://schemas.microsoft.com/office/drawing/2014/main" id="{0E693841-2CF0-E348-837E-2AA0E42D12D1}"/>
              </a:ext>
            </a:extLst>
          </p:cNvPr>
          <p:cNvSpPr>
            <a:spLocks noGrp="1"/>
          </p:cNvSpPr>
          <p:nvPr>
            <p:ph idx="1"/>
          </p:nvPr>
        </p:nvSpPr>
        <p:spPr/>
        <p:txBody>
          <a:bodyPr/>
          <a:lstStyle/>
          <a:p>
            <a:r>
              <a:rPr lang="en-US" dirty="0"/>
              <a:t>Linux follows the Unix convention of keeping user data in plain text files</a:t>
            </a:r>
          </a:p>
          <a:p>
            <a:endParaRPr lang="en-US" dirty="0"/>
          </a:p>
          <a:p>
            <a:r>
              <a:rPr lang="en-US" dirty="0"/>
              <a:t>These files are:</a:t>
            </a:r>
          </a:p>
          <a:p>
            <a:pPr lvl="1"/>
            <a:r>
              <a:rPr lang="en-US" dirty="0">
                <a:latin typeface="Consolas" panose="020B0609020204030204" pitchFamily="49" charset="0"/>
                <a:cs typeface="Consolas" panose="020B0609020204030204" pitchFamily="49" charset="0"/>
              </a:rPr>
              <a:t>/</a:t>
            </a:r>
            <a:r>
              <a:rPr lang="en-US" dirty="0" err="1">
                <a:latin typeface="Consolas" panose="020B0609020204030204" pitchFamily="49" charset="0"/>
                <a:cs typeface="Consolas" panose="020B0609020204030204" pitchFamily="49" charset="0"/>
              </a:rPr>
              <a:t>etc</a:t>
            </a:r>
            <a:r>
              <a:rPr lang="en-US" dirty="0">
                <a:latin typeface="Consolas" panose="020B0609020204030204" pitchFamily="49" charset="0"/>
                <a:cs typeface="Consolas" panose="020B0609020204030204" pitchFamily="49" charset="0"/>
              </a:rPr>
              <a:t>/group</a:t>
            </a:r>
          </a:p>
          <a:p>
            <a:pPr lvl="1"/>
            <a:r>
              <a:rPr lang="en-US" dirty="0">
                <a:latin typeface="Consolas" panose="020B0609020204030204" pitchFamily="49" charset="0"/>
                <a:cs typeface="Consolas" panose="020B0609020204030204" pitchFamily="49" charset="0"/>
              </a:rPr>
              <a:t>/</a:t>
            </a:r>
            <a:r>
              <a:rPr lang="en-US" dirty="0" err="1">
                <a:latin typeface="Consolas" panose="020B0609020204030204" pitchFamily="49" charset="0"/>
                <a:cs typeface="Consolas" panose="020B0609020204030204" pitchFamily="49" charset="0"/>
              </a:rPr>
              <a:t>etc</a:t>
            </a:r>
            <a:r>
              <a:rPr lang="en-US" dirty="0">
                <a:latin typeface="Consolas" panose="020B0609020204030204" pitchFamily="49" charset="0"/>
                <a:cs typeface="Consolas" panose="020B0609020204030204" pitchFamily="49" charset="0"/>
              </a:rPr>
              <a:t>/passwd</a:t>
            </a:r>
          </a:p>
          <a:p>
            <a:pPr lvl="1"/>
            <a:r>
              <a:rPr lang="en-US" dirty="0">
                <a:latin typeface="Consolas" panose="020B0609020204030204" pitchFamily="49" charset="0"/>
                <a:cs typeface="Consolas" panose="020B0609020204030204" pitchFamily="49" charset="0"/>
              </a:rPr>
              <a:t>/</a:t>
            </a:r>
            <a:r>
              <a:rPr lang="en-US" dirty="0" err="1">
                <a:latin typeface="Consolas" panose="020B0609020204030204" pitchFamily="49" charset="0"/>
                <a:cs typeface="Consolas" panose="020B0609020204030204" pitchFamily="49" charset="0"/>
              </a:rPr>
              <a:t>etc</a:t>
            </a:r>
            <a:r>
              <a:rPr lang="en-US" dirty="0">
                <a:latin typeface="Consolas" panose="020B0609020204030204" pitchFamily="49" charset="0"/>
                <a:cs typeface="Consolas" panose="020B0609020204030204" pitchFamily="49" charset="0"/>
              </a:rPr>
              <a:t>/shadow</a:t>
            </a:r>
          </a:p>
        </p:txBody>
      </p:sp>
    </p:spTree>
    <p:extLst>
      <p:ext uri="{BB962C8B-B14F-4D97-AF65-F5344CB8AC3E}">
        <p14:creationId xmlns:p14="http://schemas.microsoft.com/office/powerpoint/2010/main" val="32522681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6EA320-C785-6F44-8648-1F8B47644088}"/>
              </a:ext>
            </a:extLst>
          </p:cNvPr>
          <p:cNvSpPr>
            <a:spLocks noGrp="1"/>
          </p:cNvSpPr>
          <p:nvPr>
            <p:ph type="title"/>
          </p:nvPr>
        </p:nvSpPr>
        <p:spPr/>
        <p:txBody>
          <a:bodyPr/>
          <a:lstStyle/>
          <a:p>
            <a:r>
              <a:rPr lang="en-US" dirty="0"/>
              <a:t>Storing user information</a:t>
            </a:r>
          </a:p>
        </p:txBody>
      </p:sp>
      <p:sp>
        <p:nvSpPr>
          <p:cNvPr id="3" name="Content Placeholder 2">
            <a:extLst>
              <a:ext uri="{FF2B5EF4-FFF2-40B4-BE49-F238E27FC236}">
                <a16:creationId xmlns:a16="http://schemas.microsoft.com/office/drawing/2014/main" id="{EFD2F9D1-CA23-C341-8210-AF3F7C94396C}"/>
              </a:ext>
            </a:extLst>
          </p:cNvPr>
          <p:cNvSpPr>
            <a:spLocks noGrp="1"/>
          </p:cNvSpPr>
          <p:nvPr>
            <p:ph idx="1"/>
          </p:nvPr>
        </p:nvSpPr>
        <p:spPr/>
        <p:txBody>
          <a:bodyPr/>
          <a:lstStyle/>
          <a:p>
            <a:r>
              <a:rPr lang="en-US" dirty="0"/>
              <a:t>/</a:t>
            </a:r>
            <a:r>
              <a:rPr lang="en-US" dirty="0" err="1"/>
              <a:t>etc</a:t>
            </a:r>
            <a:r>
              <a:rPr lang="en-US" dirty="0"/>
              <a:t>/group</a:t>
            </a:r>
          </a:p>
          <a:p>
            <a:pPr lvl="1"/>
            <a:r>
              <a:rPr lang="en-US" dirty="0"/>
              <a:t>Stores group information and group members</a:t>
            </a:r>
          </a:p>
        </p:txBody>
      </p:sp>
    </p:spTree>
    <p:extLst>
      <p:ext uri="{BB962C8B-B14F-4D97-AF65-F5344CB8AC3E}">
        <p14:creationId xmlns:p14="http://schemas.microsoft.com/office/powerpoint/2010/main" val="53095002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ＭＳ Ｐ明朝"/>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Apothecary.thmx</Template>
  <TotalTime>4024</TotalTime>
  <Words>1000</Words>
  <Application>Microsoft Macintosh PowerPoint</Application>
  <PresentationFormat>On-screen Show (4:3)</PresentationFormat>
  <Paragraphs>207</Paragraphs>
  <Slides>22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Book Antiqua</vt:lpstr>
      <vt:lpstr>Calibri</vt:lpstr>
      <vt:lpstr>Century Gothic</vt:lpstr>
      <vt:lpstr>Consolas</vt:lpstr>
      <vt:lpstr>Apothecary</vt:lpstr>
      <vt:lpstr>Operating system security</vt:lpstr>
      <vt:lpstr>Linux / Unix Security Permissions</vt:lpstr>
      <vt:lpstr>Permission effects</vt:lpstr>
      <vt:lpstr>Permission representation</vt:lpstr>
      <vt:lpstr>PowerPoint Presentation</vt:lpstr>
      <vt:lpstr>basics</vt:lpstr>
      <vt:lpstr>root</vt:lpstr>
      <vt:lpstr>Storing user information</vt:lpstr>
      <vt:lpstr>Storing user information</vt:lpstr>
      <vt:lpstr>Storing user information</vt:lpstr>
      <vt:lpstr>Storing user information</vt:lpstr>
      <vt:lpstr>/etc/group</vt:lpstr>
      <vt:lpstr>User information</vt:lpstr>
      <vt:lpstr>/etc/passwd</vt:lpstr>
      <vt:lpstr>/etc/shadow</vt:lpstr>
      <vt:lpstr>Quick tangent</vt:lpstr>
      <vt:lpstr>Quick tangent</vt:lpstr>
      <vt:lpstr>defaults</vt:lpstr>
      <vt:lpstr>Switch user</vt:lpstr>
      <vt:lpstr>Pop quiz</vt:lpstr>
      <vt:lpstr>Get User/Group info</vt:lpstr>
      <vt:lpstr>limitations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Foundations of Health Information Technology</dc:title>
  <dc:creator>William Forsyth</dc:creator>
  <cp:lastModifiedBy>William Forsyth</cp:lastModifiedBy>
  <cp:revision>318</cp:revision>
  <dcterms:created xsi:type="dcterms:W3CDTF">2017-08-14T20:25:28Z</dcterms:created>
  <dcterms:modified xsi:type="dcterms:W3CDTF">2022-05-27T16:07:33Z</dcterms:modified>
</cp:coreProperties>
</file>