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4"/>
  </p:notesMasterIdLst>
  <p:sldIdLst>
    <p:sldId id="256" r:id="rId2"/>
    <p:sldId id="310" r:id="rId3"/>
    <p:sldId id="276" r:id="rId4"/>
    <p:sldId id="309" r:id="rId5"/>
    <p:sldId id="280" r:id="rId6"/>
    <p:sldId id="303" r:id="rId7"/>
    <p:sldId id="284" r:id="rId8"/>
    <p:sldId id="311" r:id="rId9"/>
    <p:sldId id="312" r:id="rId10"/>
    <p:sldId id="313" r:id="rId11"/>
    <p:sldId id="314" r:id="rId12"/>
    <p:sldId id="330" r:id="rId13"/>
    <p:sldId id="316" r:id="rId14"/>
    <p:sldId id="317" r:id="rId15"/>
    <p:sldId id="318" r:id="rId16"/>
    <p:sldId id="319" r:id="rId17"/>
    <p:sldId id="320" r:id="rId18"/>
    <p:sldId id="321" r:id="rId19"/>
    <p:sldId id="322" r:id="rId20"/>
    <p:sldId id="323" r:id="rId21"/>
    <p:sldId id="324" r:id="rId22"/>
    <p:sldId id="325" r:id="rId23"/>
    <p:sldId id="326" r:id="rId24"/>
    <p:sldId id="327" r:id="rId25"/>
    <p:sldId id="331" r:id="rId26"/>
    <p:sldId id="328" r:id="rId27"/>
    <p:sldId id="329" r:id="rId28"/>
    <p:sldId id="332" r:id="rId29"/>
    <p:sldId id="333" r:id="rId30"/>
    <p:sldId id="334" r:id="rId31"/>
    <p:sldId id="335" r:id="rId32"/>
    <p:sldId id="336" r:id="rId33"/>
    <p:sldId id="337" r:id="rId34"/>
    <p:sldId id="339" r:id="rId35"/>
    <p:sldId id="338" r:id="rId36"/>
    <p:sldId id="286" r:id="rId37"/>
    <p:sldId id="285" r:id="rId38"/>
    <p:sldId id="340" r:id="rId39"/>
    <p:sldId id="341" r:id="rId40"/>
    <p:sldId id="345" r:id="rId41"/>
    <p:sldId id="308" r:id="rId42"/>
    <p:sldId id="343" r:id="rId43"/>
    <p:sldId id="344" r:id="rId44"/>
    <p:sldId id="347" r:id="rId45"/>
    <p:sldId id="348" r:id="rId46"/>
    <p:sldId id="349" r:id="rId47"/>
    <p:sldId id="350" r:id="rId48"/>
    <p:sldId id="351" r:id="rId49"/>
    <p:sldId id="352" r:id="rId50"/>
    <p:sldId id="353" r:id="rId51"/>
    <p:sldId id="354" r:id="rId52"/>
    <p:sldId id="355" r:id="rId53"/>
    <p:sldId id="356" r:id="rId54"/>
    <p:sldId id="357" r:id="rId55"/>
    <p:sldId id="358" r:id="rId56"/>
    <p:sldId id="359" r:id="rId57"/>
    <p:sldId id="360" r:id="rId58"/>
    <p:sldId id="362" r:id="rId59"/>
    <p:sldId id="361" r:id="rId60"/>
    <p:sldId id="363" r:id="rId61"/>
    <p:sldId id="364" r:id="rId62"/>
    <p:sldId id="365" r:id="rId63"/>
    <p:sldId id="366" r:id="rId64"/>
    <p:sldId id="367" r:id="rId65"/>
    <p:sldId id="368" r:id="rId66"/>
    <p:sldId id="369" r:id="rId67"/>
    <p:sldId id="379" r:id="rId68"/>
    <p:sldId id="370" r:id="rId69"/>
    <p:sldId id="371" r:id="rId70"/>
    <p:sldId id="372" r:id="rId71"/>
    <p:sldId id="373" r:id="rId72"/>
    <p:sldId id="374" r:id="rId73"/>
    <p:sldId id="375" r:id="rId74"/>
    <p:sldId id="376" r:id="rId75"/>
    <p:sldId id="377" r:id="rId76"/>
    <p:sldId id="378" r:id="rId77"/>
    <p:sldId id="380" r:id="rId78"/>
    <p:sldId id="381" r:id="rId79"/>
    <p:sldId id="382" r:id="rId80"/>
    <p:sldId id="383" r:id="rId81"/>
    <p:sldId id="384" r:id="rId82"/>
    <p:sldId id="385" r:id="rId83"/>
    <p:sldId id="386" r:id="rId84"/>
    <p:sldId id="388" r:id="rId85"/>
    <p:sldId id="389" r:id="rId86"/>
    <p:sldId id="390" r:id="rId87"/>
    <p:sldId id="391" r:id="rId88"/>
    <p:sldId id="392" r:id="rId89"/>
    <p:sldId id="393" r:id="rId90"/>
    <p:sldId id="394" r:id="rId91"/>
    <p:sldId id="395" r:id="rId92"/>
    <p:sldId id="396" r:id="rId93"/>
    <p:sldId id="398" r:id="rId94"/>
    <p:sldId id="397" r:id="rId95"/>
    <p:sldId id="399" r:id="rId96"/>
    <p:sldId id="401" r:id="rId97"/>
    <p:sldId id="400" r:id="rId98"/>
    <p:sldId id="402" r:id="rId99"/>
    <p:sldId id="404" r:id="rId100"/>
    <p:sldId id="403" r:id="rId101"/>
    <p:sldId id="405" r:id="rId102"/>
    <p:sldId id="406"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3A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0439" autoAdjust="0"/>
  </p:normalViewPr>
  <p:slideViewPr>
    <p:cSldViewPr snapToGrid="0" snapToObjects="1">
      <p:cViewPr varScale="1">
        <p:scale>
          <a:sx n="115" d="100"/>
          <a:sy n="115" d="100"/>
        </p:scale>
        <p:origin x="-271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notesMaster" Target="notesMasters/notesMaster1.xml"/><Relationship Id="rId105" Type="http://schemas.openxmlformats.org/officeDocument/2006/relationships/printerSettings" Target="printerSettings/printerSettings1.bin"/><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FB2A4B-F289-DC48-8290-30A8508779E3}" type="datetimeFigureOut">
              <a:rPr lang="en-US" smtClean="0"/>
              <a:t>1/16/14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62685E-9A15-DD44-B50B-276A6134A8A7}" type="slidenum">
              <a:rPr lang="en-US" smtClean="0"/>
              <a:t>‹#›</a:t>
            </a:fld>
            <a:endParaRPr lang="en-US"/>
          </a:p>
        </p:txBody>
      </p:sp>
    </p:spTree>
    <p:extLst>
      <p:ext uri="{BB962C8B-B14F-4D97-AF65-F5344CB8AC3E}">
        <p14:creationId xmlns:p14="http://schemas.microsoft.com/office/powerpoint/2010/main" val="10088269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2685E-9A15-DD44-B50B-276A6134A8A7}" type="slidenum">
              <a:rPr lang="en-US" smtClean="0"/>
              <a:t>41</a:t>
            </a:fld>
            <a:endParaRPr lang="en-US"/>
          </a:p>
        </p:txBody>
      </p:sp>
    </p:spTree>
    <p:extLst>
      <p:ext uri="{BB962C8B-B14F-4D97-AF65-F5344CB8AC3E}">
        <p14:creationId xmlns:p14="http://schemas.microsoft.com/office/powerpoint/2010/main" val="2061055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2685E-9A15-DD44-B50B-276A6134A8A7}" type="slidenum">
              <a:rPr lang="en-US" smtClean="0"/>
              <a:t>44</a:t>
            </a:fld>
            <a:endParaRPr lang="en-US"/>
          </a:p>
        </p:txBody>
      </p:sp>
    </p:spTree>
    <p:extLst>
      <p:ext uri="{BB962C8B-B14F-4D97-AF65-F5344CB8AC3E}">
        <p14:creationId xmlns:p14="http://schemas.microsoft.com/office/powerpoint/2010/main" val="2061055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2685E-9A15-DD44-B50B-276A6134A8A7}" type="slidenum">
              <a:rPr lang="en-US" smtClean="0"/>
              <a:t>55</a:t>
            </a:fld>
            <a:endParaRPr lang="en-US"/>
          </a:p>
        </p:txBody>
      </p:sp>
    </p:spTree>
    <p:extLst>
      <p:ext uri="{BB962C8B-B14F-4D97-AF65-F5344CB8AC3E}">
        <p14:creationId xmlns:p14="http://schemas.microsoft.com/office/powerpoint/2010/main" val="2061055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2685E-9A15-DD44-B50B-276A6134A8A7}" type="slidenum">
              <a:rPr lang="en-US" smtClean="0"/>
              <a:t>61</a:t>
            </a:fld>
            <a:endParaRPr lang="en-US"/>
          </a:p>
        </p:txBody>
      </p:sp>
    </p:spTree>
    <p:extLst>
      <p:ext uri="{BB962C8B-B14F-4D97-AF65-F5344CB8AC3E}">
        <p14:creationId xmlns:p14="http://schemas.microsoft.com/office/powerpoint/2010/main" val="2061055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3C8188-5ED6-E348-A6E4-567292A4FA19}"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1702322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C8188-5ED6-E348-A6E4-567292A4FA19}"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409679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C8188-5ED6-E348-A6E4-567292A4FA19}"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239921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C8188-5ED6-E348-A6E4-567292A4FA19}"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09455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3C8188-5ED6-E348-A6E4-567292A4FA19}"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63235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3C8188-5ED6-E348-A6E4-567292A4FA19}" type="datetimeFigureOut">
              <a:rPr lang="en-US" smtClean="0"/>
              <a:t>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609076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3C8188-5ED6-E348-A6E4-567292A4FA19}" type="datetimeFigureOut">
              <a:rPr lang="en-US" smtClean="0"/>
              <a:t>1/16/14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452566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3C8188-5ED6-E348-A6E4-567292A4FA19}" type="datetimeFigureOut">
              <a:rPr lang="en-US" smtClean="0"/>
              <a:t>1/16/14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4147324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C8188-5ED6-E348-A6E4-567292A4FA19}" type="datetimeFigureOut">
              <a:rPr lang="en-US" smtClean="0"/>
              <a:t>1/16/14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4034955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C8188-5ED6-E348-A6E4-567292A4FA19}" type="datetimeFigureOut">
              <a:rPr lang="en-US" smtClean="0"/>
              <a:t>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10747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C8188-5ED6-E348-A6E4-567292A4FA19}" type="datetimeFigureOut">
              <a:rPr lang="en-US" smtClean="0"/>
              <a:t>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14516073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C8188-5ED6-E348-A6E4-567292A4FA19}" type="datetimeFigureOut">
              <a:rPr lang="en-US" smtClean="0"/>
              <a:t>1/16/14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73E821-C288-0044-BD0B-03C8193AC021}" type="slidenum">
              <a:rPr lang="en-US" smtClean="0"/>
              <a:t>‹#›</a:t>
            </a:fld>
            <a:endParaRPr lang="en-US"/>
          </a:p>
        </p:txBody>
      </p:sp>
    </p:spTree>
    <p:extLst>
      <p:ext uri="{BB962C8B-B14F-4D97-AF65-F5344CB8AC3E}">
        <p14:creationId xmlns:p14="http://schemas.microsoft.com/office/powerpoint/2010/main" val="1416531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2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25.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 Id="rId3" Type="http://schemas.openxmlformats.org/officeDocument/2006/relationships/image" Target="../media/image5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t galle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346010" y="2217734"/>
            <a:ext cx="8454432" cy="769441"/>
          </a:xfrm>
          <a:prstGeom prst="rect">
            <a:avLst/>
          </a:prstGeom>
          <a:noFill/>
        </p:spPr>
        <p:txBody>
          <a:bodyPr wrap="square" rtlCol="0">
            <a:spAutoFit/>
          </a:bodyPr>
          <a:lstStyle/>
          <a:p>
            <a:pPr algn="ctr"/>
            <a:r>
              <a:rPr lang="en-US" sz="4400" b="1" dirty="0" smtClean="0">
                <a:solidFill>
                  <a:srgbClr val="3A3A3A"/>
                </a:solidFill>
                <a:latin typeface="Century Gothic"/>
                <a:cs typeface="Century Gothic"/>
              </a:rPr>
              <a:t>Creating Online Exhibits</a:t>
            </a:r>
            <a:endParaRPr lang="en-US" sz="4400" dirty="0">
              <a:solidFill>
                <a:srgbClr val="3A3A3A"/>
              </a:solidFill>
              <a:latin typeface="Century Gothic"/>
              <a:cs typeface="Century Gothic"/>
            </a:endParaRPr>
          </a:p>
        </p:txBody>
      </p:sp>
      <p:sp>
        <p:nvSpPr>
          <p:cNvPr id="2" name="TextBox 1"/>
          <p:cNvSpPr txBox="1"/>
          <p:nvPr/>
        </p:nvSpPr>
        <p:spPr>
          <a:xfrm>
            <a:off x="1282494" y="2973414"/>
            <a:ext cx="6412473" cy="923330"/>
          </a:xfrm>
          <a:prstGeom prst="rect">
            <a:avLst/>
          </a:prstGeom>
          <a:noFill/>
        </p:spPr>
        <p:txBody>
          <a:bodyPr wrap="square" rtlCol="0">
            <a:spAutoFit/>
          </a:bodyPr>
          <a:lstStyle/>
          <a:p>
            <a:pPr algn="ctr"/>
            <a:r>
              <a:rPr lang="en-US" b="1" dirty="0" smtClean="0">
                <a:solidFill>
                  <a:srgbClr val="3A3A3A"/>
                </a:solidFill>
                <a:latin typeface="Century Gothic"/>
                <a:cs typeface="Century Gothic"/>
              </a:rPr>
              <a:t>Georgia Association of Museums and Galleries</a:t>
            </a:r>
          </a:p>
          <a:p>
            <a:pPr algn="ctr"/>
            <a:r>
              <a:rPr lang="en-US" b="1" dirty="0" smtClean="0">
                <a:solidFill>
                  <a:srgbClr val="3A3A3A"/>
                </a:solidFill>
                <a:latin typeface="Century Gothic"/>
                <a:cs typeface="Century Gothic"/>
              </a:rPr>
              <a:t>January 22, 2014</a:t>
            </a:r>
            <a:endParaRPr lang="en-US" dirty="0">
              <a:solidFill>
                <a:srgbClr val="3A3A3A"/>
              </a:solidFill>
              <a:latin typeface="Century Gothic"/>
              <a:cs typeface="Century Gothic"/>
            </a:endParaRPr>
          </a:p>
          <a:p>
            <a:endParaRPr lang="en-US" dirty="0">
              <a:solidFill>
                <a:srgbClr val="3A3A3A"/>
              </a:solidFill>
              <a:latin typeface="Century Gothic"/>
              <a:cs typeface="Century Gothic"/>
            </a:endParaRPr>
          </a:p>
        </p:txBody>
      </p:sp>
    </p:spTree>
    <p:extLst>
      <p:ext uri="{BB962C8B-B14F-4D97-AF65-F5344CB8AC3E}">
        <p14:creationId xmlns:p14="http://schemas.microsoft.com/office/powerpoint/2010/main" val="37586317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4324230"/>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474870" y="2117453"/>
            <a:ext cx="8216347" cy="2585323"/>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Oh,…and</a:t>
            </a:r>
            <a:br>
              <a:rPr lang="en-US" sz="5400" b="1" dirty="0" smtClean="0">
                <a:solidFill>
                  <a:schemeClr val="bg1"/>
                </a:solidFill>
                <a:latin typeface="Century Gothic"/>
                <a:cs typeface="Century Gothic"/>
              </a:rPr>
            </a:br>
            <a:r>
              <a:rPr lang="en-US" sz="5400" b="1" dirty="0" smtClean="0">
                <a:solidFill>
                  <a:schemeClr val="accent6"/>
                </a:solidFill>
                <a:latin typeface="Century Gothic"/>
                <a:cs typeface="Century Gothic"/>
              </a:rPr>
              <a:t>ONE MORE MORE THING</a:t>
            </a:r>
            <a:r>
              <a:rPr lang="en-US" sz="5400" b="1" dirty="0" smtClean="0">
                <a:solidFill>
                  <a:schemeClr val="bg1"/>
                </a:solidFill>
                <a:latin typeface="Century Gothic"/>
                <a:cs typeface="Century Gothic"/>
              </a:rPr>
              <a:t>.</a:t>
            </a:r>
          </a:p>
        </p:txBody>
      </p:sp>
    </p:spTree>
    <p:extLst>
      <p:ext uri="{BB962C8B-B14F-4D97-AF65-F5344CB8AC3E}">
        <p14:creationId xmlns:p14="http://schemas.microsoft.com/office/powerpoint/2010/main" val="390727456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nalytic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380328"/>
          </a:xfrm>
          <a:prstGeom prst="rect">
            <a:avLst/>
          </a:prstGeom>
        </p:spPr>
      </p:pic>
      <p:sp>
        <p:nvSpPr>
          <p:cNvPr id="4" name="TextBox 3"/>
          <p:cNvSpPr txBox="1"/>
          <p:nvPr/>
        </p:nvSpPr>
        <p:spPr>
          <a:xfrm>
            <a:off x="1686050" y="2446796"/>
            <a:ext cx="6066479" cy="1938992"/>
          </a:xfrm>
          <a:prstGeom prst="rect">
            <a:avLst/>
          </a:prstGeom>
          <a:solidFill>
            <a:schemeClr val="bg1"/>
          </a:solidFill>
          <a:ln>
            <a:solidFill>
              <a:schemeClr val="tx1"/>
            </a:solidFill>
          </a:ln>
        </p:spPr>
        <p:txBody>
          <a:bodyPr wrap="square" rtlCol="0">
            <a:spAutoFit/>
          </a:bodyPr>
          <a:lstStyle/>
          <a:p>
            <a:pPr algn="ctr"/>
            <a:r>
              <a:rPr lang="en-US" sz="4000" b="1" dirty="0" smtClean="0">
                <a:latin typeface="Century Gothic"/>
                <a:cs typeface="Century Gothic"/>
              </a:rPr>
              <a:t>Google Analytics is FREE and should be on all Web sites.</a:t>
            </a:r>
          </a:p>
        </p:txBody>
      </p:sp>
    </p:spTree>
    <p:extLst>
      <p:ext uri="{BB962C8B-B14F-4D97-AF65-F5344CB8AC3E}">
        <p14:creationId xmlns:p14="http://schemas.microsoft.com/office/powerpoint/2010/main" val="776407240"/>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761674" y="2471921"/>
            <a:ext cx="7406448" cy="1754327"/>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Technology Platforms and Technical Issues</a:t>
            </a:r>
            <a:r>
              <a:rPr lang="en-US" sz="1200" b="1" dirty="0">
                <a:solidFill>
                  <a:srgbClr val="FF0000"/>
                </a:solidFill>
                <a:latin typeface="Wingdings"/>
                <a:ea typeface="Wingdings"/>
                <a:cs typeface="Wingdings"/>
                <a:sym typeface="Wingdings"/>
              </a:rPr>
              <a:t></a:t>
            </a:r>
            <a:endParaRPr lang="en-US" sz="1200" b="1" dirty="0" smtClean="0">
              <a:solidFill>
                <a:schemeClr val="bg1"/>
              </a:solidFill>
              <a:latin typeface="Century Gothic"/>
              <a:cs typeface="Century Gothic"/>
            </a:endParaRPr>
          </a:p>
        </p:txBody>
      </p:sp>
    </p:spTree>
    <p:extLst>
      <p:ext uri="{BB962C8B-B14F-4D97-AF65-F5344CB8AC3E}">
        <p14:creationId xmlns:p14="http://schemas.microsoft.com/office/powerpoint/2010/main" val="26343748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itle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9745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771" y="373564"/>
            <a:ext cx="8765789" cy="1323439"/>
          </a:xfrm>
          <a:prstGeom prst="rect">
            <a:avLst/>
          </a:prstGeom>
          <a:noFill/>
        </p:spPr>
        <p:txBody>
          <a:bodyPr wrap="square" rtlCol="0">
            <a:spAutoFit/>
          </a:bodyPr>
          <a:lstStyle/>
          <a:p>
            <a:pPr algn="ctr"/>
            <a:r>
              <a:rPr lang="en-US" sz="4000" b="1" dirty="0" smtClean="0">
                <a:solidFill>
                  <a:schemeClr val="accent6"/>
                </a:solidFill>
                <a:latin typeface="Century Gothic"/>
                <a:cs typeface="Century Gothic"/>
              </a:rPr>
              <a:t>Two Incredibly Important Steps</a:t>
            </a:r>
            <a:br>
              <a:rPr lang="en-US" sz="4000" b="1" dirty="0" smtClean="0">
                <a:solidFill>
                  <a:schemeClr val="accent6"/>
                </a:solidFill>
                <a:latin typeface="Century Gothic"/>
                <a:cs typeface="Century Gothic"/>
              </a:rPr>
            </a:br>
            <a:r>
              <a:rPr lang="en-US" sz="4000" b="1" dirty="0" smtClean="0">
                <a:solidFill>
                  <a:schemeClr val="accent6"/>
                </a:solidFill>
                <a:latin typeface="Century Gothic"/>
                <a:cs typeface="Century Gothic"/>
              </a:rPr>
              <a:t>for the Non-Designer</a:t>
            </a:r>
            <a:endParaRPr lang="en-US" sz="4000" b="1" dirty="0" smtClean="0">
              <a:solidFill>
                <a:schemeClr val="accent6"/>
              </a:solidFill>
              <a:latin typeface="Century Gothic"/>
              <a:cs typeface="Century Gothic"/>
            </a:endParaRPr>
          </a:p>
        </p:txBody>
      </p:sp>
      <p:sp>
        <p:nvSpPr>
          <p:cNvPr id="3" name="TextBox 2"/>
          <p:cNvSpPr txBox="1"/>
          <p:nvPr/>
        </p:nvSpPr>
        <p:spPr>
          <a:xfrm>
            <a:off x="572758" y="2669854"/>
            <a:ext cx="7894196" cy="1661993"/>
          </a:xfrm>
          <a:prstGeom prst="rect">
            <a:avLst/>
          </a:prstGeom>
          <a:noFill/>
        </p:spPr>
        <p:txBody>
          <a:bodyPr wrap="square" rtlCol="0">
            <a:spAutoFit/>
          </a:bodyPr>
          <a:lstStyle/>
          <a:p>
            <a:pPr algn="ctr"/>
            <a:r>
              <a:rPr lang="en-US" sz="3400" b="1" dirty="0" smtClean="0">
                <a:solidFill>
                  <a:srgbClr val="3A3A3A"/>
                </a:solidFill>
                <a:latin typeface="Century Gothic"/>
                <a:cs typeface="Century Gothic"/>
              </a:rPr>
              <a:t>Brainstorming</a:t>
            </a:r>
            <a:endParaRPr lang="en-US" sz="3400" b="1" dirty="0" smtClean="0">
              <a:solidFill>
                <a:srgbClr val="3A3A3A"/>
              </a:solidFill>
              <a:latin typeface="Century Gothic"/>
              <a:cs typeface="Century Gothic"/>
            </a:endParaRPr>
          </a:p>
          <a:p>
            <a:pPr algn="ctr"/>
            <a:endParaRPr lang="en-US" sz="3400" b="1" dirty="0">
              <a:solidFill>
                <a:srgbClr val="3A3A3A"/>
              </a:solidFill>
              <a:latin typeface="Century Gothic"/>
              <a:cs typeface="Century Gothic"/>
            </a:endParaRPr>
          </a:p>
          <a:p>
            <a:pPr algn="ctr"/>
            <a:r>
              <a:rPr lang="en-US" sz="3400" b="1" dirty="0" smtClean="0">
                <a:solidFill>
                  <a:srgbClr val="3A3A3A"/>
                </a:solidFill>
                <a:latin typeface="Century Gothic"/>
                <a:cs typeface="Century Gothic"/>
              </a:rPr>
              <a:t>Categorization</a:t>
            </a:r>
            <a:endParaRPr lang="en-US" sz="3400" b="1" dirty="0" smtClean="0">
              <a:solidFill>
                <a:srgbClr val="3A3A3A"/>
              </a:solidFill>
              <a:latin typeface="Century Gothic"/>
              <a:cs typeface="Century Gothic"/>
            </a:endParaRPr>
          </a:p>
        </p:txBody>
      </p:sp>
    </p:spTree>
    <p:extLst>
      <p:ext uri="{BB962C8B-B14F-4D97-AF65-F5344CB8AC3E}">
        <p14:creationId xmlns:p14="http://schemas.microsoft.com/office/powerpoint/2010/main" val="21357997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b="1" dirty="0">
                <a:solidFill>
                  <a:schemeClr val="accent6"/>
                </a:solidFill>
                <a:latin typeface="Century Gothic"/>
              </a:rPr>
              <a:t>Brainstorming</a:t>
            </a:r>
          </a:p>
        </p:txBody>
      </p:sp>
      <p:sp>
        <p:nvSpPr>
          <p:cNvPr id="18435" name="Rectangle 3"/>
          <p:cNvSpPr>
            <a:spLocks noGrp="1" noChangeArrowheads="1"/>
          </p:cNvSpPr>
          <p:nvPr>
            <p:ph type="body" idx="1"/>
          </p:nvPr>
        </p:nvSpPr>
        <p:spPr/>
        <p:txBody>
          <a:bodyPr/>
          <a:lstStyle/>
          <a:p>
            <a:pPr>
              <a:lnSpc>
                <a:spcPct val="140000"/>
              </a:lnSpc>
            </a:pPr>
            <a:r>
              <a:rPr lang="en-US" b="1" dirty="0">
                <a:latin typeface="Century Gothic"/>
              </a:rPr>
              <a:t>Generate ideas about what you want to see on the site (personal, departmental, company-wide objectives)</a:t>
            </a:r>
          </a:p>
          <a:p>
            <a:pPr>
              <a:lnSpc>
                <a:spcPct val="140000"/>
              </a:lnSpc>
            </a:pPr>
            <a:r>
              <a:rPr lang="en-US" b="1" dirty="0">
                <a:latin typeface="Century Gothic"/>
              </a:rPr>
              <a:t>Generate ideas about what your users will want to see on the site</a:t>
            </a:r>
          </a:p>
        </p:txBody>
      </p:sp>
    </p:spTree>
    <p:extLst>
      <p:ext uri="{BB962C8B-B14F-4D97-AF65-F5344CB8AC3E}">
        <p14:creationId xmlns:p14="http://schemas.microsoft.com/office/powerpoint/2010/main" val="32263304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b="1" dirty="0">
                <a:solidFill>
                  <a:schemeClr val="accent6"/>
                </a:solidFill>
                <a:latin typeface="Century Gothic"/>
              </a:rPr>
              <a:t>Brainstorming</a:t>
            </a:r>
          </a:p>
        </p:txBody>
      </p:sp>
      <p:sp>
        <p:nvSpPr>
          <p:cNvPr id="19459" name="Rectangle 3"/>
          <p:cNvSpPr>
            <a:spLocks noGrp="1" noChangeArrowheads="1"/>
          </p:cNvSpPr>
          <p:nvPr>
            <p:ph type="body" idx="1"/>
          </p:nvPr>
        </p:nvSpPr>
        <p:spPr/>
        <p:txBody>
          <a:bodyPr/>
          <a:lstStyle/>
          <a:p>
            <a:pPr>
              <a:lnSpc>
                <a:spcPct val="140000"/>
              </a:lnSpc>
            </a:pPr>
            <a:r>
              <a:rPr lang="en-US" sz="2800" b="1" dirty="0">
                <a:latin typeface="Century Gothic"/>
              </a:rPr>
              <a:t>Brainstorming should be done in a </a:t>
            </a:r>
            <a:r>
              <a:rPr lang="ja-JP" altLang="en-US" sz="2800" b="1" dirty="0">
                <a:latin typeface="Century Gothic"/>
              </a:rPr>
              <a:t>“</a:t>
            </a:r>
            <a:r>
              <a:rPr lang="en-US" sz="2800" b="1" dirty="0">
                <a:latin typeface="Century Gothic"/>
              </a:rPr>
              <a:t>creative</a:t>
            </a:r>
            <a:r>
              <a:rPr lang="ja-JP" altLang="en-US" sz="2800" b="1" dirty="0">
                <a:latin typeface="Century Gothic"/>
              </a:rPr>
              <a:t>”</a:t>
            </a:r>
            <a:r>
              <a:rPr lang="en-US" sz="2800" b="1" dirty="0">
                <a:latin typeface="Century Gothic"/>
              </a:rPr>
              <a:t> environment</a:t>
            </a:r>
          </a:p>
          <a:p>
            <a:pPr>
              <a:lnSpc>
                <a:spcPct val="140000"/>
              </a:lnSpc>
            </a:pPr>
            <a:r>
              <a:rPr lang="en-US" sz="2800" b="1" dirty="0">
                <a:latin typeface="Century Gothic"/>
              </a:rPr>
              <a:t>Room should have plenty of wall space, white board, etc…</a:t>
            </a:r>
          </a:p>
          <a:p>
            <a:pPr>
              <a:lnSpc>
                <a:spcPct val="140000"/>
              </a:lnSpc>
            </a:pPr>
            <a:r>
              <a:rPr lang="en-US" sz="2800" b="1" dirty="0">
                <a:latin typeface="Century Gothic"/>
              </a:rPr>
              <a:t>Try a diverse brainstorming group…others from different departments, end-users</a:t>
            </a:r>
          </a:p>
          <a:p>
            <a:pPr>
              <a:lnSpc>
                <a:spcPct val="140000"/>
              </a:lnSpc>
            </a:pPr>
            <a:endParaRPr lang="en-US" sz="2800" b="1" dirty="0">
              <a:latin typeface="Century Gothic"/>
            </a:endParaRPr>
          </a:p>
        </p:txBody>
      </p:sp>
    </p:spTree>
    <p:extLst>
      <p:ext uri="{BB962C8B-B14F-4D97-AF65-F5344CB8AC3E}">
        <p14:creationId xmlns:p14="http://schemas.microsoft.com/office/powerpoint/2010/main" val="18184737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b="1" dirty="0">
                <a:solidFill>
                  <a:schemeClr val="accent6"/>
                </a:solidFill>
                <a:latin typeface="Century Gothic"/>
                <a:cs typeface="Century Gothic"/>
              </a:rPr>
              <a:t>Brainstorming</a:t>
            </a:r>
          </a:p>
        </p:txBody>
      </p:sp>
      <p:sp>
        <p:nvSpPr>
          <p:cNvPr id="21507" name="Rectangle 3"/>
          <p:cNvSpPr>
            <a:spLocks noGrp="1" noChangeArrowheads="1"/>
          </p:cNvSpPr>
          <p:nvPr>
            <p:ph type="body" idx="1"/>
          </p:nvPr>
        </p:nvSpPr>
        <p:spPr/>
        <p:txBody>
          <a:bodyPr/>
          <a:lstStyle/>
          <a:p>
            <a:r>
              <a:rPr lang="en-US" b="1">
                <a:latin typeface="Century Gothic"/>
                <a:cs typeface="Century Gothic"/>
              </a:rPr>
              <a:t>Separate navigation and content by using different colored Post-It notes</a:t>
            </a:r>
          </a:p>
        </p:txBody>
      </p:sp>
      <p:pic>
        <p:nvPicPr>
          <p:cNvPr id="21508" name="Picture 4" descr="1_tier_post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728" y="3206006"/>
            <a:ext cx="2581275" cy="23860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2_tier_post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128" y="3206006"/>
            <a:ext cx="2590800" cy="239395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3_tier_post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528" y="3194894"/>
            <a:ext cx="2590800" cy="239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2182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b="1" dirty="0">
                <a:solidFill>
                  <a:schemeClr val="accent6"/>
                </a:solidFill>
                <a:latin typeface="Century Gothic"/>
                <a:cs typeface="Century Gothic"/>
              </a:rPr>
              <a:t>Brainstorming Examples</a:t>
            </a:r>
          </a:p>
        </p:txBody>
      </p:sp>
      <p:pic>
        <p:nvPicPr>
          <p:cNvPr id="26628" name="Picture 4" descr="1_tier_post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869" y="2362200"/>
            <a:ext cx="1295400" cy="1196975"/>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descr="2_tier_post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9" y="3733800"/>
            <a:ext cx="1295400" cy="1198563"/>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3_tier_post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69" y="5105400"/>
            <a:ext cx="1295400" cy="1196975"/>
          </a:xfrm>
          <a:prstGeom prst="rect">
            <a:avLst/>
          </a:prstGeom>
          <a:noFill/>
          <a:extLst>
            <a:ext uri="{909E8E84-426E-40dd-AFC4-6F175D3DCCD1}">
              <a14:hiddenFill xmlns:a14="http://schemas.microsoft.com/office/drawing/2010/main">
                <a:solidFill>
                  <a:srgbClr val="FFFFFF"/>
                </a:solidFill>
              </a14:hiddenFill>
            </a:ext>
          </a:extLst>
        </p:spPr>
      </p:pic>
      <p:sp>
        <p:nvSpPr>
          <p:cNvPr id="26631" name="Rectangle 7"/>
          <p:cNvSpPr>
            <a:spLocks noChangeArrowheads="1"/>
          </p:cNvSpPr>
          <p:nvPr/>
        </p:nvSpPr>
        <p:spPr bwMode="auto">
          <a:xfrm>
            <a:off x="3584757" y="1619399"/>
            <a:ext cx="22753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0"/>
              </a:spcBef>
            </a:pPr>
            <a:r>
              <a:rPr lang="en-US" sz="3200" b="1" u="sng" dirty="0" err="1">
                <a:latin typeface="Century Gothic"/>
                <a:cs typeface="Century Gothic"/>
              </a:rPr>
              <a:t>ajc.com</a:t>
            </a:r>
            <a:endParaRPr lang="en-US" sz="3200" b="1" u="sng" dirty="0">
              <a:latin typeface="Century Gothic"/>
              <a:cs typeface="Century Gothic"/>
            </a:endParaRPr>
          </a:p>
        </p:txBody>
      </p:sp>
      <p:sp>
        <p:nvSpPr>
          <p:cNvPr id="26633" name="Rectangle 9"/>
          <p:cNvSpPr>
            <a:spLocks noChangeArrowheads="1"/>
          </p:cNvSpPr>
          <p:nvPr/>
        </p:nvSpPr>
        <p:spPr bwMode="auto">
          <a:xfrm>
            <a:off x="2663513" y="2590800"/>
            <a:ext cx="182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0"/>
              </a:spcBef>
            </a:pPr>
            <a:r>
              <a:rPr lang="en-US" sz="2800" b="1" dirty="0">
                <a:latin typeface="Century Gothic"/>
                <a:cs typeface="Century Gothic"/>
              </a:rPr>
              <a:t>Business</a:t>
            </a:r>
          </a:p>
        </p:txBody>
      </p:sp>
      <p:sp>
        <p:nvSpPr>
          <p:cNvPr id="26634" name="Rectangle 10"/>
          <p:cNvSpPr>
            <a:spLocks noChangeArrowheads="1"/>
          </p:cNvSpPr>
          <p:nvPr/>
        </p:nvSpPr>
        <p:spPr bwMode="auto">
          <a:xfrm>
            <a:off x="4906184" y="2590800"/>
            <a:ext cx="182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0"/>
              </a:spcBef>
            </a:pPr>
            <a:r>
              <a:rPr lang="en-US" sz="2800" b="1" dirty="0">
                <a:latin typeface="Century Gothic"/>
                <a:cs typeface="Century Gothic"/>
              </a:rPr>
              <a:t>Sports</a:t>
            </a:r>
          </a:p>
        </p:txBody>
      </p:sp>
      <p:sp>
        <p:nvSpPr>
          <p:cNvPr id="26635" name="Rectangle 11"/>
          <p:cNvSpPr>
            <a:spLocks noChangeArrowheads="1"/>
          </p:cNvSpPr>
          <p:nvPr/>
        </p:nvSpPr>
        <p:spPr bwMode="auto">
          <a:xfrm>
            <a:off x="7086600" y="2590800"/>
            <a:ext cx="182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0"/>
              </a:spcBef>
            </a:pPr>
            <a:r>
              <a:rPr lang="en-US" sz="2800" b="1">
                <a:latin typeface="Century Gothic"/>
                <a:cs typeface="Century Gothic"/>
              </a:rPr>
              <a:t>Living</a:t>
            </a:r>
          </a:p>
        </p:txBody>
      </p:sp>
      <p:sp>
        <p:nvSpPr>
          <p:cNvPr id="26636" name="Rectangle 12"/>
          <p:cNvSpPr>
            <a:spLocks noChangeArrowheads="1"/>
          </p:cNvSpPr>
          <p:nvPr/>
        </p:nvSpPr>
        <p:spPr bwMode="auto">
          <a:xfrm>
            <a:off x="2663513" y="3886200"/>
            <a:ext cx="1828800" cy="875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0"/>
              </a:spcBef>
            </a:pPr>
            <a:r>
              <a:rPr lang="en-US" sz="2800" b="1" dirty="0" smtClean="0">
                <a:latin typeface="Century Gothic"/>
                <a:cs typeface="Century Gothic"/>
              </a:rPr>
              <a:t>Top</a:t>
            </a:r>
            <a:br>
              <a:rPr lang="en-US" sz="2800" b="1" dirty="0" smtClean="0">
                <a:latin typeface="Century Gothic"/>
                <a:cs typeface="Century Gothic"/>
              </a:rPr>
            </a:br>
            <a:r>
              <a:rPr lang="en-US" sz="2800" b="1" dirty="0" smtClean="0">
                <a:latin typeface="Century Gothic"/>
                <a:cs typeface="Century Gothic"/>
              </a:rPr>
              <a:t>Stocks</a:t>
            </a:r>
            <a:endParaRPr lang="en-US" sz="2800" b="1" dirty="0">
              <a:latin typeface="Century Gothic"/>
              <a:cs typeface="Century Gothic"/>
            </a:endParaRPr>
          </a:p>
        </p:txBody>
      </p:sp>
      <p:sp>
        <p:nvSpPr>
          <p:cNvPr id="26637" name="Rectangle 13"/>
          <p:cNvSpPr>
            <a:spLocks noChangeArrowheads="1"/>
          </p:cNvSpPr>
          <p:nvPr/>
        </p:nvSpPr>
        <p:spPr bwMode="auto">
          <a:xfrm>
            <a:off x="4906184" y="4019550"/>
            <a:ext cx="1828800" cy="48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0"/>
              </a:spcBef>
            </a:pPr>
            <a:r>
              <a:rPr lang="en-US" sz="2800" b="1">
                <a:latin typeface="Century Gothic"/>
                <a:cs typeface="Century Gothic"/>
              </a:rPr>
              <a:t>Braves</a:t>
            </a:r>
          </a:p>
        </p:txBody>
      </p:sp>
      <p:sp>
        <p:nvSpPr>
          <p:cNvPr id="26638" name="Rectangle 14"/>
          <p:cNvSpPr>
            <a:spLocks noChangeArrowheads="1"/>
          </p:cNvSpPr>
          <p:nvPr/>
        </p:nvSpPr>
        <p:spPr bwMode="auto">
          <a:xfrm>
            <a:off x="7086600" y="4038600"/>
            <a:ext cx="1828800" cy="48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0"/>
              </a:spcBef>
            </a:pPr>
            <a:r>
              <a:rPr lang="en-US" sz="2800" b="1">
                <a:latin typeface="Century Gothic"/>
                <a:cs typeface="Century Gothic"/>
              </a:rPr>
              <a:t>Movies</a:t>
            </a:r>
          </a:p>
        </p:txBody>
      </p:sp>
      <p:sp>
        <p:nvSpPr>
          <p:cNvPr id="26639" name="Rectangle 15"/>
          <p:cNvSpPr>
            <a:spLocks noChangeArrowheads="1"/>
          </p:cNvSpPr>
          <p:nvPr/>
        </p:nvSpPr>
        <p:spPr bwMode="auto">
          <a:xfrm>
            <a:off x="7063192" y="5226050"/>
            <a:ext cx="1828800" cy="928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0"/>
              </a:spcBef>
            </a:pPr>
            <a:r>
              <a:rPr lang="en-US" sz="2000" b="1" dirty="0">
                <a:latin typeface="Century Gothic"/>
                <a:cs typeface="Century Gothic"/>
              </a:rPr>
              <a:t>Interview  with </a:t>
            </a:r>
            <a:r>
              <a:rPr lang="en-US" sz="2000" b="1" dirty="0" smtClean="0">
                <a:latin typeface="Century Gothic"/>
                <a:cs typeface="Century Gothic"/>
              </a:rPr>
              <a:t>Harrison Ford</a:t>
            </a:r>
            <a:endParaRPr lang="en-US" sz="2000" b="1" dirty="0">
              <a:latin typeface="Century Gothic"/>
              <a:cs typeface="Century Gothic"/>
            </a:endParaRPr>
          </a:p>
        </p:txBody>
      </p:sp>
      <p:sp>
        <p:nvSpPr>
          <p:cNvPr id="26640" name="Rectangle 16"/>
          <p:cNvSpPr>
            <a:spLocks noChangeArrowheads="1"/>
          </p:cNvSpPr>
          <p:nvPr/>
        </p:nvSpPr>
        <p:spPr bwMode="auto">
          <a:xfrm>
            <a:off x="4829984" y="5181600"/>
            <a:ext cx="2057400" cy="928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0"/>
              </a:spcBef>
            </a:pPr>
            <a:r>
              <a:rPr lang="ja-JP" altLang="en-US" sz="2000" b="1" dirty="0" smtClean="0">
                <a:latin typeface="Century Gothic"/>
                <a:cs typeface="Century Gothic"/>
              </a:rPr>
              <a:t>“</a:t>
            </a:r>
            <a:r>
              <a:rPr lang="en-US" altLang="ja-JP" sz="2000" b="1" dirty="0" smtClean="0">
                <a:latin typeface="Century Gothic"/>
                <a:cs typeface="Century Gothic"/>
              </a:rPr>
              <a:t>2014 Hall of Fame Class Introduced</a:t>
            </a:r>
            <a:r>
              <a:rPr lang="ja-JP" altLang="en-US" sz="2000" b="1" dirty="0" smtClean="0">
                <a:latin typeface="Century Gothic"/>
                <a:cs typeface="Century Gothic"/>
              </a:rPr>
              <a:t>”</a:t>
            </a:r>
            <a:endParaRPr lang="en-US" sz="2000" b="1" dirty="0">
              <a:latin typeface="Century Gothic"/>
              <a:cs typeface="Century Gothic"/>
            </a:endParaRPr>
          </a:p>
        </p:txBody>
      </p:sp>
      <p:sp>
        <p:nvSpPr>
          <p:cNvPr id="26641" name="Rectangle 17"/>
          <p:cNvSpPr>
            <a:spLocks noChangeArrowheads="1"/>
          </p:cNvSpPr>
          <p:nvPr/>
        </p:nvSpPr>
        <p:spPr bwMode="auto">
          <a:xfrm>
            <a:off x="2663513" y="5181600"/>
            <a:ext cx="1905000" cy="928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0"/>
              </a:spcBef>
            </a:pPr>
            <a:r>
              <a:rPr lang="en-US" sz="2000" b="1" dirty="0" smtClean="0">
                <a:latin typeface="Century Gothic"/>
                <a:cs typeface="Century Gothic"/>
              </a:rPr>
              <a:t>Biggest Losers of the Day chart</a:t>
            </a:r>
            <a:endParaRPr lang="en-US" sz="2000" b="1" dirty="0">
              <a:latin typeface="Century Gothic"/>
              <a:cs typeface="Century Gothic"/>
            </a:endParaRPr>
          </a:p>
        </p:txBody>
      </p:sp>
    </p:spTree>
    <p:extLst>
      <p:ext uri="{BB962C8B-B14F-4D97-AF65-F5344CB8AC3E}">
        <p14:creationId xmlns:p14="http://schemas.microsoft.com/office/powerpoint/2010/main" val="10460122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b="1" dirty="0">
                <a:solidFill>
                  <a:schemeClr val="accent6"/>
                </a:solidFill>
                <a:latin typeface="Century Gothic"/>
                <a:cs typeface="Century Gothic"/>
              </a:rPr>
              <a:t>Brainstorming Example</a:t>
            </a:r>
          </a:p>
        </p:txBody>
      </p:sp>
      <p:sp>
        <p:nvSpPr>
          <p:cNvPr id="22532" name="Text Box 4"/>
          <p:cNvSpPr txBox="1">
            <a:spLocks noChangeArrowheads="1"/>
          </p:cNvSpPr>
          <p:nvPr/>
        </p:nvSpPr>
        <p:spPr bwMode="auto">
          <a:xfrm>
            <a:off x="6170207" y="4220716"/>
            <a:ext cx="2286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3200" b="1" dirty="0">
                <a:latin typeface="Century Gothic"/>
                <a:cs typeface="Century Gothic"/>
              </a:rPr>
              <a:t>Poems</a:t>
            </a:r>
          </a:p>
        </p:txBody>
      </p:sp>
      <p:sp>
        <p:nvSpPr>
          <p:cNvPr id="22533" name="Text Box 5"/>
          <p:cNvSpPr txBox="1">
            <a:spLocks noChangeArrowheads="1"/>
          </p:cNvSpPr>
          <p:nvPr/>
        </p:nvSpPr>
        <p:spPr bwMode="auto">
          <a:xfrm>
            <a:off x="3503207" y="2161033"/>
            <a:ext cx="2590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ja-JP" altLang="en-US" sz="2000" b="1">
                <a:latin typeface="Century Gothic"/>
                <a:cs typeface="Century Gothic"/>
              </a:rPr>
              <a:t>“</a:t>
            </a:r>
            <a:r>
              <a:rPr lang="en-US" sz="2000" b="1">
                <a:latin typeface="Century Gothic"/>
                <a:cs typeface="Century Gothic"/>
              </a:rPr>
              <a:t>The 2000 Baltimore Ravens: The Best Defense Ever</a:t>
            </a:r>
            <a:r>
              <a:rPr lang="ja-JP" altLang="en-US" sz="2000" b="1">
                <a:latin typeface="Century Gothic"/>
                <a:cs typeface="Century Gothic"/>
              </a:rPr>
              <a:t>”</a:t>
            </a:r>
            <a:endParaRPr lang="en-US" sz="2000" b="1">
              <a:latin typeface="Century Gothic"/>
              <a:cs typeface="Century Gothic"/>
            </a:endParaRPr>
          </a:p>
        </p:txBody>
      </p:sp>
      <p:sp>
        <p:nvSpPr>
          <p:cNvPr id="22534" name="Text Box 6"/>
          <p:cNvSpPr txBox="1">
            <a:spLocks noChangeArrowheads="1"/>
          </p:cNvSpPr>
          <p:nvPr/>
        </p:nvSpPr>
        <p:spPr bwMode="auto">
          <a:xfrm>
            <a:off x="6170207" y="2084833"/>
            <a:ext cx="2286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3200" b="1">
                <a:latin typeface="Century Gothic"/>
                <a:cs typeface="Century Gothic"/>
              </a:rPr>
              <a:t>Short</a:t>
            </a:r>
            <a:br>
              <a:rPr lang="en-US" sz="3200" b="1">
                <a:latin typeface="Century Gothic"/>
                <a:cs typeface="Century Gothic"/>
              </a:rPr>
            </a:br>
            <a:r>
              <a:rPr lang="en-US" sz="3200" b="1">
                <a:latin typeface="Century Gothic"/>
                <a:cs typeface="Century Gothic"/>
              </a:rPr>
              <a:t>Stories</a:t>
            </a:r>
          </a:p>
        </p:txBody>
      </p:sp>
      <p:sp>
        <p:nvSpPr>
          <p:cNvPr id="22535" name="Text Box 7"/>
          <p:cNvSpPr txBox="1">
            <a:spLocks noChangeArrowheads="1"/>
          </p:cNvSpPr>
          <p:nvPr/>
        </p:nvSpPr>
        <p:spPr bwMode="auto">
          <a:xfrm>
            <a:off x="3655607" y="4114353"/>
            <a:ext cx="2286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3200" b="1">
                <a:latin typeface="Century Gothic"/>
                <a:cs typeface="Century Gothic"/>
              </a:rPr>
              <a:t>About</a:t>
            </a:r>
            <a:br>
              <a:rPr lang="en-US" sz="3200" b="1">
                <a:latin typeface="Century Gothic"/>
                <a:cs typeface="Century Gothic"/>
              </a:rPr>
            </a:br>
            <a:r>
              <a:rPr lang="en-US" sz="3200" b="1">
                <a:latin typeface="Century Gothic"/>
                <a:cs typeface="Century Gothic"/>
              </a:rPr>
              <a:t>Me</a:t>
            </a:r>
          </a:p>
        </p:txBody>
      </p:sp>
      <p:sp>
        <p:nvSpPr>
          <p:cNvPr id="22536" name="Text Box 8"/>
          <p:cNvSpPr txBox="1">
            <a:spLocks noChangeArrowheads="1"/>
          </p:cNvSpPr>
          <p:nvPr/>
        </p:nvSpPr>
        <p:spPr bwMode="auto">
          <a:xfrm>
            <a:off x="1141007" y="2084833"/>
            <a:ext cx="2286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3200" b="1" dirty="0">
                <a:latin typeface="Century Gothic"/>
                <a:cs typeface="Century Gothic"/>
              </a:rPr>
              <a:t>Writing</a:t>
            </a:r>
            <a:br>
              <a:rPr lang="en-US" sz="3200" b="1" dirty="0">
                <a:latin typeface="Century Gothic"/>
                <a:cs typeface="Century Gothic"/>
              </a:rPr>
            </a:br>
            <a:r>
              <a:rPr lang="en-US" sz="3200" b="1" dirty="0">
                <a:latin typeface="Century Gothic"/>
                <a:cs typeface="Century Gothic"/>
              </a:rPr>
              <a:t>Samples</a:t>
            </a:r>
          </a:p>
        </p:txBody>
      </p:sp>
      <p:sp>
        <p:nvSpPr>
          <p:cNvPr id="22537" name="Text Box 9"/>
          <p:cNvSpPr txBox="1">
            <a:spLocks noChangeArrowheads="1"/>
          </p:cNvSpPr>
          <p:nvPr/>
        </p:nvSpPr>
        <p:spPr bwMode="auto">
          <a:xfrm>
            <a:off x="1141007" y="4190553"/>
            <a:ext cx="228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ja-JP" altLang="en-US" sz="2000" b="1" dirty="0">
                <a:latin typeface="Century Gothic"/>
                <a:cs typeface="Century Gothic"/>
              </a:rPr>
              <a:t>“</a:t>
            </a:r>
            <a:r>
              <a:rPr lang="en-US" sz="2000" b="1" dirty="0">
                <a:latin typeface="Century Gothic"/>
                <a:cs typeface="Century Gothic"/>
              </a:rPr>
              <a:t>A Day in the</a:t>
            </a:r>
            <a:br>
              <a:rPr lang="en-US" sz="2000" b="1" dirty="0">
                <a:latin typeface="Century Gothic"/>
                <a:cs typeface="Century Gothic"/>
              </a:rPr>
            </a:br>
            <a:r>
              <a:rPr lang="en-US" sz="2000" b="1" dirty="0">
                <a:latin typeface="Century Gothic"/>
                <a:cs typeface="Century Gothic"/>
              </a:rPr>
              <a:t>Life of</a:t>
            </a:r>
            <a:br>
              <a:rPr lang="en-US" sz="2000" b="1" dirty="0">
                <a:latin typeface="Century Gothic"/>
                <a:cs typeface="Century Gothic"/>
              </a:rPr>
            </a:br>
            <a:r>
              <a:rPr lang="en-US" sz="2000" b="1" dirty="0">
                <a:latin typeface="Century Gothic"/>
                <a:cs typeface="Century Gothic"/>
              </a:rPr>
              <a:t>Chris Ward</a:t>
            </a:r>
            <a:r>
              <a:rPr lang="ja-JP" altLang="en-US" sz="2000" b="1" dirty="0">
                <a:latin typeface="Century Gothic"/>
                <a:cs typeface="Century Gothic"/>
              </a:rPr>
              <a:t>”</a:t>
            </a:r>
            <a:endParaRPr lang="en-US" sz="2000" b="1" dirty="0">
              <a:latin typeface="Century Gothic"/>
              <a:cs typeface="Century Gothic"/>
            </a:endParaRPr>
          </a:p>
        </p:txBody>
      </p:sp>
      <p:pic>
        <p:nvPicPr>
          <p:cNvPr id="22538" name="Picture 10" descr="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632" y="1629566"/>
            <a:ext cx="22860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2539" name="Picture 11" descr="rav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262" y="1629566"/>
            <a:ext cx="22860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shortsto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3505" y="1629566"/>
            <a:ext cx="22860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2541" name="Picture 13" descr="chrisw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632" y="4075624"/>
            <a:ext cx="22860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2543" name="Picture 15" descr="poe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3505" y="4089449"/>
            <a:ext cx="22860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2544" name="Picture 16" descr="contac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9262" y="4063172"/>
            <a:ext cx="228600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455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2538"/>
                                        </p:tgtEl>
                                        <p:attrNameLst>
                                          <p:attrName>style.visibility</p:attrName>
                                        </p:attrNameLst>
                                      </p:cBhvr>
                                      <p:to>
                                        <p:strVal val="visible"/>
                                      </p:to>
                                    </p:set>
                                    <p:animEffect transition="in" filter="box(out)">
                                      <p:cBhvr>
                                        <p:cTn id="7" dur="500"/>
                                        <p:tgtEl>
                                          <p:spTgt spid="225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2540"/>
                                        </p:tgtEl>
                                        <p:attrNameLst>
                                          <p:attrName>style.visibility</p:attrName>
                                        </p:attrNameLst>
                                      </p:cBhvr>
                                      <p:to>
                                        <p:strVal val="visible"/>
                                      </p:to>
                                    </p:set>
                                    <p:animEffect transition="in" filter="box(out)">
                                      <p:cBhvr>
                                        <p:cTn id="12" dur="500"/>
                                        <p:tgtEl>
                                          <p:spTgt spid="22540"/>
                                        </p:tgtEl>
                                      </p:cBhvr>
                                    </p:animEffect>
                                  </p:childTnLst>
                                </p:cTn>
                              </p:par>
                            </p:childTnLst>
                          </p:cTn>
                        </p:par>
                        <p:par>
                          <p:cTn id="13" fill="hold" nodeType="afterGroup">
                            <p:stCondLst>
                              <p:cond delay="500"/>
                            </p:stCondLst>
                            <p:childTnLst>
                              <p:par>
                                <p:cTn id="14" presetID="4" presetClass="entr" presetSubtype="32" fill="hold" nodeType="afterEffect">
                                  <p:stCondLst>
                                    <p:cond delay="0"/>
                                  </p:stCondLst>
                                  <p:childTnLst>
                                    <p:set>
                                      <p:cBhvr>
                                        <p:cTn id="15" dur="1" fill="hold">
                                          <p:stCondLst>
                                            <p:cond delay="0"/>
                                          </p:stCondLst>
                                        </p:cTn>
                                        <p:tgtEl>
                                          <p:spTgt spid="22543"/>
                                        </p:tgtEl>
                                        <p:attrNameLst>
                                          <p:attrName>style.visibility</p:attrName>
                                        </p:attrNameLst>
                                      </p:cBhvr>
                                      <p:to>
                                        <p:strVal val="visible"/>
                                      </p:to>
                                    </p:set>
                                    <p:animEffect transition="in" filter="box(out)">
                                      <p:cBhvr>
                                        <p:cTn id="16" dur="500"/>
                                        <p:tgtEl>
                                          <p:spTgt spid="2254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nodeType="clickEffect">
                                  <p:stCondLst>
                                    <p:cond delay="0"/>
                                  </p:stCondLst>
                                  <p:childTnLst>
                                    <p:set>
                                      <p:cBhvr>
                                        <p:cTn id="20" dur="1" fill="hold">
                                          <p:stCondLst>
                                            <p:cond delay="0"/>
                                          </p:stCondLst>
                                        </p:cTn>
                                        <p:tgtEl>
                                          <p:spTgt spid="22539"/>
                                        </p:tgtEl>
                                        <p:attrNameLst>
                                          <p:attrName>style.visibility</p:attrName>
                                        </p:attrNameLst>
                                      </p:cBhvr>
                                      <p:to>
                                        <p:strVal val="visible"/>
                                      </p:to>
                                    </p:set>
                                    <p:animEffect transition="in" filter="box(out)">
                                      <p:cBhvr>
                                        <p:cTn id="21" dur="500"/>
                                        <p:tgtEl>
                                          <p:spTgt spid="22539"/>
                                        </p:tgtEl>
                                      </p:cBhvr>
                                    </p:animEffect>
                                  </p:childTnLst>
                                </p:cTn>
                              </p:par>
                            </p:childTnLst>
                          </p:cTn>
                        </p:par>
                        <p:par>
                          <p:cTn id="22" fill="hold" nodeType="afterGroup">
                            <p:stCondLst>
                              <p:cond delay="500"/>
                            </p:stCondLst>
                            <p:childTnLst>
                              <p:par>
                                <p:cTn id="23" presetID="4" presetClass="entr" presetSubtype="32" fill="hold" nodeType="afterEffect">
                                  <p:stCondLst>
                                    <p:cond delay="0"/>
                                  </p:stCondLst>
                                  <p:childTnLst>
                                    <p:set>
                                      <p:cBhvr>
                                        <p:cTn id="24" dur="1" fill="hold">
                                          <p:stCondLst>
                                            <p:cond delay="0"/>
                                          </p:stCondLst>
                                        </p:cTn>
                                        <p:tgtEl>
                                          <p:spTgt spid="22541"/>
                                        </p:tgtEl>
                                        <p:attrNameLst>
                                          <p:attrName>style.visibility</p:attrName>
                                        </p:attrNameLst>
                                      </p:cBhvr>
                                      <p:to>
                                        <p:strVal val="visible"/>
                                      </p:to>
                                    </p:set>
                                    <p:animEffect transition="in" filter="box(out)">
                                      <p:cBhvr>
                                        <p:cTn id="25" dur="500"/>
                                        <p:tgtEl>
                                          <p:spTgt spid="225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nodeType="clickEffect">
                                  <p:stCondLst>
                                    <p:cond delay="0"/>
                                  </p:stCondLst>
                                  <p:childTnLst>
                                    <p:set>
                                      <p:cBhvr>
                                        <p:cTn id="29" dur="1" fill="hold">
                                          <p:stCondLst>
                                            <p:cond delay="0"/>
                                          </p:stCondLst>
                                        </p:cTn>
                                        <p:tgtEl>
                                          <p:spTgt spid="22544"/>
                                        </p:tgtEl>
                                        <p:attrNameLst>
                                          <p:attrName>style.visibility</p:attrName>
                                        </p:attrNameLst>
                                      </p:cBhvr>
                                      <p:to>
                                        <p:strVal val="visible"/>
                                      </p:to>
                                    </p:set>
                                    <p:animEffect transition="in" filter="box(out)">
                                      <p:cBhvr>
                                        <p:cTn id="30" dur="500"/>
                                        <p:tgtEl>
                                          <p:spTgt spid="22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b="1" dirty="0">
                <a:solidFill>
                  <a:schemeClr val="accent6"/>
                </a:solidFill>
                <a:latin typeface="Century Gothic"/>
                <a:cs typeface="Century Gothic"/>
              </a:rPr>
              <a:t>Brainstorming Example</a:t>
            </a:r>
          </a:p>
        </p:txBody>
      </p:sp>
      <p:pic>
        <p:nvPicPr>
          <p:cNvPr id="24581" name="Picture 5" descr="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345" y="1844228"/>
            <a:ext cx="7467600" cy="428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1883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b="1" dirty="0">
                <a:solidFill>
                  <a:schemeClr val="accent6"/>
                </a:solidFill>
                <a:latin typeface="Century Gothic"/>
                <a:cs typeface="Century Gothic"/>
              </a:rPr>
              <a:t>Categorization</a:t>
            </a:r>
          </a:p>
        </p:txBody>
      </p:sp>
      <p:sp>
        <p:nvSpPr>
          <p:cNvPr id="27651" name="Rectangle 3"/>
          <p:cNvSpPr>
            <a:spLocks noGrp="1" noChangeArrowheads="1"/>
          </p:cNvSpPr>
          <p:nvPr>
            <p:ph type="body" idx="1"/>
          </p:nvPr>
        </p:nvSpPr>
        <p:spPr/>
        <p:txBody>
          <a:bodyPr/>
          <a:lstStyle/>
          <a:p>
            <a:pPr>
              <a:lnSpc>
                <a:spcPct val="120000"/>
              </a:lnSpc>
            </a:pPr>
            <a:r>
              <a:rPr lang="en-US" b="1">
                <a:latin typeface="Century Gothic"/>
                <a:cs typeface="Century Gothic"/>
              </a:rPr>
              <a:t>By categorizing the navigation and content elements, a </a:t>
            </a:r>
            <a:r>
              <a:rPr lang="ja-JP" altLang="en-US" b="1">
                <a:latin typeface="Century Gothic"/>
                <a:cs typeface="Century Gothic"/>
              </a:rPr>
              <a:t>“</a:t>
            </a:r>
            <a:r>
              <a:rPr lang="en-US" b="1">
                <a:latin typeface="Century Gothic"/>
                <a:cs typeface="Century Gothic"/>
              </a:rPr>
              <a:t>user-experience</a:t>
            </a:r>
            <a:r>
              <a:rPr lang="ja-JP" altLang="en-US" b="1">
                <a:latin typeface="Century Gothic"/>
                <a:cs typeface="Century Gothic"/>
              </a:rPr>
              <a:t>”</a:t>
            </a:r>
            <a:r>
              <a:rPr lang="en-US" b="1">
                <a:latin typeface="Century Gothic"/>
                <a:cs typeface="Century Gothic"/>
              </a:rPr>
              <a:t> should begin to develop</a:t>
            </a:r>
          </a:p>
          <a:p>
            <a:pPr>
              <a:lnSpc>
                <a:spcPct val="120000"/>
              </a:lnSpc>
            </a:pPr>
            <a:r>
              <a:rPr lang="en-US" b="1">
                <a:latin typeface="Century Gothic"/>
                <a:cs typeface="Century Gothic"/>
              </a:rPr>
              <a:t>A good user-experience should allow users to find what they want quickly and should help to eliminate frustration in not being able to find information</a:t>
            </a:r>
          </a:p>
        </p:txBody>
      </p:sp>
    </p:spTree>
    <p:extLst>
      <p:ext uri="{BB962C8B-B14F-4D97-AF65-F5344CB8AC3E}">
        <p14:creationId xmlns:p14="http://schemas.microsoft.com/office/powerpoint/2010/main" val="4226696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d-ro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2477" cy="6858000"/>
          </a:xfrm>
          <a:prstGeom prst="rect">
            <a:avLst/>
          </a:prstGeom>
        </p:spPr>
      </p:pic>
      <p:sp>
        <p:nvSpPr>
          <p:cNvPr id="2" name="TextBox 1"/>
          <p:cNvSpPr txBox="1"/>
          <p:nvPr/>
        </p:nvSpPr>
        <p:spPr>
          <a:xfrm>
            <a:off x="261541" y="298854"/>
            <a:ext cx="3735359" cy="4693594"/>
          </a:xfrm>
          <a:prstGeom prst="rect">
            <a:avLst/>
          </a:prstGeom>
          <a:solidFill>
            <a:schemeClr val="bg1">
              <a:alpha val="83000"/>
            </a:schemeClr>
          </a:solidFill>
          <a:ln>
            <a:solidFill>
              <a:schemeClr val="tx1"/>
            </a:solidFill>
          </a:ln>
        </p:spPr>
        <p:txBody>
          <a:bodyPr wrap="square" rtlCol="0">
            <a:spAutoFit/>
          </a:bodyPr>
          <a:lstStyle/>
          <a:p>
            <a:pPr algn="ctr"/>
            <a:endParaRPr lang="en-US" sz="1300" b="1" dirty="0" smtClean="0">
              <a:solidFill>
                <a:srgbClr val="3A3A3A"/>
              </a:solidFill>
              <a:latin typeface="Century Gothic"/>
            </a:endParaRPr>
          </a:p>
          <a:p>
            <a:pPr algn="ctr"/>
            <a:r>
              <a:rPr lang="en-US" sz="1300" b="1" dirty="0" smtClean="0">
                <a:solidFill>
                  <a:srgbClr val="3A3A3A"/>
                </a:solidFill>
                <a:latin typeface="Century Gothic"/>
              </a:rPr>
              <a:t>Dr. Julia Brock</a:t>
            </a:r>
            <a:r>
              <a:rPr lang="en-US" sz="1300" dirty="0" smtClean="0">
                <a:solidFill>
                  <a:srgbClr val="3A3A3A"/>
                </a:solidFill>
                <a:latin typeface="Century Gothic"/>
              </a:rPr>
              <a:t/>
            </a:r>
            <a:br>
              <a:rPr lang="en-US" sz="1300" dirty="0" smtClean="0">
                <a:solidFill>
                  <a:srgbClr val="3A3A3A"/>
                </a:solidFill>
                <a:latin typeface="Century Gothic"/>
              </a:rPr>
            </a:br>
            <a:r>
              <a:rPr lang="en-US" sz="1300" dirty="0" smtClean="0">
                <a:solidFill>
                  <a:srgbClr val="3A3A3A"/>
                </a:solidFill>
                <a:latin typeface="Century Gothic"/>
              </a:rPr>
              <a:t>Kennesaw State University – Department of Museums, Archives and Rare Books</a:t>
            </a:r>
          </a:p>
          <a:p>
            <a:pPr algn="ctr"/>
            <a:r>
              <a:rPr lang="en-US" sz="1300" dirty="0" smtClean="0">
                <a:solidFill>
                  <a:srgbClr val="3A3A3A"/>
                </a:solidFill>
                <a:latin typeface="Century Gothic"/>
              </a:rPr>
              <a:t>Director</a:t>
            </a:r>
          </a:p>
          <a:p>
            <a:pPr algn="ctr"/>
            <a:endParaRPr lang="en-US" sz="1300" dirty="0">
              <a:solidFill>
                <a:srgbClr val="3A3A3A"/>
              </a:solidFill>
              <a:latin typeface="Century Gothic"/>
            </a:endParaRPr>
          </a:p>
          <a:p>
            <a:pPr algn="ctr"/>
            <a:r>
              <a:rPr lang="en-US" sz="1300" b="1" dirty="0" smtClean="0">
                <a:solidFill>
                  <a:srgbClr val="3A3A3A"/>
                </a:solidFill>
                <a:latin typeface="Century Gothic"/>
              </a:rPr>
              <a:t>Anna Tucker</a:t>
            </a:r>
            <a:r>
              <a:rPr lang="en-US" sz="1300" b="1" dirty="0">
                <a:solidFill>
                  <a:srgbClr val="3A3A3A"/>
                </a:solidFill>
                <a:latin typeface="Century Gothic"/>
              </a:rPr>
              <a:t/>
            </a:r>
            <a:br>
              <a:rPr lang="en-US" sz="1300" b="1" dirty="0">
                <a:solidFill>
                  <a:srgbClr val="3A3A3A"/>
                </a:solidFill>
                <a:latin typeface="Century Gothic"/>
              </a:rPr>
            </a:br>
            <a:r>
              <a:rPr lang="en-US" sz="1300" dirty="0">
                <a:solidFill>
                  <a:srgbClr val="3A3A3A"/>
                </a:solidFill>
                <a:latin typeface="Century Gothic"/>
              </a:rPr>
              <a:t>Kennesaw State University – Department of Museums, Archives and Rare Books</a:t>
            </a:r>
            <a:endParaRPr lang="en-US" sz="1300" dirty="0" smtClean="0">
              <a:solidFill>
                <a:srgbClr val="3A3A3A"/>
              </a:solidFill>
              <a:latin typeface="Century Gothic"/>
            </a:endParaRPr>
          </a:p>
          <a:p>
            <a:pPr algn="ctr"/>
            <a:r>
              <a:rPr lang="en-US" sz="1300" dirty="0" smtClean="0">
                <a:solidFill>
                  <a:srgbClr val="3A3A3A"/>
                </a:solidFill>
                <a:latin typeface="Century Gothic"/>
              </a:rPr>
              <a:t>PR and Marketing Director</a:t>
            </a:r>
            <a:endParaRPr lang="en-US" sz="1300" dirty="0" smtClean="0">
              <a:solidFill>
                <a:srgbClr val="3A3A3A"/>
              </a:solidFill>
              <a:latin typeface="Century Gothic"/>
            </a:endParaRPr>
          </a:p>
          <a:p>
            <a:pPr algn="ctr"/>
            <a:endParaRPr lang="en-US" sz="1300" dirty="0">
              <a:solidFill>
                <a:srgbClr val="3A3A3A"/>
              </a:solidFill>
              <a:latin typeface="Century Gothic"/>
            </a:endParaRPr>
          </a:p>
          <a:p>
            <a:pPr algn="ctr"/>
            <a:r>
              <a:rPr lang="en-US" sz="1300" b="1" dirty="0" smtClean="0">
                <a:solidFill>
                  <a:srgbClr val="3A3A3A"/>
                </a:solidFill>
                <a:latin typeface="Century Gothic"/>
              </a:rPr>
              <a:t>Christopher </a:t>
            </a:r>
            <a:r>
              <a:rPr lang="en-US" sz="1300" b="1" dirty="0" smtClean="0">
                <a:solidFill>
                  <a:srgbClr val="3A3A3A"/>
                </a:solidFill>
                <a:latin typeface="Century Gothic"/>
              </a:rPr>
              <a:t>Ward</a:t>
            </a:r>
            <a:br>
              <a:rPr lang="en-US" sz="1300" b="1" dirty="0" smtClean="0">
                <a:solidFill>
                  <a:srgbClr val="3A3A3A"/>
                </a:solidFill>
                <a:latin typeface="Century Gothic"/>
              </a:rPr>
            </a:br>
            <a:r>
              <a:rPr lang="en-US" sz="1300" dirty="0" smtClean="0">
                <a:solidFill>
                  <a:srgbClr val="3A3A3A"/>
                </a:solidFill>
                <a:latin typeface="Century Gothic"/>
              </a:rPr>
              <a:t>Kennesaw State </a:t>
            </a:r>
            <a:r>
              <a:rPr lang="en-US" sz="1300" dirty="0" smtClean="0">
                <a:solidFill>
                  <a:srgbClr val="3A3A3A"/>
                </a:solidFill>
                <a:latin typeface="Century Gothic"/>
              </a:rPr>
              <a:t>University – Enterprise Systems and Services</a:t>
            </a:r>
            <a:r>
              <a:rPr lang="en-US" sz="1300" dirty="0" smtClean="0">
                <a:solidFill>
                  <a:srgbClr val="3A3A3A"/>
                </a:solidFill>
                <a:latin typeface="Century Gothic"/>
              </a:rPr>
              <a:t/>
            </a:r>
            <a:br>
              <a:rPr lang="en-US" sz="1300" dirty="0" smtClean="0">
                <a:solidFill>
                  <a:srgbClr val="3A3A3A"/>
                </a:solidFill>
                <a:latin typeface="Century Gothic"/>
              </a:rPr>
            </a:br>
            <a:r>
              <a:rPr lang="en-US" sz="1300" dirty="0" smtClean="0">
                <a:solidFill>
                  <a:srgbClr val="3A3A3A"/>
                </a:solidFill>
                <a:latin typeface="Century Gothic"/>
              </a:rPr>
              <a:t>Director </a:t>
            </a:r>
            <a:r>
              <a:rPr lang="en-US" sz="1300" dirty="0" smtClean="0">
                <a:solidFill>
                  <a:srgbClr val="3A3A3A"/>
                </a:solidFill>
                <a:latin typeface="Century Gothic"/>
              </a:rPr>
              <a:t>of Web </a:t>
            </a:r>
            <a:r>
              <a:rPr lang="en-US" sz="1300" dirty="0" smtClean="0">
                <a:solidFill>
                  <a:srgbClr val="3A3A3A"/>
                </a:solidFill>
                <a:latin typeface="Century Gothic"/>
              </a:rPr>
              <a:t>Services and Mobile Development</a:t>
            </a:r>
            <a:endParaRPr lang="en-US" sz="1300" dirty="0">
              <a:solidFill>
                <a:srgbClr val="3A3A3A"/>
              </a:solidFill>
              <a:latin typeface="Century Gothic"/>
            </a:endParaRPr>
          </a:p>
          <a:p>
            <a:pPr algn="ctr"/>
            <a:endParaRPr lang="en-US" sz="1300" dirty="0" smtClean="0">
              <a:solidFill>
                <a:srgbClr val="3A3A3A"/>
              </a:solidFill>
              <a:latin typeface="Century Gothic"/>
            </a:endParaRPr>
          </a:p>
          <a:p>
            <a:pPr algn="ctr"/>
            <a:r>
              <a:rPr lang="en-US" sz="1300" b="1" dirty="0" smtClean="0">
                <a:solidFill>
                  <a:srgbClr val="3A3A3A"/>
                </a:solidFill>
                <a:latin typeface="Century Gothic"/>
              </a:rPr>
              <a:t>Amos Williams</a:t>
            </a:r>
            <a:r>
              <a:rPr lang="en-US" sz="1300" dirty="0" smtClean="0">
                <a:solidFill>
                  <a:srgbClr val="3A3A3A"/>
                </a:solidFill>
                <a:latin typeface="Century Gothic"/>
              </a:rPr>
              <a:t/>
            </a:r>
            <a:br>
              <a:rPr lang="en-US" sz="1300" dirty="0" smtClean="0">
                <a:solidFill>
                  <a:srgbClr val="3A3A3A"/>
                </a:solidFill>
                <a:latin typeface="Century Gothic"/>
              </a:rPr>
            </a:br>
            <a:r>
              <a:rPr lang="en-US" sz="1300" dirty="0" smtClean="0">
                <a:solidFill>
                  <a:srgbClr val="3A3A3A"/>
                </a:solidFill>
                <a:latin typeface="Century Gothic"/>
              </a:rPr>
              <a:t>Kennesaw State </a:t>
            </a:r>
            <a:r>
              <a:rPr lang="en-US" sz="1300" dirty="0">
                <a:solidFill>
                  <a:srgbClr val="3A3A3A"/>
                </a:solidFill>
                <a:latin typeface="Century Gothic"/>
              </a:rPr>
              <a:t>University – Enterprise Systems and Services</a:t>
            </a:r>
            <a:endParaRPr lang="en-US" sz="1300" dirty="0" smtClean="0">
              <a:solidFill>
                <a:srgbClr val="3A3A3A"/>
              </a:solidFill>
              <a:latin typeface="Century Gothic"/>
            </a:endParaRPr>
          </a:p>
          <a:p>
            <a:pPr algn="ctr"/>
            <a:r>
              <a:rPr lang="en-US" sz="1300" dirty="0" smtClean="0">
                <a:solidFill>
                  <a:srgbClr val="3A3A3A"/>
                </a:solidFill>
                <a:latin typeface="Century Gothic"/>
              </a:rPr>
              <a:t>Assistant Director </a:t>
            </a:r>
            <a:r>
              <a:rPr lang="en-US" sz="1300" dirty="0">
                <a:solidFill>
                  <a:srgbClr val="3A3A3A"/>
                </a:solidFill>
                <a:latin typeface="Century Gothic"/>
              </a:rPr>
              <a:t>of Web Services and Mobile </a:t>
            </a:r>
            <a:r>
              <a:rPr lang="en-US" sz="1300" dirty="0" smtClean="0">
                <a:solidFill>
                  <a:srgbClr val="3A3A3A"/>
                </a:solidFill>
                <a:latin typeface="Century Gothic"/>
              </a:rPr>
              <a:t>Development</a:t>
            </a:r>
          </a:p>
          <a:p>
            <a:pPr algn="ctr"/>
            <a:endParaRPr lang="en-US" sz="1300" dirty="0">
              <a:solidFill>
                <a:srgbClr val="3A3A3A"/>
              </a:solidFill>
              <a:latin typeface="Century Gothic"/>
            </a:endParaRPr>
          </a:p>
        </p:txBody>
      </p:sp>
    </p:spTree>
    <p:extLst>
      <p:ext uri="{BB962C8B-B14F-4D97-AF65-F5344CB8AC3E}">
        <p14:creationId xmlns:p14="http://schemas.microsoft.com/office/powerpoint/2010/main" val="13939615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old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980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pw_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7434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apw_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699" name="Text Box 3"/>
          <p:cNvSpPr txBox="1">
            <a:spLocks noChangeArrowheads="1"/>
          </p:cNvSpPr>
          <p:nvPr/>
        </p:nvSpPr>
        <p:spPr bwMode="auto">
          <a:xfrm>
            <a:off x="152400" y="1009650"/>
            <a:ext cx="25908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b="1" dirty="0">
                <a:solidFill>
                  <a:schemeClr val="bg1"/>
                </a:solidFill>
                <a:latin typeface="Century Gothic"/>
                <a:cs typeface="Century Gothic"/>
              </a:rPr>
              <a:t>About the Program</a:t>
            </a:r>
          </a:p>
          <a:p>
            <a:pPr algn="l"/>
            <a:r>
              <a:rPr lang="en-US" b="1" dirty="0">
                <a:solidFill>
                  <a:schemeClr val="bg1"/>
                </a:solidFill>
                <a:latin typeface="Century Gothic"/>
                <a:cs typeface="Century Gothic"/>
              </a:rPr>
              <a:t>Programs of Study</a:t>
            </a:r>
          </a:p>
          <a:p>
            <a:pPr algn="l"/>
            <a:r>
              <a:rPr lang="en-US" b="1" dirty="0">
                <a:solidFill>
                  <a:schemeClr val="bg1"/>
                </a:solidFill>
                <a:latin typeface="Century Gothic"/>
                <a:cs typeface="Century Gothic"/>
              </a:rPr>
              <a:t>Accelerated Master</a:t>
            </a:r>
            <a:r>
              <a:rPr lang="ja-JP" altLang="en-US" b="1" dirty="0">
                <a:solidFill>
                  <a:schemeClr val="bg1"/>
                </a:solidFill>
                <a:latin typeface="Century Gothic"/>
                <a:cs typeface="Century Gothic"/>
              </a:rPr>
              <a:t>’</a:t>
            </a:r>
            <a:r>
              <a:rPr lang="en-US" b="1" dirty="0">
                <a:solidFill>
                  <a:schemeClr val="bg1"/>
                </a:solidFill>
                <a:latin typeface="Century Gothic"/>
                <a:cs typeface="Century Gothic"/>
              </a:rPr>
              <a:t>s Degree Program</a:t>
            </a:r>
          </a:p>
          <a:p>
            <a:pPr algn="l"/>
            <a:r>
              <a:rPr lang="en-US" b="1" dirty="0">
                <a:solidFill>
                  <a:schemeClr val="bg1"/>
                </a:solidFill>
                <a:latin typeface="Century Gothic"/>
                <a:cs typeface="Century Gothic"/>
              </a:rPr>
              <a:t>Course Descriptions</a:t>
            </a:r>
          </a:p>
          <a:p>
            <a:pPr algn="l"/>
            <a:r>
              <a:rPr lang="en-US" b="1" dirty="0">
                <a:solidFill>
                  <a:schemeClr val="bg1"/>
                </a:solidFill>
                <a:latin typeface="Century Gothic"/>
                <a:cs typeface="Century Gothic"/>
              </a:rPr>
              <a:t>Graduate Faculty</a:t>
            </a:r>
          </a:p>
          <a:p>
            <a:pPr algn="l"/>
            <a:r>
              <a:rPr lang="en-US" b="1" dirty="0">
                <a:solidFill>
                  <a:schemeClr val="bg1"/>
                </a:solidFill>
                <a:latin typeface="Century Gothic"/>
                <a:cs typeface="Century Gothic"/>
              </a:rPr>
              <a:t>List of Portfolios / Thesis / Practicums</a:t>
            </a:r>
          </a:p>
          <a:p>
            <a:pPr algn="l"/>
            <a:r>
              <a:rPr lang="en-US" b="1" dirty="0">
                <a:solidFill>
                  <a:schemeClr val="bg1"/>
                </a:solidFill>
                <a:latin typeface="Century Gothic"/>
                <a:cs typeface="Century Gothic"/>
              </a:rPr>
              <a:t>Course Highlights 2002-2003</a:t>
            </a:r>
          </a:p>
          <a:p>
            <a:pPr algn="l"/>
            <a:r>
              <a:rPr lang="en-US" b="1" dirty="0">
                <a:solidFill>
                  <a:schemeClr val="bg1"/>
                </a:solidFill>
                <a:latin typeface="Century Gothic"/>
                <a:cs typeface="Century Gothic"/>
              </a:rPr>
              <a:t>Graduation, Portfolio and Thesis Forms and Capstone Guidelines</a:t>
            </a:r>
          </a:p>
        </p:txBody>
      </p:sp>
      <p:sp>
        <p:nvSpPr>
          <p:cNvPr id="29700" name="Text Box 4"/>
          <p:cNvSpPr txBox="1">
            <a:spLocks noChangeArrowheads="1"/>
          </p:cNvSpPr>
          <p:nvPr/>
        </p:nvSpPr>
        <p:spPr bwMode="auto">
          <a:xfrm>
            <a:off x="6553200" y="1009650"/>
            <a:ext cx="25908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en-US" b="1" dirty="0">
                <a:solidFill>
                  <a:schemeClr val="bg1"/>
                </a:solidFill>
                <a:latin typeface="Century Gothic"/>
              </a:rPr>
              <a:t>Academic Calendar</a:t>
            </a:r>
          </a:p>
          <a:p>
            <a:pPr algn="r"/>
            <a:r>
              <a:rPr lang="en-US" b="1" dirty="0">
                <a:solidFill>
                  <a:schemeClr val="bg1"/>
                </a:solidFill>
                <a:latin typeface="Century Gothic"/>
              </a:rPr>
              <a:t>MAPW Newsletter</a:t>
            </a:r>
          </a:p>
          <a:p>
            <a:pPr algn="r"/>
            <a:r>
              <a:rPr lang="en-US" b="1" dirty="0">
                <a:solidFill>
                  <a:schemeClr val="bg1"/>
                </a:solidFill>
                <a:latin typeface="Century Gothic"/>
              </a:rPr>
              <a:t>The Kennesaw Review</a:t>
            </a:r>
          </a:p>
          <a:p>
            <a:pPr algn="r"/>
            <a:r>
              <a:rPr lang="en-US" b="1" dirty="0">
                <a:solidFill>
                  <a:schemeClr val="bg1"/>
                </a:solidFill>
                <a:latin typeface="Century Gothic"/>
              </a:rPr>
              <a:t>Alumni Portfolios</a:t>
            </a:r>
          </a:p>
          <a:p>
            <a:pPr algn="r"/>
            <a:r>
              <a:rPr lang="en-US" b="1" dirty="0">
                <a:solidFill>
                  <a:schemeClr val="bg1"/>
                </a:solidFill>
                <a:latin typeface="Century Gothic"/>
              </a:rPr>
              <a:t>Certificate in Creative Writing</a:t>
            </a:r>
          </a:p>
          <a:p>
            <a:pPr algn="r"/>
            <a:r>
              <a:rPr lang="en-US" b="1" dirty="0">
                <a:solidFill>
                  <a:schemeClr val="bg1"/>
                </a:solidFill>
                <a:latin typeface="Century Gothic"/>
              </a:rPr>
              <a:t>Graduate Certificate for International Audiences</a:t>
            </a:r>
          </a:p>
          <a:p>
            <a:pPr algn="r"/>
            <a:r>
              <a:rPr lang="en-US" b="1" dirty="0">
                <a:solidFill>
                  <a:schemeClr val="bg1"/>
                </a:solidFill>
                <a:latin typeface="Century Gothic"/>
              </a:rPr>
              <a:t>Careers in Writing Network</a:t>
            </a:r>
          </a:p>
          <a:p>
            <a:pPr algn="r"/>
            <a:r>
              <a:rPr lang="en-US" b="1" dirty="0">
                <a:solidFill>
                  <a:schemeClr val="bg1"/>
                </a:solidFill>
                <a:latin typeface="Century Gothic"/>
              </a:rPr>
              <a:t>Kennesaw State University Graduate Catalog</a:t>
            </a:r>
          </a:p>
        </p:txBody>
      </p:sp>
    </p:spTree>
    <p:extLst>
      <p:ext uri="{BB962C8B-B14F-4D97-AF65-F5344CB8AC3E}">
        <p14:creationId xmlns:p14="http://schemas.microsoft.com/office/powerpoint/2010/main" val="3529851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b="1" dirty="0">
                <a:solidFill>
                  <a:schemeClr val="accent6"/>
                </a:solidFill>
                <a:latin typeface="Century Gothic"/>
                <a:cs typeface="Century Gothic"/>
              </a:rPr>
              <a:t>Categorization</a:t>
            </a:r>
          </a:p>
        </p:txBody>
      </p:sp>
      <p:sp>
        <p:nvSpPr>
          <p:cNvPr id="31747" name="Rectangle 3"/>
          <p:cNvSpPr>
            <a:spLocks noGrp="1" noChangeArrowheads="1"/>
          </p:cNvSpPr>
          <p:nvPr>
            <p:ph type="body" idx="1"/>
          </p:nvPr>
        </p:nvSpPr>
        <p:spPr/>
        <p:txBody>
          <a:bodyPr/>
          <a:lstStyle/>
          <a:p>
            <a:r>
              <a:rPr lang="en-US" b="1" dirty="0">
                <a:latin typeface="Century Gothic"/>
                <a:cs typeface="Century Gothic"/>
              </a:rPr>
              <a:t>MAPW user groups</a:t>
            </a:r>
          </a:p>
          <a:p>
            <a:pPr lvl="1"/>
            <a:r>
              <a:rPr lang="en-US" b="1" dirty="0">
                <a:latin typeface="Century Gothic"/>
                <a:cs typeface="Century Gothic"/>
              </a:rPr>
              <a:t>Potential Students</a:t>
            </a:r>
          </a:p>
          <a:p>
            <a:pPr lvl="2"/>
            <a:r>
              <a:rPr lang="en-US" b="1" dirty="0">
                <a:latin typeface="Century Gothic"/>
                <a:cs typeface="Century Gothic"/>
              </a:rPr>
              <a:t>Want to know about the program</a:t>
            </a:r>
          </a:p>
          <a:p>
            <a:pPr lvl="2"/>
            <a:r>
              <a:rPr lang="en-US" b="1" dirty="0">
                <a:latin typeface="Century Gothic"/>
                <a:cs typeface="Century Gothic"/>
              </a:rPr>
              <a:t>How to apply</a:t>
            </a:r>
          </a:p>
          <a:p>
            <a:pPr lvl="1"/>
            <a:r>
              <a:rPr lang="en-US" b="1" dirty="0">
                <a:latin typeface="Century Gothic"/>
                <a:cs typeface="Century Gothic"/>
              </a:rPr>
              <a:t>Current Students</a:t>
            </a:r>
          </a:p>
          <a:p>
            <a:pPr lvl="2"/>
            <a:r>
              <a:rPr lang="en-US" b="1" dirty="0">
                <a:latin typeface="Century Gothic"/>
                <a:cs typeface="Century Gothic"/>
              </a:rPr>
              <a:t>Course Information</a:t>
            </a:r>
          </a:p>
          <a:p>
            <a:pPr lvl="2"/>
            <a:r>
              <a:rPr lang="en-US" b="1" dirty="0">
                <a:latin typeface="Century Gothic"/>
                <a:cs typeface="Century Gothic"/>
              </a:rPr>
              <a:t>Graduation Information</a:t>
            </a:r>
          </a:p>
          <a:p>
            <a:pPr lvl="1"/>
            <a:r>
              <a:rPr lang="en-US" b="1" dirty="0">
                <a:latin typeface="Century Gothic"/>
                <a:cs typeface="Century Gothic"/>
              </a:rPr>
              <a:t>Alumni</a:t>
            </a:r>
          </a:p>
          <a:p>
            <a:pPr lvl="1"/>
            <a:endParaRPr lang="en-US" b="1" dirty="0">
              <a:latin typeface="Century Gothic"/>
              <a:cs typeface="Century Gothic"/>
            </a:endParaRPr>
          </a:p>
        </p:txBody>
      </p:sp>
    </p:spTree>
    <p:extLst>
      <p:ext uri="{BB962C8B-B14F-4D97-AF65-F5344CB8AC3E}">
        <p14:creationId xmlns:p14="http://schemas.microsoft.com/office/powerpoint/2010/main" val="3240028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b="1" dirty="0">
                <a:solidFill>
                  <a:schemeClr val="accent6"/>
                </a:solidFill>
                <a:latin typeface="Century Gothic"/>
                <a:cs typeface="Century Gothic"/>
              </a:rPr>
              <a:t>Categorization</a:t>
            </a:r>
          </a:p>
        </p:txBody>
      </p:sp>
      <p:sp>
        <p:nvSpPr>
          <p:cNvPr id="32774" name="Text Box 6"/>
          <p:cNvSpPr txBox="1">
            <a:spLocks noChangeArrowheads="1"/>
          </p:cNvSpPr>
          <p:nvPr/>
        </p:nvSpPr>
        <p:spPr bwMode="auto">
          <a:xfrm>
            <a:off x="1734674" y="1676400"/>
            <a:ext cx="2590800" cy="424731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1" dirty="0" smtClean="0">
                <a:latin typeface="Century Gothic"/>
                <a:cs typeface="Century Gothic"/>
              </a:rPr>
              <a:t>- About </a:t>
            </a:r>
            <a:r>
              <a:rPr lang="en-US" b="1" dirty="0">
                <a:latin typeface="Century Gothic"/>
                <a:cs typeface="Century Gothic"/>
              </a:rPr>
              <a:t>the Program</a:t>
            </a:r>
          </a:p>
          <a:p>
            <a:r>
              <a:rPr lang="en-US" b="1" dirty="0">
                <a:latin typeface="Century Gothic"/>
                <a:cs typeface="Century Gothic"/>
              </a:rPr>
              <a:t>Programs of Study</a:t>
            </a:r>
          </a:p>
          <a:p>
            <a:r>
              <a:rPr lang="en-US" b="1" dirty="0" smtClean="0">
                <a:latin typeface="Century Gothic"/>
                <a:cs typeface="Century Gothic"/>
              </a:rPr>
              <a:t>- Accelerated </a:t>
            </a:r>
            <a:r>
              <a:rPr lang="en-US" b="1" dirty="0">
                <a:latin typeface="Century Gothic"/>
                <a:cs typeface="Century Gothic"/>
              </a:rPr>
              <a:t>Master</a:t>
            </a:r>
            <a:r>
              <a:rPr lang="ja-JP" altLang="en-US" b="1" dirty="0">
                <a:latin typeface="Century Gothic"/>
                <a:cs typeface="Century Gothic"/>
              </a:rPr>
              <a:t>’</a:t>
            </a:r>
            <a:r>
              <a:rPr lang="en-US" b="1" dirty="0">
                <a:latin typeface="Century Gothic"/>
                <a:cs typeface="Century Gothic"/>
              </a:rPr>
              <a:t>s Degree Program</a:t>
            </a:r>
          </a:p>
          <a:p>
            <a:r>
              <a:rPr lang="en-US" b="1" dirty="0" smtClean="0">
                <a:latin typeface="Century Gothic"/>
                <a:cs typeface="Century Gothic"/>
              </a:rPr>
              <a:t>- Course </a:t>
            </a:r>
            <a:r>
              <a:rPr lang="en-US" b="1" dirty="0">
                <a:latin typeface="Century Gothic"/>
                <a:cs typeface="Century Gothic"/>
              </a:rPr>
              <a:t>Descriptions</a:t>
            </a:r>
          </a:p>
          <a:p>
            <a:r>
              <a:rPr lang="en-US" b="1" dirty="0" smtClean="0">
                <a:latin typeface="Century Gothic"/>
                <a:cs typeface="Century Gothic"/>
              </a:rPr>
              <a:t>- Graduate </a:t>
            </a:r>
            <a:r>
              <a:rPr lang="en-US" b="1" dirty="0">
                <a:latin typeface="Century Gothic"/>
                <a:cs typeface="Century Gothic"/>
              </a:rPr>
              <a:t>Faculty</a:t>
            </a:r>
          </a:p>
          <a:p>
            <a:r>
              <a:rPr lang="en-US" b="1" dirty="0" smtClean="0">
                <a:latin typeface="Century Gothic"/>
                <a:cs typeface="Century Gothic"/>
              </a:rPr>
              <a:t>- List </a:t>
            </a:r>
            <a:r>
              <a:rPr lang="en-US" b="1" dirty="0">
                <a:latin typeface="Century Gothic"/>
                <a:cs typeface="Century Gothic"/>
              </a:rPr>
              <a:t>of Portfolios / Thesis / Practicums</a:t>
            </a:r>
          </a:p>
          <a:p>
            <a:r>
              <a:rPr lang="en-US" b="1" dirty="0" smtClean="0">
                <a:latin typeface="Century Gothic"/>
                <a:cs typeface="Century Gothic"/>
              </a:rPr>
              <a:t>- Course </a:t>
            </a:r>
            <a:r>
              <a:rPr lang="en-US" b="1" dirty="0">
                <a:latin typeface="Century Gothic"/>
                <a:cs typeface="Century Gothic"/>
              </a:rPr>
              <a:t>Highlights 2002-2003</a:t>
            </a:r>
          </a:p>
          <a:p>
            <a:r>
              <a:rPr lang="en-US" b="1" dirty="0" smtClean="0">
                <a:latin typeface="Century Gothic"/>
                <a:cs typeface="Century Gothic"/>
              </a:rPr>
              <a:t>- Graduation</a:t>
            </a:r>
            <a:r>
              <a:rPr lang="en-US" b="1" dirty="0">
                <a:latin typeface="Century Gothic"/>
                <a:cs typeface="Century Gothic"/>
              </a:rPr>
              <a:t>, Portfolio and Thesis Forms and Capstone Guidelines</a:t>
            </a:r>
          </a:p>
        </p:txBody>
      </p:sp>
      <p:sp>
        <p:nvSpPr>
          <p:cNvPr id="32775" name="Text Box 7"/>
          <p:cNvSpPr txBox="1">
            <a:spLocks noChangeArrowheads="1"/>
          </p:cNvSpPr>
          <p:nvPr/>
        </p:nvSpPr>
        <p:spPr bwMode="auto">
          <a:xfrm>
            <a:off x="5074037" y="1676400"/>
            <a:ext cx="2932215" cy="39703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b="1" dirty="0" smtClean="0">
                <a:latin typeface="Century Gothic"/>
                <a:cs typeface="Century Gothic"/>
              </a:rPr>
              <a:t>- Academic </a:t>
            </a:r>
            <a:r>
              <a:rPr lang="en-US" b="1" dirty="0">
                <a:latin typeface="Century Gothic"/>
                <a:cs typeface="Century Gothic"/>
              </a:rPr>
              <a:t>Calendar</a:t>
            </a:r>
          </a:p>
          <a:p>
            <a:r>
              <a:rPr lang="en-US" b="1" dirty="0" smtClean="0">
                <a:latin typeface="Century Gothic"/>
                <a:cs typeface="Century Gothic"/>
              </a:rPr>
              <a:t>- MAPW </a:t>
            </a:r>
            <a:r>
              <a:rPr lang="en-US" b="1" dirty="0">
                <a:latin typeface="Century Gothic"/>
                <a:cs typeface="Century Gothic"/>
              </a:rPr>
              <a:t>Newsletter</a:t>
            </a:r>
          </a:p>
          <a:p>
            <a:r>
              <a:rPr lang="en-US" b="1" dirty="0" smtClean="0">
                <a:latin typeface="Century Gothic"/>
                <a:cs typeface="Century Gothic"/>
              </a:rPr>
              <a:t>- The </a:t>
            </a:r>
            <a:r>
              <a:rPr lang="en-US" b="1" dirty="0">
                <a:latin typeface="Century Gothic"/>
                <a:cs typeface="Century Gothic"/>
              </a:rPr>
              <a:t>Kennesaw Review</a:t>
            </a:r>
          </a:p>
          <a:p>
            <a:r>
              <a:rPr lang="en-US" b="1" dirty="0">
                <a:latin typeface="Century Gothic"/>
                <a:cs typeface="Century Gothic"/>
              </a:rPr>
              <a:t>Alumni Portfolios</a:t>
            </a:r>
          </a:p>
          <a:p>
            <a:r>
              <a:rPr lang="en-US" b="1" dirty="0" smtClean="0">
                <a:latin typeface="Century Gothic"/>
                <a:cs typeface="Century Gothic"/>
              </a:rPr>
              <a:t>- Certificate </a:t>
            </a:r>
            <a:r>
              <a:rPr lang="en-US" b="1" dirty="0">
                <a:latin typeface="Century Gothic"/>
                <a:cs typeface="Century Gothic"/>
              </a:rPr>
              <a:t>in Creative Writing</a:t>
            </a:r>
          </a:p>
          <a:p>
            <a:r>
              <a:rPr lang="en-US" b="1" dirty="0" smtClean="0">
                <a:latin typeface="Century Gothic"/>
                <a:cs typeface="Century Gothic"/>
              </a:rPr>
              <a:t>- Graduate </a:t>
            </a:r>
            <a:r>
              <a:rPr lang="en-US" b="1" dirty="0">
                <a:latin typeface="Century Gothic"/>
                <a:cs typeface="Century Gothic"/>
              </a:rPr>
              <a:t>Certificate for International Audiences</a:t>
            </a:r>
          </a:p>
          <a:p>
            <a:r>
              <a:rPr lang="en-US" b="1" dirty="0" smtClean="0">
                <a:latin typeface="Century Gothic"/>
                <a:cs typeface="Century Gothic"/>
              </a:rPr>
              <a:t>- Careers </a:t>
            </a:r>
            <a:r>
              <a:rPr lang="en-US" b="1" dirty="0">
                <a:latin typeface="Century Gothic"/>
                <a:cs typeface="Century Gothic"/>
              </a:rPr>
              <a:t>in Writing Network</a:t>
            </a:r>
          </a:p>
          <a:p>
            <a:r>
              <a:rPr lang="en-US" b="1" dirty="0" smtClean="0">
                <a:latin typeface="Century Gothic"/>
                <a:cs typeface="Century Gothic"/>
              </a:rPr>
              <a:t>- Kennesaw </a:t>
            </a:r>
            <a:r>
              <a:rPr lang="en-US" b="1" dirty="0">
                <a:latin typeface="Century Gothic"/>
                <a:cs typeface="Century Gothic"/>
              </a:rPr>
              <a:t>State University Graduate Catalog</a:t>
            </a:r>
          </a:p>
        </p:txBody>
      </p:sp>
    </p:spTree>
    <p:extLst>
      <p:ext uri="{BB962C8B-B14F-4D97-AF65-F5344CB8AC3E}">
        <p14:creationId xmlns:p14="http://schemas.microsoft.com/office/powerpoint/2010/main" val="11448651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wipe(up)">
                                      <p:cBhvr>
                                        <p:cTn id="7" dur="500"/>
                                        <p:tgtEl>
                                          <p:spTgt spid="32774"/>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2775"/>
                                        </p:tgtEl>
                                        <p:attrNameLst>
                                          <p:attrName>style.visibility</p:attrName>
                                        </p:attrNameLst>
                                      </p:cBhvr>
                                      <p:to>
                                        <p:strVal val="visible"/>
                                      </p:to>
                                    </p:set>
                                    <p:animEffect transition="in" filter="wipe(down)">
                                      <p:cBhvr>
                                        <p:cTn id="11" dur="500"/>
                                        <p:tgtEl>
                                          <p:spTgt spid="3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animBg="1" autoUpdateAnimBg="0"/>
      <p:bldP spid="32775"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b="1" dirty="0">
                <a:solidFill>
                  <a:schemeClr val="accent6"/>
                </a:solidFill>
                <a:latin typeface="Century Gothic"/>
                <a:cs typeface="Century Gothic"/>
              </a:rPr>
              <a:t>Categorization</a:t>
            </a:r>
          </a:p>
        </p:txBody>
      </p:sp>
      <p:sp>
        <p:nvSpPr>
          <p:cNvPr id="32774" name="Text Box 6"/>
          <p:cNvSpPr txBox="1">
            <a:spLocks noChangeArrowheads="1"/>
          </p:cNvSpPr>
          <p:nvPr/>
        </p:nvSpPr>
        <p:spPr bwMode="auto">
          <a:xfrm>
            <a:off x="1734674" y="1676400"/>
            <a:ext cx="2590800" cy="424731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1" dirty="0" smtClean="0">
                <a:solidFill>
                  <a:srgbClr val="CC0000"/>
                </a:solidFill>
                <a:latin typeface="Century Gothic"/>
                <a:cs typeface="Century Gothic"/>
              </a:rPr>
              <a:t>- About </a:t>
            </a:r>
            <a:r>
              <a:rPr lang="en-US" b="1" dirty="0">
                <a:solidFill>
                  <a:srgbClr val="CC0000"/>
                </a:solidFill>
                <a:latin typeface="Century Gothic"/>
                <a:cs typeface="Century Gothic"/>
              </a:rPr>
              <a:t>the Program</a:t>
            </a:r>
          </a:p>
          <a:p>
            <a:r>
              <a:rPr lang="en-US" b="1" dirty="0">
                <a:solidFill>
                  <a:srgbClr val="CC0000"/>
                </a:solidFill>
                <a:latin typeface="Century Gothic"/>
                <a:cs typeface="Century Gothic"/>
              </a:rPr>
              <a:t>Programs of Study</a:t>
            </a:r>
          </a:p>
          <a:p>
            <a:r>
              <a:rPr lang="en-US" b="1" dirty="0" smtClean="0">
                <a:solidFill>
                  <a:srgbClr val="CC0000"/>
                </a:solidFill>
                <a:latin typeface="Century Gothic"/>
                <a:cs typeface="Century Gothic"/>
              </a:rPr>
              <a:t>- Accelerated </a:t>
            </a:r>
            <a:r>
              <a:rPr lang="en-US" b="1" dirty="0">
                <a:solidFill>
                  <a:srgbClr val="CC0000"/>
                </a:solidFill>
                <a:latin typeface="Century Gothic"/>
                <a:cs typeface="Century Gothic"/>
              </a:rPr>
              <a:t>Master</a:t>
            </a:r>
            <a:r>
              <a:rPr lang="ja-JP" altLang="en-US" b="1" dirty="0">
                <a:solidFill>
                  <a:srgbClr val="CC0000"/>
                </a:solidFill>
                <a:latin typeface="Century Gothic"/>
                <a:cs typeface="Century Gothic"/>
              </a:rPr>
              <a:t>’</a:t>
            </a:r>
            <a:r>
              <a:rPr lang="en-US" b="1" dirty="0">
                <a:solidFill>
                  <a:srgbClr val="CC0000"/>
                </a:solidFill>
                <a:latin typeface="Century Gothic"/>
                <a:cs typeface="Century Gothic"/>
              </a:rPr>
              <a:t>s Degree Program</a:t>
            </a:r>
          </a:p>
          <a:p>
            <a:r>
              <a:rPr lang="en-US" b="1" dirty="0" smtClean="0">
                <a:solidFill>
                  <a:srgbClr val="CC0000"/>
                </a:solidFill>
                <a:latin typeface="Century Gothic"/>
                <a:cs typeface="Century Gothic"/>
              </a:rPr>
              <a:t>- Course </a:t>
            </a:r>
            <a:r>
              <a:rPr lang="en-US" b="1" dirty="0">
                <a:solidFill>
                  <a:srgbClr val="CC0000"/>
                </a:solidFill>
                <a:latin typeface="Century Gothic"/>
                <a:cs typeface="Century Gothic"/>
              </a:rPr>
              <a:t>Descriptions</a:t>
            </a:r>
          </a:p>
          <a:p>
            <a:r>
              <a:rPr lang="en-US" b="1" dirty="0" smtClean="0">
                <a:solidFill>
                  <a:srgbClr val="CC0000"/>
                </a:solidFill>
                <a:latin typeface="Century Gothic"/>
                <a:cs typeface="Century Gothic"/>
              </a:rPr>
              <a:t>- Graduate </a:t>
            </a:r>
            <a:r>
              <a:rPr lang="en-US" b="1" dirty="0">
                <a:solidFill>
                  <a:srgbClr val="CC0000"/>
                </a:solidFill>
                <a:latin typeface="Century Gothic"/>
                <a:cs typeface="Century Gothic"/>
              </a:rPr>
              <a:t>Faculty</a:t>
            </a:r>
          </a:p>
          <a:p>
            <a:r>
              <a:rPr lang="en-US" b="1" dirty="0" smtClean="0">
                <a:latin typeface="Century Gothic"/>
                <a:cs typeface="Century Gothic"/>
              </a:rPr>
              <a:t>- List </a:t>
            </a:r>
            <a:r>
              <a:rPr lang="en-US" b="1" dirty="0">
                <a:latin typeface="Century Gothic"/>
                <a:cs typeface="Century Gothic"/>
              </a:rPr>
              <a:t>of Portfolios / Thesis / Practicums</a:t>
            </a:r>
          </a:p>
          <a:p>
            <a:r>
              <a:rPr lang="en-US" b="1" dirty="0" smtClean="0">
                <a:latin typeface="Century Gothic"/>
                <a:cs typeface="Century Gothic"/>
              </a:rPr>
              <a:t>- Course </a:t>
            </a:r>
            <a:r>
              <a:rPr lang="en-US" b="1" dirty="0">
                <a:latin typeface="Century Gothic"/>
                <a:cs typeface="Century Gothic"/>
              </a:rPr>
              <a:t>Highlights 2002-2003</a:t>
            </a:r>
          </a:p>
          <a:p>
            <a:r>
              <a:rPr lang="en-US" b="1" dirty="0" smtClean="0">
                <a:latin typeface="Century Gothic"/>
                <a:cs typeface="Century Gothic"/>
              </a:rPr>
              <a:t>- Graduation</a:t>
            </a:r>
            <a:r>
              <a:rPr lang="en-US" b="1" dirty="0">
                <a:latin typeface="Century Gothic"/>
                <a:cs typeface="Century Gothic"/>
              </a:rPr>
              <a:t>, Portfolio and Thesis Forms and Capstone Guidelines</a:t>
            </a:r>
          </a:p>
        </p:txBody>
      </p:sp>
      <p:sp>
        <p:nvSpPr>
          <p:cNvPr id="32775" name="Text Box 7"/>
          <p:cNvSpPr txBox="1">
            <a:spLocks noChangeArrowheads="1"/>
          </p:cNvSpPr>
          <p:nvPr/>
        </p:nvSpPr>
        <p:spPr bwMode="auto">
          <a:xfrm>
            <a:off x="5074037" y="1676400"/>
            <a:ext cx="2932215" cy="39703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b="1" dirty="0" smtClean="0">
                <a:solidFill>
                  <a:srgbClr val="080808"/>
                </a:solidFill>
                <a:latin typeface="Century Gothic"/>
                <a:cs typeface="Century Gothic"/>
              </a:rPr>
              <a:t>- Academic </a:t>
            </a:r>
            <a:r>
              <a:rPr lang="en-US" b="1" dirty="0">
                <a:solidFill>
                  <a:srgbClr val="080808"/>
                </a:solidFill>
                <a:latin typeface="Century Gothic"/>
                <a:cs typeface="Century Gothic"/>
              </a:rPr>
              <a:t>Calendar</a:t>
            </a:r>
          </a:p>
          <a:p>
            <a:r>
              <a:rPr lang="en-US" b="1" dirty="0" smtClean="0">
                <a:solidFill>
                  <a:srgbClr val="080808"/>
                </a:solidFill>
                <a:latin typeface="Century Gothic"/>
                <a:cs typeface="Century Gothic"/>
              </a:rPr>
              <a:t>- MAPW </a:t>
            </a:r>
            <a:r>
              <a:rPr lang="en-US" b="1" dirty="0">
                <a:solidFill>
                  <a:srgbClr val="080808"/>
                </a:solidFill>
                <a:latin typeface="Century Gothic"/>
                <a:cs typeface="Century Gothic"/>
              </a:rPr>
              <a:t>Newsletter</a:t>
            </a:r>
          </a:p>
          <a:p>
            <a:r>
              <a:rPr lang="en-US" b="1" dirty="0" smtClean="0">
                <a:solidFill>
                  <a:srgbClr val="080808"/>
                </a:solidFill>
                <a:latin typeface="Century Gothic"/>
                <a:cs typeface="Century Gothic"/>
              </a:rPr>
              <a:t>- The </a:t>
            </a:r>
            <a:r>
              <a:rPr lang="en-US" b="1" dirty="0">
                <a:solidFill>
                  <a:srgbClr val="080808"/>
                </a:solidFill>
                <a:latin typeface="Century Gothic"/>
                <a:cs typeface="Century Gothic"/>
              </a:rPr>
              <a:t>Kennesaw Review</a:t>
            </a:r>
          </a:p>
          <a:p>
            <a:r>
              <a:rPr lang="en-US" b="1" dirty="0">
                <a:solidFill>
                  <a:srgbClr val="080808"/>
                </a:solidFill>
                <a:latin typeface="Century Gothic"/>
                <a:cs typeface="Century Gothic"/>
              </a:rPr>
              <a:t>Alumni Portfolios</a:t>
            </a:r>
          </a:p>
          <a:p>
            <a:r>
              <a:rPr lang="en-US" b="1" dirty="0" smtClean="0">
                <a:solidFill>
                  <a:srgbClr val="CC0000"/>
                </a:solidFill>
                <a:latin typeface="Century Gothic"/>
                <a:cs typeface="Century Gothic"/>
              </a:rPr>
              <a:t>- Certificate </a:t>
            </a:r>
            <a:r>
              <a:rPr lang="en-US" b="1" dirty="0">
                <a:solidFill>
                  <a:srgbClr val="CC0000"/>
                </a:solidFill>
                <a:latin typeface="Century Gothic"/>
                <a:cs typeface="Century Gothic"/>
              </a:rPr>
              <a:t>in Creative Writing</a:t>
            </a:r>
          </a:p>
          <a:p>
            <a:r>
              <a:rPr lang="en-US" b="1" dirty="0" smtClean="0">
                <a:solidFill>
                  <a:srgbClr val="CC0000"/>
                </a:solidFill>
                <a:latin typeface="Century Gothic"/>
                <a:cs typeface="Century Gothic"/>
              </a:rPr>
              <a:t>- Graduate </a:t>
            </a:r>
            <a:r>
              <a:rPr lang="en-US" b="1" dirty="0">
                <a:solidFill>
                  <a:srgbClr val="CC0000"/>
                </a:solidFill>
                <a:latin typeface="Century Gothic"/>
                <a:cs typeface="Century Gothic"/>
              </a:rPr>
              <a:t>Certificate for International Audiences</a:t>
            </a:r>
          </a:p>
          <a:p>
            <a:r>
              <a:rPr lang="en-US" b="1" dirty="0" smtClean="0">
                <a:solidFill>
                  <a:srgbClr val="080808"/>
                </a:solidFill>
                <a:latin typeface="Century Gothic"/>
                <a:cs typeface="Century Gothic"/>
              </a:rPr>
              <a:t>- Careers </a:t>
            </a:r>
            <a:r>
              <a:rPr lang="en-US" b="1" dirty="0">
                <a:solidFill>
                  <a:srgbClr val="080808"/>
                </a:solidFill>
                <a:latin typeface="Century Gothic"/>
                <a:cs typeface="Century Gothic"/>
              </a:rPr>
              <a:t>in Writing Network</a:t>
            </a:r>
          </a:p>
          <a:p>
            <a:r>
              <a:rPr lang="en-US" b="1" dirty="0" smtClean="0">
                <a:solidFill>
                  <a:srgbClr val="080808"/>
                </a:solidFill>
                <a:latin typeface="Century Gothic"/>
                <a:cs typeface="Century Gothic"/>
              </a:rPr>
              <a:t>- Kennesaw </a:t>
            </a:r>
            <a:r>
              <a:rPr lang="en-US" b="1" dirty="0">
                <a:solidFill>
                  <a:srgbClr val="080808"/>
                </a:solidFill>
                <a:latin typeface="Century Gothic"/>
                <a:cs typeface="Century Gothic"/>
              </a:rPr>
              <a:t>State University Graduate Catalog</a:t>
            </a:r>
          </a:p>
        </p:txBody>
      </p:sp>
    </p:spTree>
    <p:extLst>
      <p:ext uri="{BB962C8B-B14F-4D97-AF65-F5344CB8AC3E}">
        <p14:creationId xmlns:p14="http://schemas.microsoft.com/office/powerpoint/2010/main" val="36934173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wipe(up)">
                                      <p:cBhvr>
                                        <p:cTn id="7" dur="500"/>
                                        <p:tgtEl>
                                          <p:spTgt spid="32774"/>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2775"/>
                                        </p:tgtEl>
                                        <p:attrNameLst>
                                          <p:attrName>style.visibility</p:attrName>
                                        </p:attrNameLst>
                                      </p:cBhvr>
                                      <p:to>
                                        <p:strVal val="visible"/>
                                      </p:to>
                                    </p:set>
                                    <p:animEffect transition="in" filter="wipe(down)">
                                      <p:cBhvr>
                                        <p:cTn id="11" dur="500"/>
                                        <p:tgtEl>
                                          <p:spTgt spid="3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animBg="1" autoUpdateAnimBg="0"/>
      <p:bldP spid="32775"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b="1" dirty="0">
                <a:solidFill>
                  <a:schemeClr val="accent6"/>
                </a:solidFill>
                <a:latin typeface="Century Gothic"/>
                <a:cs typeface="Century Gothic"/>
              </a:rPr>
              <a:t>Categorization</a:t>
            </a:r>
          </a:p>
        </p:txBody>
      </p:sp>
      <p:sp>
        <p:nvSpPr>
          <p:cNvPr id="33795" name="Rectangle 3"/>
          <p:cNvSpPr>
            <a:spLocks noGrp="1" noChangeArrowheads="1"/>
          </p:cNvSpPr>
          <p:nvPr>
            <p:ph type="body" idx="1"/>
          </p:nvPr>
        </p:nvSpPr>
        <p:spPr/>
        <p:txBody>
          <a:bodyPr/>
          <a:lstStyle/>
          <a:p>
            <a:r>
              <a:rPr lang="en-US" b="1">
                <a:latin typeface="Century Gothic"/>
                <a:cs typeface="Century Gothic"/>
              </a:rPr>
              <a:t>About MAPW</a:t>
            </a:r>
          </a:p>
          <a:p>
            <a:pPr lvl="1"/>
            <a:r>
              <a:rPr lang="en-US" b="1">
                <a:latin typeface="Century Gothic"/>
                <a:cs typeface="Century Gothic"/>
              </a:rPr>
              <a:t>Program Highlights</a:t>
            </a:r>
          </a:p>
          <a:p>
            <a:pPr lvl="1"/>
            <a:r>
              <a:rPr lang="en-US" b="1">
                <a:latin typeface="Century Gothic"/>
                <a:cs typeface="Century Gothic"/>
              </a:rPr>
              <a:t>Programs of Study</a:t>
            </a:r>
          </a:p>
          <a:p>
            <a:pPr lvl="1"/>
            <a:r>
              <a:rPr lang="en-US" b="1">
                <a:latin typeface="Century Gothic"/>
                <a:cs typeface="Century Gothic"/>
              </a:rPr>
              <a:t>Faculty</a:t>
            </a:r>
          </a:p>
          <a:p>
            <a:pPr lvl="1"/>
            <a:r>
              <a:rPr lang="en-US" b="1">
                <a:latin typeface="Century Gothic"/>
                <a:cs typeface="Century Gothic"/>
              </a:rPr>
              <a:t>Course Descriptions</a:t>
            </a:r>
          </a:p>
          <a:p>
            <a:pPr lvl="1"/>
            <a:r>
              <a:rPr lang="en-US" b="1">
                <a:latin typeface="Century Gothic"/>
                <a:cs typeface="Century Gothic"/>
              </a:rPr>
              <a:t>Accelerated Master</a:t>
            </a:r>
            <a:r>
              <a:rPr lang="ja-JP" altLang="en-US" b="1">
                <a:latin typeface="Century Gothic"/>
                <a:cs typeface="Century Gothic"/>
              </a:rPr>
              <a:t>’</a:t>
            </a:r>
            <a:r>
              <a:rPr lang="en-US" b="1">
                <a:latin typeface="Century Gothic"/>
                <a:cs typeface="Century Gothic"/>
              </a:rPr>
              <a:t>s</a:t>
            </a:r>
          </a:p>
          <a:p>
            <a:pPr lvl="1"/>
            <a:r>
              <a:rPr lang="en-US" b="1">
                <a:latin typeface="Century Gothic"/>
                <a:cs typeface="Century Gothic"/>
              </a:rPr>
              <a:t>Creative Writing Cert.</a:t>
            </a:r>
          </a:p>
          <a:p>
            <a:pPr lvl="1"/>
            <a:r>
              <a:rPr lang="en-US" b="1">
                <a:latin typeface="Century Gothic"/>
                <a:cs typeface="Century Gothic"/>
              </a:rPr>
              <a:t>International Cert.</a:t>
            </a:r>
          </a:p>
        </p:txBody>
      </p:sp>
    </p:spTree>
    <p:extLst>
      <p:ext uri="{BB962C8B-B14F-4D97-AF65-F5344CB8AC3E}">
        <p14:creationId xmlns:p14="http://schemas.microsoft.com/office/powerpoint/2010/main" val="26904661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b="1" dirty="0">
                <a:solidFill>
                  <a:schemeClr val="accent6"/>
                </a:solidFill>
                <a:latin typeface="Century Gothic"/>
                <a:cs typeface="Century Gothic"/>
              </a:rPr>
              <a:t>Categorization</a:t>
            </a:r>
          </a:p>
        </p:txBody>
      </p:sp>
      <p:sp>
        <p:nvSpPr>
          <p:cNvPr id="34819" name="Rectangle 3"/>
          <p:cNvSpPr>
            <a:spLocks noGrp="1" noChangeArrowheads="1"/>
          </p:cNvSpPr>
          <p:nvPr>
            <p:ph type="body" idx="1"/>
          </p:nvPr>
        </p:nvSpPr>
        <p:spPr>
          <a:xfrm>
            <a:off x="1042893" y="1752600"/>
            <a:ext cx="2286000" cy="2895600"/>
          </a:xfrm>
        </p:spPr>
        <p:txBody>
          <a:bodyPr>
            <a:normAutofit lnSpcReduction="10000"/>
          </a:bodyPr>
          <a:lstStyle/>
          <a:p>
            <a:pPr>
              <a:lnSpc>
                <a:spcPct val="90000"/>
              </a:lnSpc>
            </a:pPr>
            <a:r>
              <a:rPr lang="en-US" sz="1800" b="1" dirty="0">
                <a:latin typeface="Century Gothic"/>
                <a:cs typeface="Century Gothic"/>
              </a:rPr>
              <a:t>About MAPW</a:t>
            </a:r>
          </a:p>
          <a:p>
            <a:pPr lvl="1">
              <a:lnSpc>
                <a:spcPct val="90000"/>
              </a:lnSpc>
            </a:pPr>
            <a:r>
              <a:rPr lang="en-US" sz="1400" b="1" dirty="0">
                <a:latin typeface="Century Gothic"/>
                <a:cs typeface="Century Gothic"/>
              </a:rPr>
              <a:t>Program Highlights</a:t>
            </a:r>
          </a:p>
          <a:p>
            <a:pPr lvl="1">
              <a:lnSpc>
                <a:spcPct val="90000"/>
              </a:lnSpc>
            </a:pPr>
            <a:r>
              <a:rPr lang="en-US" sz="1400" b="1" dirty="0">
                <a:latin typeface="Century Gothic"/>
                <a:cs typeface="Century Gothic"/>
              </a:rPr>
              <a:t>Programs of Study</a:t>
            </a:r>
          </a:p>
          <a:p>
            <a:pPr lvl="1">
              <a:lnSpc>
                <a:spcPct val="90000"/>
              </a:lnSpc>
            </a:pPr>
            <a:r>
              <a:rPr lang="en-US" sz="1400" b="1" dirty="0">
                <a:latin typeface="Century Gothic"/>
                <a:cs typeface="Century Gothic"/>
              </a:rPr>
              <a:t>Faculty</a:t>
            </a:r>
          </a:p>
          <a:p>
            <a:pPr lvl="1">
              <a:lnSpc>
                <a:spcPct val="90000"/>
              </a:lnSpc>
            </a:pPr>
            <a:r>
              <a:rPr lang="en-US" sz="1400" b="1" dirty="0">
                <a:latin typeface="Century Gothic"/>
                <a:cs typeface="Century Gothic"/>
              </a:rPr>
              <a:t>Course Descriptions</a:t>
            </a:r>
          </a:p>
          <a:p>
            <a:pPr lvl="1">
              <a:lnSpc>
                <a:spcPct val="90000"/>
              </a:lnSpc>
            </a:pPr>
            <a:r>
              <a:rPr lang="en-US" sz="1400" b="1" dirty="0">
                <a:latin typeface="Century Gothic"/>
                <a:cs typeface="Century Gothic"/>
              </a:rPr>
              <a:t>Accelerated Master</a:t>
            </a:r>
            <a:r>
              <a:rPr lang="ja-JP" altLang="en-US" sz="1400" b="1" dirty="0">
                <a:latin typeface="Century Gothic"/>
                <a:cs typeface="Century Gothic"/>
              </a:rPr>
              <a:t>’</a:t>
            </a:r>
            <a:r>
              <a:rPr lang="en-US" sz="1400" b="1" dirty="0">
                <a:latin typeface="Century Gothic"/>
                <a:cs typeface="Century Gothic"/>
              </a:rPr>
              <a:t>s</a:t>
            </a:r>
          </a:p>
          <a:p>
            <a:pPr lvl="1">
              <a:lnSpc>
                <a:spcPct val="90000"/>
              </a:lnSpc>
            </a:pPr>
            <a:r>
              <a:rPr lang="en-US" sz="1400" b="1" dirty="0">
                <a:latin typeface="Century Gothic"/>
                <a:cs typeface="Century Gothic"/>
              </a:rPr>
              <a:t>Creative Writing Cert.</a:t>
            </a:r>
          </a:p>
          <a:p>
            <a:pPr lvl="1">
              <a:lnSpc>
                <a:spcPct val="90000"/>
              </a:lnSpc>
            </a:pPr>
            <a:r>
              <a:rPr lang="en-US" sz="1400" b="1" dirty="0">
                <a:latin typeface="Century Gothic"/>
                <a:cs typeface="Century Gothic"/>
              </a:rPr>
              <a:t>International Cert.</a:t>
            </a:r>
          </a:p>
        </p:txBody>
      </p:sp>
      <p:sp>
        <p:nvSpPr>
          <p:cNvPr id="34820" name="Rectangle 4"/>
          <p:cNvSpPr>
            <a:spLocks noChangeArrowheads="1"/>
          </p:cNvSpPr>
          <p:nvPr/>
        </p:nvSpPr>
        <p:spPr bwMode="auto">
          <a:xfrm>
            <a:off x="1042893" y="4648200"/>
            <a:ext cx="2286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lnSpc>
                <a:spcPct val="90000"/>
              </a:lnSpc>
              <a:spcBef>
                <a:spcPct val="20000"/>
              </a:spcBef>
              <a:buFontTx/>
              <a:buChar char="•"/>
            </a:pPr>
            <a:r>
              <a:rPr lang="en-US" b="1">
                <a:latin typeface="Century Gothic"/>
                <a:cs typeface="Century Gothic"/>
              </a:rPr>
              <a:t>Getting Started</a:t>
            </a:r>
          </a:p>
          <a:p>
            <a:pPr marL="742950" lvl="1" indent="-285750" algn="l">
              <a:lnSpc>
                <a:spcPct val="90000"/>
              </a:lnSpc>
              <a:spcBef>
                <a:spcPct val="20000"/>
              </a:spcBef>
              <a:buFontTx/>
              <a:buChar char="–"/>
            </a:pPr>
            <a:r>
              <a:rPr lang="en-US" sz="1400" b="1">
                <a:latin typeface="Century Gothic"/>
                <a:cs typeface="Century Gothic"/>
              </a:rPr>
              <a:t>Program Requirements</a:t>
            </a:r>
          </a:p>
          <a:p>
            <a:pPr marL="742950" lvl="1" indent="-285750" algn="l">
              <a:lnSpc>
                <a:spcPct val="90000"/>
              </a:lnSpc>
              <a:spcBef>
                <a:spcPct val="20000"/>
              </a:spcBef>
              <a:buFontTx/>
              <a:buChar char="–"/>
            </a:pPr>
            <a:r>
              <a:rPr lang="en-US" sz="1400" b="1">
                <a:latin typeface="Century Gothic"/>
                <a:cs typeface="Century Gothic"/>
              </a:rPr>
              <a:t>Transfer Credit</a:t>
            </a:r>
          </a:p>
          <a:p>
            <a:pPr marL="742950" lvl="1" indent="-285750" algn="l">
              <a:lnSpc>
                <a:spcPct val="90000"/>
              </a:lnSpc>
              <a:spcBef>
                <a:spcPct val="20000"/>
              </a:spcBef>
              <a:buFontTx/>
              <a:buChar char="–"/>
            </a:pPr>
            <a:r>
              <a:rPr lang="en-US" sz="1400" b="1">
                <a:latin typeface="Century Gothic"/>
                <a:cs typeface="Century Gothic"/>
              </a:rPr>
              <a:t>Candidacy</a:t>
            </a:r>
          </a:p>
          <a:p>
            <a:pPr marL="742950" lvl="1" indent="-285750" algn="l">
              <a:lnSpc>
                <a:spcPct val="90000"/>
              </a:lnSpc>
              <a:spcBef>
                <a:spcPct val="20000"/>
              </a:spcBef>
              <a:buFontTx/>
              <a:buChar char="–"/>
            </a:pPr>
            <a:r>
              <a:rPr lang="en-US" sz="1400" b="1">
                <a:latin typeface="Century Gothic"/>
                <a:cs typeface="Century Gothic"/>
              </a:rPr>
              <a:t>Online Application</a:t>
            </a:r>
          </a:p>
        </p:txBody>
      </p:sp>
      <p:sp>
        <p:nvSpPr>
          <p:cNvPr id="34821" name="Rectangle 5"/>
          <p:cNvSpPr>
            <a:spLocks noChangeArrowheads="1"/>
          </p:cNvSpPr>
          <p:nvPr/>
        </p:nvSpPr>
        <p:spPr bwMode="auto">
          <a:xfrm>
            <a:off x="3405093" y="1752600"/>
            <a:ext cx="2286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lnSpc>
                <a:spcPct val="90000"/>
              </a:lnSpc>
              <a:spcBef>
                <a:spcPct val="20000"/>
              </a:spcBef>
              <a:buFontTx/>
              <a:buChar char="•"/>
            </a:pPr>
            <a:r>
              <a:rPr lang="en-US" b="1">
                <a:latin typeface="Century Gothic"/>
                <a:cs typeface="Century Gothic"/>
              </a:rPr>
              <a:t>Course Highlights</a:t>
            </a:r>
          </a:p>
          <a:p>
            <a:pPr marL="742950" lvl="1" indent="-285750" algn="l">
              <a:lnSpc>
                <a:spcPct val="90000"/>
              </a:lnSpc>
              <a:spcBef>
                <a:spcPct val="20000"/>
              </a:spcBef>
              <a:buFontTx/>
              <a:buChar char="–"/>
            </a:pPr>
            <a:r>
              <a:rPr lang="en-US" sz="1400" b="1">
                <a:latin typeface="Century Gothic"/>
                <a:cs typeface="Century Gothic"/>
              </a:rPr>
              <a:t>MAPW Fall 2002</a:t>
            </a:r>
          </a:p>
          <a:p>
            <a:pPr marL="742950" lvl="1" indent="-285750" algn="l">
              <a:lnSpc>
                <a:spcPct val="90000"/>
              </a:lnSpc>
              <a:spcBef>
                <a:spcPct val="20000"/>
              </a:spcBef>
              <a:buFontTx/>
              <a:buChar char="–"/>
            </a:pPr>
            <a:r>
              <a:rPr lang="en-US" sz="1400" b="1">
                <a:latin typeface="Century Gothic"/>
                <a:cs typeface="Century Gothic"/>
              </a:rPr>
              <a:t>MAPW Spring 2003</a:t>
            </a:r>
          </a:p>
          <a:p>
            <a:pPr marL="742950" lvl="1" indent="-285750" algn="l">
              <a:lnSpc>
                <a:spcPct val="90000"/>
              </a:lnSpc>
              <a:spcBef>
                <a:spcPct val="20000"/>
              </a:spcBef>
              <a:buFontTx/>
              <a:buChar char="–"/>
            </a:pPr>
            <a:r>
              <a:rPr lang="en-US" sz="1400" b="1">
                <a:latin typeface="Century Gothic"/>
                <a:cs typeface="Century Gothic"/>
              </a:rPr>
              <a:t>MAPW Summer 2003</a:t>
            </a:r>
          </a:p>
        </p:txBody>
      </p:sp>
      <p:sp>
        <p:nvSpPr>
          <p:cNvPr id="34822" name="Rectangle 6"/>
          <p:cNvSpPr>
            <a:spLocks noChangeArrowheads="1"/>
          </p:cNvSpPr>
          <p:nvPr/>
        </p:nvSpPr>
        <p:spPr bwMode="auto">
          <a:xfrm>
            <a:off x="3405093" y="3429000"/>
            <a:ext cx="2286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lnSpc>
                <a:spcPct val="90000"/>
              </a:lnSpc>
              <a:spcBef>
                <a:spcPct val="20000"/>
              </a:spcBef>
              <a:buFontTx/>
              <a:buChar char="•"/>
            </a:pPr>
            <a:r>
              <a:rPr lang="en-US" b="1">
                <a:latin typeface="Century Gothic"/>
                <a:cs typeface="Century Gothic"/>
              </a:rPr>
              <a:t>Current Students</a:t>
            </a:r>
          </a:p>
          <a:p>
            <a:pPr marL="742950" lvl="1" indent="-285750" algn="l">
              <a:lnSpc>
                <a:spcPct val="90000"/>
              </a:lnSpc>
              <a:spcBef>
                <a:spcPct val="20000"/>
              </a:spcBef>
              <a:buFontTx/>
              <a:buChar char="–"/>
            </a:pPr>
            <a:r>
              <a:rPr lang="en-US" sz="1400" b="1">
                <a:latin typeface="Century Gothic"/>
                <a:cs typeface="Century Gothic"/>
              </a:rPr>
              <a:t>Academic Calendar</a:t>
            </a:r>
          </a:p>
          <a:p>
            <a:pPr marL="742950" lvl="1" indent="-285750" algn="l">
              <a:lnSpc>
                <a:spcPct val="90000"/>
              </a:lnSpc>
              <a:spcBef>
                <a:spcPct val="20000"/>
              </a:spcBef>
              <a:buFontTx/>
              <a:buChar char="–"/>
            </a:pPr>
            <a:r>
              <a:rPr lang="en-US" sz="1400" b="1">
                <a:latin typeface="Century Gothic"/>
                <a:cs typeface="Century Gothic"/>
              </a:rPr>
              <a:t>Graduation Forms</a:t>
            </a:r>
          </a:p>
          <a:p>
            <a:pPr marL="742950" lvl="1" indent="-285750" algn="l">
              <a:lnSpc>
                <a:spcPct val="90000"/>
              </a:lnSpc>
              <a:spcBef>
                <a:spcPct val="20000"/>
              </a:spcBef>
              <a:buFontTx/>
              <a:buChar char="–"/>
            </a:pPr>
            <a:r>
              <a:rPr lang="en-US" sz="1400" b="1">
                <a:latin typeface="Century Gothic"/>
                <a:cs typeface="Century Gothic"/>
              </a:rPr>
              <a:t>Directed Study &amp; Guidelines</a:t>
            </a:r>
          </a:p>
          <a:p>
            <a:pPr marL="742950" lvl="1" indent="-285750" algn="l">
              <a:lnSpc>
                <a:spcPct val="90000"/>
              </a:lnSpc>
              <a:spcBef>
                <a:spcPct val="20000"/>
              </a:spcBef>
              <a:buFontTx/>
              <a:buChar char="–"/>
            </a:pPr>
            <a:r>
              <a:rPr lang="en-US" sz="1400" b="1">
                <a:latin typeface="Century Gothic"/>
                <a:cs typeface="Century Gothic"/>
              </a:rPr>
              <a:t>Capstone Project &amp; Forms</a:t>
            </a:r>
          </a:p>
          <a:p>
            <a:pPr marL="742950" lvl="1" indent="-285750" algn="l">
              <a:lnSpc>
                <a:spcPct val="90000"/>
              </a:lnSpc>
              <a:spcBef>
                <a:spcPct val="20000"/>
              </a:spcBef>
              <a:buFontTx/>
              <a:buChar char="–"/>
            </a:pPr>
            <a:r>
              <a:rPr lang="en-US" sz="1400" b="1">
                <a:latin typeface="Century Gothic"/>
                <a:cs typeface="Century Gothic"/>
              </a:rPr>
              <a:t>KSU Showcase Guidelines</a:t>
            </a:r>
          </a:p>
        </p:txBody>
      </p:sp>
      <p:sp>
        <p:nvSpPr>
          <p:cNvPr id="34823" name="Rectangle 7"/>
          <p:cNvSpPr>
            <a:spLocks noChangeArrowheads="1"/>
          </p:cNvSpPr>
          <p:nvPr/>
        </p:nvSpPr>
        <p:spPr bwMode="auto">
          <a:xfrm>
            <a:off x="5919693" y="1752600"/>
            <a:ext cx="228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lnSpc>
                <a:spcPct val="90000"/>
              </a:lnSpc>
              <a:spcBef>
                <a:spcPct val="20000"/>
              </a:spcBef>
              <a:buFontTx/>
              <a:buChar char="•"/>
            </a:pPr>
            <a:r>
              <a:rPr lang="en-US" b="1">
                <a:latin typeface="Century Gothic"/>
                <a:cs typeface="Century Gothic"/>
              </a:rPr>
              <a:t>MAPW Alumni</a:t>
            </a:r>
          </a:p>
          <a:p>
            <a:pPr marL="742950" lvl="1" indent="-285750" algn="l">
              <a:lnSpc>
                <a:spcPct val="90000"/>
              </a:lnSpc>
              <a:spcBef>
                <a:spcPct val="20000"/>
              </a:spcBef>
              <a:buFontTx/>
              <a:buChar char="–"/>
            </a:pPr>
            <a:r>
              <a:rPr lang="en-US" sz="1400" b="1">
                <a:latin typeface="Century Gothic"/>
                <a:cs typeface="Century Gothic"/>
              </a:rPr>
              <a:t>Alumni Profiles</a:t>
            </a:r>
          </a:p>
          <a:p>
            <a:pPr marL="742950" lvl="1" indent="-285750" algn="l">
              <a:lnSpc>
                <a:spcPct val="90000"/>
              </a:lnSpc>
              <a:spcBef>
                <a:spcPct val="20000"/>
              </a:spcBef>
              <a:buFontTx/>
              <a:buChar char="–"/>
            </a:pPr>
            <a:r>
              <a:rPr lang="en-US" sz="1400" b="1">
                <a:latin typeface="Century Gothic"/>
                <a:cs typeface="Century Gothic"/>
              </a:rPr>
              <a:t>Portfolios / Thesis / Practicum</a:t>
            </a:r>
          </a:p>
        </p:txBody>
      </p:sp>
      <p:sp>
        <p:nvSpPr>
          <p:cNvPr id="34824" name="Rectangle 8"/>
          <p:cNvSpPr>
            <a:spLocks noChangeArrowheads="1"/>
          </p:cNvSpPr>
          <p:nvPr/>
        </p:nvSpPr>
        <p:spPr bwMode="auto">
          <a:xfrm>
            <a:off x="5919693" y="2895600"/>
            <a:ext cx="228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lnSpc>
                <a:spcPct val="90000"/>
              </a:lnSpc>
              <a:spcBef>
                <a:spcPct val="20000"/>
              </a:spcBef>
              <a:buFontTx/>
              <a:buChar char="•"/>
            </a:pPr>
            <a:r>
              <a:rPr lang="en-US" b="1">
                <a:latin typeface="Century Gothic"/>
                <a:cs typeface="Century Gothic"/>
              </a:rPr>
              <a:t>Newsletter</a:t>
            </a:r>
          </a:p>
        </p:txBody>
      </p:sp>
      <p:sp>
        <p:nvSpPr>
          <p:cNvPr id="34825" name="Rectangle 9"/>
          <p:cNvSpPr>
            <a:spLocks noChangeArrowheads="1"/>
          </p:cNvSpPr>
          <p:nvPr/>
        </p:nvSpPr>
        <p:spPr bwMode="auto">
          <a:xfrm>
            <a:off x="5944595" y="3429000"/>
            <a:ext cx="228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lnSpc>
                <a:spcPct val="90000"/>
              </a:lnSpc>
              <a:spcBef>
                <a:spcPct val="20000"/>
              </a:spcBef>
              <a:buFontTx/>
              <a:buChar char="•"/>
            </a:pPr>
            <a:r>
              <a:rPr lang="en-US" b="1" dirty="0">
                <a:latin typeface="Century Gothic"/>
                <a:cs typeface="Century Gothic"/>
              </a:rPr>
              <a:t>Contact MAPW</a:t>
            </a:r>
          </a:p>
        </p:txBody>
      </p:sp>
    </p:spTree>
    <p:extLst>
      <p:ext uri="{BB962C8B-B14F-4D97-AF65-F5344CB8AC3E}">
        <p14:creationId xmlns:p14="http://schemas.microsoft.com/office/powerpoint/2010/main" val="12891546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1160119" y="479795"/>
            <a:ext cx="6721805" cy="5909309"/>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Web Navigation should be logical and intuitive.</a:t>
            </a:r>
          </a:p>
          <a:p>
            <a:pPr algn="ctr"/>
            <a:endParaRPr lang="en-US" sz="5400" b="1" dirty="0">
              <a:solidFill>
                <a:schemeClr val="bg1"/>
              </a:solidFill>
              <a:latin typeface="Century Gothic"/>
              <a:cs typeface="Century Gothic"/>
            </a:endParaRPr>
          </a:p>
          <a:p>
            <a:pPr algn="ctr"/>
            <a:r>
              <a:rPr lang="en-US" sz="5400" b="1" dirty="0" smtClean="0">
                <a:solidFill>
                  <a:schemeClr val="bg1"/>
                </a:solidFill>
                <a:latin typeface="Century Gothic"/>
                <a:cs typeface="Century Gothic"/>
              </a:rPr>
              <a:t>Web navigation should not be random. </a:t>
            </a:r>
            <a:endParaRPr lang="en-US" sz="5400" b="1" dirty="0">
              <a:solidFill>
                <a:schemeClr val="bg1"/>
              </a:solidFill>
              <a:latin typeface="Century Gothic"/>
              <a:cs typeface="Century Gothic"/>
            </a:endParaRPr>
          </a:p>
        </p:txBody>
      </p:sp>
    </p:spTree>
    <p:extLst>
      <p:ext uri="{BB962C8B-B14F-4D97-AF65-F5344CB8AC3E}">
        <p14:creationId xmlns:p14="http://schemas.microsoft.com/office/powerpoint/2010/main" val="22232724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umbs-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22428615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771" y="373564"/>
            <a:ext cx="8765789" cy="707886"/>
          </a:xfrm>
          <a:prstGeom prst="rect">
            <a:avLst/>
          </a:prstGeom>
          <a:noFill/>
        </p:spPr>
        <p:txBody>
          <a:bodyPr wrap="square" rtlCol="0">
            <a:spAutoFit/>
          </a:bodyPr>
          <a:lstStyle/>
          <a:p>
            <a:pPr algn="ctr"/>
            <a:r>
              <a:rPr lang="en-US" sz="4000" b="1" dirty="0" smtClean="0">
                <a:solidFill>
                  <a:schemeClr val="accent6"/>
                </a:solidFill>
                <a:latin typeface="Century Gothic"/>
                <a:cs typeface="Century Gothic"/>
              </a:rPr>
              <a:t>What we’re </a:t>
            </a:r>
            <a:r>
              <a:rPr lang="en-US" sz="4000" b="1" dirty="0" smtClean="0">
                <a:solidFill>
                  <a:schemeClr val="accent6"/>
                </a:solidFill>
                <a:latin typeface="Century Gothic"/>
                <a:cs typeface="Century Gothic"/>
              </a:rPr>
              <a:t>going to </a:t>
            </a:r>
            <a:r>
              <a:rPr lang="en-US" sz="4000" b="1" dirty="0" smtClean="0">
                <a:solidFill>
                  <a:schemeClr val="accent6"/>
                </a:solidFill>
                <a:latin typeface="Century Gothic"/>
                <a:cs typeface="Century Gothic"/>
              </a:rPr>
              <a:t>talk about…</a:t>
            </a:r>
          </a:p>
        </p:txBody>
      </p:sp>
      <p:sp>
        <p:nvSpPr>
          <p:cNvPr id="3" name="TextBox 2"/>
          <p:cNvSpPr txBox="1"/>
          <p:nvPr/>
        </p:nvSpPr>
        <p:spPr>
          <a:xfrm>
            <a:off x="572758" y="1661242"/>
            <a:ext cx="7894196" cy="4278094"/>
          </a:xfrm>
          <a:prstGeom prst="rect">
            <a:avLst/>
          </a:prstGeom>
          <a:noFill/>
        </p:spPr>
        <p:txBody>
          <a:bodyPr wrap="square" rtlCol="0">
            <a:spAutoFit/>
          </a:bodyPr>
          <a:lstStyle/>
          <a:p>
            <a:r>
              <a:rPr lang="en-US" sz="3400" b="1" dirty="0" smtClean="0">
                <a:solidFill>
                  <a:srgbClr val="3A3A3A"/>
                </a:solidFill>
                <a:latin typeface="Century Gothic"/>
                <a:cs typeface="Century Gothic"/>
              </a:rPr>
              <a:t>Web Site Planning and Organization</a:t>
            </a:r>
            <a:endParaRPr lang="en-US" sz="3400" b="1" dirty="0" smtClean="0">
              <a:solidFill>
                <a:srgbClr val="3A3A3A"/>
              </a:solidFill>
              <a:latin typeface="Century Gothic"/>
              <a:cs typeface="Century Gothic"/>
            </a:endParaRPr>
          </a:p>
          <a:p>
            <a:endParaRPr lang="en-US" sz="3400" b="1" dirty="0">
              <a:solidFill>
                <a:srgbClr val="3A3A3A"/>
              </a:solidFill>
              <a:latin typeface="Century Gothic"/>
              <a:cs typeface="Century Gothic"/>
            </a:endParaRPr>
          </a:p>
          <a:p>
            <a:r>
              <a:rPr lang="en-US" sz="3400" b="1" dirty="0" smtClean="0">
                <a:solidFill>
                  <a:srgbClr val="3A3A3A"/>
                </a:solidFill>
                <a:latin typeface="Century Gothic"/>
                <a:cs typeface="Century Gothic"/>
              </a:rPr>
              <a:t>Content Design and Development</a:t>
            </a:r>
            <a:endParaRPr lang="en-US" sz="3400" b="1" dirty="0" smtClean="0">
              <a:solidFill>
                <a:srgbClr val="3A3A3A"/>
              </a:solidFill>
              <a:latin typeface="Century Gothic"/>
              <a:cs typeface="Century Gothic"/>
            </a:endParaRPr>
          </a:p>
          <a:p>
            <a:endParaRPr lang="en-US" sz="3400" b="1" dirty="0">
              <a:solidFill>
                <a:srgbClr val="3A3A3A"/>
              </a:solidFill>
              <a:latin typeface="Century Gothic"/>
              <a:cs typeface="Century Gothic"/>
            </a:endParaRPr>
          </a:p>
          <a:p>
            <a:r>
              <a:rPr lang="en-US" sz="3400" b="1" dirty="0" smtClean="0">
                <a:solidFill>
                  <a:srgbClr val="3A3A3A"/>
                </a:solidFill>
                <a:latin typeface="Century Gothic"/>
                <a:cs typeface="Century Gothic"/>
              </a:rPr>
              <a:t>Technology Platforms and Technical Issues</a:t>
            </a:r>
            <a:endParaRPr lang="en-US" sz="3400" b="1" dirty="0" smtClean="0">
              <a:solidFill>
                <a:srgbClr val="3A3A3A"/>
              </a:solidFill>
              <a:latin typeface="Century Gothic"/>
              <a:cs typeface="Century Gothic"/>
            </a:endParaRPr>
          </a:p>
          <a:p>
            <a:endParaRPr lang="en-US" sz="3400" b="1" dirty="0">
              <a:solidFill>
                <a:srgbClr val="3A3A3A"/>
              </a:solidFill>
              <a:latin typeface="Century Gothic"/>
              <a:cs typeface="Century Gothic"/>
            </a:endParaRPr>
          </a:p>
          <a:p>
            <a:r>
              <a:rPr lang="en-US" sz="3400" b="1" dirty="0" smtClean="0">
                <a:solidFill>
                  <a:srgbClr val="3A3A3A"/>
                </a:solidFill>
                <a:latin typeface="Century Gothic"/>
                <a:cs typeface="Century Gothic"/>
              </a:rPr>
              <a:t>Q&amp;A</a:t>
            </a:r>
            <a:endParaRPr lang="en-US" sz="3400" b="1" dirty="0" smtClean="0">
              <a:solidFill>
                <a:srgbClr val="3A3A3A"/>
              </a:solidFill>
              <a:latin typeface="Century Gothic"/>
              <a:cs typeface="Century Gothic"/>
            </a:endParaRPr>
          </a:p>
        </p:txBody>
      </p:sp>
    </p:spTree>
    <p:extLst>
      <p:ext uri="{BB962C8B-B14F-4D97-AF65-F5344CB8AC3E}">
        <p14:creationId xmlns:p14="http://schemas.microsoft.com/office/powerpoint/2010/main" val="13641150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761674" y="952980"/>
            <a:ext cx="7406448" cy="5078313"/>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A strong navigation pattern or design is one of the most critical factors for having a “usable” Web Site.</a:t>
            </a:r>
            <a:endParaRPr lang="en-US" sz="5400" b="1" dirty="0">
              <a:solidFill>
                <a:schemeClr val="bg1"/>
              </a:solidFill>
              <a:latin typeface="Century Gothic"/>
              <a:cs typeface="Century Gothic"/>
            </a:endParaRPr>
          </a:p>
        </p:txBody>
      </p:sp>
    </p:spTree>
    <p:extLst>
      <p:ext uri="{BB962C8B-B14F-4D97-AF65-F5344CB8AC3E}">
        <p14:creationId xmlns:p14="http://schemas.microsoft.com/office/powerpoint/2010/main" val="229987093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z="3300" b="1" dirty="0">
                <a:solidFill>
                  <a:schemeClr val="accent6"/>
                </a:solidFill>
                <a:latin typeface="Century Gothic"/>
                <a:cs typeface="Century Gothic"/>
              </a:rPr>
              <a:t>What Is </a:t>
            </a:r>
            <a:r>
              <a:rPr lang="en-US" sz="3300" b="1" dirty="0" smtClean="0">
                <a:solidFill>
                  <a:schemeClr val="accent6"/>
                </a:solidFill>
                <a:latin typeface="Century Gothic"/>
                <a:cs typeface="Century Gothic"/>
              </a:rPr>
              <a:t>Usability (Navigation)?</a:t>
            </a:r>
            <a:endParaRPr lang="en-US" sz="3300" b="1" dirty="0">
              <a:solidFill>
                <a:schemeClr val="accent6"/>
              </a:solidFill>
              <a:latin typeface="Century Gothic"/>
              <a:cs typeface="Century Gothic"/>
            </a:endParaRPr>
          </a:p>
        </p:txBody>
      </p:sp>
      <p:sp>
        <p:nvSpPr>
          <p:cNvPr id="18435" name="Rectangle 3"/>
          <p:cNvSpPr>
            <a:spLocks noGrp="1" noChangeArrowheads="1"/>
          </p:cNvSpPr>
          <p:nvPr>
            <p:ph type="body" idx="1"/>
          </p:nvPr>
        </p:nvSpPr>
        <p:spPr/>
        <p:txBody>
          <a:bodyPr/>
          <a:lstStyle/>
          <a:p>
            <a:pPr>
              <a:lnSpc>
                <a:spcPct val="140000"/>
              </a:lnSpc>
            </a:pPr>
            <a:r>
              <a:rPr lang="en-US" sz="2400" b="1" dirty="0">
                <a:latin typeface="Century Gothic"/>
                <a:cs typeface="Century Gothic"/>
              </a:rPr>
              <a:t>Learnability: How easy is it for users to accomplish basic tasks the first </a:t>
            </a:r>
            <a:r>
              <a:rPr lang="en-US" sz="2400" b="1" dirty="0" smtClean="0">
                <a:latin typeface="Century Gothic"/>
                <a:cs typeface="Century Gothic"/>
              </a:rPr>
              <a:t>time they use the navigation? </a:t>
            </a:r>
            <a:endParaRPr lang="en-US" sz="2400" b="1" dirty="0">
              <a:latin typeface="Century Gothic"/>
              <a:cs typeface="Century Gothic"/>
            </a:endParaRPr>
          </a:p>
          <a:p>
            <a:pPr>
              <a:lnSpc>
                <a:spcPct val="140000"/>
              </a:lnSpc>
            </a:pPr>
            <a:r>
              <a:rPr lang="en-US" sz="2400" b="1" dirty="0">
                <a:latin typeface="Century Gothic"/>
                <a:cs typeface="Century Gothic"/>
              </a:rPr>
              <a:t>Efficiency: Once users have learned the </a:t>
            </a:r>
            <a:r>
              <a:rPr lang="en-US" sz="2400" b="1" dirty="0" smtClean="0">
                <a:latin typeface="Century Gothic"/>
                <a:cs typeface="Century Gothic"/>
              </a:rPr>
              <a:t>navigation, </a:t>
            </a:r>
            <a:r>
              <a:rPr lang="en-US" sz="2400" b="1" dirty="0">
                <a:latin typeface="Century Gothic"/>
                <a:cs typeface="Century Gothic"/>
              </a:rPr>
              <a:t>how quickly can they perform tasks? </a:t>
            </a:r>
          </a:p>
          <a:p>
            <a:pPr>
              <a:lnSpc>
                <a:spcPct val="140000"/>
              </a:lnSpc>
            </a:pPr>
            <a:r>
              <a:rPr lang="en-US" sz="2400" b="1" dirty="0">
                <a:latin typeface="Century Gothic"/>
                <a:cs typeface="Century Gothic"/>
              </a:rPr>
              <a:t>Memorability: When users return to the </a:t>
            </a:r>
            <a:r>
              <a:rPr lang="en-US" sz="2400" b="1" dirty="0" smtClean="0">
                <a:latin typeface="Century Gothic"/>
                <a:cs typeface="Century Gothic"/>
              </a:rPr>
              <a:t>navigation after </a:t>
            </a:r>
            <a:r>
              <a:rPr lang="en-US" sz="2400" b="1" dirty="0">
                <a:latin typeface="Century Gothic"/>
                <a:cs typeface="Century Gothic"/>
              </a:rPr>
              <a:t>a period of not using it, how easily can they reestablish proficiency?  </a:t>
            </a:r>
          </a:p>
          <a:p>
            <a:pPr>
              <a:lnSpc>
                <a:spcPct val="140000"/>
              </a:lnSpc>
            </a:pPr>
            <a:r>
              <a:rPr lang="en-US" sz="2400" b="1" dirty="0">
                <a:latin typeface="Century Gothic"/>
                <a:cs typeface="Century Gothic"/>
              </a:rPr>
              <a:t>Satisfaction: How pleasant is it to </a:t>
            </a:r>
            <a:r>
              <a:rPr lang="en-US" sz="2400" b="1" dirty="0" smtClean="0">
                <a:latin typeface="Century Gothic"/>
                <a:cs typeface="Century Gothic"/>
              </a:rPr>
              <a:t>use? </a:t>
            </a:r>
            <a:endParaRPr lang="en-US" sz="2400" b="1" dirty="0">
              <a:latin typeface="Century Gothic"/>
              <a:cs typeface="Century Gothic"/>
            </a:endParaRPr>
          </a:p>
        </p:txBody>
      </p:sp>
    </p:spTree>
    <p:extLst>
      <p:ext uri="{BB962C8B-B14F-4D97-AF65-F5344CB8AC3E}">
        <p14:creationId xmlns:p14="http://schemas.microsoft.com/office/powerpoint/2010/main" val="428385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b="1" dirty="0">
                <a:solidFill>
                  <a:schemeClr val="accent6"/>
                </a:solidFill>
                <a:latin typeface="Century Gothic"/>
                <a:cs typeface="Century Gothic"/>
              </a:rPr>
              <a:t>User Experience</a:t>
            </a:r>
          </a:p>
        </p:txBody>
      </p:sp>
      <p:sp>
        <p:nvSpPr>
          <p:cNvPr id="46083" name="Rectangle 3"/>
          <p:cNvSpPr>
            <a:spLocks noGrp="1" noChangeArrowheads="1"/>
          </p:cNvSpPr>
          <p:nvPr>
            <p:ph type="body" idx="1"/>
          </p:nvPr>
        </p:nvSpPr>
        <p:spPr/>
        <p:txBody>
          <a:bodyPr/>
          <a:lstStyle/>
          <a:p>
            <a:r>
              <a:rPr lang="en-US" b="1">
                <a:latin typeface="Century Gothic"/>
                <a:cs typeface="Century Gothic"/>
              </a:rPr>
              <a:t>Usability is a necessary condition for Web survival, people will leave if:</a:t>
            </a:r>
          </a:p>
          <a:p>
            <a:pPr lvl="1"/>
            <a:r>
              <a:rPr lang="en-US" b="1">
                <a:latin typeface="Century Gothic"/>
                <a:cs typeface="Century Gothic"/>
              </a:rPr>
              <a:t>A Web site is difficult to use </a:t>
            </a:r>
          </a:p>
          <a:p>
            <a:pPr lvl="1"/>
            <a:r>
              <a:rPr lang="en-US" b="1">
                <a:latin typeface="Century Gothic"/>
                <a:cs typeface="Century Gothic"/>
              </a:rPr>
              <a:t>The homepage fails to clearly state what a company offers and what users can do on the site</a:t>
            </a:r>
          </a:p>
          <a:p>
            <a:pPr lvl="1"/>
            <a:r>
              <a:rPr lang="en-US" b="1">
                <a:latin typeface="Century Gothic"/>
                <a:cs typeface="Century Gothic"/>
              </a:rPr>
              <a:t>Users get lost</a:t>
            </a:r>
          </a:p>
          <a:p>
            <a:pPr lvl="1"/>
            <a:r>
              <a:rPr lang="en-US" b="1">
                <a:latin typeface="Century Gothic"/>
                <a:cs typeface="Century Gothic"/>
              </a:rPr>
              <a:t>Information is hard to read or doesn't answer users' key questions </a:t>
            </a:r>
          </a:p>
        </p:txBody>
      </p:sp>
    </p:spTree>
    <p:extLst>
      <p:ext uri="{BB962C8B-B14F-4D97-AF65-F5344CB8AC3E}">
        <p14:creationId xmlns:p14="http://schemas.microsoft.com/office/powerpoint/2010/main" val="27593568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b="1" dirty="0">
                <a:solidFill>
                  <a:schemeClr val="accent6"/>
                </a:solidFill>
                <a:latin typeface="Century Gothic"/>
                <a:cs typeface="Century Gothic"/>
              </a:rPr>
              <a:t>User Experience</a:t>
            </a:r>
          </a:p>
        </p:txBody>
      </p:sp>
      <p:sp>
        <p:nvSpPr>
          <p:cNvPr id="45059" name="Rectangle 3"/>
          <p:cNvSpPr>
            <a:spLocks noGrp="1" noChangeArrowheads="1"/>
          </p:cNvSpPr>
          <p:nvPr>
            <p:ph type="body" idx="1"/>
          </p:nvPr>
        </p:nvSpPr>
        <p:spPr/>
        <p:txBody>
          <a:bodyPr/>
          <a:lstStyle/>
          <a:p>
            <a:pPr>
              <a:lnSpc>
                <a:spcPct val="210000"/>
              </a:lnSpc>
            </a:pPr>
            <a:r>
              <a:rPr lang="en-US" b="1">
                <a:latin typeface="Century Gothic"/>
                <a:cs typeface="Century Gothic"/>
              </a:rPr>
              <a:t>A good user-experience should allow users to find what they want quickly and should help to eliminate frustration in not being able to find information</a:t>
            </a:r>
          </a:p>
        </p:txBody>
      </p:sp>
    </p:spTree>
    <p:extLst>
      <p:ext uri="{BB962C8B-B14F-4D97-AF65-F5344CB8AC3E}">
        <p14:creationId xmlns:p14="http://schemas.microsoft.com/office/powerpoint/2010/main" val="1482215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1160119" y="2484583"/>
            <a:ext cx="6721805" cy="1754327"/>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Web Site Planning and Organization</a:t>
            </a:r>
            <a:r>
              <a:rPr lang="en-US" sz="1200" b="1" dirty="0" smtClean="0">
                <a:solidFill>
                  <a:srgbClr val="FF0000"/>
                </a:solidFill>
                <a:latin typeface="Wingdings"/>
                <a:ea typeface="Wingdings"/>
                <a:cs typeface="Wingdings"/>
                <a:sym typeface="Wingdings"/>
              </a:rPr>
              <a:t></a:t>
            </a:r>
            <a:endParaRPr lang="en-US" sz="1200" b="1" dirty="0">
              <a:solidFill>
                <a:srgbClr val="FF0000"/>
              </a:solidFill>
              <a:latin typeface="Century Gothic"/>
              <a:cs typeface="Century Gothic"/>
            </a:endParaRPr>
          </a:p>
        </p:txBody>
      </p:sp>
    </p:spTree>
    <p:extLst>
      <p:ext uri="{BB962C8B-B14F-4D97-AF65-F5344CB8AC3E}">
        <p14:creationId xmlns:p14="http://schemas.microsoft.com/office/powerpoint/2010/main" val="2456535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761674" y="2422316"/>
            <a:ext cx="7406448" cy="1754327"/>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Content Design and Development</a:t>
            </a:r>
          </a:p>
        </p:txBody>
      </p:sp>
    </p:spTree>
    <p:extLst>
      <p:ext uri="{BB962C8B-B14F-4D97-AF65-F5344CB8AC3E}">
        <p14:creationId xmlns:p14="http://schemas.microsoft.com/office/powerpoint/2010/main" val="56000929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761674" y="1986496"/>
            <a:ext cx="7406448" cy="2585323"/>
          </a:xfrm>
          <a:prstGeom prst="rect">
            <a:avLst/>
          </a:prstGeom>
          <a:noFill/>
        </p:spPr>
        <p:txBody>
          <a:bodyPr wrap="square" rtlCol="0">
            <a:spAutoFit/>
          </a:bodyPr>
          <a:lstStyle/>
          <a:p>
            <a:pPr algn="ctr"/>
            <a:r>
              <a:rPr lang="en-US" sz="5400" b="1" dirty="0" smtClean="0">
                <a:solidFill>
                  <a:schemeClr val="bg1"/>
                </a:solidFill>
                <a:effectLst>
                  <a:outerShdw blurRad="50800" dist="38100" dir="2700000" algn="tl" rotWithShape="0">
                    <a:srgbClr val="000000">
                      <a:alpha val="98000"/>
                    </a:srgbClr>
                  </a:outerShdw>
                </a:effectLst>
                <a:latin typeface="Century Gothic"/>
                <a:cs typeface="Century Gothic"/>
              </a:rPr>
              <a:t>Great Web Sites</a:t>
            </a:r>
          </a:p>
          <a:p>
            <a:pPr algn="ctr"/>
            <a:r>
              <a:rPr lang="en-US" sz="5400" b="1" dirty="0" smtClean="0">
                <a:solidFill>
                  <a:schemeClr val="bg1"/>
                </a:solidFill>
                <a:effectLst>
                  <a:outerShdw blurRad="50800" dist="38100" dir="2700000" algn="tl" rotWithShape="0">
                    <a:srgbClr val="000000">
                      <a:alpha val="98000"/>
                    </a:srgbClr>
                  </a:outerShdw>
                </a:effectLst>
                <a:latin typeface="Century Gothic"/>
                <a:cs typeface="Century Gothic"/>
              </a:rPr>
              <a:t>START WITH</a:t>
            </a:r>
          </a:p>
          <a:p>
            <a:pPr algn="ctr"/>
            <a:r>
              <a:rPr lang="en-US" sz="5400" b="1" dirty="0" smtClean="0">
                <a:solidFill>
                  <a:schemeClr val="bg1"/>
                </a:solidFill>
                <a:effectLst>
                  <a:outerShdw blurRad="50800" dist="38100" dir="2700000" algn="tl" rotWithShape="0">
                    <a:srgbClr val="000000">
                      <a:alpha val="98000"/>
                    </a:srgbClr>
                  </a:outerShdw>
                </a:effectLst>
                <a:latin typeface="Century Gothic"/>
                <a:cs typeface="Century Gothic"/>
              </a:rPr>
              <a:t>Great Content</a:t>
            </a:r>
          </a:p>
        </p:txBody>
      </p:sp>
    </p:spTree>
    <p:extLst>
      <p:ext uri="{BB962C8B-B14F-4D97-AF65-F5344CB8AC3E}">
        <p14:creationId xmlns:p14="http://schemas.microsoft.com/office/powerpoint/2010/main" val="377367917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1-16 at 4.21.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708641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iver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p:cNvSpPr txBox="1"/>
          <p:nvPr/>
        </p:nvSpPr>
        <p:spPr>
          <a:xfrm>
            <a:off x="1854842" y="2734266"/>
            <a:ext cx="5287534" cy="1200329"/>
          </a:xfrm>
          <a:prstGeom prst="rect">
            <a:avLst/>
          </a:prstGeom>
          <a:noFill/>
        </p:spPr>
        <p:txBody>
          <a:bodyPr wrap="square" rtlCol="0">
            <a:spAutoFit/>
          </a:bodyPr>
          <a:lstStyle/>
          <a:p>
            <a:pPr algn="ctr"/>
            <a:r>
              <a:rPr lang="en-US" sz="3600" b="1" dirty="0" smtClean="0">
                <a:solidFill>
                  <a:schemeClr val="bg1"/>
                </a:solidFill>
                <a:effectLst>
                  <a:outerShdw blurRad="50800" dist="38100" dir="2700000" algn="tl" rotWithShape="0">
                    <a:srgbClr val="000000"/>
                  </a:outerShdw>
                </a:effectLst>
                <a:latin typeface="Century Gothic"/>
                <a:cs typeface="Century Gothic"/>
              </a:rPr>
              <a:t>A whole galaxy of content</a:t>
            </a:r>
            <a:endParaRPr lang="en-US" sz="3600" b="1" dirty="0">
              <a:solidFill>
                <a:schemeClr val="bg1"/>
              </a:solidFill>
              <a:effectLst>
                <a:outerShdw blurRad="50800" dist="38100" dir="2700000" algn="tl" rotWithShape="0">
                  <a:srgbClr val="000000"/>
                </a:outerShdw>
              </a:effectLst>
              <a:latin typeface="Century Gothic"/>
              <a:cs typeface="Century Gothic"/>
            </a:endParaRPr>
          </a:p>
        </p:txBody>
      </p:sp>
    </p:spTree>
    <p:extLst>
      <p:ext uri="{BB962C8B-B14F-4D97-AF65-F5344CB8AC3E}">
        <p14:creationId xmlns:p14="http://schemas.microsoft.com/office/powerpoint/2010/main" val="112640306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iver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descr="spaceca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500" y="2235200"/>
            <a:ext cx="3175000" cy="2387600"/>
          </a:xfrm>
          <a:prstGeom prst="rect">
            <a:avLst/>
          </a:prstGeom>
        </p:spPr>
      </p:pic>
    </p:spTree>
    <p:extLst>
      <p:ext uri="{BB962C8B-B14F-4D97-AF65-F5344CB8AC3E}">
        <p14:creationId xmlns:p14="http://schemas.microsoft.com/office/powerpoint/2010/main" val="42679369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242" y="373564"/>
            <a:ext cx="8377456" cy="646331"/>
          </a:xfrm>
          <a:prstGeom prst="rect">
            <a:avLst/>
          </a:prstGeom>
          <a:noFill/>
        </p:spPr>
        <p:txBody>
          <a:bodyPr wrap="square" rtlCol="0">
            <a:spAutoFit/>
          </a:bodyPr>
          <a:lstStyle/>
          <a:p>
            <a:pPr algn="ctr"/>
            <a:r>
              <a:rPr lang="en-US" sz="3600" b="1" dirty="0" smtClean="0">
                <a:solidFill>
                  <a:schemeClr val="accent6"/>
                </a:solidFill>
                <a:latin typeface="Century Gothic"/>
                <a:cs typeface="Century Gothic"/>
              </a:rPr>
              <a:t>First,</a:t>
            </a:r>
            <a:r>
              <a:rPr lang="en-US" sz="3600" b="1" dirty="0" smtClean="0">
                <a:solidFill>
                  <a:schemeClr val="accent6"/>
                </a:solidFill>
                <a:latin typeface="Century Gothic"/>
                <a:cs typeface="Century Gothic"/>
              </a:rPr>
              <a:t>…Let’s Talk About You.</a:t>
            </a:r>
          </a:p>
        </p:txBody>
      </p:sp>
      <p:sp>
        <p:nvSpPr>
          <p:cNvPr id="3" name="TextBox 2"/>
          <p:cNvSpPr txBox="1"/>
          <p:nvPr/>
        </p:nvSpPr>
        <p:spPr>
          <a:xfrm>
            <a:off x="480679" y="1818997"/>
            <a:ext cx="4427867" cy="3970318"/>
          </a:xfrm>
          <a:prstGeom prst="rect">
            <a:avLst/>
          </a:prstGeom>
          <a:noFill/>
        </p:spPr>
        <p:txBody>
          <a:bodyPr wrap="square" rtlCol="0">
            <a:spAutoFit/>
          </a:bodyPr>
          <a:lstStyle/>
          <a:p>
            <a:pPr algn="ctr"/>
            <a:r>
              <a:rPr lang="en-US" sz="3600" b="1" dirty="0">
                <a:solidFill>
                  <a:srgbClr val="3A3A3A"/>
                </a:solidFill>
                <a:latin typeface="Century Gothic"/>
                <a:cs typeface="Century Gothic"/>
              </a:rPr>
              <a:t>Where are </a:t>
            </a:r>
            <a:r>
              <a:rPr lang="en-US" sz="3600" b="1" dirty="0" smtClean="0">
                <a:solidFill>
                  <a:srgbClr val="3A3A3A"/>
                </a:solidFill>
                <a:latin typeface="Century Gothic"/>
                <a:cs typeface="Century Gothic"/>
              </a:rPr>
              <a:t>you with </a:t>
            </a:r>
            <a:r>
              <a:rPr lang="en-US" sz="3600" b="1" dirty="0" smtClean="0">
                <a:solidFill>
                  <a:srgbClr val="3A3A3A"/>
                </a:solidFill>
                <a:latin typeface="Century Gothic"/>
                <a:cs typeface="Century Gothic"/>
              </a:rPr>
              <a:t>creating an online exhibit?</a:t>
            </a:r>
            <a:r>
              <a:rPr lang="en-US" sz="3600" b="1" dirty="0" smtClean="0">
                <a:solidFill>
                  <a:srgbClr val="3A3A3A"/>
                </a:solidFill>
                <a:latin typeface="Century Gothic"/>
                <a:cs typeface="Century Gothic"/>
              </a:rPr>
              <a:t>; </a:t>
            </a:r>
            <a:r>
              <a:rPr lang="en-US" sz="3600" b="1" dirty="0">
                <a:solidFill>
                  <a:srgbClr val="3A3A3A"/>
                </a:solidFill>
                <a:latin typeface="Century Gothic"/>
                <a:cs typeface="Century Gothic"/>
              </a:rPr>
              <a:t>where do you want to </a:t>
            </a:r>
            <a:r>
              <a:rPr lang="en-US" sz="3600" b="1" dirty="0" smtClean="0">
                <a:solidFill>
                  <a:srgbClr val="3A3A3A"/>
                </a:solidFill>
                <a:latin typeface="Century Gothic"/>
                <a:cs typeface="Century Gothic"/>
              </a:rPr>
              <a:t>go?; </a:t>
            </a:r>
            <a:r>
              <a:rPr lang="en-US" sz="3600" b="1" dirty="0">
                <a:solidFill>
                  <a:srgbClr val="3A3A3A"/>
                </a:solidFill>
                <a:latin typeface="Century Gothic"/>
                <a:cs typeface="Century Gothic"/>
              </a:rPr>
              <a:t>what do you want to </a:t>
            </a:r>
            <a:r>
              <a:rPr lang="en-US" sz="3600" b="1" dirty="0" smtClean="0">
                <a:solidFill>
                  <a:srgbClr val="3A3A3A"/>
                </a:solidFill>
                <a:latin typeface="Century Gothic"/>
                <a:cs typeface="Century Gothic"/>
              </a:rPr>
              <a:t>learn?</a:t>
            </a:r>
            <a:endParaRPr lang="en-US" sz="3600" b="1" dirty="0">
              <a:solidFill>
                <a:srgbClr val="3A3A3A"/>
              </a:solidFill>
              <a:latin typeface="Century Gothic"/>
              <a:cs typeface="Century Gothic"/>
            </a:endParaRPr>
          </a:p>
        </p:txBody>
      </p:sp>
      <p:pic>
        <p:nvPicPr>
          <p:cNvPr id="2" name="Picture 1" descr="tshirt gu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3057" y="684866"/>
            <a:ext cx="4653637" cy="6173134"/>
          </a:xfrm>
          <a:prstGeom prst="rect">
            <a:avLst/>
          </a:prstGeom>
        </p:spPr>
      </p:pic>
    </p:spTree>
    <p:extLst>
      <p:ext uri="{BB962C8B-B14F-4D97-AF65-F5344CB8AC3E}">
        <p14:creationId xmlns:p14="http://schemas.microsoft.com/office/powerpoint/2010/main" val="142549733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dy-gu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1" y="1791167"/>
            <a:ext cx="6683996" cy="5066832"/>
          </a:xfrm>
          <a:prstGeom prst="rect">
            <a:avLst/>
          </a:prstGeom>
        </p:spPr>
      </p:pic>
      <p:sp>
        <p:nvSpPr>
          <p:cNvPr id="5" name="TextBox 4"/>
          <p:cNvSpPr txBox="1"/>
          <p:nvPr/>
        </p:nvSpPr>
        <p:spPr>
          <a:xfrm>
            <a:off x="4841605" y="499280"/>
            <a:ext cx="3782693" cy="3046988"/>
          </a:xfrm>
          <a:prstGeom prst="rect">
            <a:avLst/>
          </a:prstGeom>
          <a:noFill/>
        </p:spPr>
        <p:txBody>
          <a:bodyPr wrap="square" rtlCol="0">
            <a:spAutoFit/>
          </a:bodyPr>
          <a:lstStyle/>
          <a:p>
            <a:pPr algn="ctr"/>
            <a:r>
              <a:rPr lang="en-US" sz="3200" b="1" dirty="0" smtClean="0">
                <a:latin typeface="Century Gothic"/>
                <a:cs typeface="Century Gothic"/>
              </a:rPr>
              <a:t>I know what you are thinking, “This sounds great, Chris. But where am I supposed to start with all this?”</a:t>
            </a:r>
          </a:p>
        </p:txBody>
      </p:sp>
    </p:spTree>
    <p:extLst>
      <p:ext uri="{BB962C8B-B14F-4D97-AF65-F5344CB8AC3E}">
        <p14:creationId xmlns:p14="http://schemas.microsoft.com/office/powerpoint/2010/main" val="24515704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nvento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20967"/>
            <a:ext cx="9138869" cy="5827588"/>
          </a:xfrm>
          <a:prstGeom prst="rect">
            <a:avLst/>
          </a:prstGeom>
        </p:spPr>
      </p:pic>
      <p:sp>
        <p:nvSpPr>
          <p:cNvPr id="3" name="TextBox 2"/>
          <p:cNvSpPr txBox="1"/>
          <p:nvPr/>
        </p:nvSpPr>
        <p:spPr>
          <a:xfrm>
            <a:off x="-286373" y="65348"/>
            <a:ext cx="9550234" cy="830997"/>
          </a:xfrm>
          <a:prstGeom prst="rect">
            <a:avLst/>
          </a:prstGeom>
          <a:noFill/>
        </p:spPr>
        <p:txBody>
          <a:bodyPr wrap="square" rtlCol="0">
            <a:spAutoFit/>
          </a:bodyPr>
          <a:lstStyle/>
          <a:p>
            <a:pPr algn="ctr"/>
            <a:r>
              <a:rPr lang="en-US" sz="4800" b="1" dirty="0" smtClean="0">
                <a:solidFill>
                  <a:schemeClr val="bg1"/>
                </a:solidFill>
                <a:effectLst>
                  <a:outerShdw blurRad="50800" dist="38100" dir="2700000" algn="tl" rotWithShape="0">
                    <a:srgbClr val="000000"/>
                  </a:outerShdw>
                </a:effectLst>
                <a:latin typeface="Century Gothic"/>
                <a:cs typeface="Century Gothic"/>
              </a:rPr>
              <a:t>Perform a Content Inventory</a:t>
            </a:r>
            <a:endParaRPr lang="en-US" sz="4800" b="1" dirty="0">
              <a:solidFill>
                <a:schemeClr val="bg1"/>
              </a:solidFill>
              <a:effectLst>
                <a:outerShdw blurRad="50800" dist="38100" dir="2700000" algn="tl" rotWithShape="0">
                  <a:srgbClr val="000000"/>
                </a:outerShdw>
              </a:effectLst>
              <a:latin typeface="Century Gothic"/>
              <a:cs typeface="Century Gothic"/>
            </a:endParaRPr>
          </a:p>
        </p:txBody>
      </p:sp>
    </p:spTree>
    <p:extLst>
      <p:ext uri="{BB962C8B-B14F-4D97-AF65-F5344CB8AC3E}">
        <p14:creationId xmlns:p14="http://schemas.microsoft.com/office/powerpoint/2010/main" val="182626680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560310" y="1671788"/>
            <a:ext cx="7943996" cy="3416320"/>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A Content Inventory should help you determine what you </a:t>
            </a:r>
            <a:r>
              <a:rPr lang="en-US" sz="5400" b="1" dirty="0" smtClean="0">
                <a:solidFill>
                  <a:schemeClr val="accent6"/>
                </a:solidFill>
                <a:latin typeface="Century Gothic"/>
                <a:cs typeface="Century Gothic"/>
              </a:rPr>
              <a:t>have</a:t>
            </a:r>
            <a:r>
              <a:rPr lang="en-US" sz="5400" b="1" dirty="0" smtClean="0">
                <a:solidFill>
                  <a:schemeClr val="bg1"/>
                </a:solidFill>
                <a:latin typeface="Century Gothic"/>
                <a:cs typeface="Century Gothic"/>
              </a:rPr>
              <a:t>.</a:t>
            </a:r>
          </a:p>
        </p:txBody>
      </p:sp>
    </p:spTree>
    <p:extLst>
      <p:ext uri="{BB962C8B-B14F-4D97-AF65-F5344CB8AC3E}">
        <p14:creationId xmlns:p14="http://schemas.microsoft.com/office/powerpoint/2010/main" val="235419906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560310" y="1671788"/>
            <a:ext cx="7943996" cy="3416320"/>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A Content Inventory should help you determine what you </a:t>
            </a:r>
            <a:r>
              <a:rPr lang="en-US" sz="5400" b="1" dirty="0" smtClean="0">
                <a:solidFill>
                  <a:schemeClr val="accent6"/>
                </a:solidFill>
                <a:latin typeface="Century Gothic"/>
                <a:cs typeface="Century Gothic"/>
              </a:rPr>
              <a:t>need</a:t>
            </a:r>
            <a:r>
              <a:rPr lang="en-US" sz="5400" b="1" dirty="0" smtClean="0">
                <a:solidFill>
                  <a:schemeClr val="bg1"/>
                </a:solidFill>
                <a:latin typeface="Century Gothic"/>
                <a:cs typeface="Century Gothic"/>
              </a:rPr>
              <a:t>.</a:t>
            </a:r>
          </a:p>
        </p:txBody>
      </p:sp>
    </p:spTree>
    <p:extLst>
      <p:ext uri="{BB962C8B-B14F-4D97-AF65-F5344CB8AC3E}">
        <p14:creationId xmlns:p14="http://schemas.microsoft.com/office/powerpoint/2010/main" val="179151784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design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63861" cy="6858000"/>
          </a:xfrm>
          <a:prstGeom prst="rect">
            <a:avLst/>
          </a:prstGeom>
        </p:spPr>
      </p:pic>
      <p:sp>
        <p:nvSpPr>
          <p:cNvPr id="3" name="TextBox 2"/>
          <p:cNvSpPr txBox="1"/>
          <p:nvPr/>
        </p:nvSpPr>
        <p:spPr>
          <a:xfrm>
            <a:off x="-286373" y="5670804"/>
            <a:ext cx="9550234" cy="830997"/>
          </a:xfrm>
          <a:prstGeom prst="rect">
            <a:avLst/>
          </a:prstGeom>
          <a:noFill/>
        </p:spPr>
        <p:txBody>
          <a:bodyPr wrap="square" rtlCol="0">
            <a:spAutoFit/>
          </a:bodyPr>
          <a:lstStyle/>
          <a:p>
            <a:pPr algn="ctr"/>
            <a:r>
              <a:rPr lang="en-US" sz="4800" b="1" dirty="0" smtClean="0">
                <a:solidFill>
                  <a:schemeClr val="bg1"/>
                </a:solidFill>
                <a:effectLst>
                  <a:outerShdw blurRad="50800" dist="38100" dir="2700000" algn="tl" rotWithShape="0">
                    <a:srgbClr val="000000"/>
                  </a:outerShdw>
                </a:effectLst>
                <a:latin typeface="Century Gothic"/>
                <a:cs typeface="Century Gothic"/>
              </a:rPr>
              <a:t>Design Your Content</a:t>
            </a:r>
            <a:endParaRPr lang="en-US" sz="4800" b="1" dirty="0">
              <a:solidFill>
                <a:schemeClr val="bg1"/>
              </a:solidFill>
              <a:effectLst>
                <a:outerShdw blurRad="50800" dist="38100" dir="2700000" algn="tl" rotWithShape="0">
                  <a:srgbClr val="000000"/>
                </a:outerShdw>
              </a:effectLst>
              <a:latin typeface="Century Gothic"/>
              <a:cs typeface="Century Gothic"/>
            </a:endParaRPr>
          </a:p>
        </p:txBody>
      </p:sp>
    </p:spTree>
    <p:extLst>
      <p:ext uri="{BB962C8B-B14F-4D97-AF65-F5344CB8AC3E}">
        <p14:creationId xmlns:p14="http://schemas.microsoft.com/office/powerpoint/2010/main" val="136241097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560310" y="2564678"/>
            <a:ext cx="7943996" cy="1754327"/>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Let’s try a simple exercise.</a:t>
            </a:r>
          </a:p>
        </p:txBody>
      </p:sp>
    </p:spTree>
    <p:extLst>
      <p:ext uri="{BB962C8B-B14F-4D97-AF65-F5344CB8AC3E}">
        <p14:creationId xmlns:p14="http://schemas.microsoft.com/office/powerpoint/2010/main" val="315066801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rd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22" y="698924"/>
            <a:ext cx="4107018" cy="6159076"/>
          </a:xfrm>
          <a:prstGeom prst="rect">
            <a:avLst/>
          </a:prstGeom>
        </p:spPr>
      </p:pic>
      <p:sp>
        <p:nvSpPr>
          <p:cNvPr id="5" name="TextBox 4"/>
          <p:cNvSpPr txBox="1"/>
          <p:nvPr/>
        </p:nvSpPr>
        <p:spPr>
          <a:xfrm>
            <a:off x="4148752" y="886205"/>
            <a:ext cx="4464723" cy="5170646"/>
          </a:xfrm>
          <a:prstGeom prst="rect">
            <a:avLst/>
          </a:prstGeom>
          <a:noFill/>
        </p:spPr>
        <p:txBody>
          <a:bodyPr wrap="square" rtlCol="0">
            <a:spAutoFit/>
          </a:bodyPr>
          <a:lstStyle/>
          <a:p>
            <a:pPr algn="ctr"/>
            <a:r>
              <a:rPr lang="en-US" sz="3000" b="1" dirty="0" smtClean="0">
                <a:latin typeface="Century Gothic"/>
                <a:cs typeface="Century Gothic"/>
              </a:rPr>
              <a:t>“We are building a companion online exhibit for our physical museum/gallery. We need to make sure that people who like our online exhibit can come and LOVE it in person. …So, we need to put some contact info on our site.” </a:t>
            </a:r>
          </a:p>
        </p:txBody>
      </p:sp>
    </p:spTree>
    <p:extLst>
      <p:ext uri="{BB962C8B-B14F-4D97-AF65-F5344CB8AC3E}">
        <p14:creationId xmlns:p14="http://schemas.microsoft.com/office/powerpoint/2010/main" val="65006389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5219" y="355271"/>
            <a:ext cx="7967048" cy="1384995"/>
          </a:xfrm>
          <a:prstGeom prst="rect">
            <a:avLst/>
          </a:prstGeom>
          <a:noFill/>
        </p:spPr>
        <p:txBody>
          <a:bodyPr wrap="square" rtlCol="0">
            <a:spAutoFit/>
          </a:bodyPr>
          <a:lstStyle/>
          <a:p>
            <a:pPr algn="ctr"/>
            <a:r>
              <a:rPr lang="en-US" sz="4400" b="1" dirty="0" smtClean="0">
                <a:latin typeface="Century Gothic"/>
                <a:cs typeface="Century Gothic"/>
              </a:rPr>
              <a:t>Basic Content</a:t>
            </a:r>
          </a:p>
          <a:p>
            <a:pPr algn="ctr"/>
            <a:r>
              <a:rPr lang="en-US" sz="2000" b="1" dirty="0" smtClean="0">
                <a:latin typeface="Century Gothic"/>
                <a:cs typeface="Century Gothic"/>
              </a:rPr>
              <a:t>(That is already created for you and/or requires</a:t>
            </a:r>
            <a:br>
              <a:rPr lang="en-US" sz="2000" b="1" dirty="0" smtClean="0">
                <a:latin typeface="Century Gothic"/>
                <a:cs typeface="Century Gothic"/>
              </a:rPr>
            </a:br>
            <a:r>
              <a:rPr lang="en-US" sz="2000" b="1" dirty="0" smtClean="0">
                <a:latin typeface="Century Gothic"/>
                <a:cs typeface="Century Gothic"/>
              </a:rPr>
              <a:t>minimal effort to get)</a:t>
            </a:r>
          </a:p>
        </p:txBody>
      </p:sp>
      <p:sp>
        <p:nvSpPr>
          <p:cNvPr id="3" name="TextBox 2"/>
          <p:cNvSpPr txBox="1"/>
          <p:nvPr/>
        </p:nvSpPr>
        <p:spPr>
          <a:xfrm>
            <a:off x="1031848" y="3016027"/>
            <a:ext cx="6994732" cy="646331"/>
          </a:xfrm>
          <a:prstGeom prst="rect">
            <a:avLst/>
          </a:prstGeom>
          <a:noFill/>
        </p:spPr>
        <p:txBody>
          <a:bodyPr wrap="square" rtlCol="0">
            <a:spAutoFit/>
          </a:bodyPr>
          <a:lstStyle/>
          <a:p>
            <a:pPr algn="ctr"/>
            <a:r>
              <a:rPr lang="en-US" b="1" dirty="0">
                <a:latin typeface="Century Gothic"/>
              </a:rPr>
              <a:t>KSU Center, 3333 </a:t>
            </a:r>
            <a:r>
              <a:rPr lang="en-US" b="1" dirty="0" err="1">
                <a:latin typeface="Century Gothic"/>
              </a:rPr>
              <a:t>Busbee</a:t>
            </a:r>
            <a:r>
              <a:rPr lang="en-US" b="1" dirty="0">
                <a:latin typeface="Century Gothic"/>
              </a:rPr>
              <a:t> </a:t>
            </a:r>
            <a:r>
              <a:rPr lang="en-US" b="1" dirty="0" err="1">
                <a:latin typeface="Century Gothic"/>
              </a:rPr>
              <a:t>Dr</a:t>
            </a:r>
            <a:r>
              <a:rPr lang="en-US" b="1" dirty="0">
                <a:latin typeface="Century Gothic"/>
              </a:rPr>
              <a:t> NW</a:t>
            </a:r>
          </a:p>
          <a:p>
            <a:pPr algn="ctr"/>
            <a:r>
              <a:rPr lang="en-US" b="1" dirty="0">
                <a:latin typeface="Century Gothic"/>
              </a:rPr>
              <a:t>Kennesaw, GA 30144</a:t>
            </a:r>
          </a:p>
        </p:txBody>
      </p:sp>
    </p:spTree>
    <p:extLst>
      <p:ext uri="{BB962C8B-B14F-4D97-AF65-F5344CB8AC3E}">
        <p14:creationId xmlns:p14="http://schemas.microsoft.com/office/powerpoint/2010/main" val="241761860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rdy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144"/>
            <a:ext cx="4312920" cy="6467856"/>
          </a:xfrm>
          <a:prstGeom prst="rect">
            <a:avLst/>
          </a:prstGeom>
        </p:spPr>
      </p:pic>
      <p:sp>
        <p:nvSpPr>
          <p:cNvPr id="5" name="TextBox 4"/>
          <p:cNvSpPr txBox="1"/>
          <p:nvPr/>
        </p:nvSpPr>
        <p:spPr>
          <a:xfrm>
            <a:off x="4198359" y="1015180"/>
            <a:ext cx="4464723" cy="4708981"/>
          </a:xfrm>
          <a:prstGeom prst="rect">
            <a:avLst/>
          </a:prstGeom>
          <a:noFill/>
        </p:spPr>
        <p:txBody>
          <a:bodyPr wrap="square" rtlCol="0">
            <a:spAutoFit/>
          </a:bodyPr>
          <a:lstStyle/>
          <a:p>
            <a:pPr algn="ctr"/>
            <a:r>
              <a:rPr lang="en-US" sz="3000" b="1" dirty="0" smtClean="0">
                <a:latin typeface="Century Gothic"/>
                <a:cs typeface="Century Gothic"/>
              </a:rPr>
              <a:t>“Okay, I see we have given users our address. That’s nice, I suppose. Maybe we could also give them some directions that way they could just jump in their cars and get right to us. </a:t>
            </a:r>
            <a:r>
              <a:rPr lang="en-US" sz="3000" b="1" dirty="0" err="1" smtClean="0">
                <a:latin typeface="Century Gothic"/>
                <a:cs typeface="Century Gothic"/>
              </a:rPr>
              <a:t>Bazinga</a:t>
            </a:r>
            <a:r>
              <a:rPr lang="en-US" sz="3000" b="1" dirty="0" smtClean="0">
                <a:latin typeface="Century Gothic"/>
                <a:cs typeface="Century Gothic"/>
              </a:rPr>
              <a:t>!” </a:t>
            </a:r>
          </a:p>
        </p:txBody>
      </p:sp>
    </p:spTree>
    <p:extLst>
      <p:ext uri="{BB962C8B-B14F-4D97-AF65-F5344CB8AC3E}">
        <p14:creationId xmlns:p14="http://schemas.microsoft.com/office/powerpoint/2010/main" val="27480390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5141" y="355271"/>
            <a:ext cx="7967048" cy="1384995"/>
          </a:xfrm>
          <a:prstGeom prst="rect">
            <a:avLst/>
          </a:prstGeom>
          <a:noFill/>
        </p:spPr>
        <p:txBody>
          <a:bodyPr wrap="square" rtlCol="0">
            <a:spAutoFit/>
          </a:bodyPr>
          <a:lstStyle/>
          <a:p>
            <a:pPr algn="ctr"/>
            <a:r>
              <a:rPr lang="en-US" sz="4400" b="1" dirty="0" smtClean="0">
                <a:latin typeface="Century Gothic"/>
                <a:cs typeface="Century Gothic"/>
              </a:rPr>
              <a:t>Supplemental Content</a:t>
            </a:r>
          </a:p>
          <a:p>
            <a:pPr algn="ctr"/>
            <a:r>
              <a:rPr lang="en-US" sz="2000" b="1" dirty="0" smtClean="0">
                <a:latin typeface="Century Gothic"/>
                <a:cs typeface="Century Gothic"/>
              </a:rPr>
              <a:t>(Some effort may be involved, but usually only takes a few minutes to get together)</a:t>
            </a:r>
          </a:p>
        </p:txBody>
      </p:sp>
      <p:sp>
        <p:nvSpPr>
          <p:cNvPr id="3" name="TextBox 2"/>
          <p:cNvSpPr txBox="1"/>
          <p:nvPr/>
        </p:nvSpPr>
        <p:spPr>
          <a:xfrm>
            <a:off x="1527927" y="2976343"/>
            <a:ext cx="6240690" cy="1754327"/>
          </a:xfrm>
          <a:prstGeom prst="rect">
            <a:avLst/>
          </a:prstGeom>
          <a:noFill/>
        </p:spPr>
        <p:txBody>
          <a:bodyPr wrap="square" rtlCol="0">
            <a:spAutoFit/>
          </a:bodyPr>
          <a:lstStyle/>
          <a:p>
            <a:pPr algn="ctr"/>
            <a:r>
              <a:rPr lang="en-US" b="1" dirty="0" smtClean="0">
                <a:latin typeface="Century Gothic"/>
              </a:rPr>
              <a:t>If you are coming from South of Kennesaw:</a:t>
            </a:r>
            <a:br>
              <a:rPr lang="en-US" b="1" dirty="0" smtClean="0">
                <a:latin typeface="Century Gothic"/>
              </a:rPr>
            </a:br>
            <a:endParaRPr lang="en-US" b="1" dirty="0" smtClean="0">
              <a:latin typeface="Century Gothic"/>
            </a:endParaRPr>
          </a:p>
          <a:p>
            <a:pPr marL="285750" indent="-285750">
              <a:buFontTx/>
              <a:buChar char="-"/>
            </a:pPr>
            <a:r>
              <a:rPr lang="en-US" b="1" dirty="0" smtClean="0">
                <a:latin typeface="Century Gothic"/>
              </a:rPr>
              <a:t>Take I-75 toward Marietta / Chattanooga</a:t>
            </a:r>
          </a:p>
          <a:p>
            <a:pPr marL="285750" indent="-285750">
              <a:buFontTx/>
              <a:buChar char="-"/>
            </a:pPr>
            <a:r>
              <a:rPr lang="en-US" b="1" dirty="0" smtClean="0">
                <a:latin typeface="Century Gothic"/>
              </a:rPr>
              <a:t>Turn right onto Chastain Road</a:t>
            </a:r>
          </a:p>
          <a:p>
            <a:pPr marL="285750" indent="-285750">
              <a:buFontTx/>
              <a:buChar char="-"/>
            </a:pPr>
            <a:r>
              <a:rPr lang="en-US" b="1" dirty="0" smtClean="0">
                <a:latin typeface="Century Gothic"/>
              </a:rPr>
              <a:t>Turn right onto </a:t>
            </a:r>
            <a:r>
              <a:rPr lang="en-US" b="1" dirty="0" err="1" smtClean="0">
                <a:latin typeface="Century Gothic"/>
              </a:rPr>
              <a:t>Busbee</a:t>
            </a:r>
            <a:r>
              <a:rPr lang="en-US" b="1" dirty="0" smtClean="0">
                <a:latin typeface="Century Gothic"/>
              </a:rPr>
              <a:t> Dr.</a:t>
            </a:r>
          </a:p>
          <a:p>
            <a:pPr marL="285750" indent="-285750">
              <a:buFontTx/>
              <a:buChar char="-"/>
            </a:pPr>
            <a:r>
              <a:rPr lang="en-US" b="1" dirty="0" smtClean="0">
                <a:latin typeface="Century Gothic"/>
              </a:rPr>
              <a:t>Turn right into the parking lot immediately past sign </a:t>
            </a:r>
            <a:endParaRPr lang="en-US" b="1" dirty="0">
              <a:latin typeface="Century Gothic"/>
            </a:endParaRPr>
          </a:p>
        </p:txBody>
      </p:sp>
    </p:spTree>
    <p:extLst>
      <p:ext uri="{BB962C8B-B14F-4D97-AF65-F5344CB8AC3E}">
        <p14:creationId xmlns:p14="http://schemas.microsoft.com/office/powerpoint/2010/main" val="249767162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242" y="373564"/>
            <a:ext cx="8377456" cy="707886"/>
          </a:xfrm>
          <a:prstGeom prst="rect">
            <a:avLst/>
          </a:prstGeom>
          <a:noFill/>
        </p:spPr>
        <p:txBody>
          <a:bodyPr wrap="square" rtlCol="0">
            <a:spAutoFit/>
          </a:bodyPr>
          <a:lstStyle/>
          <a:p>
            <a:pPr algn="ctr"/>
            <a:r>
              <a:rPr lang="en-US" sz="4000" b="1" dirty="0" smtClean="0">
                <a:solidFill>
                  <a:schemeClr val="accent6"/>
                </a:solidFill>
                <a:latin typeface="Century Gothic"/>
                <a:cs typeface="Century Gothic"/>
              </a:rPr>
              <a:t>Questions</a:t>
            </a:r>
          </a:p>
        </p:txBody>
      </p:sp>
      <p:sp>
        <p:nvSpPr>
          <p:cNvPr id="3" name="TextBox 2"/>
          <p:cNvSpPr txBox="1"/>
          <p:nvPr/>
        </p:nvSpPr>
        <p:spPr>
          <a:xfrm>
            <a:off x="572758" y="1282794"/>
            <a:ext cx="7894196" cy="5248616"/>
          </a:xfrm>
          <a:prstGeom prst="rect">
            <a:avLst/>
          </a:prstGeom>
          <a:noFill/>
        </p:spPr>
        <p:txBody>
          <a:bodyPr wrap="square" rtlCol="0">
            <a:spAutoFit/>
          </a:bodyPr>
          <a:lstStyle/>
          <a:p>
            <a:pPr>
              <a:lnSpc>
                <a:spcPct val="120000"/>
              </a:lnSpc>
            </a:pPr>
            <a:r>
              <a:rPr lang="en-US" sz="2800" b="1" dirty="0" smtClean="0">
                <a:solidFill>
                  <a:srgbClr val="3A3A3A"/>
                </a:solidFill>
                <a:latin typeface="Century Gothic"/>
                <a:cs typeface="Century Gothic"/>
              </a:rPr>
              <a:t>1.</a:t>
            </a:r>
          </a:p>
          <a:p>
            <a:pPr>
              <a:lnSpc>
                <a:spcPct val="120000"/>
              </a:lnSpc>
            </a:pPr>
            <a:r>
              <a:rPr lang="en-US" sz="2800" b="1" dirty="0" smtClean="0">
                <a:solidFill>
                  <a:srgbClr val="3A3A3A"/>
                </a:solidFill>
                <a:latin typeface="Century Gothic"/>
                <a:cs typeface="Century Gothic"/>
              </a:rPr>
              <a:t>2.</a:t>
            </a:r>
          </a:p>
          <a:p>
            <a:pPr>
              <a:lnSpc>
                <a:spcPct val="120000"/>
              </a:lnSpc>
            </a:pPr>
            <a:r>
              <a:rPr lang="en-US" sz="2800" b="1" dirty="0" smtClean="0">
                <a:solidFill>
                  <a:srgbClr val="3A3A3A"/>
                </a:solidFill>
                <a:latin typeface="Century Gothic"/>
                <a:cs typeface="Century Gothic"/>
              </a:rPr>
              <a:t>3.</a:t>
            </a:r>
          </a:p>
          <a:p>
            <a:pPr>
              <a:lnSpc>
                <a:spcPct val="120000"/>
              </a:lnSpc>
            </a:pPr>
            <a:r>
              <a:rPr lang="en-US" sz="2800" b="1" dirty="0" smtClean="0">
                <a:solidFill>
                  <a:srgbClr val="3A3A3A"/>
                </a:solidFill>
                <a:latin typeface="Century Gothic"/>
                <a:cs typeface="Century Gothic"/>
              </a:rPr>
              <a:t>4.</a:t>
            </a:r>
          </a:p>
          <a:p>
            <a:pPr>
              <a:lnSpc>
                <a:spcPct val="120000"/>
              </a:lnSpc>
            </a:pPr>
            <a:r>
              <a:rPr lang="en-US" sz="2800" b="1" dirty="0" smtClean="0">
                <a:solidFill>
                  <a:srgbClr val="3A3A3A"/>
                </a:solidFill>
                <a:latin typeface="Century Gothic"/>
                <a:cs typeface="Century Gothic"/>
              </a:rPr>
              <a:t>5.</a:t>
            </a:r>
          </a:p>
          <a:p>
            <a:pPr>
              <a:lnSpc>
                <a:spcPct val="120000"/>
              </a:lnSpc>
            </a:pPr>
            <a:r>
              <a:rPr lang="en-US" sz="2800" b="1" dirty="0" smtClean="0">
                <a:solidFill>
                  <a:srgbClr val="3A3A3A"/>
                </a:solidFill>
                <a:latin typeface="Century Gothic"/>
                <a:cs typeface="Century Gothic"/>
              </a:rPr>
              <a:t>6.</a:t>
            </a:r>
          </a:p>
          <a:p>
            <a:pPr>
              <a:lnSpc>
                <a:spcPct val="120000"/>
              </a:lnSpc>
            </a:pPr>
            <a:r>
              <a:rPr lang="en-US" sz="2800" b="1" dirty="0" smtClean="0">
                <a:solidFill>
                  <a:srgbClr val="3A3A3A"/>
                </a:solidFill>
                <a:latin typeface="Century Gothic"/>
                <a:cs typeface="Century Gothic"/>
              </a:rPr>
              <a:t>7.</a:t>
            </a:r>
          </a:p>
          <a:p>
            <a:pPr>
              <a:lnSpc>
                <a:spcPct val="120000"/>
              </a:lnSpc>
            </a:pPr>
            <a:r>
              <a:rPr lang="en-US" sz="2800" b="1" dirty="0" smtClean="0">
                <a:solidFill>
                  <a:srgbClr val="3A3A3A"/>
                </a:solidFill>
                <a:latin typeface="Century Gothic"/>
                <a:cs typeface="Century Gothic"/>
              </a:rPr>
              <a:t>8.</a:t>
            </a:r>
          </a:p>
          <a:p>
            <a:pPr>
              <a:lnSpc>
                <a:spcPct val="120000"/>
              </a:lnSpc>
            </a:pPr>
            <a:r>
              <a:rPr lang="en-US" sz="2800" b="1" dirty="0" smtClean="0">
                <a:solidFill>
                  <a:srgbClr val="3A3A3A"/>
                </a:solidFill>
                <a:latin typeface="Century Gothic"/>
                <a:cs typeface="Century Gothic"/>
              </a:rPr>
              <a:t>9.</a:t>
            </a:r>
          </a:p>
          <a:p>
            <a:pPr>
              <a:lnSpc>
                <a:spcPct val="120000"/>
              </a:lnSpc>
            </a:pPr>
            <a:r>
              <a:rPr lang="en-US" sz="2800" b="1" dirty="0" smtClean="0">
                <a:solidFill>
                  <a:srgbClr val="3A3A3A"/>
                </a:solidFill>
                <a:latin typeface="Century Gothic"/>
                <a:cs typeface="Century Gothic"/>
              </a:rPr>
              <a:t>10.</a:t>
            </a:r>
          </a:p>
        </p:txBody>
      </p:sp>
    </p:spTree>
    <p:extLst>
      <p:ext uri="{BB962C8B-B14F-4D97-AF65-F5344CB8AC3E}">
        <p14:creationId xmlns:p14="http://schemas.microsoft.com/office/powerpoint/2010/main" val="62782980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rdy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144"/>
            <a:ext cx="4312920" cy="6467856"/>
          </a:xfrm>
          <a:prstGeom prst="rect">
            <a:avLst/>
          </a:prstGeom>
        </p:spPr>
      </p:pic>
      <p:sp>
        <p:nvSpPr>
          <p:cNvPr id="5" name="TextBox 4"/>
          <p:cNvSpPr txBox="1"/>
          <p:nvPr/>
        </p:nvSpPr>
        <p:spPr>
          <a:xfrm>
            <a:off x="4188437" y="896128"/>
            <a:ext cx="4464723" cy="5170646"/>
          </a:xfrm>
          <a:prstGeom prst="rect">
            <a:avLst/>
          </a:prstGeom>
          <a:noFill/>
        </p:spPr>
        <p:txBody>
          <a:bodyPr wrap="square" rtlCol="0">
            <a:spAutoFit/>
          </a:bodyPr>
          <a:lstStyle/>
          <a:p>
            <a:pPr algn="ctr"/>
            <a:r>
              <a:rPr lang="en-US" sz="3000" b="1" dirty="0" smtClean="0">
                <a:latin typeface="Century Gothic"/>
                <a:cs typeface="Century Gothic"/>
              </a:rPr>
              <a:t>“Oh man, this is right on. You know what could really sell this? A nice photo I took on my camera phone. It would be nice for visitors to see the building in advance so they know what to look for when they are driving to us. Huzzah!” </a:t>
            </a:r>
          </a:p>
        </p:txBody>
      </p:sp>
    </p:spTree>
    <p:extLst>
      <p:ext uri="{BB962C8B-B14F-4D97-AF65-F5344CB8AC3E}">
        <p14:creationId xmlns:p14="http://schemas.microsoft.com/office/powerpoint/2010/main" val="233321856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5141" y="355271"/>
            <a:ext cx="7967048" cy="1077218"/>
          </a:xfrm>
          <a:prstGeom prst="rect">
            <a:avLst/>
          </a:prstGeom>
          <a:noFill/>
        </p:spPr>
        <p:txBody>
          <a:bodyPr wrap="square" rtlCol="0">
            <a:spAutoFit/>
          </a:bodyPr>
          <a:lstStyle/>
          <a:p>
            <a:pPr algn="ctr"/>
            <a:r>
              <a:rPr lang="en-US" sz="4400" b="1" dirty="0" smtClean="0">
                <a:latin typeface="Century Gothic"/>
                <a:cs typeface="Century Gothic"/>
              </a:rPr>
              <a:t>Content Creation</a:t>
            </a:r>
          </a:p>
          <a:p>
            <a:pPr algn="ctr"/>
            <a:r>
              <a:rPr lang="en-US" sz="2000" b="1" dirty="0" smtClean="0">
                <a:latin typeface="Century Gothic"/>
                <a:cs typeface="Century Gothic"/>
              </a:rPr>
              <a:t>(We are starting to make stuff!)</a:t>
            </a:r>
          </a:p>
        </p:txBody>
      </p:sp>
      <p:pic>
        <p:nvPicPr>
          <p:cNvPr id="2" name="Picture 1" descr="Screen Shot 2014-01-19 at 9.51.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586" y="2235167"/>
            <a:ext cx="5407275" cy="3405809"/>
          </a:xfrm>
          <a:prstGeom prst="rect">
            <a:avLst/>
          </a:prstGeom>
        </p:spPr>
      </p:pic>
    </p:spTree>
    <p:extLst>
      <p:ext uri="{BB962C8B-B14F-4D97-AF65-F5344CB8AC3E}">
        <p14:creationId xmlns:p14="http://schemas.microsoft.com/office/powerpoint/2010/main" val="250686988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rdy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52" y="390144"/>
            <a:ext cx="4312920" cy="6467856"/>
          </a:xfrm>
          <a:prstGeom prst="rect">
            <a:avLst/>
          </a:prstGeom>
        </p:spPr>
      </p:pic>
      <p:sp>
        <p:nvSpPr>
          <p:cNvPr id="5" name="TextBox 4"/>
          <p:cNvSpPr txBox="1"/>
          <p:nvPr/>
        </p:nvSpPr>
        <p:spPr>
          <a:xfrm>
            <a:off x="4188437" y="419920"/>
            <a:ext cx="4464723" cy="6093976"/>
          </a:xfrm>
          <a:prstGeom prst="rect">
            <a:avLst/>
          </a:prstGeom>
          <a:noFill/>
        </p:spPr>
        <p:txBody>
          <a:bodyPr wrap="square" rtlCol="0">
            <a:spAutoFit/>
          </a:bodyPr>
          <a:lstStyle/>
          <a:p>
            <a:pPr algn="ctr"/>
            <a:r>
              <a:rPr lang="en-US" sz="3000" b="1" dirty="0" smtClean="0">
                <a:latin typeface="Century Gothic"/>
                <a:cs typeface="Century Gothic"/>
              </a:rPr>
              <a:t>“You know, I heard on NPR that a lot of people have been using their phones as GPS devices. It sure would be nice if we could embed a map on our page so all someone had to do was click a link and they could get customized directions. Is that impossible?” </a:t>
            </a:r>
          </a:p>
        </p:txBody>
      </p:sp>
    </p:spTree>
    <p:extLst>
      <p:ext uri="{BB962C8B-B14F-4D97-AF65-F5344CB8AC3E}">
        <p14:creationId xmlns:p14="http://schemas.microsoft.com/office/powerpoint/2010/main" val="299373845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5141" y="355271"/>
            <a:ext cx="7967048" cy="1077218"/>
          </a:xfrm>
          <a:prstGeom prst="rect">
            <a:avLst/>
          </a:prstGeom>
          <a:noFill/>
        </p:spPr>
        <p:txBody>
          <a:bodyPr wrap="square" rtlCol="0">
            <a:spAutoFit/>
          </a:bodyPr>
          <a:lstStyle/>
          <a:p>
            <a:pPr algn="ctr"/>
            <a:r>
              <a:rPr lang="en-US" sz="4400" b="1" dirty="0" smtClean="0">
                <a:latin typeface="Century Gothic"/>
                <a:cs typeface="Century Gothic"/>
              </a:rPr>
              <a:t>Content From the Web</a:t>
            </a:r>
          </a:p>
          <a:p>
            <a:pPr algn="ctr"/>
            <a:r>
              <a:rPr lang="en-US" sz="2000" b="1" dirty="0" smtClean="0">
                <a:latin typeface="Century Gothic"/>
                <a:cs typeface="Century Gothic"/>
              </a:rPr>
              <a:t>(We are letting the Web make content for us!!!)</a:t>
            </a:r>
          </a:p>
        </p:txBody>
      </p:sp>
      <p:pic>
        <p:nvPicPr>
          <p:cNvPr id="3" name="Picture 2" descr="Screen Shot 2014-01-19 at 9.56.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183" y="1905814"/>
            <a:ext cx="5275064" cy="4079124"/>
          </a:xfrm>
          <a:prstGeom prst="rect">
            <a:avLst/>
          </a:prstGeom>
        </p:spPr>
      </p:pic>
    </p:spTree>
    <p:extLst>
      <p:ext uri="{BB962C8B-B14F-4D97-AF65-F5344CB8AC3E}">
        <p14:creationId xmlns:p14="http://schemas.microsoft.com/office/powerpoint/2010/main" val="410577772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rdy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420"/>
            <a:ext cx="4811979" cy="7216269"/>
          </a:xfrm>
          <a:prstGeom prst="rect">
            <a:avLst/>
          </a:prstGeom>
        </p:spPr>
      </p:pic>
      <p:sp>
        <p:nvSpPr>
          <p:cNvPr id="5" name="TextBox 4"/>
          <p:cNvSpPr txBox="1"/>
          <p:nvPr/>
        </p:nvSpPr>
        <p:spPr>
          <a:xfrm>
            <a:off x="4393233" y="810080"/>
            <a:ext cx="4441156" cy="5401479"/>
          </a:xfrm>
          <a:prstGeom prst="rect">
            <a:avLst/>
          </a:prstGeom>
          <a:noFill/>
        </p:spPr>
        <p:txBody>
          <a:bodyPr wrap="square" rtlCol="0">
            <a:spAutoFit/>
          </a:bodyPr>
          <a:lstStyle/>
          <a:p>
            <a:pPr algn="ctr"/>
            <a:r>
              <a:rPr lang="en-US" sz="6900" b="1" dirty="0" smtClean="0">
                <a:latin typeface="Century Gothic"/>
                <a:cs typeface="Century Gothic"/>
              </a:rPr>
              <a:t>“We made the BEST web page ever!” </a:t>
            </a:r>
          </a:p>
        </p:txBody>
      </p:sp>
    </p:spTree>
    <p:extLst>
      <p:ext uri="{BB962C8B-B14F-4D97-AF65-F5344CB8AC3E}">
        <p14:creationId xmlns:p14="http://schemas.microsoft.com/office/powerpoint/2010/main" val="4128358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design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63861" cy="6858000"/>
          </a:xfrm>
          <a:prstGeom prst="rect">
            <a:avLst/>
          </a:prstGeom>
        </p:spPr>
      </p:pic>
      <p:sp>
        <p:nvSpPr>
          <p:cNvPr id="3" name="TextBox 2"/>
          <p:cNvSpPr txBox="1"/>
          <p:nvPr/>
        </p:nvSpPr>
        <p:spPr>
          <a:xfrm>
            <a:off x="-286373" y="5670804"/>
            <a:ext cx="9550234" cy="830997"/>
          </a:xfrm>
          <a:prstGeom prst="rect">
            <a:avLst/>
          </a:prstGeom>
          <a:noFill/>
        </p:spPr>
        <p:txBody>
          <a:bodyPr wrap="square" rtlCol="0">
            <a:spAutoFit/>
          </a:bodyPr>
          <a:lstStyle/>
          <a:p>
            <a:pPr algn="ctr"/>
            <a:r>
              <a:rPr lang="en-US" sz="4800" b="1" dirty="0" smtClean="0">
                <a:solidFill>
                  <a:schemeClr val="bg1"/>
                </a:solidFill>
                <a:effectLst>
                  <a:outerShdw blurRad="50800" dist="38100" dir="2700000" algn="tl" rotWithShape="0">
                    <a:srgbClr val="000000"/>
                  </a:outerShdw>
                </a:effectLst>
                <a:latin typeface="Century Gothic"/>
                <a:cs typeface="Century Gothic"/>
              </a:rPr>
              <a:t>Design Your Content</a:t>
            </a:r>
            <a:endParaRPr lang="en-US" sz="4800" b="1" dirty="0">
              <a:solidFill>
                <a:schemeClr val="bg1"/>
              </a:solidFill>
              <a:effectLst>
                <a:outerShdw blurRad="50800" dist="38100" dir="2700000" algn="tl" rotWithShape="0">
                  <a:srgbClr val="000000"/>
                </a:outerShdw>
              </a:effectLst>
              <a:latin typeface="Century Gothic"/>
              <a:cs typeface="Century Gothic"/>
            </a:endParaRPr>
          </a:p>
        </p:txBody>
      </p:sp>
      <p:sp>
        <p:nvSpPr>
          <p:cNvPr id="2" name="TextBox 1"/>
          <p:cNvSpPr txBox="1"/>
          <p:nvPr/>
        </p:nvSpPr>
        <p:spPr>
          <a:xfrm>
            <a:off x="1811131" y="706782"/>
            <a:ext cx="1391478" cy="646331"/>
          </a:xfrm>
          <a:prstGeom prst="rect">
            <a:avLst/>
          </a:prstGeom>
          <a:solidFill>
            <a:schemeClr val="bg1"/>
          </a:solidFill>
          <a:ln>
            <a:solidFill>
              <a:schemeClr val="tx1"/>
            </a:solidFill>
          </a:ln>
        </p:spPr>
        <p:txBody>
          <a:bodyPr wrap="square" rtlCol="0">
            <a:spAutoFit/>
          </a:bodyPr>
          <a:lstStyle/>
          <a:p>
            <a:pPr algn="ctr"/>
            <a:r>
              <a:rPr lang="en-US" b="1" dirty="0" smtClean="0">
                <a:latin typeface="Century Gothic"/>
                <a:cs typeface="Century Gothic"/>
              </a:rPr>
              <a:t>Basic</a:t>
            </a:r>
          </a:p>
          <a:p>
            <a:pPr algn="ctr"/>
            <a:r>
              <a:rPr lang="en-US" b="1" dirty="0" smtClean="0">
                <a:latin typeface="Century Gothic"/>
                <a:cs typeface="Century Gothic"/>
              </a:rPr>
              <a:t>Content</a:t>
            </a:r>
            <a:endParaRPr lang="en-US" b="1" dirty="0">
              <a:latin typeface="Century Gothic"/>
              <a:cs typeface="Century Gothic"/>
            </a:endParaRPr>
          </a:p>
        </p:txBody>
      </p:sp>
      <p:sp>
        <p:nvSpPr>
          <p:cNvPr id="6" name="TextBox 5"/>
          <p:cNvSpPr txBox="1"/>
          <p:nvPr/>
        </p:nvSpPr>
        <p:spPr>
          <a:xfrm>
            <a:off x="1115392" y="4790661"/>
            <a:ext cx="1391478" cy="646331"/>
          </a:xfrm>
          <a:prstGeom prst="rect">
            <a:avLst/>
          </a:prstGeom>
          <a:solidFill>
            <a:schemeClr val="bg1"/>
          </a:solidFill>
          <a:ln>
            <a:solidFill>
              <a:schemeClr val="tx1"/>
            </a:solidFill>
          </a:ln>
        </p:spPr>
        <p:txBody>
          <a:bodyPr wrap="square" rtlCol="0">
            <a:spAutoFit/>
          </a:bodyPr>
          <a:lstStyle/>
          <a:p>
            <a:pPr algn="ctr"/>
            <a:r>
              <a:rPr lang="en-US" b="1" dirty="0" smtClean="0">
                <a:latin typeface="Century Gothic"/>
                <a:cs typeface="Century Gothic"/>
              </a:rPr>
              <a:t>Web</a:t>
            </a:r>
          </a:p>
          <a:p>
            <a:pPr algn="ctr"/>
            <a:r>
              <a:rPr lang="en-US" b="1" dirty="0" smtClean="0">
                <a:latin typeface="Century Gothic"/>
                <a:cs typeface="Century Gothic"/>
              </a:rPr>
              <a:t>Content</a:t>
            </a:r>
            <a:endParaRPr lang="en-US" b="1" dirty="0">
              <a:latin typeface="Century Gothic"/>
              <a:cs typeface="Century Gothic"/>
            </a:endParaRPr>
          </a:p>
        </p:txBody>
      </p:sp>
      <p:sp>
        <p:nvSpPr>
          <p:cNvPr id="7" name="TextBox 6"/>
          <p:cNvSpPr txBox="1"/>
          <p:nvPr/>
        </p:nvSpPr>
        <p:spPr>
          <a:xfrm>
            <a:off x="5464313" y="856974"/>
            <a:ext cx="1391478" cy="646331"/>
          </a:xfrm>
          <a:prstGeom prst="rect">
            <a:avLst/>
          </a:prstGeom>
          <a:solidFill>
            <a:schemeClr val="bg1"/>
          </a:solidFill>
          <a:ln>
            <a:solidFill>
              <a:schemeClr val="tx1"/>
            </a:solidFill>
          </a:ln>
        </p:spPr>
        <p:txBody>
          <a:bodyPr wrap="square" rtlCol="0">
            <a:spAutoFit/>
          </a:bodyPr>
          <a:lstStyle/>
          <a:p>
            <a:pPr algn="ctr"/>
            <a:r>
              <a:rPr lang="en-US" b="1" dirty="0" smtClean="0">
                <a:latin typeface="Century Gothic"/>
                <a:cs typeface="Century Gothic"/>
              </a:rPr>
              <a:t>Created</a:t>
            </a:r>
          </a:p>
          <a:p>
            <a:pPr algn="ctr"/>
            <a:r>
              <a:rPr lang="en-US" b="1" dirty="0" smtClean="0">
                <a:latin typeface="Century Gothic"/>
                <a:cs typeface="Century Gothic"/>
              </a:rPr>
              <a:t>Content</a:t>
            </a:r>
            <a:endParaRPr lang="en-US" b="1" dirty="0">
              <a:latin typeface="Century Gothic"/>
              <a:cs typeface="Century Gothic"/>
            </a:endParaRPr>
          </a:p>
        </p:txBody>
      </p:sp>
    </p:spTree>
    <p:extLst>
      <p:ext uri="{BB962C8B-B14F-4D97-AF65-F5344CB8AC3E}">
        <p14:creationId xmlns:p14="http://schemas.microsoft.com/office/powerpoint/2010/main" val="51933169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560310" y="1255099"/>
            <a:ext cx="7943996" cy="4247317"/>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Consider new and different ways to present your </a:t>
            </a:r>
            <a:r>
              <a:rPr lang="en-US" sz="5400" b="1" dirty="0" smtClean="0">
                <a:solidFill>
                  <a:schemeClr val="accent6"/>
                </a:solidFill>
                <a:latin typeface="Century Gothic"/>
                <a:cs typeface="Century Gothic"/>
              </a:rPr>
              <a:t>messages</a:t>
            </a:r>
            <a:r>
              <a:rPr lang="en-US" sz="5400" b="1" dirty="0" smtClean="0">
                <a:solidFill>
                  <a:schemeClr val="bg1"/>
                </a:solidFill>
                <a:latin typeface="Century Gothic"/>
                <a:cs typeface="Century Gothic"/>
              </a:rPr>
              <a:t>, </a:t>
            </a:r>
            <a:r>
              <a:rPr lang="en-US" sz="5400" b="1" dirty="0" smtClean="0">
                <a:solidFill>
                  <a:schemeClr val="accent6"/>
                </a:solidFill>
                <a:latin typeface="Century Gothic"/>
                <a:cs typeface="Century Gothic"/>
              </a:rPr>
              <a:t>thoughts</a:t>
            </a:r>
            <a:r>
              <a:rPr lang="en-US" sz="5400" b="1" dirty="0">
                <a:solidFill>
                  <a:schemeClr val="bg1"/>
                </a:solidFill>
                <a:latin typeface="Century Gothic"/>
                <a:cs typeface="Century Gothic"/>
              </a:rPr>
              <a:t>,</a:t>
            </a:r>
            <a:r>
              <a:rPr lang="en-US" sz="5400" b="1" dirty="0" smtClean="0">
                <a:solidFill>
                  <a:schemeClr val="bg1"/>
                </a:solidFill>
                <a:latin typeface="Century Gothic"/>
                <a:cs typeface="Century Gothic"/>
              </a:rPr>
              <a:t> and </a:t>
            </a:r>
            <a:r>
              <a:rPr lang="en-US" sz="5400" b="1" dirty="0" smtClean="0">
                <a:solidFill>
                  <a:schemeClr val="accent6"/>
                </a:solidFill>
                <a:latin typeface="Century Gothic"/>
                <a:cs typeface="Century Gothic"/>
              </a:rPr>
              <a:t>ideas</a:t>
            </a:r>
            <a:r>
              <a:rPr lang="en-US" sz="5400" b="1" dirty="0" smtClean="0">
                <a:solidFill>
                  <a:schemeClr val="bg1"/>
                </a:solidFill>
                <a:latin typeface="Century Gothic"/>
                <a:cs typeface="Century Gothic"/>
              </a:rPr>
              <a:t>.</a:t>
            </a:r>
          </a:p>
        </p:txBody>
      </p:sp>
    </p:spTree>
    <p:extLst>
      <p:ext uri="{BB962C8B-B14F-4D97-AF65-F5344CB8AC3E}">
        <p14:creationId xmlns:p14="http://schemas.microsoft.com/office/powerpoint/2010/main" val="261504300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u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10" name="TextBox 9"/>
          <p:cNvSpPr txBox="1"/>
          <p:nvPr/>
        </p:nvSpPr>
        <p:spPr>
          <a:xfrm>
            <a:off x="1954058" y="381000"/>
            <a:ext cx="5287534" cy="646331"/>
          </a:xfrm>
          <a:prstGeom prst="rect">
            <a:avLst/>
          </a:prstGeom>
          <a:noFill/>
        </p:spPr>
        <p:txBody>
          <a:bodyPr wrap="square" rtlCol="0">
            <a:spAutoFit/>
          </a:bodyPr>
          <a:lstStyle/>
          <a:p>
            <a:pPr algn="ctr"/>
            <a:r>
              <a:rPr lang="en-US" sz="3600" b="1" dirty="0" smtClean="0">
                <a:solidFill>
                  <a:schemeClr val="bg1"/>
                </a:solidFill>
                <a:effectLst>
                  <a:outerShdw blurRad="50800" dist="38100" dir="2700000" algn="tl" rotWithShape="0">
                    <a:srgbClr val="000000"/>
                  </a:outerShdw>
                </a:effectLst>
                <a:latin typeface="Century Gothic"/>
                <a:cs typeface="Century Gothic"/>
              </a:rPr>
              <a:t>1995.</a:t>
            </a:r>
            <a:endParaRPr lang="en-US" sz="3600" b="1" dirty="0">
              <a:solidFill>
                <a:schemeClr val="bg1"/>
              </a:solidFill>
              <a:effectLst>
                <a:outerShdw blurRad="50800" dist="38100" dir="2700000" algn="tl" rotWithShape="0">
                  <a:srgbClr val="000000"/>
                </a:outerShdw>
              </a:effectLst>
              <a:latin typeface="Century Gothic"/>
              <a:cs typeface="Century Gothic"/>
            </a:endParaRPr>
          </a:p>
        </p:txBody>
      </p:sp>
    </p:spTree>
    <p:extLst>
      <p:ext uri="{BB962C8B-B14F-4D97-AF65-F5344CB8AC3E}">
        <p14:creationId xmlns:p14="http://schemas.microsoft.com/office/powerpoint/2010/main" val="390254497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iver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p:cNvSpPr txBox="1"/>
          <p:nvPr/>
        </p:nvSpPr>
        <p:spPr>
          <a:xfrm>
            <a:off x="1854842" y="2734266"/>
            <a:ext cx="5287534" cy="1200329"/>
          </a:xfrm>
          <a:prstGeom prst="rect">
            <a:avLst/>
          </a:prstGeom>
          <a:noFill/>
        </p:spPr>
        <p:txBody>
          <a:bodyPr wrap="square" rtlCol="0">
            <a:spAutoFit/>
          </a:bodyPr>
          <a:lstStyle/>
          <a:p>
            <a:pPr algn="ctr"/>
            <a:r>
              <a:rPr lang="en-US" sz="3600" b="1" dirty="0" smtClean="0">
                <a:solidFill>
                  <a:schemeClr val="bg1"/>
                </a:solidFill>
                <a:effectLst>
                  <a:outerShdw blurRad="50800" dist="38100" dir="2700000" algn="tl" rotWithShape="0">
                    <a:srgbClr val="000000"/>
                  </a:outerShdw>
                </a:effectLst>
                <a:latin typeface="Century Gothic"/>
                <a:cs typeface="Century Gothic"/>
              </a:rPr>
              <a:t>2014 and possibly even 2015.</a:t>
            </a:r>
            <a:endParaRPr lang="en-US" sz="3600" b="1" dirty="0">
              <a:solidFill>
                <a:schemeClr val="bg1"/>
              </a:solidFill>
              <a:effectLst>
                <a:outerShdw blurRad="50800" dist="38100" dir="2700000" algn="tl" rotWithShape="0">
                  <a:srgbClr val="000000"/>
                </a:outerShdw>
              </a:effectLst>
              <a:latin typeface="Century Gothic"/>
              <a:cs typeface="Century Gothic"/>
            </a:endParaRPr>
          </a:p>
        </p:txBody>
      </p:sp>
    </p:spTree>
    <p:extLst>
      <p:ext uri="{BB962C8B-B14F-4D97-AF65-F5344CB8AC3E}">
        <p14:creationId xmlns:p14="http://schemas.microsoft.com/office/powerpoint/2010/main" val="395004711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iver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descr="spaceca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500" y="2235200"/>
            <a:ext cx="3175000" cy="2387600"/>
          </a:xfrm>
          <a:prstGeom prst="rect">
            <a:avLst/>
          </a:prstGeom>
        </p:spPr>
      </p:pic>
    </p:spTree>
    <p:extLst>
      <p:ext uri="{BB962C8B-B14F-4D97-AF65-F5344CB8AC3E}">
        <p14:creationId xmlns:p14="http://schemas.microsoft.com/office/powerpoint/2010/main" val="3549297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1160119" y="2484583"/>
            <a:ext cx="6721805" cy="1754327"/>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Web Site Planning and Organization</a:t>
            </a:r>
            <a:endParaRPr lang="en-US" sz="5400" b="1" dirty="0">
              <a:solidFill>
                <a:schemeClr val="bg1"/>
              </a:solidFill>
              <a:latin typeface="Century Gothic"/>
              <a:cs typeface="Century Gothic"/>
            </a:endParaRPr>
          </a:p>
        </p:txBody>
      </p:sp>
    </p:spTree>
    <p:extLst>
      <p:ext uri="{BB962C8B-B14F-4D97-AF65-F5344CB8AC3E}">
        <p14:creationId xmlns:p14="http://schemas.microsoft.com/office/powerpoint/2010/main" val="83777873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734198" y="2138080"/>
            <a:ext cx="7591518" cy="2585323"/>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…so, all of this brings us to </a:t>
            </a:r>
            <a:r>
              <a:rPr lang="en-US" sz="5400" b="1" dirty="0" smtClean="0">
                <a:solidFill>
                  <a:schemeClr val="accent6"/>
                </a:solidFill>
                <a:latin typeface="Century Gothic"/>
                <a:cs typeface="Century Gothic"/>
              </a:rPr>
              <a:t>layout</a:t>
            </a:r>
            <a:r>
              <a:rPr lang="en-US" sz="5400" b="1" dirty="0" smtClean="0">
                <a:solidFill>
                  <a:schemeClr val="bg1"/>
                </a:solidFill>
                <a:latin typeface="Century Gothic"/>
                <a:cs typeface="Century Gothic"/>
              </a:rPr>
              <a:t> and </a:t>
            </a:r>
            <a:r>
              <a:rPr lang="en-US" sz="5400" b="1" dirty="0" smtClean="0">
                <a:solidFill>
                  <a:schemeClr val="accent6"/>
                </a:solidFill>
                <a:latin typeface="Century Gothic"/>
                <a:cs typeface="Century Gothic"/>
              </a:rPr>
              <a:t>design</a:t>
            </a:r>
            <a:r>
              <a:rPr lang="en-US" sz="5400" b="1" dirty="0" smtClean="0">
                <a:solidFill>
                  <a:schemeClr val="bg1"/>
                </a:solidFill>
                <a:latin typeface="Century Gothic"/>
                <a:cs typeface="Century Gothic"/>
              </a:rPr>
              <a:t>.</a:t>
            </a:r>
          </a:p>
        </p:txBody>
      </p:sp>
    </p:spTree>
    <p:extLst>
      <p:ext uri="{BB962C8B-B14F-4D97-AF65-F5344CB8AC3E}">
        <p14:creationId xmlns:p14="http://schemas.microsoft.com/office/powerpoint/2010/main" val="145455706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286373" y="323294"/>
            <a:ext cx="9550234" cy="707886"/>
          </a:xfrm>
          <a:prstGeom prst="rect">
            <a:avLst/>
          </a:prstGeom>
          <a:noFill/>
        </p:spPr>
        <p:txBody>
          <a:bodyPr wrap="square" rtlCol="0">
            <a:spAutoFit/>
          </a:bodyPr>
          <a:lstStyle/>
          <a:p>
            <a:pPr algn="ctr"/>
            <a:r>
              <a:rPr lang="en-US" sz="4000" b="1" dirty="0" smtClean="0">
                <a:solidFill>
                  <a:schemeClr val="bg1"/>
                </a:solidFill>
                <a:effectLst>
                  <a:outerShdw blurRad="50800" dist="38100" dir="2700000" algn="tl" rotWithShape="0">
                    <a:srgbClr val="000000"/>
                  </a:outerShdw>
                </a:effectLst>
                <a:latin typeface="Century Gothic"/>
                <a:cs typeface="Century Gothic"/>
              </a:rPr>
              <a:t>Mind–blowing concept of the day</a:t>
            </a:r>
            <a:endParaRPr lang="en-US" sz="4000" b="1" dirty="0">
              <a:solidFill>
                <a:schemeClr val="bg1"/>
              </a:solidFill>
              <a:effectLst>
                <a:outerShdw blurRad="50800" dist="38100" dir="2700000" algn="tl" rotWithShape="0">
                  <a:srgbClr val="000000"/>
                </a:outerShdw>
              </a:effectLst>
              <a:latin typeface="Century Gothic"/>
              <a:cs typeface="Century Gothic"/>
            </a:endParaRPr>
          </a:p>
        </p:txBody>
      </p:sp>
    </p:spTree>
    <p:extLst>
      <p:ext uri="{BB962C8B-B14F-4D97-AF65-F5344CB8AC3E}">
        <p14:creationId xmlns:p14="http://schemas.microsoft.com/office/powerpoint/2010/main" val="286954719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734198" y="1205489"/>
            <a:ext cx="7591518" cy="4524315"/>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Let your content drive the design of your site.</a:t>
            </a:r>
          </a:p>
          <a:p>
            <a:pPr algn="ctr"/>
            <a:endParaRPr lang="en-US" sz="4800" b="1" dirty="0">
              <a:solidFill>
                <a:schemeClr val="bg1"/>
              </a:solidFill>
              <a:latin typeface="Century Gothic"/>
              <a:cs typeface="Century Gothic"/>
            </a:endParaRPr>
          </a:p>
          <a:p>
            <a:pPr algn="ctr"/>
            <a:r>
              <a:rPr lang="en-US" sz="4800" b="1" dirty="0" smtClean="0">
                <a:solidFill>
                  <a:schemeClr val="bg1"/>
                </a:solidFill>
                <a:latin typeface="Century Gothic"/>
                <a:cs typeface="Century Gothic"/>
              </a:rPr>
              <a:t>Do not let the design of your site drive your content.</a:t>
            </a:r>
          </a:p>
        </p:txBody>
      </p:sp>
    </p:spTree>
    <p:extLst>
      <p:ext uri="{BB962C8B-B14F-4D97-AF65-F5344CB8AC3E}">
        <p14:creationId xmlns:p14="http://schemas.microsoft.com/office/powerpoint/2010/main" val="136460017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33265" y="0"/>
            <a:ext cx="5210735" cy="6858000"/>
          </a:xfrm>
          <a:prstGeom prst="rect">
            <a:avLst/>
          </a:prstGeom>
        </p:spPr>
      </p:pic>
      <p:sp>
        <p:nvSpPr>
          <p:cNvPr id="5" name="TextBox 4"/>
          <p:cNvSpPr txBox="1"/>
          <p:nvPr/>
        </p:nvSpPr>
        <p:spPr>
          <a:xfrm>
            <a:off x="596826" y="1134232"/>
            <a:ext cx="4344142" cy="4524315"/>
          </a:xfrm>
          <a:prstGeom prst="rect">
            <a:avLst/>
          </a:prstGeom>
          <a:noFill/>
        </p:spPr>
        <p:txBody>
          <a:bodyPr wrap="square" rtlCol="0">
            <a:spAutoFit/>
          </a:bodyPr>
          <a:lstStyle/>
          <a:p>
            <a:r>
              <a:rPr lang="en-US" sz="3200" b="1" dirty="0" smtClean="0">
                <a:solidFill>
                  <a:schemeClr val="bg1"/>
                </a:solidFill>
                <a:effectLst>
                  <a:outerShdw blurRad="50800" dist="38100" dir="2700000" algn="tl" rotWithShape="0">
                    <a:srgbClr val="000000"/>
                  </a:outerShdw>
                </a:effectLst>
                <a:latin typeface="Century Gothic"/>
                <a:cs typeface="Century Gothic"/>
              </a:rPr>
              <a:t>How We Used To Do The Web</a:t>
            </a:r>
          </a:p>
          <a:p>
            <a:endParaRPr lang="en-US" sz="3200" b="1" dirty="0">
              <a:solidFill>
                <a:schemeClr val="bg1"/>
              </a:solidFill>
              <a:effectLst>
                <a:outerShdw blurRad="50800" dist="38100" dir="2700000" algn="tl" rotWithShape="0">
                  <a:srgbClr val="000000"/>
                </a:outerShdw>
              </a:effectLst>
              <a:latin typeface="Century Gothic"/>
              <a:cs typeface="Century Gothic"/>
            </a:endParaRPr>
          </a:p>
          <a:p>
            <a:pPr marL="514350" indent="-514350">
              <a:buAutoNum type="arabicPeriod"/>
            </a:pPr>
            <a:r>
              <a:rPr lang="en-US" sz="3200" b="1" dirty="0" smtClean="0">
                <a:solidFill>
                  <a:schemeClr val="bg1"/>
                </a:solidFill>
                <a:effectLst>
                  <a:outerShdw blurRad="50800" dist="38100" dir="2700000" algn="tl" rotWithShape="0">
                    <a:srgbClr val="000000"/>
                  </a:outerShdw>
                </a:effectLst>
                <a:latin typeface="Century Gothic"/>
                <a:cs typeface="Century Gothic"/>
              </a:rPr>
              <a:t>Here is a template.</a:t>
            </a:r>
          </a:p>
          <a:p>
            <a:pPr marL="514350" indent="-514350">
              <a:buAutoNum type="arabicPeriod"/>
            </a:pPr>
            <a:r>
              <a:rPr lang="en-US" sz="3200" b="1" dirty="0" smtClean="0">
                <a:solidFill>
                  <a:schemeClr val="bg1"/>
                </a:solidFill>
                <a:effectLst>
                  <a:outerShdw blurRad="50800" dist="38100" dir="2700000" algn="tl" rotWithShape="0">
                    <a:srgbClr val="000000"/>
                  </a:outerShdw>
                </a:effectLst>
                <a:latin typeface="Century Gothic"/>
                <a:cs typeface="Century Gothic"/>
              </a:rPr>
              <a:t>In that template is a box.</a:t>
            </a:r>
          </a:p>
          <a:p>
            <a:pPr marL="514350" indent="-514350">
              <a:buAutoNum type="arabicPeriod"/>
            </a:pPr>
            <a:r>
              <a:rPr lang="en-US" sz="3200" b="1" dirty="0" smtClean="0">
                <a:solidFill>
                  <a:schemeClr val="bg1"/>
                </a:solidFill>
                <a:effectLst>
                  <a:outerShdw blurRad="50800" dist="38100" dir="2700000" algn="tl" rotWithShape="0">
                    <a:srgbClr val="000000"/>
                  </a:outerShdw>
                </a:effectLst>
                <a:latin typeface="Century Gothic"/>
                <a:cs typeface="Century Gothic"/>
              </a:rPr>
              <a:t>Fill up the box with stuff.</a:t>
            </a:r>
          </a:p>
          <a:p>
            <a:pPr marL="514350" indent="-514350">
              <a:buAutoNum type="arabicPeriod"/>
            </a:pPr>
            <a:r>
              <a:rPr lang="en-US" sz="3200" b="1" dirty="0" smtClean="0">
                <a:solidFill>
                  <a:schemeClr val="bg1"/>
                </a:solidFill>
                <a:effectLst>
                  <a:outerShdw blurRad="50800" dist="38100" dir="2700000" algn="tl" rotWithShape="0">
                    <a:srgbClr val="000000"/>
                  </a:outerShdw>
                </a:effectLst>
                <a:latin typeface="Century Gothic"/>
                <a:cs typeface="Century Gothic"/>
              </a:rPr>
              <a:t>Done.</a:t>
            </a:r>
          </a:p>
        </p:txBody>
      </p:sp>
    </p:spTree>
    <p:extLst>
      <p:ext uri="{BB962C8B-B14F-4D97-AF65-F5344CB8AC3E}">
        <p14:creationId xmlns:p14="http://schemas.microsoft.com/office/powerpoint/2010/main" val="24683444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bo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034" y="0"/>
            <a:ext cx="6746966" cy="6858000"/>
          </a:xfrm>
          <a:prstGeom prst="rect">
            <a:avLst/>
          </a:prstGeom>
        </p:spPr>
      </p:pic>
      <p:sp>
        <p:nvSpPr>
          <p:cNvPr id="5" name="TextBox 4"/>
          <p:cNvSpPr txBox="1"/>
          <p:nvPr/>
        </p:nvSpPr>
        <p:spPr>
          <a:xfrm>
            <a:off x="596826" y="469520"/>
            <a:ext cx="4344142" cy="6001642"/>
          </a:xfrm>
          <a:prstGeom prst="rect">
            <a:avLst/>
          </a:prstGeom>
          <a:noFill/>
        </p:spPr>
        <p:txBody>
          <a:bodyPr wrap="square" rtlCol="0">
            <a:spAutoFit/>
          </a:bodyPr>
          <a:lstStyle/>
          <a:p>
            <a:r>
              <a:rPr lang="en-US" sz="3200" b="1" dirty="0" smtClean="0">
                <a:effectLst>
                  <a:outerShdw dist="25400" dir="2700000" algn="tl" rotWithShape="0">
                    <a:schemeClr val="bg1"/>
                  </a:outerShdw>
                </a:effectLst>
                <a:latin typeface="Century Gothic"/>
                <a:cs typeface="Century Gothic"/>
              </a:rPr>
              <a:t>How To Do the Web Today (The Future)</a:t>
            </a:r>
          </a:p>
          <a:p>
            <a:endParaRPr lang="en-US" sz="3200" b="1" dirty="0">
              <a:effectLst>
                <a:outerShdw dist="25400" dir="2700000" algn="tl" rotWithShape="0">
                  <a:schemeClr val="bg1"/>
                </a:outerShdw>
              </a:effectLst>
              <a:latin typeface="Century Gothic"/>
              <a:cs typeface="Century Gothic"/>
            </a:endParaRPr>
          </a:p>
          <a:p>
            <a:pPr marL="514350" indent="-514350">
              <a:buAutoNum type="arabicPeriod"/>
            </a:pPr>
            <a:r>
              <a:rPr lang="en-US" sz="3200" b="1" dirty="0" smtClean="0">
                <a:effectLst>
                  <a:outerShdw dist="25400" dir="2700000" algn="tl" rotWithShape="0">
                    <a:schemeClr val="bg1"/>
                  </a:outerShdw>
                </a:effectLst>
                <a:latin typeface="Century Gothic"/>
                <a:cs typeface="Century Gothic"/>
              </a:rPr>
              <a:t>Gather and create content</a:t>
            </a:r>
          </a:p>
          <a:p>
            <a:pPr marL="514350" indent="-514350">
              <a:buAutoNum type="arabicPeriod"/>
            </a:pPr>
            <a:r>
              <a:rPr lang="en-US" sz="3200" b="1" dirty="0" smtClean="0">
                <a:effectLst>
                  <a:outerShdw dist="25400" dir="2700000" algn="tl" rotWithShape="0">
                    <a:schemeClr val="bg1"/>
                  </a:outerShdw>
                </a:effectLst>
                <a:latin typeface="Century Gothic"/>
                <a:cs typeface="Century Gothic"/>
              </a:rPr>
              <a:t>Design and build pages based on content that form a narrative / logical user experience.</a:t>
            </a:r>
          </a:p>
          <a:p>
            <a:pPr marL="514350" indent="-514350">
              <a:buAutoNum type="arabicPeriod"/>
            </a:pPr>
            <a:r>
              <a:rPr lang="en-US" sz="3200" b="1" dirty="0" smtClean="0">
                <a:effectLst>
                  <a:outerShdw dist="25400" dir="2700000" algn="tl" rotWithShape="0">
                    <a:schemeClr val="bg1"/>
                  </a:outerShdw>
                </a:effectLst>
                <a:latin typeface="Century Gothic"/>
                <a:cs typeface="Century Gothic"/>
              </a:rPr>
              <a:t>Done.</a:t>
            </a:r>
          </a:p>
        </p:txBody>
      </p:sp>
    </p:spTree>
    <p:extLst>
      <p:ext uri="{BB962C8B-B14F-4D97-AF65-F5344CB8AC3E}">
        <p14:creationId xmlns:p14="http://schemas.microsoft.com/office/powerpoint/2010/main" val="362221793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1-19 at 10.42.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884" y="307556"/>
            <a:ext cx="8558958" cy="6246855"/>
          </a:xfrm>
          <a:prstGeom prst="rect">
            <a:avLst/>
          </a:prstGeom>
          <a:ln>
            <a:solidFill>
              <a:schemeClr val="tx1"/>
            </a:solidFill>
          </a:ln>
        </p:spPr>
      </p:pic>
    </p:spTree>
    <p:extLst>
      <p:ext uri="{BB962C8B-B14F-4D97-AF65-F5344CB8AC3E}">
        <p14:creationId xmlns:p14="http://schemas.microsoft.com/office/powerpoint/2010/main" val="41458543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589" y="208344"/>
            <a:ext cx="8780621" cy="6555641"/>
          </a:xfrm>
          <a:prstGeom prst="rect">
            <a:avLst/>
          </a:prstGeom>
          <a:noFill/>
        </p:spPr>
        <p:txBody>
          <a:bodyPr wrap="square" rtlCol="0">
            <a:spAutoFit/>
          </a:bodyPr>
          <a:lstStyle/>
          <a:p>
            <a:pPr algn="just"/>
            <a:r>
              <a:rPr lang="en-US" sz="2000" b="1" dirty="0" err="1">
                <a:latin typeface="Century Gothic"/>
                <a:cs typeface="Century Gothic"/>
              </a:rPr>
              <a:t>Lorem</a:t>
            </a:r>
            <a:r>
              <a:rPr lang="en-US" sz="2000" b="1" dirty="0">
                <a:latin typeface="Century Gothic"/>
                <a:cs typeface="Century Gothic"/>
              </a:rPr>
              <a:t> </a:t>
            </a:r>
            <a:r>
              <a:rPr lang="en-US" sz="2000" b="1" dirty="0" err="1">
                <a:latin typeface="Century Gothic"/>
                <a:cs typeface="Century Gothic"/>
              </a:rPr>
              <a:t>ipsum</a:t>
            </a:r>
            <a:r>
              <a:rPr lang="en-US" sz="2000" b="1" dirty="0">
                <a:latin typeface="Century Gothic"/>
                <a:cs typeface="Century Gothic"/>
              </a:rPr>
              <a:t> dolor sit </a:t>
            </a:r>
            <a:r>
              <a:rPr lang="en-US" sz="2000" b="1" dirty="0" err="1">
                <a:latin typeface="Century Gothic"/>
                <a:cs typeface="Century Gothic"/>
              </a:rPr>
              <a:t>amet</a:t>
            </a:r>
            <a:r>
              <a:rPr lang="en-US" sz="2000" b="1" dirty="0">
                <a:latin typeface="Century Gothic"/>
                <a:cs typeface="Century Gothic"/>
              </a:rPr>
              <a:t>, </a:t>
            </a:r>
            <a:r>
              <a:rPr lang="en-US" sz="2000" b="1" dirty="0" err="1">
                <a:latin typeface="Century Gothic"/>
                <a:cs typeface="Century Gothic"/>
              </a:rPr>
              <a:t>consectetur</a:t>
            </a:r>
            <a:r>
              <a:rPr lang="en-US" sz="2000" b="1" dirty="0">
                <a:latin typeface="Century Gothic"/>
                <a:cs typeface="Century Gothic"/>
              </a:rPr>
              <a:t> </a:t>
            </a:r>
            <a:r>
              <a:rPr lang="en-US" sz="2000" b="1" dirty="0" err="1">
                <a:latin typeface="Century Gothic"/>
                <a:cs typeface="Century Gothic"/>
              </a:rPr>
              <a:t>adipiscing</a:t>
            </a:r>
            <a:r>
              <a:rPr lang="en-US" sz="2000" b="1" dirty="0">
                <a:latin typeface="Century Gothic"/>
                <a:cs typeface="Century Gothic"/>
              </a:rPr>
              <a:t> </a:t>
            </a:r>
            <a:r>
              <a:rPr lang="en-US" sz="2000" b="1" dirty="0" err="1">
                <a:latin typeface="Century Gothic"/>
                <a:cs typeface="Century Gothic"/>
              </a:rPr>
              <a:t>elit</a:t>
            </a:r>
            <a:r>
              <a:rPr lang="en-US" sz="2000" b="1" dirty="0">
                <a:latin typeface="Century Gothic"/>
                <a:cs typeface="Century Gothic"/>
              </a:rPr>
              <a:t>. </a:t>
            </a:r>
            <a:r>
              <a:rPr lang="en-US" sz="2000" b="1" dirty="0" err="1">
                <a:latin typeface="Century Gothic"/>
                <a:cs typeface="Century Gothic"/>
              </a:rPr>
              <a:t>Pellentesque</a:t>
            </a:r>
            <a:r>
              <a:rPr lang="en-US" sz="2000" b="1" dirty="0">
                <a:latin typeface="Century Gothic"/>
                <a:cs typeface="Century Gothic"/>
              </a:rPr>
              <a:t> ac </a:t>
            </a:r>
            <a:r>
              <a:rPr lang="en-US" sz="2000" b="1" dirty="0" err="1">
                <a:latin typeface="Century Gothic"/>
                <a:cs typeface="Century Gothic"/>
              </a:rPr>
              <a:t>mollis</a:t>
            </a:r>
            <a:r>
              <a:rPr lang="en-US" sz="2000" b="1" dirty="0">
                <a:latin typeface="Century Gothic"/>
                <a:cs typeface="Century Gothic"/>
              </a:rPr>
              <a:t> mi. </a:t>
            </a:r>
            <a:r>
              <a:rPr lang="en-US" sz="2000" b="1" dirty="0" err="1">
                <a:latin typeface="Century Gothic"/>
                <a:cs typeface="Century Gothic"/>
              </a:rPr>
              <a:t>Nulla</a:t>
            </a:r>
            <a:r>
              <a:rPr lang="en-US" sz="2000" b="1" dirty="0">
                <a:latin typeface="Century Gothic"/>
                <a:cs typeface="Century Gothic"/>
              </a:rPr>
              <a:t> id </a:t>
            </a:r>
            <a:r>
              <a:rPr lang="en-US" sz="2000" b="1" dirty="0" err="1">
                <a:latin typeface="Century Gothic"/>
                <a:cs typeface="Century Gothic"/>
              </a:rPr>
              <a:t>felis</a:t>
            </a:r>
            <a:r>
              <a:rPr lang="en-US" sz="2000" b="1" dirty="0">
                <a:latin typeface="Century Gothic"/>
                <a:cs typeface="Century Gothic"/>
              </a:rPr>
              <a:t> vitae </a:t>
            </a:r>
            <a:r>
              <a:rPr lang="en-US" sz="2000" b="1" dirty="0" err="1">
                <a:latin typeface="Century Gothic"/>
                <a:cs typeface="Century Gothic"/>
              </a:rPr>
              <a:t>justo</a:t>
            </a:r>
            <a:r>
              <a:rPr lang="en-US" sz="2000" b="1" dirty="0">
                <a:latin typeface="Century Gothic"/>
                <a:cs typeface="Century Gothic"/>
              </a:rPr>
              <a:t> </a:t>
            </a:r>
            <a:r>
              <a:rPr lang="en-US" sz="2000" b="1" dirty="0" err="1">
                <a:latin typeface="Century Gothic"/>
                <a:cs typeface="Century Gothic"/>
              </a:rPr>
              <a:t>blandit</a:t>
            </a:r>
            <a:r>
              <a:rPr lang="en-US" sz="2000" b="1" dirty="0">
                <a:latin typeface="Century Gothic"/>
                <a:cs typeface="Century Gothic"/>
              </a:rPr>
              <a:t> </a:t>
            </a:r>
            <a:r>
              <a:rPr lang="en-US" sz="2000" b="1" dirty="0" err="1">
                <a:latin typeface="Century Gothic"/>
                <a:cs typeface="Century Gothic"/>
              </a:rPr>
              <a:t>adipiscing</a:t>
            </a:r>
            <a:r>
              <a:rPr lang="en-US" sz="2000" b="1" dirty="0">
                <a:latin typeface="Century Gothic"/>
                <a:cs typeface="Century Gothic"/>
              </a:rPr>
              <a:t>. In </a:t>
            </a:r>
            <a:r>
              <a:rPr lang="en-US" sz="2000" b="1" dirty="0" err="1">
                <a:latin typeface="Century Gothic"/>
                <a:cs typeface="Century Gothic"/>
              </a:rPr>
              <a:t>pharetra</a:t>
            </a:r>
            <a:r>
              <a:rPr lang="en-US" sz="2000" b="1" dirty="0">
                <a:latin typeface="Century Gothic"/>
                <a:cs typeface="Century Gothic"/>
              </a:rPr>
              <a:t> </a:t>
            </a:r>
            <a:r>
              <a:rPr lang="en-US" sz="2000" b="1" dirty="0" err="1">
                <a:latin typeface="Century Gothic"/>
                <a:cs typeface="Century Gothic"/>
              </a:rPr>
              <a:t>turpis</a:t>
            </a:r>
            <a:r>
              <a:rPr lang="en-US" sz="2000" b="1" dirty="0">
                <a:latin typeface="Century Gothic"/>
                <a:cs typeface="Century Gothic"/>
              </a:rPr>
              <a:t> </a:t>
            </a:r>
            <a:r>
              <a:rPr lang="en-US" sz="2000" b="1" dirty="0" err="1">
                <a:latin typeface="Century Gothic"/>
                <a:cs typeface="Century Gothic"/>
              </a:rPr>
              <a:t>massa</a:t>
            </a:r>
            <a:r>
              <a:rPr lang="en-US" sz="2000" b="1" dirty="0">
                <a:latin typeface="Century Gothic"/>
                <a:cs typeface="Century Gothic"/>
              </a:rPr>
              <a:t>, et </a:t>
            </a:r>
            <a:r>
              <a:rPr lang="en-US" sz="2000" b="1" dirty="0" err="1">
                <a:latin typeface="Century Gothic"/>
                <a:cs typeface="Century Gothic"/>
              </a:rPr>
              <a:t>placerat</a:t>
            </a:r>
            <a:r>
              <a:rPr lang="en-US" sz="2000" b="1" dirty="0">
                <a:latin typeface="Century Gothic"/>
                <a:cs typeface="Century Gothic"/>
              </a:rPr>
              <a:t> ante </a:t>
            </a:r>
            <a:r>
              <a:rPr lang="en-US" sz="2000" b="1" dirty="0" err="1">
                <a:latin typeface="Century Gothic"/>
                <a:cs typeface="Century Gothic"/>
              </a:rPr>
              <a:t>pellentesque</a:t>
            </a:r>
            <a:r>
              <a:rPr lang="en-US" sz="2000" b="1" dirty="0">
                <a:latin typeface="Century Gothic"/>
                <a:cs typeface="Century Gothic"/>
              </a:rPr>
              <a:t> id. </a:t>
            </a:r>
            <a:r>
              <a:rPr lang="en-US" sz="2000" b="1" dirty="0" err="1">
                <a:latin typeface="Century Gothic"/>
                <a:cs typeface="Century Gothic"/>
              </a:rPr>
              <a:t>Ut</a:t>
            </a:r>
            <a:r>
              <a:rPr lang="en-US" sz="2000" b="1" dirty="0">
                <a:latin typeface="Century Gothic"/>
                <a:cs typeface="Century Gothic"/>
              </a:rPr>
              <a:t> et </a:t>
            </a:r>
            <a:r>
              <a:rPr lang="en-US" sz="2000" b="1" dirty="0" err="1">
                <a:latin typeface="Century Gothic"/>
                <a:cs typeface="Century Gothic"/>
              </a:rPr>
              <a:t>elit</a:t>
            </a:r>
            <a:r>
              <a:rPr lang="en-US" sz="2000" b="1" dirty="0">
                <a:latin typeface="Century Gothic"/>
                <a:cs typeface="Century Gothic"/>
              </a:rPr>
              <a:t> </a:t>
            </a:r>
            <a:r>
              <a:rPr lang="en-US" sz="2000" b="1" dirty="0" err="1">
                <a:latin typeface="Century Gothic"/>
                <a:cs typeface="Century Gothic"/>
              </a:rPr>
              <a:t>accumsan</a:t>
            </a:r>
            <a:r>
              <a:rPr lang="en-US" sz="2000" b="1" dirty="0">
                <a:latin typeface="Century Gothic"/>
                <a:cs typeface="Century Gothic"/>
              </a:rPr>
              <a:t>, </a:t>
            </a:r>
            <a:r>
              <a:rPr lang="en-US" sz="2000" b="1" dirty="0" err="1">
                <a:latin typeface="Century Gothic"/>
                <a:cs typeface="Century Gothic"/>
              </a:rPr>
              <a:t>hendrerit</a:t>
            </a:r>
            <a:r>
              <a:rPr lang="en-US" sz="2000" b="1" dirty="0">
                <a:latin typeface="Century Gothic"/>
                <a:cs typeface="Century Gothic"/>
              </a:rPr>
              <a:t> </a:t>
            </a:r>
            <a:r>
              <a:rPr lang="en-US" sz="2000" b="1" dirty="0" err="1">
                <a:latin typeface="Century Gothic"/>
                <a:cs typeface="Century Gothic"/>
              </a:rPr>
              <a:t>urna</a:t>
            </a:r>
            <a:r>
              <a:rPr lang="en-US" sz="2000" b="1" dirty="0">
                <a:latin typeface="Century Gothic"/>
                <a:cs typeface="Century Gothic"/>
              </a:rPr>
              <a:t> in, </a:t>
            </a:r>
            <a:r>
              <a:rPr lang="en-US" sz="2000" b="1" dirty="0" err="1">
                <a:latin typeface="Century Gothic"/>
                <a:cs typeface="Century Gothic"/>
              </a:rPr>
              <a:t>lobortis</a:t>
            </a:r>
            <a:r>
              <a:rPr lang="en-US" sz="2000" b="1" dirty="0">
                <a:latin typeface="Century Gothic"/>
                <a:cs typeface="Century Gothic"/>
              </a:rPr>
              <a:t> </a:t>
            </a:r>
            <a:r>
              <a:rPr lang="en-US" sz="2000" b="1" dirty="0" err="1">
                <a:latin typeface="Century Gothic"/>
                <a:cs typeface="Century Gothic"/>
              </a:rPr>
              <a:t>mauris</a:t>
            </a:r>
            <a:r>
              <a:rPr lang="en-US" sz="2000" b="1" dirty="0">
                <a:latin typeface="Century Gothic"/>
                <a:cs typeface="Century Gothic"/>
              </a:rPr>
              <a:t>. </a:t>
            </a:r>
            <a:r>
              <a:rPr lang="en-US" sz="2000" b="1" dirty="0" err="1">
                <a:latin typeface="Century Gothic"/>
                <a:cs typeface="Century Gothic"/>
              </a:rPr>
              <a:t>Suspendisse</a:t>
            </a:r>
            <a:r>
              <a:rPr lang="en-US" sz="2000" b="1" dirty="0">
                <a:latin typeface="Century Gothic"/>
                <a:cs typeface="Century Gothic"/>
              </a:rPr>
              <a:t> </a:t>
            </a:r>
            <a:r>
              <a:rPr lang="en-US" sz="2000" b="1" dirty="0" err="1">
                <a:latin typeface="Century Gothic"/>
                <a:cs typeface="Century Gothic"/>
              </a:rPr>
              <a:t>eget</a:t>
            </a:r>
            <a:r>
              <a:rPr lang="en-US" sz="2000" b="1" dirty="0">
                <a:latin typeface="Century Gothic"/>
                <a:cs typeface="Century Gothic"/>
              </a:rPr>
              <a:t> </a:t>
            </a:r>
            <a:r>
              <a:rPr lang="en-US" sz="2000" b="1" dirty="0" err="1">
                <a:latin typeface="Century Gothic"/>
                <a:cs typeface="Century Gothic"/>
              </a:rPr>
              <a:t>odio</a:t>
            </a:r>
            <a:r>
              <a:rPr lang="en-US" sz="2000" b="1" dirty="0">
                <a:latin typeface="Century Gothic"/>
                <a:cs typeface="Century Gothic"/>
              </a:rPr>
              <a:t> </a:t>
            </a:r>
            <a:r>
              <a:rPr lang="en-US" sz="2000" b="1" dirty="0" err="1">
                <a:latin typeface="Century Gothic"/>
                <a:cs typeface="Century Gothic"/>
              </a:rPr>
              <a:t>auctor</a:t>
            </a:r>
            <a:r>
              <a:rPr lang="en-US" sz="2000" b="1" dirty="0">
                <a:latin typeface="Century Gothic"/>
                <a:cs typeface="Century Gothic"/>
              </a:rPr>
              <a:t>, </a:t>
            </a:r>
            <a:r>
              <a:rPr lang="en-US" sz="2000" b="1" dirty="0" err="1">
                <a:latin typeface="Century Gothic"/>
                <a:cs typeface="Century Gothic"/>
              </a:rPr>
              <a:t>posuere</a:t>
            </a:r>
            <a:r>
              <a:rPr lang="en-US" sz="2000" b="1" dirty="0">
                <a:latin typeface="Century Gothic"/>
                <a:cs typeface="Century Gothic"/>
              </a:rPr>
              <a:t> </a:t>
            </a:r>
            <a:r>
              <a:rPr lang="en-US" sz="2000" b="1" dirty="0" err="1">
                <a:latin typeface="Century Gothic"/>
                <a:cs typeface="Century Gothic"/>
              </a:rPr>
              <a:t>lectus</a:t>
            </a:r>
            <a:r>
              <a:rPr lang="en-US" sz="2000" b="1" dirty="0">
                <a:latin typeface="Century Gothic"/>
                <a:cs typeface="Century Gothic"/>
              </a:rPr>
              <a:t> </a:t>
            </a:r>
            <a:r>
              <a:rPr lang="en-US" sz="2000" b="1" dirty="0" err="1">
                <a:latin typeface="Century Gothic"/>
                <a:cs typeface="Century Gothic"/>
              </a:rPr>
              <a:t>vel</a:t>
            </a:r>
            <a:r>
              <a:rPr lang="en-US" sz="2000" b="1" dirty="0">
                <a:latin typeface="Century Gothic"/>
                <a:cs typeface="Century Gothic"/>
              </a:rPr>
              <a:t>, </a:t>
            </a:r>
            <a:r>
              <a:rPr lang="en-US" sz="2000" b="1" dirty="0" err="1">
                <a:latin typeface="Century Gothic"/>
                <a:cs typeface="Century Gothic"/>
              </a:rPr>
              <a:t>mollis</a:t>
            </a:r>
            <a:r>
              <a:rPr lang="en-US" sz="2000" b="1" dirty="0">
                <a:latin typeface="Century Gothic"/>
                <a:cs typeface="Century Gothic"/>
              </a:rPr>
              <a:t> </a:t>
            </a:r>
            <a:r>
              <a:rPr lang="en-US" sz="2000" b="1" dirty="0" err="1">
                <a:latin typeface="Century Gothic"/>
                <a:cs typeface="Century Gothic"/>
              </a:rPr>
              <a:t>nisl</a:t>
            </a:r>
            <a:r>
              <a:rPr lang="en-US" sz="2000" b="1" dirty="0">
                <a:latin typeface="Century Gothic"/>
                <a:cs typeface="Century Gothic"/>
              </a:rPr>
              <a:t>. </a:t>
            </a:r>
            <a:r>
              <a:rPr lang="en-US" sz="2000" b="1" dirty="0" err="1">
                <a:latin typeface="Century Gothic"/>
                <a:cs typeface="Century Gothic"/>
              </a:rPr>
              <a:t>Pellentesque</a:t>
            </a:r>
            <a:r>
              <a:rPr lang="en-US" sz="2000" b="1" dirty="0">
                <a:latin typeface="Century Gothic"/>
                <a:cs typeface="Century Gothic"/>
              </a:rPr>
              <a:t> habitant </a:t>
            </a:r>
            <a:r>
              <a:rPr lang="en-US" sz="2000" b="1" dirty="0" err="1">
                <a:latin typeface="Century Gothic"/>
                <a:cs typeface="Century Gothic"/>
              </a:rPr>
              <a:t>morbi</a:t>
            </a:r>
            <a:r>
              <a:rPr lang="en-US" sz="2000" b="1" dirty="0">
                <a:latin typeface="Century Gothic"/>
                <a:cs typeface="Century Gothic"/>
              </a:rPr>
              <a:t> </a:t>
            </a:r>
            <a:r>
              <a:rPr lang="en-US" sz="2000" b="1" dirty="0" err="1">
                <a:latin typeface="Century Gothic"/>
                <a:cs typeface="Century Gothic"/>
              </a:rPr>
              <a:t>tristique</a:t>
            </a:r>
            <a:r>
              <a:rPr lang="en-US" sz="2000" b="1" dirty="0">
                <a:latin typeface="Century Gothic"/>
                <a:cs typeface="Century Gothic"/>
              </a:rPr>
              <a:t> </a:t>
            </a:r>
            <a:r>
              <a:rPr lang="en-US" sz="2000" b="1" dirty="0" err="1">
                <a:latin typeface="Century Gothic"/>
                <a:cs typeface="Century Gothic"/>
              </a:rPr>
              <a:t>senectus</a:t>
            </a:r>
            <a:r>
              <a:rPr lang="en-US" sz="2000" b="1" dirty="0">
                <a:latin typeface="Century Gothic"/>
                <a:cs typeface="Century Gothic"/>
              </a:rPr>
              <a:t> et </a:t>
            </a:r>
            <a:r>
              <a:rPr lang="en-US" sz="2000" b="1" dirty="0" err="1">
                <a:latin typeface="Century Gothic"/>
                <a:cs typeface="Century Gothic"/>
              </a:rPr>
              <a:t>netus</a:t>
            </a:r>
            <a:r>
              <a:rPr lang="en-US" sz="2000" b="1" dirty="0">
                <a:latin typeface="Century Gothic"/>
                <a:cs typeface="Century Gothic"/>
              </a:rPr>
              <a:t> et </a:t>
            </a:r>
            <a:r>
              <a:rPr lang="en-US" sz="2000" b="1" dirty="0" err="1">
                <a:latin typeface="Century Gothic"/>
                <a:cs typeface="Century Gothic"/>
              </a:rPr>
              <a:t>malesuada</a:t>
            </a:r>
            <a:r>
              <a:rPr lang="en-US" sz="2000" b="1" dirty="0">
                <a:latin typeface="Century Gothic"/>
                <a:cs typeface="Century Gothic"/>
              </a:rPr>
              <a:t> fames ac </a:t>
            </a:r>
            <a:r>
              <a:rPr lang="en-US" sz="2000" b="1" dirty="0" err="1">
                <a:latin typeface="Century Gothic"/>
                <a:cs typeface="Century Gothic"/>
              </a:rPr>
              <a:t>turpis</a:t>
            </a:r>
            <a:r>
              <a:rPr lang="en-US" sz="2000" b="1" dirty="0">
                <a:latin typeface="Century Gothic"/>
                <a:cs typeface="Century Gothic"/>
              </a:rPr>
              <a:t> </a:t>
            </a:r>
            <a:r>
              <a:rPr lang="en-US" sz="2000" b="1" dirty="0" err="1">
                <a:latin typeface="Century Gothic"/>
                <a:cs typeface="Century Gothic"/>
              </a:rPr>
              <a:t>egestas</a:t>
            </a:r>
            <a:r>
              <a:rPr lang="en-US" sz="2000" b="1" dirty="0">
                <a:latin typeface="Century Gothic"/>
                <a:cs typeface="Century Gothic"/>
              </a:rPr>
              <a:t>. </a:t>
            </a:r>
            <a:r>
              <a:rPr lang="en-US" sz="2000" b="1" dirty="0" err="1">
                <a:latin typeface="Century Gothic"/>
                <a:cs typeface="Century Gothic"/>
              </a:rPr>
              <a:t>Donec</a:t>
            </a:r>
            <a:r>
              <a:rPr lang="en-US" sz="2000" b="1" dirty="0">
                <a:latin typeface="Century Gothic"/>
                <a:cs typeface="Century Gothic"/>
              </a:rPr>
              <a:t> </a:t>
            </a:r>
            <a:r>
              <a:rPr lang="en-US" sz="2000" b="1" dirty="0" err="1">
                <a:latin typeface="Century Gothic"/>
                <a:cs typeface="Century Gothic"/>
              </a:rPr>
              <a:t>ut</a:t>
            </a:r>
            <a:r>
              <a:rPr lang="en-US" sz="2000" b="1" dirty="0">
                <a:latin typeface="Century Gothic"/>
                <a:cs typeface="Century Gothic"/>
              </a:rPr>
              <a:t> </a:t>
            </a:r>
            <a:r>
              <a:rPr lang="en-US" sz="2000" b="1" dirty="0" err="1">
                <a:latin typeface="Century Gothic"/>
                <a:cs typeface="Century Gothic"/>
              </a:rPr>
              <a:t>urna</a:t>
            </a:r>
            <a:r>
              <a:rPr lang="en-US" sz="2000" b="1" dirty="0">
                <a:latin typeface="Century Gothic"/>
                <a:cs typeface="Century Gothic"/>
              </a:rPr>
              <a:t> </a:t>
            </a:r>
            <a:r>
              <a:rPr lang="en-US" sz="2000" b="1" dirty="0" err="1">
                <a:latin typeface="Century Gothic"/>
                <a:cs typeface="Century Gothic"/>
              </a:rPr>
              <a:t>elit</a:t>
            </a:r>
            <a:r>
              <a:rPr lang="en-US" sz="2000" b="1" dirty="0" smtClean="0">
                <a:latin typeface="Century Gothic"/>
                <a:cs typeface="Century Gothic"/>
              </a:rPr>
              <a:t>. </a:t>
            </a:r>
            <a:r>
              <a:rPr lang="en-US" sz="2000" b="1" dirty="0" err="1">
                <a:latin typeface="Century Gothic"/>
                <a:cs typeface="Century Gothic"/>
              </a:rPr>
              <a:t>Lorem</a:t>
            </a:r>
            <a:r>
              <a:rPr lang="en-US" sz="2000" b="1" dirty="0">
                <a:latin typeface="Century Gothic"/>
                <a:cs typeface="Century Gothic"/>
              </a:rPr>
              <a:t> </a:t>
            </a:r>
            <a:r>
              <a:rPr lang="en-US" sz="2000" b="1" dirty="0" err="1">
                <a:latin typeface="Century Gothic"/>
                <a:cs typeface="Century Gothic"/>
              </a:rPr>
              <a:t>ipsum</a:t>
            </a:r>
            <a:r>
              <a:rPr lang="en-US" sz="2000" b="1" dirty="0">
                <a:latin typeface="Century Gothic"/>
                <a:cs typeface="Century Gothic"/>
              </a:rPr>
              <a:t> dolor sit </a:t>
            </a:r>
            <a:r>
              <a:rPr lang="en-US" sz="2000" b="1" dirty="0" err="1">
                <a:latin typeface="Century Gothic"/>
                <a:cs typeface="Century Gothic"/>
              </a:rPr>
              <a:t>amet</a:t>
            </a:r>
            <a:r>
              <a:rPr lang="en-US" sz="2000" b="1" dirty="0">
                <a:latin typeface="Century Gothic"/>
                <a:cs typeface="Century Gothic"/>
              </a:rPr>
              <a:t>, </a:t>
            </a:r>
            <a:r>
              <a:rPr lang="en-US" sz="2000" b="1" dirty="0" err="1">
                <a:latin typeface="Century Gothic"/>
                <a:cs typeface="Century Gothic"/>
              </a:rPr>
              <a:t>consectetur</a:t>
            </a:r>
            <a:r>
              <a:rPr lang="en-US" sz="2000" b="1" dirty="0">
                <a:latin typeface="Century Gothic"/>
                <a:cs typeface="Century Gothic"/>
              </a:rPr>
              <a:t> </a:t>
            </a:r>
            <a:r>
              <a:rPr lang="en-US" sz="2000" b="1" dirty="0" err="1">
                <a:latin typeface="Century Gothic"/>
                <a:cs typeface="Century Gothic"/>
              </a:rPr>
              <a:t>adipiscing</a:t>
            </a:r>
            <a:r>
              <a:rPr lang="en-US" sz="2000" b="1" dirty="0">
                <a:latin typeface="Century Gothic"/>
                <a:cs typeface="Century Gothic"/>
              </a:rPr>
              <a:t> </a:t>
            </a:r>
            <a:r>
              <a:rPr lang="en-US" sz="2000" b="1" dirty="0" err="1">
                <a:latin typeface="Century Gothic"/>
                <a:cs typeface="Century Gothic"/>
              </a:rPr>
              <a:t>elit</a:t>
            </a:r>
            <a:r>
              <a:rPr lang="en-US" sz="2000" b="1" dirty="0">
                <a:latin typeface="Century Gothic"/>
                <a:cs typeface="Century Gothic"/>
              </a:rPr>
              <a:t>. </a:t>
            </a:r>
            <a:r>
              <a:rPr lang="en-US" sz="2000" b="1" dirty="0" err="1">
                <a:latin typeface="Century Gothic"/>
                <a:cs typeface="Century Gothic"/>
              </a:rPr>
              <a:t>Pellentesque</a:t>
            </a:r>
            <a:r>
              <a:rPr lang="en-US" sz="2000" b="1" dirty="0">
                <a:latin typeface="Century Gothic"/>
                <a:cs typeface="Century Gothic"/>
              </a:rPr>
              <a:t> ac </a:t>
            </a:r>
            <a:r>
              <a:rPr lang="en-US" sz="2000" b="1" dirty="0" err="1">
                <a:latin typeface="Century Gothic"/>
                <a:cs typeface="Century Gothic"/>
              </a:rPr>
              <a:t>mollis</a:t>
            </a:r>
            <a:r>
              <a:rPr lang="en-US" sz="2000" b="1" dirty="0">
                <a:latin typeface="Century Gothic"/>
                <a:cs typeface="Century Gothic"/>
              </a:rPr>
              <a:t> mi. </a:t>
            </a:r>
            <a:r>
              <a:rPr lang="en-US" sz="2000" b="1" dirty="0" err="1">
                <a:latin typeface="Century Gothic"/>
                <a:cs typeface="Century Gothic"/>
              </a:rPr>
              <a:t>Nulla</a:t>
            </a:r>
            <a:r>
              <a:rPr lang="en-US" sz="2000" b="1" dirty="0">
                <a:latin typeface="Century Gothic"/>
                <a:cs typeface="Century Gothic"/>
              </a:rPr>
              <a:t> id </a:t>
            </a:r>
            <a:r>
              <a:rPr lang="en-US" sz="2000" b="1" dirty="0" err="1">
                <a:latin typeface="Century Gothic"/>
                <a:cs typeface="Century Gothic"/>
              </a:rPr>
              <a:t>felis</a:t>
            </a:r>
            <a:r>
              <a:rPr lang="en-US" sz="2000" b="1" dirty="0">
                <a:latin typeface="Century Gothic"/>
                <a:cs typeface="Century Gothic"/>
              </a:rPr>
              <a:t> vitae </a:t>
            </a:r>
            <a:r>
              <a:rPr lang="en-US" sz="2000" b="1" dirty="0" err="1">
                <a:latin typeface="Century Gothic"/>
                <a:cs typeface="Century Gothic"/>
              </a:rPr>
              <a:t>justo</a:t>
            </a:r>
            <a:r>
              <a:rPr lang="en-US" sz="2000" b="1" dirty="0">
                <a:latin typeface="Century Gothic"/>
                <a:cs typeface="Century Gothic"/>
              </a:rPr>
              <a:t> </a:t>
            </a:r>
            <a:r>
              <a:rPr lang="en-US" sz="2000" b="1" dirty="0" err="1">
                <a:latin typeface="Century Gothic"/>
                <a:cs typeface="Century Gothic"/>
              </a:rPr>
              <a:t>blandit</a:t>
            </a:r>
            <a:r>
              <a:rPr lang="en-US" sz="2000" b="1" dirty="0">
                <a:latin typeface="Century Gothic"/>
                <a:cs typeface="Century Gothic"/>
              </a:rPr>
              <a:t> </a:t>
            </a:r>
            <a:r>
              <a:rPr lang="en-US" sz="2000" b="1" dirty="0" err="1">
                <a:latin typeface="Century Gothic"/>
                <a:cs typeface="Century Gothic"/>
              </a:rPr>
              <a:t>adipiscing</a:t>
            </a:r>
            <a:r>
              <a:rPr lang="en-US" sz="2000" b="1" dirty="0">
                <a:latin typeface="Century Gothic"/>
                <a:cs typeface="Century Gothic"/>
              </a:rPr>
              <a:t>. In </a:t>
            </a:r>
            <a:r>
              <a:rPr lang="en-US" sz="2000" b="1" dirty="0" err="1">
                <a:latin typeface="Century Gothic"/>
                <a:cs typeface="Century Gothic"/>
              </a:rPr>
              <a:t>pharetra</a:t>
            </a:r>
            <a:r>
              <a:rPr lang="en-US" sz="2000" b="1" dirty="0">
                <a:latin typeface="Century Gothic"/>
                <a:cs typeface="Century Gothic"/>
              </a:rPr>
              <a:t> </a:t>
            </a:r>
            <a:r>
              <a:rPr lang="en-US" sz="2000" b="1" dirty="0" err="1">
                <a:latin typeface="Century Gothic"/>
                <a:cs typeface="Century Gothic"/>
              </a:rPr>
              <a:t>turpis</a:t>
            </a:r>
            <a:r>
              <a:rPr lang="en-US" sz="2000" b="1" dirty="0">
                <a:latin typeface="Century Gothic"/>
                <a:cs typeface="Century Gothic"/>
              </a:rPr>
              <a:t> </a:t>
            </a:r>
            <a:r>
              <a:rPr lang="en-US" sz="2000" b="1" dirty="0" err="1">
                <a:latin typeface="Century Gothic"/>
                <a:cs typeface="Century Gothic"/>
              </a:rPr>
              <a:t>massa</a:t>
            </a:r>
            <a:r>
              <a:rPr lang="en-US" sz="2000" b="1" dirty="0">
                <a:latin typeface="Century Gothic"/>
                <a:cs typeface="Century Gothic"/>
              </a:rPr>
              <a:t>, et </a:t>
            </a:r>
            <a:r>
              <a:rPr lang="en-US" sz="2000" b="1" dirty="0" err="1">
                <a:latin typeface="Century Gothic"/>
                <a:cs typeface="Century Gothic"/>
              </a:rPr>
              <a:t>placerat</a:t>
            </a:r>
            <a:r>
              <a:rPr lang="en-US" sz="2000" b="1" dirty="0">
                <a:latin typeface="Century Gothic"/>
                <a:cs typeface="Century Gothic"/>
              </a:rPr>
              <a:t> ante </a:t>
            </a:r>
            <a:r>
              <a:rPr lang="en-US" sz="2000" b="1" dirty="0" err="1">
                <a:latin typeface="Century Gothic"/>
                <a:cs typeface="Century Gothic"/>
              </a:rPr>
              <a:t>pellentesque</a:t>
            </a:r>
            <a:r>
              <a:rPr lang="en-US" sz="2000" b="1" dirty="0">
                <a:latin typeface="Century Gothic"/>
                <a:cs typeface="Century Gothic"/>
              </a:rPr>
              <a:t> id. </a:t>
            </a:r>
            <a:r>
              <a:rPr lang="en-US" sz="2000" b="1" dirty="0" err="1">
                <a:latin typeface="Century Gothic"/>
                <a:cs typeface="Century Gothic"/>
              </a:rPr>
              <a:t>Ut</a:t>
            </a:r>
            <a:r>
              <a:rPr lang="en-US" sz="2000" b="1" dirty="0">
                <a:latin typeface="Century Gothic"/>
                <a:cs typeface="Century Gothic"/>
              </a:rPr>
              <a:t> et </a:t>
            </a:r>
            <a:r>
              <a:rPr lang="en-US" sz="2000" b="1" dirty="0" err="1">
                <a:latin typeface="Century Gothic"/>
                <a:cs typeface="Century Gothic"/>
              </a:rPr>
              <a:t>elit</a:t>
            </a:r>
            <a:r>
              <a:rPr lang="en-US" sz="2000" b="1" dirty="0">
                <a:latin typeface="Century Gothic"/>
                <a:cs typeface="Century Gothic"/>
              </a:rPr>
              <a:t> </a:t>
            </a:r>
            <a:r>
              <a:rPr lang="en-US" sz="2000" b="1" dirty="0" err="1">
                <a:latin typeface="Century Gothic"/>
                <a:cs typeface="Century Gothic"/>
              </a:rPr>
              <a:t>accumsan</a:t>
            </a:r>
            <a:r>
              <a:rPr lang="en-US" sz="2000" b="1" dirty="0">
                <a:latin typeface="Century Gothic"/>
                <a:cs typeface="Century Gothic"/>
              </a:rPr>
              <a:t>, </a:t>
            </a:r>
            <a:r>
              <a:rPr lang="en-US" sz="2000" b="1" dirty="0" err="1">
                <a:latin typeface="Century Gothic"/>
                <a:cs typeface="Century Gothic"/>
              </a:rPr>
              <a:t>hendrerit</a:t>
            </a:r>
            <a:r>
              <a:rPr lang="en-US" sz="2000" b="1" dirty="0">
                <a:latin typeface="Century Gothic"/>
                <a:cs typeface="Century Gothic"/>
              </a:rPr>
              <a:t> </a:t>
            </a:r>
            <a:r>
              <a:rPr lang="en-US" sz="2000" b="1" dirty="0" err="1">
                <a:latin typeface="Century Gothic"/>
                <a:cs typeface="Century Gothic"/>
              </a:rPr>
              <a:t>urna</a:t>
            </a:r>
            <a:r>
              <a:rPr lang="en-US" sz="2000" b="1" dirty="0">
                <a:latin typeface="Century Gothic"/>
                <a:cs typeface="Century Gothic"/>
              </a:rPr>
              <a:t> in, </a:t>
            </a:r>
            <a:r>
              <a:rPr lang="en-US" sz="2000" b="1" dirty="0" err="1">
                <a:latin typeface="Century Gothic"/>
                <a:cs typeface="Century Gothic"/>
              </a:rPr>
              <a:t>lobortis</a:t>
            </a:r>
            <a:r>
              <a:rPr lang="en-US" sz="2000" b="1" dirty="0">
                <a:latin typeface="Century Gothic"/>
                <a:cs typeface="Century Gothic"/>
              </a:rPr>
              <a:t> </a:t>
            </a:r>
            <a:r>
              <a:rPr lang="en-US" sz="2000" b="1" dirty="0" err="1">
                <a:latin typeface="Century Gothic"/>
                <a:cs typeface="Century Gothic"/>
              </a:rPr>
              <a:t>mauris</a:t>
            </a:r>
            <a:r>
              <a:rPr lang="en-US" sz="2000" b="1" dirty="0">
                <a:latin typeface="Century Gothic"/>
                <a:cs typeface="Century Gothic"/>
              </a:rPr>
              <a:t>. </a:t>
            </a:r>
            <a:r>
              <a:rPr lang="en-US" sz="2000" b="1" dirty="0" err="1">
                <a:latin typeface="Century Gothic"/>
                <a:cs typeface="Century Gothic"/>
              </a:rPr>
              <a:t>Suspendisse</a:t>
            </a:r>
            <a:r>
              <a:rPr lang="en-US" sz="2000" b="1" dirty="0">
                <a:latin typeface="Century Gothic"/>
                <a:cs typeface="Century Gothic"/>
              </a:rPr>
              <a:t> </a:t>
            </a:r>
            <a:r>
              <a:rPr lang="en-US" sz="2000" b="1" dirty="0" err="1">
                <a:latin typeface="Century Gothic"/>
                <a:cs typeface="Century Gothic"/>
              </a:rPr>
              <a:t>eget</a:t>
            </a:r>
            <a:r>
              <a:rPr lang="en-US" sz="2000" b="1" dirty="0">
                <a:latin typeface="Century Gothic"/>
                <a:cs typeface="Century Gothic"/>
              </a:rPr>
              <a:t> </a:t>
            </a:r>
            <a:r>
              <a:rPr lang="en-US" sz="2000" b="1" dirty="0" err="1">
                <a:latin typeface="Century Gothic"/>
                <a:cs typeface="Century Gothic"/>
              </a:rPr>
              <a:t>odio</a:t>
            </a:r>
            <a:r>
              <a:rPr lang="en-US" sz="2000" b="1" dirty="0">
                <a:latin typeface="Century Gothic"/>
                <a:cs typeface="Century Gothic"/>
              </a:rPr>
              <a:t> </a:t>
            </a:r>
            <a:r>
              <a:rPr lang="en-US" sz="2000" b="1" dirty="0" err="1">
                <a:latin typeface="Century Gothic"/>
                <a:cs typeface="Century Gothic"/>
              </a:rPr>
              <a:t>auctor</a:t>
            </a:r>
            <a:r>
              <a:rPr lang="en-US" sz="2000" b="1" dirty="0">
                <a:latin typeface="Century Gothic"/>
                <a:cs typeface="Century Gothic"/>
              </a:rPr>
              <a:t>, </a:t>
            </a:r>
            <a:r>
              <a:rPr lang="en-US" sz="2000" b="1" dirty="0" err="1">
                <a:latin typeface="Century Gothic"/>
                <a:cs typeface="Century Gothic"/>
              </a:rPr>
              <a:t>posuere</a:t>
            </a:r>
            <a:r>
              <a:rPr lang="en-US" sz="2000" b="1" dirty="0">
                <a:latin typeface="Century Gothic"/>
                <a:cs typeface="Century Gothic"/>
              </a:rPr>
              <a:t> </a:t>
            </a:r>
            <a:r>
              <a:rPr lang="en-US" sz="2000" b="1" dirty="0" err="1">
                <a:latin typeface="Century Gothic"/>
                <a:cs typeface="Century Gothic"/>
              </a:rPr>
              <a:t>lectus</a:t>
            </a:r>
            <a:r>
              <a:rPr lang="en-US" sz="2000" b="1" dirty="0">
                <a:latin typeface="Century Gothic"/>
                <a:cs typeface="Century Gothic"/>
              </a:rPr>
              <a:t> </a:t>
            </a:r>
            <a:r>
              <a:rPr lang="en-US" sz="2000" b="1" dirty="0" err="1">
                <a:latin typeface="Century Gothic"/>
                <a:cs typeface="Century Gothic"/>
              </a:rPr>
              <a:t>vel</a:t>
            </a:r>
            <a:r>
              <a:rPr lang="en-US" sz="2000" b="1" dirty="0">
                <a:latin typeface="Century Gothic"/>
                <a:cs typeface="Century Gothic"/>
              </a:rPr>
              <a:t>, </a:t>
            </a:r>
            <a:r>
              <a:rPr lang="en-US" sz="2000" b="1" dirty="0" err="1">
                <a:latin typeface="Century Gothic"/>
                <a:cs typeface="Century Gothic"/>
              </a:rPr>
              <a:t>mollis</a:t>
            </a:r>
            <a:r>
              <a:rPr lang="en-US" sz="2000" b="1" dirty="0">
                <a:latin typeface="Century Gothic"/>
                <a:cs typeface="Century Gothic"/>
              </a:rPr>
              <a:t> </a:t>
            </a:r>
            <a:r>
              <a:rPr lang="en-US" sz="2000" b="1" dirty="0" err="1">
                <a:latin typeface="Century Gothic"/>
                <a:cs typeface="Century Gothic"/>
              </a:rPr>
              <a:t>nisl</a:t>
            </a:r>
            <a:r>
              <a:rPr lang="en-US" sz="2000" b="1" dirty="0">
                <a:latin typeface="Century Gothic"/>
                <a:cs typeface="Century Gothic"/>
              </a:rPr>
              <a:t>. </a:t>
            </a:r>
            <a:r>
              <a:rPr lang="en-US" sz="2000" b="1" dirty="0" err="1">
                <a:latin typeface="Century Gothic"/>
                <a:cs typeface="Century Gothic"/>
              </a:rPr>
              <a:t>Pellentesque</a:t>
            </a:r>
            <a:r>
              <a:rPr lang="en-US" sz="2000" b="1" dirty="0">
                <a:latin typeface="Century Gothic"/>
                <a:cs typeface="Century Gothic"/>
              </a:rPr>
              <a:t> habitant </a:t>
            </a:r>
            <a:r>
              <a:rPr lang="en-US" sz="2000" b="1" dirty="0" err="1">
                <a:latin typeface="Century Gothic"/>
                <a:cs typeface="Century Gothic"/>
              </a:rPr>
              <a:t>morbi</a:t>
            </a:r>
            <a:r>
              <a:rPr lang="en-US" sz="2000" b="1" dirty="0">
                <a:latin typeface="Century Gothic"/>
                <a:cs typeface="Century Gothic"/>
              </a:rPr>
              <a:t> </a:t>
            </a:r>
            <a:r>
              <a:rPr lang="en-US" sz="2000" b="1" dirty="0" err="1">
                <a:latin typeface="Century Gothic"/>
                <a:cs typeface="Century Gothic"/>
              </a:rPr>
              <a:t>tristique</a:t>
            </a:r>
            <a:r>
              <a:rPr lang="en-US" sz="2000" b="1" dirty="0">
                <a:latin typeface="Century Gothic"/>
                <a:cs typeface="Century Gothic"/>
              </a:rPr>
              <a:t> </a:t>
            </a:r>
            <a:r>
              <a:rPr lang="en-US" sz="2000" b="1" dirty="0" err="1">
                <a:latin typeface="Century Gothic"/>
                <a:cs typeface="Century Gothic"/>
              </a:rPr>
              <a:t>senectus</a:t>
            </a:r>
            <a:r>
              <a:rPr lang="en-US" sz="2000" b="1" dirty="0">
                <a:latin typeface="Century Gothic"/>
                <a:cs typeface="Century Gothic"/>
              </a:rPr>
              <a:t> et </a:t>
            </a:r>
            <a:r>
              <a:rPr lang="en-US" sz="2000" b="1" dirty="0" err="1">
                <a:latin typeface="Century Gothic"/>
                <a:cs typeface="Century Gothic"/>
              </a:rPr>
              <a:t>netus</a:t>
            </a:r>
            <a:r>
              <a:rPr lang="en-US" sz="2000" b="1" dirty="0">
                <a:latin typeface="Century Gothic"/>
                <a:cs typeface="Century Gothic"/>
              </a:rPr>
              <a:t> et </a:t>
            </a:r>
            <a:r>
              <a:rPr lang="en-US" sz="2000" b="1" dirty="0" err="1">
                <a:latin typeface="Century Gothic"/>
                <a:cs typeface="Century Gothic"/>
              </a:rPr>
              <a:t>malesuada</a:t>
            </a:r>
            <a:r>
              <a:rPr lang="en-US" sz="2000" b="1" dirty="0">
                <a:latin typeface="Century Gothic"/>
                <a:cs typeface="Century Gothic"/>
              </a:rPr>
              <a:t> fames ac </a:t>
            </a:r>
            <a:r>
              <a:rPr lang="en-US" sz="2000" b="1" dirty="0" err="1">
                <a:latin typeface="Century Gothic"/>
                <a:cs typeface="Century Gothic"/>
              </a:rPr>
              <a:t>turpis</a:t>
            </a:r>
            <a:r>
              <a:rPr lang="en-US" sz="2000" b="1" dirty="0">
                <a:latin typeface="Century Gothic"/>
                <a:cs typeface="Century Gothic"/>
              </a:rPr>
              <a:t> </a:t>
            </a:r>
            <a:r>
              <a:rPr lang="en-US" sz="2000" b="1" dirty="0" err="1">
                <a:latin typeface="Century Gothic"/>
                <a:cs typeface="Century Gothic"/>
              </a:rPr>
              <a:t>egestas</a:t>
            </a:r>
            <a:r>
              <a:rPr lang="en-US" sz="2000" b="1" dirty="0">
                <a:latin typeface="Century Gothic"/>
                <a:cs typeface="Century Gothic"/>
              </a:rPr>
              <a:t>. </a:t>
            </a:r>
            <a:r>
              <a:rPr lang="en-US" sz="2000" b="1" dirty="0" err="1">
                <a:latin typeface="Century Gothic"/>
                <a:cs typeface="Century Gothic"/>
              </a:rPr>
              <a:t>Donec</a:t>
            </a:r>
            <a:r>
              <a:rPr lang="en-US" sz="2000" b="1" dirty="0">
                <a:latin typeface="Century Gothic"/>
                <a:cs typeface="Century Gothic"/>
              </a:rPr>
              <a:t> </a:t>
            </a:r>
            <a:r>
              <a:rPr lang="en-US" sz="2000" b="1" dirty="0" err="1">
                <a:latin typeface="Century Gothic"/>
                <a:cs typeface="Century Gothic"/>
              </a:rPr>
              <a:t>ut</a:t>
            </a:r>
            <a:r>
              <a:rPr lang="en-US" sz="2000" b="1" dirty="0">
                <a:latin typeface="Century Gothic"/>
                <a:cs typeface="Century Gothic"/>
              </a:rPr>
              <a:t> </a:t>
            </a:r>
            <a:r>
              <a:rPr lang="en-US" sz="2000" b="1" dirty="0" err="1">
                <a:latin typeface="Century Gothic"/>
                <a:cs typeface="Century Gothic"/>
              </a:rPr>
              <a:t>urna</a:t>
            </a:r>
            <a:r>
              <a:rPr lang="en-US" sz="2000" b="1" dirty="0">
                <a:latin typeface="Century Gothic"/>
                <a:cs typeface="Century Gothic"/>
              </a:rPr>
              <a:t> </a:t>
            </a:r>
            <a:r>
              <a:rPr lang="en-US" sz="2000" b="1" dirty="0" err="1">
                <a:latin typeface="Century Gothic"/>
                <a:cs typeface="Century Gothic"/>
              </a:rPr>
              <a:t>elit</a:t>
            </a:r>
            <a:r>
              <a:rPr lang="en-US" sz="2000" b="1" dirty="0" smtClean="0">
                <a:latin typeface="Century Gothic"/>
                <a:cs typeface="Century Gothic"/>
              </a:rPr>
              <a:t>. </a:t>
            </a:r>
            <a:r>
              <a:rPr lang="en-US" sz="2000" b="1" dirty="0" err="1">
                <a:latin typeface="Century Gothic"/>
                <a:cs typeface="Century Gothic"/>
              </a:rPr>
              <a:t>Lorem</a:t>
            </a:r>
            <a:r>
              <a:rPr lang="en-US" sz="2000" b="1" dirty="0">
                <a:latin typeface="Century Gothic"/>
                <a:cs typeface="Century Gothic"/>
              </a:rPr>
              <a:t> </a:t>
            </a:r>
            <a:r>
              <a:rPr lang="en-US" sz="2000" b="1" dirty="0" err="1">
                <a:latin typeface="Century Gothic"/>
                <a:cs typeface="Century Gothic"/>
              </a:rPr>
              <a:t>ipsum</a:t>
            </a:r>
            <a:r>
              <a:rPr lang="en-US" sz="2000" b="1" dirty="0">
                <a:latin typeface="Century Gothic"/>
                <a:cs typeface="Century Gothic"/>
              </a:rPr>
              <a:t> dolor sit </a:t>
            </a:r>
            <a:r>
              <a:rPr lang="en-US" sz="2000" b="1" dirty="0" err="1">
                <a:latin typeface="Century Gothic"/>
                <a:cs typeface="Century Gothic"/>
              </a:rPr>
              <a:t>amet</a:t>
            </a:r>
            <a:r>
              <a:rPr lang="en-US" sz="2000" b="1" dirty="0">
                <a:latin typeface="Century Gothic"/>
                <a:cs typeface="Century Gothic"/>
              </a:rPr>
              <a:t>, </a:t>
            </a:r>
            <a:r>
              <a:rPr lang="en-US" sz="2000" b="1" dirty="0" err="1">
                <a:latin typeface="Century Gothic"/>
                <a:cs typeface="Century Gothic"/>
              </a:rPr>
              <a:t>consectetur</a:t>
            </a:r>
            <a:r>
              <a:rPr lang="en-US" sz="2000" b="1" dirty="0">
                <a:latin typeface="Century Gothic"/>
                <a:cs typeface="Century Gothic"/>
              </a:rPr>
              <a:t> </a:t>
            </a:r>
            <a:r>
              <a:rPr lang="en-US" sz="2000" b="1" dirty="0" err="1">
                <a:latin typeface="Century Gothic"/>
                <a:cs typeface="Century Gothic"/>
              </a:rPr>
              <a:t>adipiscing</a:t>
            </a:r>
            <a:r>
              <a:rPr lang="en-US" sz="2000" b="1" dirty="0">
                <a:latin typeface="Century Gothic"/>
                <a:cs typeface="Century Gothic"/>
              </a:rPr>
              <a:t> </a:t>
            </a:r>
            <a:r>
              <a:rPr lang="en-US" sz="2000" b="1" dirty="0" err="1">
                <a:latin typeface="Century Gothic"/>
                <a:cs typeface="Century Gothic"/>
              </a:rPr>
              <a:t>elit</a:t>
            </a:r>
            <a:r>
              <a:rPr lang="en-US" sz="2000" b="1" dirty="0">
                <a:latin typeface="Century Gothic"/>
                <a:cs typeface="Century Gothic"/>
              </a:rPr>
              <a:t>. </a:t>
            </a:r>
            <a:r>
              <a:rPr lang="en-US" sz="2000" b="1" dirty="0" err="1">
                <a:latin typeface="Century Gothic"/>
                <a:cs typeface="Century Gothic"/>
              </a:rPr>
              <a:t>Pellentesque</a:t>
            </a:r>
            <a:r>
              <a:rPr lang="en-US" sz="2000" b="1" dirty="0">
                <a:latin typeface="Century Gothic"/>
                <a:cs typeface="Century Gothic"/>
              </a:rPr>
              <a:t> ac </a:t>
            </a:r>
            <a:r>
              <a:rPr lang="en-US" sz="2000" b="1" dirty="0" err="1">
                <a:latin typeface="Century Gothic"/>
                <a:cs typeface="Century Gothic"/>
              </a:rPr>
              <a:t>mollis</a:t>
            </a:r>
            <a:r>
              <a:rPr lang="en-US" sz="2000" b="1" dirty="0">
                <a:latin typeface="Century Gothic"/>
                <a:cs typeface="Century Gothic"/>
              </a:rPr>
              <a:t> mi. </a:t>
            </a:r>
            <a:r>
              <a:rPr lang="en-US" sz="2000" b="1" dirty="0" err="1">
                <a:latin typeface="Century Gothic"/>
                <a:cs typeface="Century Gothic"/>
              </a:rPr>
              <a:t>Nulla</a:t>
            </a:r>
            <a:r>
              <a:rPr lang="en-US" sz="2000" b="1" dirty="0">
                <a:latin typeface="Century Gothic"/>
                <a:cs typeface="Century Gothic"/>
              </a:rPr>
              <a:t> id </a:t>
            </a:r>
            <a:r>
              <a:rPr lang="en-US" sz="2000" b="1" dirty="0" err="1">
                <a:latin typeface="Century Gothic"/>
                <a:cs typeface="Century Gothic"/>
              </a:rPr>
              <a:t>felis</a:t>
            </a:r>
            <a:r>
              <a:rPr lang="en-US" sz="2000" b="1" dirty="0">
                <a:latin typeface="Century Gothic"/>
                <a:cs typeface="Century Gothic"/>
              </a:rPr>
              <a:t> vitae </a:t>
            </a:r>
            <a:r>
              <a:rPr lang="en-US" sz="2000" b="1" dirty="0" err="1">
                <a:latin typeface="Century Gothic"/>
                <a:cs typeface="Century Gothic"/>
              </a:rPr>
              <a:t>justo</a:t>
            </a:r>
            <a:r>
              <a:rPr lang="en-US" sz="2000" b="1" dirty="0">
                <a:latin typeface="Century Gothic"/>
                <a:cs typeface="Century Gothic"/>
              </a:rPr>
              <a:t> </a:t>
            </a:r>
            <a:r>
              <a:rPr lang="en-US" sz="2000" b="1" dirty="0" err="1">
                <a:latin typeface="Century Gothic"/>
                <a:cs typeface="Century Gothic"/>
              </a:rPr>
              <a:t>blandit</a:t>
            </a:r>
            <a:r>
              <a:rPr lang="en-US" sz="2000" b="1" dirty="0">
                <a:latin typeface="Century Gothic"/>
                <a:cs typeface="Century Gothic"/>
              </a:rPr>
              <a:t> </a:t>
            </a:r>
            <a:r>
              <a:rPr lang="en-US" sz="2000" b="1" dirty="0" err="1">
                <a:latin typeface="Century Gothic"/>
                <a:cs typeface="Century Gothic"/>
              </a:rPr>
              <a:t>adipiscing</a:t>
            </a:r>
            <a:r>
              <a:rPr lang="en-US" sz="2000" b="1" dirty="0">
                <a:latin typeface="Century Gothic"/>
                <a:cs typeface="Century Gothic"/>
              </a:rPr>
              <a:t>. In </a:t>
            </a:r>
            <a:r>
              <a:rPr lang="en-US" sz="2000" b="1" dirty="0" err="1">
                <a:latin typeface="Century Gothic"/>
                <a:cs typeface="Century Gothic"/>
              </a:rPr>
              <a:t>pharetra</a:t>
            </a:r>
            <a:r>
              <a:rPr lang="en-US" sz="2000" b="1" dirty="0">
                <a:latin typeface="Century Gothic"/>
                <a:cs typeface="Century Gothic"/>
              </a:rPr>
              <a:t> </a:t>
            </a:r>
            <a:r>
              <a:rPr lang="en-US" sz="2000" b="1" dirty="0" err="1">
                <a:latin typeface="Century Gothic"/>
                <a:cs typeface="Century Gothic"/>
              </a:rPr>
              <a:t>turpis</a:t>
            </a:r>
            <a:r>
              <a:rPr lang="en-US" sz="2000" b="1" dirty="0">
                <a:latin typeface="Century Gothic"/>
                <a:cs typeface="Century Gothic"/>
              </a:rPr>
              <a:t> </a:t>
            </a:r>
            <a:r>
              <a:rPr lang="en-US" sz="2000" b="1" dirty="0" err="1">
                <a:latin typeface="Century Gothic"/>
                <a:cs typeface="Century Gothic"/>
              </a:rPr>
              <a:t>massa</a:t>
            </a:r>
            <a:r>
              <a:rPr lang="en-US" sz="2000" b="1" dirty="0">
                <a:latin typeface="Century Gothic"/>
                <a:cs typeface="Century Gothic"/>
              </a:rPr>
              <a:t>, et </a:t>
            </a:r>
            <a:r>
              <a:rPr lang="en-US" sz="2000" b="1" dirty="0" err="1">
                <a:latin typeface="Century Gothic"/>
                <a:cs typeface="Century Gothic"/>
              </a:rPr>
              <a:t>placerat</a:t>
            </a:r>
            <a:r>
              <a:rPr lang="en-US" sz="2000" b="1" dirty="0">
                <a:latin typeface="Century Gothic"/>
                <a:cs typeface="Century Gothic"/>
              </a:rPr>
              <a:t> ante </a:t>
            </a:r>
            <a:r>
              <a:rPr lang="en-US" sz="2000" b="1" dirty="0" err="1">
                <a:latin typeface="Century Gothic"/>
                <a:cs typeface="Century Gothic"/>
              </a:rPr>
              <a:t>pellentesque</a:t>
            </a:r>
            <a:r>
              <a:rPr lang="en-US" sz="2000" b="1" dirty="0">
                <a:latin typeface="Century Gothic"/>
                <a:cs typeface="Century Gothic"/>
              </a:rPr>
              <a:t> id. </a:t>
            </a:r>
            <a:r>
              <a:rPr lang="en-US" sz="2000" b="1" dirty="0" err="1">
                <a:latin typeface="Century Gothic"/>
                <a:cs typeface="Century Gothic"/>
              </a:rPr>
              <a:t>Ut</a:t>
            </a:r>
            <a:r>
              <a:rPr lang="en-US" sz="2000" b="1" dirty="0">
                <a:latin typeface="Century Gothic"/>
                <a:cs typeface="Century Gothic"/>
              </a:rPr>
              <a:t> et </a:t>
            </a:r>
            <a:r>
              <a:rPr lang="en-US" sz="2000" b="1" dirty="0" err="1">
                <a:latin typeface="Century Gothic"/>
                <a:cs typeface="Century Gothic"/>
              </a:rPr>
              <a:t>elit</a:t>
            </a:r>
            <a:r>
              <a:rPr lang="en-US" sz="2000" b="1" dirty="0">
                <a:latin typeface="Century Gothic"/>
                <a:cs typeface="Century Gothic"/>
              </a:rPr>
              <a:t> </a:t>
            </a:r>
            <a:r>
              <a:rPr lang="en-US" sz="2000" b="1" dirty="0" err="1">
                <a:latin typeface="Century Gothic"/>
                <a:cs typeface="Century Gothic"/>
              </a:rPr>
              <a:t>accumsan</a:t>
            </a:r>
            <a:r>
              <a:rPr lang="en-US" sz="2000" b="1" dirty="0">
                <a:latin typeface="Century Gothic"/>
                <a:cs typeface="Century Gothic"/>
              </a:rPr>
              <a:t>, </a:t>
            </a:r>
            <a:r>
              <a:rPr lang="en-US" sz="2000" b="1" dirty="0" err="1">
                <a:latin typeface="Century Gothic"/>
                <a:cs typeface="Century Gothic"/>
              </a:rPr>
              <a:t>hendrerit</a:t>
            </a:r>
            <a:r>
              <a:rPr lang="en-US" sz="2000" b="1" dirty="0">
                <a:latin typeface="Century Gothic"/>
                <a:cs typeface="Century Gothic"/>
              </a:rPr>
              <a:t> </a:t>
            </a:r>
            <a:r>
              <a:rPr lang="en-US" sz="2000" b="1" dirty="0" err="1">
                <a:latin typeface="Century Gothic"/>
                <a:cs typeface="Century Gothic"/>
              </a:rPr>
              <a:t>urna</a:t>
            </a:r>
            <a:r>
              <a:rPr lang="en-US" sz="2000" b="1" dirty="0">
                <a:latin typeface="Century Gothic"/>
                <a:cs typeface="Century Gothic"/>
              </a:rPr>
              <a:t> in, </a:t>
            </a:r>
            <a:r>
              <a:rPr lang="en-US" sz="2000" b="1" dirty="0" err="1">
                <a:latin typeface="Century Gothic"/>
                <a:cs typeface="Century Gothic"/>
              </a:rPr>
              <a:t>lobortis</a:t>
            </a:r>
            <a:r>
              <a:rPr lang="en-US" sz="2000" b="1" dirty="0">
                <a:latin typeface="Century Gothic"/>
                <a:cs typeface="Century Gothic"/>
              </a:rPr>
              <a:t> </a:t>
            </a:r>
            <a:r>
              <a:rPr lang="en-US" sz="2000" b="1" dirty="0" err="1">
                <a:latin typeface="Century Gothic"/>
                <a:cs typeface="Century Gothic"/>
              </a:rPr>
              <a:t>mauris</a:t>
            </a:r>
            <a:r>
              <a:rPr lang="en-US" sz="2000" b="1" dirty="0">
                <a:latin typeface="Century Gothic"/>
                <a:cs typeface="Century Gothic"/>
              </a:rPr>
              <a:t>. </a:t>
            </a:r>
            <a:r>
              <a:rPr lang="en-US" sz="2000" b="1" dirty="0" err="1">
                <a:latin typeface="Century Gothic"/>
                <a:cs typeface="Century Gothic"/>
              </a:rPr>
              <a:t>Suspendisse</a:t>
            </a:r>
            <a:r>
              <a:rPr lang="en-US" sz="2000" b="1" dirty="0">
                <a:latin typeface="Century Gothic"/>
                <a:cs typeface="Century Gothic"/>
              </a:rPr>
              <a:t> </a:t>
            </a:r>
            <a:r>
              <a:rPr lang="en-US" sz="2000" b="1" dirty="0" err="1">
                <a:latin typeface="Century Gothic"/>
                <a:cs typeface="Century Gothic"/>
              </a:rPr>
              <a:t>eget</a:t>
            </a:r>
            <a:r>
              <a:rPr lang="en-US" sz="2000" b="1" dirty="0">
                <a:latin typeface="Century Gothic"/>
                <a:cs typeface="Century Gothic"/>
              </a:rPr>
              <a:t> </a:t>
            </a:r>
            <a:r>
              <a:rPr lang="en-US" sz="2000" b="1" dirty="0" err="1">
                <a:latin typeface="Century Gothic"/>
                <a:cs typeface="Century Gothic"/>
              </a:rPr>
              <a:t>odio</a:t>
            </a:r>
            <a:r>
              <a:rPr lang="en-US" sz="2000" b="1" dirty="0">
                <a:latin typeface="Century Gothic"/>
                <a:cs typeface="Century Gothic"/>
              </a:rPr>
              <a:t> </a:t>
            </a:r>
            <a:r>
              <a:rPr lang="en-US" sz="2000" b="1" dirty="0" err="1">
                <a:latin typeface="Century Gothic"/>
                <a:cs typeface="Century Gothic"/>
              </a:rPr>
              <a:t>auctor</a:t>
            </a:r>
            <a:r>
              <a:rPr lang="en-US" sz="2000" b="1" dirty="0">
                <a:latin typeface="Century Gothic"/>
                <a:cs typeface="Century Gothic"/>
              </a:rPr>
              <a:t>, </a:t>
            </a:r>
            <a:r>
              <a:rPr lang="en-US" sz="2000" b="1" dirty="0" err="1">
                <a:latin typeface="Century Gothic"/>
                <a:cs typeface="Century Gothic"/>
              </a:rPr>
              <a:t>posuere</a:t>
            </a:r>
            <a:r>
              <a:rPr lang="en-US" sz="2000" b="1" dirty="0">
                <a:latin typeface="Century Gothic"/>
                <a:cs typeface="Century Gothic"/>
              </a:rPr>
              <a:t> </a:t>
            </a:r>
            <a:r>
              <a:rPr lang="en-US" sz="2000" b="1" dirty="0" err="1">
                <a:latin typeface="Century Gothic"/>
                <a:cs typeface="Century Gothic"/>
              </a:rPr>
              <a:t>lectus</a:t>
            </a:r>
            <a:r>
              <a:rPr lang="en-US" sz="2000" b="1" dirty="0">
                <a:latin typeface="Century Gothic"/>
                <a:cs typeface="Century Gothic"/>
              </a:rPr>
              <a:t> </a:t>
            </a:r>
            <a:r>
              <a:rPr lang="en-US" sz="2000" b="1" dirty="0" err="1">
                <a:latin typeface="Century Gothic"/>
                <a:cs typeface="Century Gothic"/>
              </a:rPr>
              <a:t>vel</a:t>
            </a:r>
            <a:r>
              <a:rPr lang="en-US" sz="2000" b="1" dirty="0">
                <a:latin typeface="Century Gothic"/>
                <a:cs typeface="Century Gothic"/>
              </a:rPr>
              <a:t>, </a:t>
            </a:r>
            <a:r>
              <a:rPr lang="en-US" sz="2000" b="1" dirty="0" err="1">
                <a:latin typeface="Century Gothic"/>
                <a:cs typeface="Century Gothic"/>
              </a:rPr>
              <a:t>mollis</a:t>
            </a:r>
            <a:r>
              <a:rPr lang="en-US" sz="2000" b="1" dirty="0">
                <a:latin typeface="Century Gothic"/>
                <a:cs typeface="Century Gothic"/>
              </a:rPr>
              <a:t> </a:t>
            </a:r>
            <a:r>
              <a:rPr lang="en-US" sz="2000" b="1" dirty="0" err="1">
                <a:latin typeface="Century Gothic"/>
                <a:cs typeface="Century Gothic"/>
              </a:rPr>
              <a:t>nisl</a:t>
            </a:r>
            <a:r>
              <a:rPr lang="en-US" sz="2000" b="1" dirty="0">
                <a:latin typeface="Century Gothic"/>
                <a:cs typeface="Century Gothic"/>
              </a:rPr>
              <a:t>. </a:t>
            </a:r>
            <a:r>
              <a:rPr lang="en-US" sz="2000" b="1" dirty="0" err="1">
                <a:latin typeface="Century Gothic"/>
                <a:cs typeface="Century Gothic"/>
              </a:rPr>
              <a:t>Pellentesque</a:t>
            </a:r>
            <a:r>
              <a:rPr lang="en-US" sz="2000" b="1" dirty="0">
                <a:latin typeface="Century Gothic"/>
                <a:cs typeface="Century Gothic"/>
              </a:rPr>
              <a:t> habitant </a:t>
            </a:r>
            <a:r>
              <a:rPr lang="en-US" sz="2000" b="1" dirty="0" err="1">
                <a:latin typeface="Century Gothic"/>
                <a:cs typeface="Century Gothic"/>
              </a:rPr>
              <a:t>morbi</a:t>
            </a:r>
            <a:r>
              <a:rPr lang="en-US" sz="2000" b="1" dirty="0">
                <a:latin typeface="Century Gothic"/>
                <a:cs typeface="Century Gothic"/>
              </a:rPr>
              <a:t> </a:t>
            </a:r>
            <a:r>
              <a:rPr lang="en-US" sz="2000" b="1" dirty="0" err="1">
                <a:latin typeface="Century Gothic"/>
                <a:cs typeface="Century Gothic"/>
              </a:rPr>
              <a:t>tristique</a:t>
            </a:r>
            <a:r>
              <a:rPr lang="en-US" sz="2000" b="1" dirty="0">
                <a:latin typeface="Century Gothic"/>
                <a:cs typeface="Century Gothic"/>
              </a:rPr>
              <a:t> </a:t>
            </a:r>
            <a:r>
              <a:rPr lang="en-US" sz="2000" b="1" dirty="0" err="1">
                <a:latin typeface="Century Gothic"/>
                <a:cs typeface="Century Gothic"/>
              </a:rPr>
              <a:t>senectus</a:t>
            </a:r>
            <a:r>
              <a:rPr lang="en-US" sz="2000" b="1" dirty="0">
                <a:latin typeface="Century Gothic"/>
                <a:cs typeface="Century Gothic"/>
              </a:rPr>
              <a:t> et </a:t>
            </a:r>
            <a:r>
              <a:rPr lang="en-US" sz="2000" b="1" dirty="0" err="1">
                <a:latin typeface="Century Gothic"/>
                <a:cs typeface="Century Gothic"/>
              </a:rPr>
              <a:t>netus</a:t>
            </a:r>
            <a:r>
              <a:rPr lang="en-US" sz="2000" b="1" dirty="0">
                <a:latin typeface="Century Gothic"/>
                <a:cs typeface="Century Gothic"/>
              </a:rPr>
              <a:t> et </a:t>
            </a:r>
            <a:r>
              <a:rPr lang="en-US" sz="2000" b="1" dirty="0" err="1">
                <a:latin typeface="Century Gothic"/>
                <a:cs typeface="Century Gothic"/>
              </a:rPr>
              <a:t>malesuada</a:t>
            </a:r>
            <a:r>
              <a:rPr lang="en-US" sz="2000" b="1" dirty="0">
                <a:latin typeface="Century Gothic"/>
                <a:cs typeface="Century Gothic"/>
              </a:rPr>
              <a:t> fames ac </a:t>
            </a:r>
            <a:r>
              <a:rPr lang="en-US" sz="2000" b="1" dirty="0" err="1">
                <a:latin typeface="Century Gothic"/>
                <a:cs typeface="Century Gothic"/>
              </a:rPr>
              <a:t>turpis</a:t>
            </a:r>
            <a:r>
              <a:rPr lang="en-US" sz="2000" b="1" dirty="0">
                <a:latin typeface="Century Gothic"/>
                <a:cs typeface="Century Gothic"/>
              </a:rPr>
              <a:t> </a:t>
            </a:r>
            <a:r>
              <a:rPr lang="en-US" sz="2000" b="1" dirty="0" err="1">
                <a:latin typeface="Century Gothic"/>
                <a:cs typeface="Century Gothic"/>
              </a:rPr>
              <a:t>egestas</a:t>
            </a:r>
            <a:r>
              <a:rPr lang="en-US" sz="2000" b="1" dirty="0">
                <a:latin typeface="Century Gothic"/>
                <a:cs typeface="Century Gothic"/>
              </a:rPr>
              <a:t>. </a:t>
            </a:r>
            <a:r>
              <a:rPr lang="en-US" sz="2000" b="1" dirty="0" err="1">
                <a:latin typeface="Century Gothic"/>
                <a:cs typeface="Century Gothic"/>
              </a:rPr>
              <a:t>Donec</a:t>
            </a:r>
            <a:r>
              <a:rPr lang="en-US" sz="2000" b="1" dirty="0">
                <a:latin typeface="Century Gothic"/>
                <a:cs typeface="Century Gothic"/>
              </a:rPr>
              <a:t> </a:t>
            </a:r>
            <a:r>
              <a:rPr lang="en-US" sz="2000" b="1" dirty="0" err="1">
                <a:latin typeface="Century Gothic"/>
                <a:cs typeface="Century Gothic"/>
              </a:rPr>
              <a:t>ut</a:t>
            </a:r>
            <a:r>
              <a:rPr lang="en-US" sz="2000" b="1" dirty="0">
                <a:latin typeface="Century Gothic"/>
                <a:cs typeface="Century Gothic"/>
              </a:rPr>
              <a:t> </a:t>
            </a:r>
            <a:r>
              <a:rPr lang="en-US" sz="2000" b="1" dirty="0" err="1">
                <a:latin typeface="Century Gothic"/>
                <a:cs typeface="Century Gothic"/>
              </a:rPr>
              <a:t>urna</a:t>
            </a:r>
            <a:r>
              <a:rPr lang="en-US" sz="2000" b="1" dirty="0">
                <a:latin typeface="Century Gothic"/>
                <a:cs typeface="Century Gothic"/>
              </a:rPr>
              <a:t> </a:t>
            </a:r>
            <a:r>
              <a:rPr lang="en-US" sz="2000" b="1" dirty="0" err="1">
                <a:latin typeface="Century Gothic"/>
                <a:cs typeface="Century Gothic"/>
              </a:rPr>
              <a:t>elit</a:t>
            </a:r>
            <a:r>
              <a:rPr lang="en-US" sz="2000" b="1" dirty="0" smtClean="0">
                <a:latin typeface="Century Gothic"/>
                <a:cs typeface="Century Gothic"/>
              </a:rPr>
              <a:t>. </a:t>
            </a:r>
            <a:r>
              <a:rPr lang="en-US" sz="2000" b="1" dirty="0" err="1">
                <a:latin typeface="Century Gothic"/>
                <a:cs typeface="Century Gothic"/>
              </a:rPr>
              <a:t>Lorem</a:t>
            </a:r>
            <a:r>
              <a:rPr lang="en-US" sz="2000" b="1" dirty="0">
                <a:latin typeface="Century Gothic"/>
                <a:cs typeface="Century Gothic"/>
              </a:rPr>
              <a:t> </a:t>
            </a:r>
            <a:r>
              <a:rPr lang="en-US" sz="2000" b="1" dirty="0" err="1">
                <a:latin typeface="Century Gothic"/>
                <a:cs typeface="Century Gothic"/>
              </a:rPr>
              <a:t>ipsum</a:t>
            </a:r>
            <a:r>
              <a:rPr lang="en-US" sz="2000" b="1" dirty="0">
                <a:latin typeface="Century Gothic"/>
                <a:cs typeface="Century Gothic"/>
              </a:rPr>
              <a:t> dolor sit </a:t>
            </a:r>
            <a:r>
              <a:rPr lang="en-US" sz="2000" b="1" dirty="0" err="1">
                <a:latin typeface="Century Gothic"/>
                <a:cs typeface="Century Gothic"/>
              </a:rPr>
              <a:t>amet</a:t>
            </a:r>
            <a:r>
              <a:rPr lang="en-US" sz="2000" b="1" dirty="0">
                <a:latin typeface="Century Gothic"/>
                <a:cs typeface="Century Gothic"/>
              </a:rPr>
              <a:t>, </a:t>
            </a:r>
            <a:r>
              <a:rPr lang="en-US" sz="2000" b="1" dirty="0" err="1">
                <a:latin typeface="Century Gothic"/>
                <a:cs typeface="Century Gothic"/>
              </a:rPr>
              <a:t>consectetur</a:t>
            </a:r>
            <a:r>
              <a:rPr lang="en-US" sz="2000" b="1" dirty="0">
                <a:latin typeface="Century Gothic"/>
                <a:cs typeface="Century Gothic"/>
              </a:rPr>
              <a:t> </a:t>
            </a:r>
            <a:r>
              <a:rPr lang="en-US" sz="2000" b="1" dirty="0" err="1">
                <a:latin typeface="Century Gothic"/>
                <a:cs typeface="Century Gothic"/>
              </a:rPr>
              <a:t>adipiscing</a:t>
            </a:r>
            <a:r>
              <a:rPr lang="en-US" sz="2000" b="1" dirty="0">
                <a:latin typeface="Century Gothic"/>
                <a:cs typeface="Century Gothic"/>
              </a:rPr>
              <a:t> </a:t>
            </a:r>
            <a:r>
              <a:rPr lang="en-US" sz="2000" b="1" dirty="0" err="1">
                <a:latin typeface="Century Gothic"/>
                <a:cs typeface="Century Gothic"/>
              </a:rPr>
              <a:t>elit</a:t>
            </a:r>
            <a:r>
              <a:rPr lang="en-US" sz="2000" b="1" dirty="0">
                <a:latin typeface="Century Gothic"/>
                <a:cs typeface="Century Gothic"/>
              </a:rPr>
              <a:t>. </a:t>
            </a:r>
            <a:r>
              <a:rPr lang="en-US" sz="2000" b="1" dirty="0" err="1">
                <a:latin typeface="Century Gothic"/>
                <a:cs typeface="Century Gothic"/>
              </a:rPr>
              <a:t>Pellentesque</a:t>
            </a:r>
            <a:r>
              <a:rPr lang="en-US" sz="2000" b="1" dirty="0">
                <a:latin typeface="Century Gothic"/>
                <a:cs typeface="Century Gothic"/>
              </a:rPr>
              <a:t> ac </a:t>
            </a:r>
            <a:r>
              <a:rPr lang="en-US" sz="2000" b="1" dirty="0" err="1">
                <a:latin typeface="Century Gothic"/>
                <a:cs typeface="Century Gothic"/>
              </a:rPr>
              <a:t>mollis</a:t>
            </a:r>
            <a:r>
              <a:rPr lang="en-US" sz="2000" b="1" dirty="0">
                <a:latin typeface="Century Gothic"/>
                <a:cs typeface="Century Gothic"/>
              </a:rPr>
              <a:t> mi. </a:t>
            </a:r>
            <a:r>
              <a:rPr lang="en-US" sz="2000" b="1" dirty="0" err="1">
                <a:latin typeface="Century Gothic"/>
                <a:cs typeface="Century Gothic"/>
              </a:rPr>
              <a:t>Nulla</a:t>
            </a:r>
            <a:r>
              <a:rPr lang="en-US" sz="2000" b="1" dirty="0">
                <a:latin typeface="Century Gothic"/>
                <a:cs typeface="Century Gothic"/>
              </a:rPr>
              <a:t> id </a:t>
            </a:r>
            <a:r>
              <a:rPr lang="en-US" sz="2000" b="1" dirty="0" err="1">
                <a:latin typeface="Century Gothic"/>
                <a:cs typeface="Century Gothic"/>
              </a:rPr>
              <a:t>felis</a:t>
            </a:r>
            <a:r>
              <a:rPr lang="en-US" sz="2000" b="1" dirty="0">
                <a:latin typeface="Century Gothic"/>
                <a:cs typeface="Century Gothic"/>
              </a:rPr>
              <a:t> vitae </a:t>
            </a:r>
            <a:r>
              <a:rPr lang="en-US" sz="2000" b="1" dirty="0" err="1">
                <a:latin typeface="Century Gothic"/>
                <a:cs typeface="Century Gothic"/>
              </a:rPr>
              <a:t>justo</a:t>
            </a:r>
            <a:r>
              <a:rPr lang="en-US" sz="2000" b="1" dirty="0">
                <a:latin typeface="Century Gothic"/>
                <a:cs typeface="Century Gothic"/>
              </a:rPr>
              <a:t> </a:t>
            </a:r>
            <a:r>
              <a:rPr lang="en-US" sz="2000" b="1" dirty="0" err="1">
                <a:latin typeface="Century Gothic"/>
                <a:cs typeface="Century Gothic"/>
              </a:rPr>
              <a:t>blandit</a:t>
            </a:r>
            <a:r>
              <a:rPr lang="en-US" sz="2000" b="1" dirty="0">
                <a:latin typeface="Century Gothic"/>
                <a:cs typeface="Century Gothic"/>
              </a:rPr>
              <a:t> </a:t>
            </a:r>
            <a:r>
              <a:rPr lang="en-US" sz="2000" b="1" dirty="0" err="1">
                <a:latin typeface="Century Gothic"/>
                <a:cs typeface="Century Gothic"/>
              </a:rPr>
              <a:t>adipiscing</a:t>
            </a:r>
            <a:r>
              <a:rPr lang="en-US" sz="2000" b="1" dirty="0">
                <a:latin typeface="Century Gothic"/>
                <a:cs typeface="Century Gothic"/>
              </a:rPr>
              <a:t>. In </a:t>
            </a:r>
            <a:r>
              <a:rPr lang="en-US" sz="2000" b="1" dirty="0" err="1">
                <a:latin typeface="Century Gothic"/>
                <a:cs typeface="Century Gothic"/>
              </a:rPr>
              <a:t>pharetra</a:t>
            </a:r>
            <a:r>
              <a:rPr lang="en-US" sz="2000" b="1" dirty="0">
                <a:latin typeface="Century Gothic"/>
                <a:cs typeface="Century Gothic"/>
              </a:rPr>
              <a:t> </a:t>
            </a:r>
            <a:r>
              <a:rPr lang="en-US" sz="2000" b="1" dirty="0" err="1">
                <a:latin typeface="Century Gothic"/>
                <a:cs typeface="Century Gothic"/>
              </a:rPr>
              <a:t>turpis</a:t>
            </a:r>
            <a:r>
              <a:rPr lang="en-US" sz="2000" b="1" dirty="0">
                <a:latin typeface="Century Gothic"/>
                <a:cs typeface="Century Gothic"/>
              </a:rPr>
              <a:t> </a:t>
            </a:r>
            <a:r>
              <a:rPr lang="en-US" sz="2000" b="1" dirty="0" err="1">
                <a:latin typeface="Century Gothic"/>
                <a:cs typeface="Century Gothic"/>
              </a:rPr>
              <a:t>massa</a:t>
            </a:r>
            <a:r>
              <a:rPr lang="en-US" sz="2000" b="1" dirty="0">
                <a:latin typeface="Century Gothic"/>
                <a:cs typeface="Century Gothic"/>
              </a:rPr>
              <a:t>, et </a:t>
            </a:r>
            <a:r>
              <a:rPr lang="en-US" sz="2000" b="1" dirty="0" err="1" smtClean="0">
                <a:latin typeface="Century Gothic"/>
                <a:cs typeface="Century Gothic"/>
              </a:rPr>
              <a:t>placerat</a:t>
            </a:r>
            <a:r>
              <a:rPr lang="en-US" sz="2000" b="1" dirty="0" smtClean="0">
                <a:latin typeface="Century Gothic"/>
                <a:cs typeface="Century Gothic"/>
              </a:rPr>
              <a:t> </a:t>
            </a:r>
            <a:r>
              <a:rPr lang="en-US" sz="2000" b="1" dirty="0" err="1">
                <a:latin typeface="Century Gothic"/>
                <a:cs typeface="Century Gothic"/>
              </a:rPr>
              <a:t>pellentesque</a:t>
            </a:r>
            <a:r>
              <a:rPr lang="en-US" sz="2000" b="1" dirty="0">
                <a:latin typeface="Century Gothic"/>
                <a:cs typeface="Century Gothic"/>
              </a:rPr>
              <a:t> </a:t>
            </a:r>
            <a:r>
              <a:rPr lang="en-US" sz="2000" b="1" dirty="0" smtClean="0">
                <a:latin typeface="Century Gothic"/>
                <a:cs typeface="Century Gothic"/>
              </a:rPr>
              <a:t>.</a:t>
            </a:r>
            <a:endParaRPr lang="en-US" sz="2000" b="1" dirty="0">
              <a:latin typeface="Century Gothic"/>
              <a:cs typeface="Century Gothic"/>
            </a:endParaRPr>
          </a:p>
        </p:txBody>
      </p:sp>
      <p:pic>
        <p:nvPicPr>
          <p:cNvPr id="4" name="Picture 3" descr="cry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380" y="0"/>
            <a:ext cx="10284577" cy="6858000"/>
          </a:xfrm>
          <a:prstGeom prst="rect">
            <a:avLst/>
          </a:prstGeom>
        </p:spPr>
      </p:pic>
    </p:spTree>
    <p:extLst>
      <p:ext uri="{BB962C8B-B14F-4D97-AF65-F5344CB8AC3E}">
        <p14:creationId xmlns:p14="http://schemas.microsoft.com/office/powerpoint/2010/main" val="335702415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793730" y="1929722"/>
            <a:ext cx="7591518" cy="3046988"/>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Once your content is </a:t>
            </a:r>
            <a:r>
              <a:rPr lang="en-US" sz="4800" b="1" dirty="0" smtClean="0">
                <a:solidFill>
                  <a:schemeClr val="accent6"/>
                </a:solidFill>
                <a:latin typeface="Century Gothic"/>
                <a:cs typeface="Century Gothic"/>
              </a:rPr>
              <a:t>determined</a:t>
            </a:r>
            <a:r>
              <a:rPr lang="en-US" sz="4800" b="1" dirty="0" smtClean="0">
                <a:solidFill>
                  <a:schemeClr val="bg1"/>
                </a:solidFill>
                <a:latin typeface="Century Gothic"/>
                <a:cs typeface="Century Gothic"/>
              </a:rPr>
              <a:t> (and hopefully created), it’s time to do </a:t>
            </a:r>
            <a:r>
              <a:rPr lang="en-US" sz="4800" b="1" dirty="0" smtClean="0">
                <a:solidFill>
                  <a:schemeClr val="accent6"/>
                </a:solidFill>
                <a:latin typeface="Century Gothic"/>
                <a:cs typeface="Century Gothic"/>
              </a:rPr>
              <a:t>layout</a:t>
            </a:r>
            <a:r>
              <a:rPr lang="en-US" sz="4800" b="1" dirty="0" smtClean="0">
                <a:solidFill>
                  <a:schemeClr val="bg1"/>
                </a:solidFill>
                <a:latin typeface="Century Gothic"/>
                <a:cs typeface="Century Gothic"/>
              </a:rPr>
              <a:t>.</a:t>
            </a:r>
          </a:p>
        </p:txBody>
      </p:sp>
    </p:spTree>
    <p:extLst>
      <p:ext uri="{BB962C8B-B14F-4D97-AF65-F5344CB8AC3E}">
        <p14:creationId xmlns:p14="http://schemas.microsoft.com/office/powerpoint/2010/main" val="196314639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b="1" dirty="0">
                <a:solidFill>
                  <a:schemeClr val="accent6"/>
                </a:solidFill>
                <a:latin typeface="Century Gothic"/>
                <a:cs typeface="Century Gothic"/>
              </a:rPr>
              <a:t>Layout</a:t>
            </a:r>
          </a:p>
        </p:txBody>
      </p:sp>
      <p:sp>
        <p:nvSpPr>
          <p:cNvPr id="38915" name="Rectangle 3"/>
          <p:cNvSpPr>
            <a:spLocks noGrp="1" noChangeArrowheads="1"/>
          </p:cNvSpPr>
          <p:nvPr>
            <p:ph type="body" idx="1"/>
          </p:nvPr>
        </p:nvSpPr>
        <p:spPr/>
        <p:txBody>
          <a:bodyPr/>
          <a:lstStyle/>
          <a:p>
            <a:pPr>
              <a:lnSpc>
                <a:spcPct val="190000"/>
              </a:lnSpc>
            </a:pPr>
            <a:r>
              <a:rPr lang="en-US" b="1">
                <a:latin typeface="Century Gothic"/>
                <a:cs typeface="Century Gothic"/>
              </a:rPr>
              <a:t>Layout is not rocket science</a:t>
            </a:r>
          </a:p>
          <a:p>
            <a:pPr>
              <a:lnSpc>
                <a:spcPct val="190000"/>
              </a:lnSpc>
            </a:pPr>
            <a:r>
              <a:rPr lang="en-US" b="1">
                <a:latin typeface="Century Gothic"/>
                <a:cs typeface="Century Gothic"/>
              </a:rPr>
              <a:t>Requirements for a laying out a site</a:t>
            </a:r>
          </a:p>
          <a:p>
            <a:pPr lvl="1">
              <a:lnSpc>
                <a:spcPct val="190000"/>
              </a:lnSpc>
            </a:pPr>
            <a:r>
              <a:rPr lang="en-US" b="1">
                <a:latin typeface="Century Gothic"/>
                <a:cs typeface="Century Gothic"/>
              </a:rPr>
              <a:t>Ability to draw boxes</a:t>
            </a:r>
          </a:p>
          <a:p>
            <a:pPr lvl="1">
              <a:lnSpc>
                <a:spcPct val="190000"/>
              </a:lnSpc>
            </a:pPr>
            <a:r>
              <a:rPr lang="en-US" b="1">
                <a:latin typeface="Century Gothic"/>
                <a:cs typeface="Century Gothic"/>
              </a:rPr>
              <a:t>Ability to write words</a:t>
            </a:r>
          </a:p>
        </p:txBody>
      </p:sp>
    </p:spTree>
    <p:extLst>
      <p:ext uri="{BB962C8B-B14F-4D97-AF65-F5344CB8AC3E}">
        <p14:creationId xmlns:p14="http://schemas.microsoft.com/office/powerpoint/2010/main" val="1289543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mapw_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4087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82242" y="323756"/>
            <a:ext cx="8377456" cy="1077218"/>
          </a:xfrm>
          <a:prstGeom prst="rect">
            <a:avLst/>
          </a:prstGeom>
          <a:noFill/>
        </p:spPr>
        <p:txBody>
          <a:bodyPr wrap="square" rtlCol="0">
            <a:spAutoFit/>
          </a:bodyPr>
          <a:lstStyle/>
          <a:p>
            <a:pPr algn="ctr"/>
            <a:r>
              <a:rPr lang="en-US" sz="3200" b="1" dirty="0" smtClean="0">
                <a:solidFill>
                  <a:schemeClr val="bg1"/>
                </a:solidFill>
                <a:effectLst>
                  <a:outerShdw blurRad="50800" dist="38100" dir="2700000" algn="tl" rotWithShape="0">
                    <a:srgbClr val="000000"/>
                  </a:outerShdw>
                </a:effectLst>
                <a:latin typeface="Century Gothic"/>
                <a:cs typeface="Century Gothic"/>
              </a:rPr>
              <a:t>Start Smart –</a:t>
            </a:r>
          </a:p>
          <a:p>
            <a:pPr algn="ctr"/>
            <a:r>
              <a:rPr lang="en-US" sz="3200" b="1" dirty="0" smtClean="0">
                <a:solidFill>
                  <a:schemeClr val="bg1"/>
                </a:solidFill>
                <a:effectLst>
                  <a:outerShdw blurRad="50800" dist="38100" dir="2700000" algn="tl" rotWithShape="0">
                    <a:srgbClr val="000000"/>
                  </a:outerShdw>
                </a:effectLst>
                <a:latin typeface="Century Gothic"/>
                <a:cs typeface="Century Gothic"/>
              </a:rPr>
              <a:t>Know what you are doing and why.</a:t>
            </a:r>
            <a:endParaRPr lang="en-US" sz="3200" b="1" dirty="0" smtClean="0">
              <a:solidFill>
                <a:schemeClr val="bg1"/>
              </a:solidFill>
              <a:effectLst>
                <a:outerShdw blurRad="50800" dist="38100" dir="2700000" algn="tl" rotWithShape="0">
                  <a:srgbClr val="000000"/>
                </a:outerShdw>
              </a:effectLst>
              <a:latin typeface="Century Gothic"/>
              <a:cs typeface="Century Gothic"/>
            </a:endParaRPr>
          </a:p>
        </p:txBody>
      </p:sp>
      <p:pic>
        <p:nvPicPr>
          <p:cNvPr id="2" name="Picture 1"/>
          <p:cNvPicPr>
            <a:picLocks noChangeAspect="1"/>
          </p:cNvPicPr>
          <p:nvPr/>
        </p:nvPicPr>
        <p:blipFill>
          <a:blip r:embed="rId2"/>
          <a:stretch>
            <a:fillRect/>
          </a:stretch>
        </p:blipFill>
        <p:spPr>
          <a:xfrm>
            <a:off x="0" y="1771803"/>
            <a:ext cx="9144000" cy="3922295"/>
          </a:xfrm>
          <a:prstGeom prst="rect">
            <a:avLst/>
          </a:prstGeom>
        </p:spPr>
      </p:pic>
    </p:spTree>
    <p:extLst>
      <p:ext uri="{BB962C8B-B14F-4D97-AF65-F5344CB8AC3E}">
        <p14:creationId xmlns:p14="http://schemas.microsoft.com/office/powerpoint/2010/main" val="263144829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mapw_old_over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9842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mapw_old_out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2490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mapw_old_over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804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b="1" dirty="0">
                <a:solidFill>
                  <a:schemeClr val="accent6"/>
                </a:solidFill>
                <a:latin typeface="Century Gothic"/>
                <a:cs typeface="Century Gothic"/>
              </a:rPr>
              <a:t>Layout</a:t>
            </a:r>
          </a:p>
        </p:txBody>
      </p:sp>
      <p:sp>
        <p:nvSpPr>
          <p:cNvPr id="36867" name="Rectangle 3"/>
          <p:cNvSpPr>
            <a:spLocks noGrp="1" noChangeArrowheads="1"/>
          </p:cNvSpPr>
          <p:nvPr>
            <p:ph type="body" idx="1"/>
          </p:nvPr>
        </p:nvSpPr>
        <p:spPr>
          <a:xfrm>
            <a:off x="1077904" y="1752600"/>
            <a:ext cx="7239000" cy="2590800"/>
          </a:xfrm>
        </p:spPr>
        <p:txBody>
          <a:bodyPr>
            <a:normAutofit fontScale="92500"/>
          </a:bodyPr>
          <a:lstStyle/>
          <a:p>
            <a:r>
              <a:rPr lang="en-US" b="1" dirty="0">
                <a:latin typeface="Century Gothic"/>
                <a:cs typeface="Century Gothic"/>
              </a:rPr>
              <a:t>Utilize space efficiently</a:t>
            </a:r>
          </a:p>
          <a:p>
            <a:pPr lvl="1"/>
            <a:r>
              <a:rPr lang="en-US" b="1" dirty="0">
                <a:latin typeface="Century Gothic"/>
                <a:cs typeface="Century Gothic"/>
              </a:rPr>
              <a:t>Avoid too much </a:t>
            </a:r>
            <a:r>
              <a:rPr lang="ja-JP" altLang="en-US" b="1" dirty="0">
                <a:latin typeface="Century Gothic"/>
                <a:cs typeface="Century Gothic"/>
              </a:rPr>
              <a:t>“</a:t>
            </a:r>
            <a:r>
              <a:rPr lang="en-US" b="1" dirty="0">
                <a:latin typeface="Century Gothic"/>
                <a:cs typeface="Century Gothic"/>
              </a:rPr>
              <a:t>white space</a:t>
            </a:r>
            <a:r>
              <a:rPr lang="ja-JP" altLang="en-US" b="1" dirty="0">
                <a:latin typeface="Century Gothic"/>
                <a:cs typeface="Century Gothic"/>
              </a:rPr>
              <a:t>”</a:t>
            </a:r>
            <a:endParaRPr lang="en-US" b="1" dirty="0">
              <a:latin typeface="Century Gothic"/>
              <a:cs typeface="Century Gothic"/>
            </a:endParaRPr>
          </a:p>
          <a:p>
            <a:pPr lvl="1"/>
            <a:r>
              <a:rPr lang="en-US" b="1" dirty="0">
                <a:latin typeface="Century Gothic"/>
                <a:cs typeface="Century Gothic"/>
              </a:rPr>
              <a:t>Avoid using every single pixel of space</a:t>
            </a:r>
          </a:p>
          <a:p>
            <a:pPr lvl="1"/>
            <a:r>
              <a:rPr lang="en-US" b="1" dirty="0">
                <a:latin typeface="Century Gothic"/>
                <a:cs typeface="Century Gothic"/>
              </a:rPr>
              <a:t>Allow </a:t>
            </a:r>
            <a:r>
              <a:rPr lang="ja-JP" altLang="en-US" b="1" dirty="0">
                <a:latin typeface="Century Gothic"/>
                <a:cs typeface="Century Gothic"/>
              </a:rPr>
              <a:t>“</a:t>
            </a:r>
            <a:r>
              <a:rPr lang="en-US" b="1" dirty="0">
                <a:latin typeface="Century Gothic"/>
                <a:cs typeface="Century Gothic"/>
              </a:rPr>
              <a:t>breathing room between areas of the page</a:t>
            </a:r>
          </a:p>
        </p:txBody>
      </p:sp>
      <p:sp>
        <p:nvSpPr>
          <p:cNvPr id="36868" name="Rectangle 4"/>
          <p:cNvSpPr>
            <a:spLocks noChangeArrowheads="1"/>
          </p:cNvSpPr>
          <p:nvPr/>
        </p:nvSpPr>
        <p:spPr bwMode="auto">
          <a:xfrm>
            <a:off x="1077904" y="4343400"/>
            <a:ext cx="7239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buFontTx/>
              <a:buChar char="•"/>
            </a:pPr>
            <a:r>
              <a:rPr lang="en-US" sz="3200" b="1">
                <a:latin typeface="Century Gothic"/>
                <a:cs typeface="Century Gothic"/>
              </a:rPr>
              <a:t>Focus on navigation that is easy to follow and creates a nice </a:t>
            </a:r>
            <a:r>
              <a:rPr lang="ja-JP" altLang="en-US" sz="3200" b="1">
                <a:latin typeface="Century Gothic"/>
                <a:cs typeface="Century Gothic"/>
              </a:rPr>
              <a:t>“</a:t>
            </a:r>
            <a:r>
              <a:rPr lang="en-US" sz="3200" b="1">
                <a:latin typeface="Century Gothic"/>
                <a:cs typeface="Century Gothic"/>
              </a:rPr>
              <a:t>user-experience</a:t>
            </a:r>
            <a:r>
              <a:rPr lang="ja-JP" altLang="en-US" sz="3200" b="1">
                <a:latin typeface="Century Gothic"/>
                <a:cs typeface="Century Gothic"/>
              </a:rPr>
              <a:t>”</a:t>
            </a:r>
            <a:endParaRPr lang="en-US" sz="3200" b="1">
              <a:latin typeface="Century Gothic"/>
              <a:cs typeface="Century Gothic"/>
            </a:endParaRPr>
          </a:p>
        </p:txBody>
      </p:sp>
    </p:spTree>
    <p:extLst>
      <p:ext uri="{BB962C8B-B14F-4D97-AF65-F5344CB8AC3E}">
        <p14:creationId xmlns:p14="http://schemas.microsoft.com/office/powerpoint/2010/main" val="842209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mapw_new_out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6320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mapw_new_over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1138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apw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1816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560310" y="1007074"/>
            <a:ext cx="7943996" cy="4832092"/>
          </a:xfrm>
          <a:prstGeom prst="rect">
            <a:avLst/>
          </a:prstGeom>
          <a:noFill/>
        </p:spPr>
        <p:txBody>
          <a:bodyPr wrap="square" rtlCol="0">
            <a:spAutoFit/>
          </a:bodyPr>
          <a:lstStyle/>
          <a:p>
            <a:pPr algn="ctr"/>
            <a:r>
              <a:rPr lang="en-US" sz="4400" b="1" dirty="0" smtClean="0">
                <a:solidFill>
                  <a:schemeClr val="accent6"/>
                </a:solidFill>
                <a:latin typeface="Century Gothic"/>
                <a:cs typeface="Century Gothic"/>
              </a:rPr>
              <a:t>EVERYTHING</a:t>
            </a:r>
            <a:r>
              <a:rPr lang="en-US" sz="4400" b="1" dirty="0" smtClean="0">
                <a:solidFill>
                  <a:schemeClr val="bg1"/>
                </a:solidFill>
                <a:latin typeface="Century Gothic"/>
                <a:cs typeface="Century Gothic"/>
              </a:rPr>
              <a:t> up to this point (even for the technically </a:t>
            </a:r>
            <a:r>
              <a:rPr lang="en-US" sz="4400" b="1" dirty="0" err="1" smtClean="0">
                <a:solidFill>
                  <a:schemeClr val="bg1"/>
                </a:solidFill>
                <a:latin typeface="Century Gothic"/>
                <a:cs typeface="Century Gothic"/>
              </a:rPr>
              <a:t>unadvanced</a:t>
            </a:r>
            <a:r>
              <a:rPr lang="en-US" sz="4400" b="1" dirty="0" smtClean="0">
                <a:solidFill>
                  <a:schemeClr val="bg1"/>
                </a:solidFill>
                <a:latin typeface="Century Gothic"/>
                <a:cs typeface="Century Gothic"/>
              </a:rPr>
              <a:t>) has given you an enormous say-so in the content, design, development, and user experience of your site. </a:t>
            </a:r>
          </a:p>
        </p:txBody>
      </p:sp>
    </p:spTree>
    <p:extLst>
      <p:ext uri="{BB962C8B-B14F-4D97-AF65-F5344CB8AC3E}">
        <p14:creationId xmlns:p14="http://schemas.microsoft.com/office/powerpoint/2010/main" val="268072075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761674" y="2422316"/>
            <a:ext cx="7406448" cy="1754327"/>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Content Design and Development</a:t>
            </a:r>
            <a:r>
              <a:rPr lang="en-US" sz="1200" b="1" dirty="0">
                <a:solidFill>
                  <a:srgbClr val="FF0000"/>
                </a:solidFill>
                <a:latin typeface="Wingdings"/>
                <a:ea typeface="Wingdings"/>
                <a:cs typeface="Wingdings"/>
                <a:sym typeface="Wingdings"/>
              </a:rPr>
              <a:t></a:t>
            </a:r>
            <a:endParaRPr lang="en-US" sz="1200" b="1" dirty="0" smtClean="0">
              <a:solidFill>
                <a:schemeClr val="bg1"/>
              </a:solidFill>
              <a:latin typeface="Century Gothic"/>
              <a:cs typeface="Century Gothic"/>
            </a:endParaRPr>
          </a:p>
        </p:txBody>
      </p:sp>
    </p:spTree>
    <p:extLst>
      <p:ext uri="{BB962C8B-B14F-4D97-AF65-F5344CB8AC3E}">
        <p14:creationId xmlns:p14="http://schemas.microsoft.com/office/powerpoint/2010/main" val="214997790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761674" y="2471921"/>
            <a:ext cx="7406448" cy="1754327"/>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Technology Platforms and Technical Issues</a:t>
            </a:r>
          </a:p>
        </p:txBody>
      </p:sp>
    </p:spTree>
    <p:extLst>
      <p:ext uri="{BB962C8B-B14F-4D97-AF65-F5344CB8AC3E}">
        <p14:creationId xmlns:p14="http://schemas.microsoft.com/office/powerpoint/2010/main" val="522040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ppy-peop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4" name="TextBox 3"/>
          <p:cNvSpPr txBox="1"/>
          <p:nvPr/>
        </p:nvSpPr>
        <p:spPr>
          <a:xfrm>
            <a:off x="282242" y="5632103"/>
            <a:ext cx="8377456" cy="1077218"/>
          </a:xfrm>
          <a:prstGeom prst="rect">
            <a:avLst/>
          </a:prstGeom>
          <a:noFill/>
        </p:spPr>
        <p:txBody>
          <a:bodyPr wrap="square" rtlCol="0">
            <a:spAutoFit/>
          </a:bodyPr>
          <a:lstStyle/>
          <a:p>
            <a:pPr algn="ctr"/>
            <a:r>
              <a:rPr lang="en-US" sz="3200" b="1" dirty="0" smtClean="0">
                <a:latin typeface="Century Gothic"/>
                <a:cs typeface="Century Gothic"/>
              </a:rPr>
              <a:t>The First Ten Minutes of a Meeting </a:t>
            </a:r>
            <a:r>
              <a:rPr lang="en-US" sz="3200" b="1" dirty="0" smtClean="0">
                <a:latin typeface="Century Gothic"/>
                <a:cs typeface="Century Gothic"/>
              </a:rPr>
              <a:t>About Developing a New Web Site</a:t>
            </a:r>
            <a:endParaRPr lang="en-US" sz="3200" b="1" dirty="0" smtClean="0">
              <a:latin typeface="Century Gothic"/>
              <a:cs typeface="Century Gothic"/>
            </a:endParaRPr>
          </a:p>
        </p:txBody>
      </p:sp>
    </p:spTree>
    <p:extLst>
      <p:ext uri="{BB962C8B-B14F-4D97-AF65-F5344CB8AC3E}">
        <p14:creationId xmlns:p14="http://schemas.microsoft.com/office/powerpoint/2010/main" val="152180133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umbs-up-woman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77245" cy="6858000"/>
          </a:xfrm>
          <a:prstGeom prst="rect">
            <a:avLst/>
          </a:prstGeom>
        </p:spPr>
      </p:pic>
      <p:sp>
        <p:nvSpPr>
          <p:cNvPr id="5" name="TextBox 4"/>
          <p:cNvSpPr txBox="1"/>
          <p:nvPr/>
        </p:nvSpPr>
        <p:spPr>
          <a:xfrm>
            <a:off x="4633686" y="808904"/>
            <a:ext cx="4366755" cy="4934684"/>
          </a:xfrm>
          <a:prstGeom prst="rect">
            <a:avLst/>
          </a:prstGeom>
          <a:noFill/>
        </p:spPr>
        <p:txBody>
          <a:bodyPr wrap="square" rtlCol="0">
            <a:spAutoFit/>
          </a:bodyPr>
          <a:lstStyle/>
          <a:p>
            <a:pPr>
              <a:lnSpc>
                <a:spcPct val="200000"/>
              </a:lnSpc>
            </a:pPr>
            <a:r>
              <a:rPr lang="en-US" sz="3200" b="1" dirty="0" smtClean="0">
                <a:latin typeface="Wingdings"/>
                <a:ea typeface="Wingdings"/>
                <a:cs typeface="Wingdings"/>
                <a:sym typeface="Wingdings"/>
              </a:rPr>
              <a:t></a:t>
            </a:r>
            <a:r>
              <a:rPr lang="en-US" sz="3200" b="1" dirty="0" smtClean="0">
                <a:latin typeface="Century Gothic"/>
                <a:cs typeface="Century Gothic"/>
              </a:rPr>
              <a:t>Planning</a:t>
            </a:r>
          </a:p>
          <a:p>
            <a:pPr>
              <a:lnSpc>
                <a:spcPct val="200000"/>
              </a:lnSpc>
            </a:pPr>
            <a:r>
              <a:rPr lang="en-US" sz="3200" b="1" dirty="0">
                <a:latin typeface="Wingdings"/>
                <a:ea typeface="Wingdings"/>
                <a:cs typeface="Wingdings"/>
                <a:sym typeface="Wingdings"/>
              </a:rPr>
              <a:t></a:t>
            </a:r>
            <a:r>
              <a:rPr lang="en-US" sz="3200" b="1" dirty="0" smtClean="0">
                <a:latin typeface="Century Gothic"/>
                <a:cs typeface="Century Gothic"/>
              </a:rPr>
              <a:t>Organization</a:t>
            </a:r>
          </a:p>
          <a:p>
            <a:pPr>
              <a:lnSpc>
                <a:spcPct val="200000"/>
              </a:lnSpc>
            </a:pPr>
            <a:r>
              <a:rPr lang="en-US" sz="3200" b="1" dirty="0">
                <a:latin typeface="Wingdings"/>
                <a:ea typeface="Wingdings"/>
                <a:cs typeface="Wingdings"/>
                <a:sym typeface="Wingdings"/>
              </a:rPr>
              <a:t></a:t>
            </a:r>
            <a:r>
              <a:rPr lang="en-US" sz="3200" b="1" dirty="0" smtClean="0">
                <a:latin typeface="Century Gothic"/>
                <a:cs typeface="Century Gothic"/>
              </a:rPr>
              <a:t>Content Inventory</a:t>
            </a:r>
          </a:p>
          <a:p>
            <a:pPr>
              <a:lnSpc>
                <a:spcPct val="200000"/>
              </a:lnSpc>
            </a:pPr>
            <a:r>
              <a:rPr lang="en-US" sz="3200" b="1" dirty="0">
                <a:latin typeface="Wingdings"/>
                <a:ea typeface="Wingdings"/>
                <a:cs typeface="Wingdings"/>
                <a:sym typeface="Wingdings"/>
              </a:rPr>
              <a:t></a:t>
            </a:r>
            <a:r>
              <a:rPr lang="en-US" sz="3200" b="1" dirty="0" smtClean="0">
                <a:latin typeface="Century Gothic"/>
                <a:cs typeface="Century Gothic"/>
              </a:rPr>
              <a:t>Content Creation</a:t>
            </a:r>
          </a:p>
          <a:p>
            <a:pPr>
              <a:lnSpc>
                <a:spcPct val="200000"/>
              </a:lnSpc>
            </a:pPr>
            <a:r>
              <a:rPr lang="en-US" sz="3200" b="1" dirty="0">
                <a:latin typeface="Wingdings"/>
                <a:ea typeface="Wingdings"/>
                <a:cs typeface="Wingdings"/>
                <a:sym typeface="Wingdings"/>
              </a:rPr>
              <a:t></a:t>
            </a:r>
            <a:r>
              <a:rPr lang="en-US" sz="3200" b="1" dirty="0" smtClean="0">
                <a:latin typeface="Century Gothic"/>
                <a:cs typeface="Century Gothic"/>
              </a:rPr>
              <a:t>Layout</a:t>
            </a:r>
          </a:p>
        </p:txBody>
      </p:sp>
    </p:spTree>
    <p:extLst>
      <p:ext uri="{BB962C8B-B14F-4D97-AF65-F5344CB8AC3E}">
        <p14:creationId xmlns:p14="http://schemas.microsoft.com/office/powerpoint/2010/main" val="192522602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d-man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5780" y="0"/>
            <a:ext cx="4808220" cy="6858000"/>
          </a:xfrm>
          <a:prstGeom prst="rect">
            <a:avLst/>
          </a:prstGeom>
        </p:spPr>
      </p:pic>
      <p:sp>
        <p:nvSpPr>
          <p:cNvPr id="5" name="TextBox 4"/>
          <p:cNvSpPr txBox="1"/>
          <p:nvPr/>
        </p:nvSpPr>
        <p:spPr>
          <a:xfrm>
            <a:off x="195188" y="855803"/>
            <a:ext cx="4266378" cy="5078313"/>
          </a:xfrm>
          <a:prstGeom prst="rect">
            <a:avLst/>
          </a:prstGeom>
          <a:noFill/>
        </p:spPr>
        <p:txBody>
          <a:bodyPr wrap="square" rtlCol="0">
            <a:spAutoFit/>
          </a:bodyPr>
          <a:lstStyle/>
          <a:p>
            <a:pPr algn="ctr"/>
            <a:r>
              <a:rPr lang="en-US" sz="5400" b="1" dirty="0" smtClean="0">
                <a:latin typeface="Century Gothic"/>
                <a:cs typeface="Century Gothic"/>
              </a:rPr>
              <a:t>“Oh no! Now I actually have to build this thing.” </a:t>
            </a:r>
          </a:p>
        </p:txBody>
      </p:sp>
    </p:spTree>
    <p:extLst>
      <p:ext uri="{BB962C8B-B14F-4D97-AF65-F5344CB8AC3E}">
        <p14:creationId xmlns:p14="http://schemas.microsoft.com/office/powerpoint/2010/main" val="411830091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gn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50403" y="2854666"/>
            <a:ext cx="4266378" cy="1569660"/>
          </a:xfrm>
          <a:prstGeom prst="rect">
            <a:avLst/>
          </a:prstGeom>
          <a:noFill/>
        </p:spPr>
        <p:txBody>
          <a:bodyPr wrap="square" rtlCol="0">
            <a:spAutoFit/>
          </a:bodyPr>
          <a:lstStyle/>
          <a:p>
            <a:pPr algn="ctr"/>
            <a:r>
              <a:rPr lang="en-US" sz="3200" b="1" dirty="0" smtClean="0">
                <a:solidFill>
                  <a:schemeClr val="bg1"/>
                </a:solidFill>
                <a:effectLst>
                  <a:outerShdw blurRad="50800" dist="38100" dir="2700000" algn="tl" rotWithShape="0">
                    <a:srgbClr val="000000"/>
                  </a:outerShdw>
                </a:effectLst>
                <a:latin typeface="Century Gothic"/>
                <a:cs typeface="Century Gothic"/>
              </a:rPr>
              <a:t>There is an endless array of possible directions.</a:t>
            </a:r>
          </a:p>
        </p:txBody>
      </p:sp>
    </p:spTree>
    <p:extLst>
      <p:ext uri="{BB962C8B-B14F-4D97-AF65-F5344CB8AC3E}">
        <p14:creationId xmlns:p14="http://schemas.microsoft.com/office/powerpoint/2010/main" val="158673243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adise-16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49177" y="5074399"/>
            <a:ext cx="8230988" cy="1446550"/>
          </a:xfrm>
          <a:prstGeom prst="rect">
            <a:avLst/>
          </a:prstGeom>
          <a:noFill/>
        </p:spPr>
        <p:txBody>
          <a:bodyPr wrap="square" rtlCol="0">
            <a:spAutoFit/>
          </a:bodyPr>
          <a:lstStyle/>
          <a:p>
            <a:pPr algn="ctr"/>
            <a:r>
              <a:rPr lang="en-US" sz="4400" b="1" dirty="0" smtClean="0">
                <a:latin typeface="Century Gothic"/>
                <a:cs typeface="Century Gothic"/>
              </a:rPr>
              <a:t>Pick the correct path and end up in paradise.</a:t>
            </a:r>
          </a:p>
        </p:txBody>
      </p:sp>
    </p:spTree>
    <p:extLst>
      <p:ext uri="{BB962C8B-B14F-4D97-AF65-F5344CB8AC3E}">
        <p14:creationId xmlns:p14="http://schemas.microsoft.com/office/powerpoint/2010/main" val="55395020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dded-ro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restrain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288" y="228600"/>
            <a:ext cx="3924146" cy="5918200"/>
          </a:xfrm>
          <a:prstGeom prst="rect">
            <a:avLst/>
          </a:prstGeom>
        </p:spPr>
      </p:pic>
      <p:sp>
        <p:nvSpPr>
          <p:cNvPr id="5" name="TextBox 4"/>
          <p:cNvSpPr txBox="1"/>
          <p:nvPr/>
        </p:nvSpPr>
        <p:spPr>
          <a:xfrm>
            <a:off x="449177" y="5074399"/>
            <a:ext cx="8230988" cy="1446550"/>
          </a:xfrm>
          <a:prstGeom prst="rect">
            <a:avLst/>
          </a:prstGeom>
          <a:noFill/>
        </p:spPr>
        <p:txBody>
          <a:bodyPr wrap="square" rtlCol="0">
            <a:spAutoFit/>
          </a:bodyPr>
          <a:lstStyle/>
          <a:p>
            <a:pPr algn="ctr"/>
            <a:r>
              <a:rPr lang="en-US" sz="4400" b="1" dirty="0" smtClean="0">
                <a:effectLst>
                  <a:outerShdw dist="63500" dir="2700000" algn="tl" rotWithShape="0">
                    <a:schemeClr val="bg1"/>
                  </a:outerShdw>
                </a:effectLst>
                <a:latin typeface="Century Gothic"/>
                <a:cs typeface="Century Gothic"/>
              </a:rPr>
              <a:t>Pick the wrong path and end up in the loony bin.</a:t>
            </a:r>
          </a:p>
        </p:txBody>
      </p:sp>
    </p:spTree>
    <p:extLst>
      <p:ext uri="{BB962C8B-B14F-4D97-AF65-F5344CB8AC3E}">
        <p14:creationId xmlns:p14="http://schemas.microsoft.com/office/powerpoint/2010/main" val="96360041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t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52445767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tk_talk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46591011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rldsbestp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38130" y="358818"/>
            <a:ext cx="8230988" cy="1785104"/>
          </a:xfrm>
          <a:prstGeom prst="rect">
            <a:avLst/>
          </a:prstGeom>
          <a:noFill/>
        </p:spPr>
        <p:txBody>
          <a:bodyPr wrap="square" rtlCol="0">
            <a:spAutoFit/>
          </a:bodyPr>
          <a:lstStyle/>
          <a:p>
            <a:pPr algn="ctr"/>
            <a:r>
              <a:rPr lang="en-US" sz="5500" b="1" dirty="0" smtClean="0">
                <a:solidFill>
                  <a:schemeClr val="bg1"/>
                </a:solidFill>
                <a:effectLst>
                  <a:outerShdw blurRad="50800" dist="38100" dir="2700000" algn="tl" rotWithShape="0">
                    <a:srgbClr val="000000"/>
                  </a:outerShdw>
                </a:effectLst>
                <a:latin typeface="Century Gothic"/>
                <a:cs typeface="Century Gothic"/>
              </a:rPr>
              <a:t>World’s Best Pizza Cutter</a:t>
            </a:r>
          </a:p>
        </p:txBody>
      </p:sp>
    </p:spTree>
    <p:extLst>
      <p:ext uri="{BB962C8B-B14F-4D97-AF65-F5344CB8AC3E}">
        <p14:creationId xmlns:p14="http://schemas.microsoft.com/office/powerpoint/2010/main" val="183638658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pizz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38130" y="369861"/>
            <a:ext cx="8230988" cy="707886"/>
          </a:xfrm>
          <a:prstGeom prst="rect">
            <a:avLst/>
          </a:prstGeom>
          <a:noFill/>
        </p:spPr>
        <p:txBody>
          <a:bodyPr wrap="square" rtlCol="0">
            <a:spAutoFit/>
          </a:bodyPr>
          <a:lstStyle/>
          <a:p>
            <a:pPr algn="ctr"/>
            <a:r>
              <a:rPr lang="en-US" sz="4000" b="1" dirty="0" smtClean="0">
                <a:latin typeface="Century Gothic"/>
                <a:cs typeface="Century Gothic"/>
              </a:rPr>
              <a:t>Web development solutions… </a:t>
            </a:r>
          </a:p>
        </p:txBody>
      </p:sp>
      <p:sp>
        <p:nvSpPr>
          <p:cNvPr id="6" name="TextBox 5"/>
          <p:cNvSpPr txBox="1"/>
          <p:nvPr/>
        </p:nvSpPr>
        <p:spPr>
          <a:xfrm>
            <a:off x="438130" y="5812090"/>
            <a:ext cx="8230988" cy="707886"/>
          </a:xfrm>
          <a:prstGeom prst="rect">
            <a:avLst/>
          </a:prstGeom>
          <a:noFill/>
        </p:spPr>
        <p:txBody>
          <a:bodyPr wrap="square" rtlCol="0">
            <a:spAutoFit/>
          </a:bodyPr>
          <a:lstStyle/>
          <a:p>
            <a:pPr algn="ctr"/>
            <a:r>
              <a:rPr lang="en-US" sz="4000" b="1" dirty="0" smtClean="0">
                <a:latin typeface="Century Gothic"/>
                <a:cs typeface="Century Gothic"/>
              </a:rPr>
              <a:t>Are NOT LIKE pizza cutters.</a:t>
            </a:r>
          </a:p>
        </p:txBody>
      </p:sp>
    </p:spTree>
    <p:extLst>
      <p:ext uri="{BB962C8B-B14F-4D97-AF65-F5344CB8AC3E}">
        <p14:creationId xmlns:p14="http://schemas.microsoft.com/office/powerpoint/2010/main" val="3233031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771644" y="1907636"/>
            <a:ext cx="7591518" cy="3046988"/>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However, there are </a:t>
            </a:r>
            <a:r>
              <a:rPr lang="en-US" sz="4800" b="1" dirty="0" smtClean="0">
                <a:solidFill>
                  <a:schemeClr val="accent6"/>
                </a:solidFill>
                <a:latin typeface="Century Gothic"/>
                <a:cs typeface="Century Gothic"/>
              </a:rPr>
              <a:t>critical factors </a:t>
            </a:r>
            <a:r>
              <a:rPr lang="en-US" sz="4800" b="1" dirty="0" smtClean="0">
                <a:solidFill>
                  <a:schemeClr val="bg1"/>
                </a:solidFill>
                <a:latin typeface="Century Gothic"/>
                <a:cs typeface="Century Gothic"/>
              </a:rPr>
              <a:t>that can help in making a correct development decision.</a:t>
            </a:r>
          </a:p>
        </p:txBody>
      </p:sp>
    </p:spTree>
    <p:extLst>
      <p:ext uri="{BB962C8B-B14F-4D97-AF65-F5344CB8AC3E}">
        <p14:creationId xmlns:p14="http://schemas.microsoft.com/office/powerpoint/2010/main" val="302845864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uttergar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68" cy="6858000"/>
          </a:xfrm>
          <a:prstGeom prst="rect">
            <a:avLst/>
          </a:prstGeom>
        </p:spPr>
      </p:pic>
      <p:sp>
        <p:nvSpPr>
          <p:cNvPr id="4" name="TextBox 3"/>
          <p:cNvSpPr txBox="1"/>
          <p:nvPr/>
        </p:nvSpPr>
        <p:spPr>
          <a:xfrm>
            <a:off x="282242" y="373564"/>
            <a:ext cx="8377456" cy="584776"/>
          </a:xfrm>
          <a:prstGeom prst="rect">
            <a:avLst/>
          </a:prstGeom>
          <a:noFill/>
        </p:spPr>
        <p:txBody>
          <a:bodyPr wrap="square" rtlCol="0">
            <a:spAutoFit/>
          </a:bodyPr>
          <a:lstStyle/>
          <a:p>
            <a:pPr algn="ctr"/>
            <a:r>
              <a:rPr lang="en-US" sz="3200" b="1" dirty="0" smtClean="0">
                <a:solidFill>
                  <a:schemeClr val="bg1"/>
                </a:solidFill>
                <a:effectLst>
                  <a:outerShdw blurRad="50800" dist="38100" dir="2700000" algn="tl" rotWithShape="0">
                    <a:srgbClr val="000000"/>
                  </a:outerShdw>
                </a:effectLst>
                <a:latin typeface="Century Gothic"/>
                <a:cs typeface="Century Gothic"/>
              </a:rPr>
              <a:t>OH NO!</a:t>
            </a:r>
            <a:endParaRPr lang="en-US" sz="3200" b="1" dirty="0" smtClean="0">
              <a:solidFill>
                <a:schemeClr val="bg1"/>
              </a:solidFill>
              <a:effectLst>
                <a:outerShdw blurRad="50800" dist="38100" dir="2700000" algn="tl" rotWithShape="0">
                  <a:srgbClr val="000000"/>
                </a:outerShdw>
              </a:effectLst>
              <a:latin typeface="Century Gothic"/>
              <a:cs typeface="Century Gothic"/>
            </a:endParaRPr>
          </a:p>
        </p:txBody>
      </p:sp>
    </p:spTree>
    <p:extLst>
      <p:ext uri="{BB962C8B-B14F-4D97-AF65-F5344CB8AC3E}">
        <p14:creationId xmlns:p14="http://schemas.microsoft.com/office/powerpoint/2010/main" val="132585684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rkboard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027071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738515" y="2183711"/>
            <a:ext cx="7591518" cy="2308324"/>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Let’s take a look at two of the </a:t>
            </a:r>
            <a:r>
              <a:rPr lang="en-US" sz="4800" b="1" dirty="0" smtClean="0">
                <a:solidFill>
                  <a:schemeClr val="accent6"/>
                </a:solidFill>
                <a:latin typeface="Century Gothic"/>
                <a:cs typeface="Century Gothic"/>
              </a:rPr>
              <a:t>most common </a:t>
            </a:r>
            <a:r>
              <a:rPr lang="en-US" sz="4800" b="1" dirty="0" smtClean="0">
                <a:solidFill>
                  <a:schemeClr val="bg1"/>
                </a:solidFill>
                <a:latin typeface="Century Gothic"/>
                <a:cs typeface="Century Gothic"/>
              </a:rPr>
              <a:t>development options...</a:t>
            </a:r>
          </a:p>
        </p:txBody>
      </p:sp>
    </p:spTree>
    <p:extLst>
      <p:ext uri="{BB962C8B-B14F-4D97-AF65-F5344CB8AC3E}">
        <p14:creationId xmlns:p14="http://schemas.microsoft.com/office/powerpoint/2010/main" val="382251814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z="3300" b="1" dirty="0" smtClean="0">
                <a:solidFill>
                  <a:schemeClr val="accent6"/>
                </a:solidFill>
                <a:latin typeface="Century Gothic"/>
                <a:cs typeface="Century Gothic"/>
              </a:rPr>
              <a:t>Content Management Systems</a:t>
            </a:r>
            <a:endParaRPr lang="en-US" sz="3300" b="1" dirty="0">
              <a:solidFill>
                <a:schemeClr val="accent6"/>
              </a:solidFill>
              <a:latin typeface="Century Gothic"/>
              <a:cs typeface="Century Gothic"/>
            </a:endParaRPr>
          </a:p>
        </p:txBody>
      </p:sp>
      <p:sp>
        <p:nvSpPr>
          <p:cNvPr id="18435" name="Rectangle 3"/>
          <p:cNvSpPr>
            <a:spLocks noGrp="1" noChangeArrowheads="1"/>
          </p:cNvSpPr>
          <p:nvPr>
            <p:ph type="body" idx="1"/>
          </p:nvPr>
        </p:nvSpPr>
        <p:spPr/>
        <p:txBody>
          <a:bodyPr/>
          <a:lstStyle/>
          <a:p>
            <a:pPr>
              <a:lnSpc>
                <a:spcPct val="140000"/>
              </a:lnSpc>
            </a:pPr>
            <a:r>
              <a:rPr lang="en-US" sz="2400" b="1" dirty="0" smtClean="0">
                <a:latin typeface="Century Gothic"/>
                <a:cs typeface="Century Gothic"/>
              </a:rPr>
              <a:t>Several Options (</a:t>
            </a:r>
            <a:r>
              <a:rPr lang="en-US" sz="2400" b="1" dirty="0" err="1" smtClean="0">
                <a:latin typeface="Century Gothic"/>
                <a:cs typeface="Century Gothic"/>
              </a:rPr>
              <a:t>WordPress</a:t>
            </a:r>
            <a:r>
              <a:rPr lang="en-US" sz="2400" b="1" dirty="0" smtClean="0">
                <a:latin typeface="Century Gothic"/>
                <a:cs typeface="Century Gothic"/>
              </a:rPr>
              <a:t>, Drupal, </a:t>
            </a:r>
            <a:r>
              <a:rPr lang="en-US" sz="2400" b="1" dirty="0" err="1" smtClean="0">
                <a:latin typeface="Century Gothic"/>
                <a:cs typeface="Century Gothic"/>
              </a:rPr>
              <a:t>Joomla</a:t>
            </a:r>
            <a:r>
              <a:rPr lang="en-US" sz="2400" b="1" dirty="0" smtClean="0">
                <a:latin typeface="Century Gothic"/>
                <a:cs typeface="Century Gothic"/>
              </a:rPr>
              <a:t>, </a:t>
            </a:r>
            <a:r>
              <a:rPr lang="en-US" sz="2400" b="1" dirty="0" err="1" smtClean="0">
                <a:latin typeface="Century Gothic"/>
                <a:cs typeface="Century Gothic"/>
              </a:rPr>
              <a:t>Omeka</a:t>
            </a:r>
            <a:r>
              <a:rPr lang="en-US" sz="2400" b="1" dirty="0">
                <a:latin typeface="Century Gothic"/>
                <a:cs typeface="Century Gothic"/>
              </a:rPr>
              <a:t>)</a:t>
            </a:r>
            <a:r>
              <a:rPr lang="en-US" sz="2400" b="1" dirty="0" smtClean="0">
                <a:latin typeface="Century Gothic"/>
                <a:cs typeface="Century Gothic"/>
              </a:rPr>
              <a:t> </a:t>
            </a:r>
          </a:p>
          <a:p>
            <a:pPr>
              <a:lnSpc>
                <a:spcPct val="140000"/>
              </a:lnSpc>
            </a:pPr>
            <a:r>
              <a:rPr lang="en-US" sz="2400" b="1" dirty="0" smtClean="0">
                <a:latin typeface="Century Gothic"/>
                <a:cs typeface="Century Gothic"/>
              </a:rPr>
              <a:t>Easy to Set-Up</a:t>
            </a:r>
          </a:p>
          <a:p>
            <a:pPr>
              <a:lnSpc>
                <a:spcPct val="140000"/>
              </a:lnSpc>
            </a:pPr>
            <a:r>
              <a:rPr lang="en-US" sz="2400" b="1" dirty="0" smtClean="0">
                <a:latin typeface="Century Gothic"/>
                <a:cs typeface="Century Gothic"/>
              </a:rPr>
              <a:t>Basic Templates</a:t>
            </a:r>
          </a:p>
          <a:p>
            <a:pPr>
              <a:lnSpc>
                <a:spcPct val="140000"/>
              </a:lnSpc>
            </a:pPr>
            <a:r>
              <a:rPr lang="en-US" sz="2400" b="1" dirty="0" smtClean="0">
                <a:latin typeface="Century Gothic"/>
                <a:cs typeface="Century Gothic"/>
              </a:rPr>
              <a:t>Countless plug-ins</a:t>
            </a:r>
            <a:br>
              <a:rPr lang="en-US" sz="2400" b="1" dirty="0" smtClean="0">
                <a:latin typeface="Century Gothic"/>
                <a:cs typeface="Century Gothic"/>
              </a:rPr>
            </a:br>
            <a:endParaRPr lang="en-US" sz="2400" b="1" dirty="0" smtClean="0">
              <a:latin typeface="Century Gothic"/>
              <a:cs typeface="Century Gothic"/>
            </a:endParaRPr>
          </a:p>
          <a:p>
            <a:pPr>
              <a:lnSpc>
                <a:spcPct val="140000"/>
              </a:lnSpc>
            </a:pPr>
            <a:r>
              <a:rPr lang="en-US" sz="2400" b="1" dirty="0" smtClean="0">
                <a:latin typeface="Century Gothic"/>
                <a:cs typeface="Century Gothic"/>
              </a:rPr>
              <a:t>But if something goes wrong on the back-end…</a:t>
            </a:r>
          </a:p>
          <a:p>
            <a:pPr>
              <a:lnSpc>
                <a:spcPct val="140000"/>
              </a:lnSpc>
            </a:pPr>
            <a:endParaRPr lang="en-US" sz="2400" b="1" dirty="0" smtClean="0">
              <a:latin typeface="Century Gothic"/>
              <a:cs typeface="Century Gothic"/>
            </a:endParaRPr>
          </a:p>
        </p:txBody>
      </p:sp>
    </p:spTree>
    <p:extLst>
      <p:ext uri="{BB962C8B-B14F-4D97-AF65-F5344CB8AC3E}">
        <p14:creationId xmlns:p14="http://schemas.microsoft.com/office/powerpoint/2010/main" val="31439309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ych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458893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z="3300" b="1" dirty="0" smtClean="0">
                <a:solidFill>
                  <a:schemeClr val="accent6"/>
                </a:solidFill>
                <a:latin typeface="Century Gothic"/>
                <a:cs typeface="Century Gothic"/>
              </a:rPr>
              <a:t>HTML/CSS</a:t>
            </a:r>
            <a:endParaRPr lang="en-US" sz="3300" b="1" dirty="0">
              <a:solidFill>
                <a:schemeClr val="accent6"/>
              </a:solidFill>
              <a:latin typeface="Century Gothic"/>
              <a:cs typeface="Century Gothic"/>
            </a:endParaRPr>
          </a:p>
        </p:txBody>
      </p:sp>
      <p:sp>
        <p:nvSpPr>
          <p:cNvPr id="18435" name="Rectangle 3"/>
          <p:cNvSpPr>
            <a:spLocks noGrp="1" noChangeArrowheads="1"/>
          </p:cNvSpPr>
          <p:nvPr>
            <p:ph type="body" idx="1"/>
          </p:nvPr>
        </p:nvSpPr>
        <p:spPr/>
        <p:txBody>
          <a:bodyPr>
            <a:normAutofit/>
          </a:bodyPr>
          <a:lstStyle/>
          <a:p>
            <a:pPr>
              <a:lnSpc>
                <a:spcPct val="140000"/>
              </a:lnSpc>
            </a:pPr>
            <a:r>
              <a:rPr lang="en-US" sz="2400" b="1" dirty="0" smtClean="0">
                <a:latin typeface="Century Gothic"/>
                <a:cs typeface="Century Gothic"/>
              </a:rPr>
              <a:t>Requires a Program to Build and Manage Site (Dreamweaver, Muse, Contribute)</a:t>
            </a:r>
          </a:p>
          <a:p>
            <a:pPr>
              <a:lnSpc>
                <a:spcPct val="140000"/>
              </a:lnSpc>
            </a:pPr>
            <a:r>
              <a:rPr lang="en-US" sz="2400" b="1" dirty="0" smtClean="0">
                <a:latin typeface="Century Gothic"/>
                <a:cs typeface="Century Gothic"/>
              </a:rPr>
              <a:t>If It Can Be Designed, It Can Be Built</a:t>
            </a:r>
          </a:p>
          <a:p>
            <a:pPr>
              <a:lnSpc>
                <a:spcPct val="140000"/>
              </a:lnSpc>
            </a:pPr>
            <a:r>
              <a:rPr lang="en-US" sz="2400" b="1" dirty="0" smtClean="0">
                <a:latin typeface="Century Gothic"/>
                <a:cs typeface="Century Gothic"/>
              </a:rPr>
              <a:t>Once You Know What You Are Doing, You Can Build Completely Customized Sites and Pages FAST</a:t>
            </a:r>
            <a:br>
              <a:rPr lang="en-US" sz="2400" b="1" dirty="0" smtClean="0">
                <a:latin typeface="Century Gothic"/>
                <a:cs typeface="Century Gothic"/>
              </a:rPr>
            </a:br>
            <a:endParaRPr lang="en-US" sz="2400" b="1" dirty="0" smtClean="0">
              <a:latin typeface="Century Gothic"/>
              <a:cs typeface="Century Gothic"/>
            </a:endParaRPr>
          </a:p>
          <a:p>
            <a:pPr>
              <a:lnSpc>
                <a:spcPct val="140000"/>
              </a:lnSpc>
            </a:pPr>
            <a:r>
              <a:rPr lang="en-US" sz="2400" b="1" dirty="0" smtClean="0">
                <a:latin typeface="Century Gothic"/>
                <a:cs typeface="Century Gothic"/>
              </a:rPr>
              <a:t>However It Takes Some Time To Learn What You Are Doing…</a:t>
            </a:r>
          </a:p>
          <a:p>
            <a:pPr>
              <a:lnSpc>
                <a:spcPct val="140000"/>
              </a:lnSpc>
            </a:pPr>
            <a:endParaRPr lang="en-US" sz="2400" b="1" dirty="0" smtClean="0">
              <a:latin typeface="Century Gothic"/>
              <a:cs typeface="Century Gothic"/>
            </a:endParaRPr>
          </a:p>
        </p:txBody>
      </p:sp>
    </p:spTree>
    <p:extLst>
      <p:ext uri="{BB962C8B-B14F-4D97-AF65-F5344CB8AC3E}">
        <p14:creationId xmlns:p14="http://schemas.microsoft.com/office/powerpoint/2010/main" val="2511215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752432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gthi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755779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474870" y="1024196"/>
            <a:ext cx="8216347" cy="4832092"/>
          </a:xfrm>
          <a:prstGeom prst="rect">
            <a:avLst/>
          </a:prstGeom>
          <a:noFill/>
        </p:spPr>
        <p:txBody>
          <a:bodyPr wrap="square" rtlCol="0">
            <a:spAutoFit/>
          </a:bodyPr>
          <a:lstStyle/>
          <a:p>
            <a:pPr algn="ctr"/>
            <a:r>
              <a:rPr lang="en-US" sz="4400" b="1" dirty="0" smtClean="0">
                <a:solidFill>
                  <a:schemeClr val="bg1"/>
                </a:solidFill>
                <a:latin typeface="Century Gothic"/>
                <a:cs typeface="Century Gothic"/>
              </a:rPr>
              <a:t>When building ANY Web site, the </a:t>
            </a:r>
            <a:r>
              <a:rPr lang="en-US" sz="4400" b="1" dirty="0" smtClean="0">
                <a:solidFill>
                  <a:schemeClr val="accent6"/>
                </a:solidFill>
                <a:latin typeface="Century Gothic"/>
                <a:cs typeface="Century Gothic"/>
              </a:rPr>
              <a:t>technology platform</a:t>
            </a:r>
            <a:r>
              <a:rPr lang="en-US" sz="4400" b="1" dirty="0" smtClean="0">
                <a:solidFill>
                  <a:schemeClr val="bg1"/>
                </a:solidFill>
                <a:latin typeface="Century Gothic"/>
                <a:cs typeface="Century Gothic"/>
              </a:rPr>
              <a:t> should not be the first decision in the project.</a:t>
            </a:r>
          </a:p>
          <a:p>
            <a:pPr algn="ctr"/>
            <a:endParaRPr lang="en-US" sz="4400" b="1" dirty="0">
              <a:solidFill>
                <a:schemeClr val="bg1"/>
              </a:solidFill>
              <a:latin typeface="Century Gothic"/>
              <a:cs typeface="Century Gothic"/>
            </a:endParaRPr>
          </a:p>
          <a:p>
            <a:pPr algn="ctr"/>
            <a:r>
              <a:rPr lang="en-US" sz="4400" b="1" dirty="0" smtClean="0">
                <a:solidFill>
                  <a:schemeClr val="bg1"/>
                </a:solidFill>
                <a:latin typeface="Century Gothic"/>
                <a:cs typeface="Century Gothic"/>
              </a:rPr>
              <a:t>If it is,</a:t>
            </a:r>
            <a:br>
              <a:rPr lang="en-US" sz="4400" b="1" dirty="0" smtClean="0">
                <a:solidFill>
                  <a:schemeClr val="bg1"/>
                </a:solidFill>
                <a:latin typeface="Century Gothic"/>
                <a:cs typeface="Century Gothic"/>
              </a:rPr>
            </a:br>
            <a:r>
              <a:rPr lang="en-US" sz="4400" b="1" dirty="0" smtClean="0">
                <a:solidFill>
                  <a:schemeClr val="bg1"/>
                </a:solidFill>
                <a:latin typeface="Century Gothic"/>
                <a:cs typeface="Century Gothic"/>
              </a:rPr>
              <a:t>stop and start over.</a:t>
            </a:r>
          </a:p>
        </p:txBody>
      </p:sp>
    </p:spTree>
    <p:extLst>
      <p:ext uri="{BB962C8B-B14F-4D97-AF65-F5344CB8AC3E}">
        <p14:creationId xmlns:p14="http://schemas.microsoft.com/office/powerpoint/2010/main" val="408923613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474870" y="2415614"/>
            <a:ext cx="8216347" cy="1754327"/>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Oh,…and</a:t>
            </a:r>
            <a:br>
              <a:rPr lang="en-US" sz="5400" b="1" dirty="0" smtClean="0">
                <a:solidFill>
                  <a:schemeClr val="bg1"/>
                </a:solidFill>
                <a:latin typeface="Century Gothic"/>
                <a:cs typeface="Century Gothic"/>
              </a:rPr>
            </a:br>
            <a:r>
              <a:rPr lang="en-US" sz="5400" b="1" dirty="0" smtClean="0">
                <a:solidFill>
                  <a:schemeClr val="accent6"/>
                </a:solidFill>
                <a:latin typeface="Century Gothic"/>
                <a:cs typeface="Century Gothic"/>
              </a:rPr>
              <a:t>ONE MORE THING</a:t>
            </a:r>
            <a:r>
              <a:rPr lang="en-US" sz="5400" b="1" dirty="0" smtClean="0">
                <a:solidFill>
                  <a:schemeClr val="bg1"/>
                </a:solidFill>
                <a:latin typeface="Century Gothic"/>
                <a:cs typeface="Century Gothic"/>
              </a:rPr>
              <a:t>.</a:t>
            </a:r>
          </a:p>
        </p:txBody>
      </p:sp>
    </p:spTree>
    <p:extLst>
      <p:ext uri="{BB962C8B-B14F-4D97-AF65-F5344CB8AC3E}">
        <p14:creationId xmlns:p14="http://schemas.microsoft.com/office/powerpoint/2010/main" val="252875712"/>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bileusers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38130" y="369861"/>
            <a:ext cx="8230988" cy="707886"/>
          </a:xfrm>
          <a:prstGeom prst="rect">
            <a:avLst/>
          </a:prstGeom>
          <a:noFill/>
        </p:spPr>
        <p:txBody>
          <a:bodyPr wrap="square" rtlCol="0">
            <a:spAutoFit/>
          </a:bodyPr>
          <a:lstStyle/>
          <a:p>
            <a:pPr algn="ctr"/>
            <a:r>
              <a:rPr lang="en-US" sz="4000" b="1" dirty="0" smtClean="0">
                <a:latin typeface="Century Gothic"/>
                <a:cs typeface="Century Gothic"/>
              </a:rPr>
              <a:t>Don’t forget about Mobile.</a:t>
            </a:r>
          </a:p>
        </p:txBody>
      </p:sp>
    </p:spTree>
    <p:extLst>
      <p:ext uri="{BB962C8B-B14F-4D97-AF65-F5344CB8AC3E}">
        <p14:creationId xmlns:p14="http://schemas.microsoft.com/office/powerpoint/2010/main" val="9540545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12005</TotalTime>
  <Words>1977</Words>
  <Application>Microsoft Macintosh PowerPoint</Application>
  <PresentationFormat>On-screen Show (4:3)</PresentationFormat>
  <Paragraphs>300</Paragraphs>
  <Slides>102</Slides>
  <Notes>4</Notes>
  <HiddenSlides>0</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Brainstorming</vt:lpstr>
      <vt:lpstr>Brainstorming</vt:lpstr>
      <vt:lpstr>Brainstorming</vt:lpstr>
      <vt:lpstr>Brainstorming Examples</vt:lpstr>
      <vt:lpstr>Brainstorming Example</vt:lpstr>
      <vt:lpstr>Brainstorming Example</vt:lpstr>
      <vt:lpstr>Categorization</vt:lpstr>
      <vt:lpstr>PowerPoint Presentation</vt:lpstr>
      <vt:lpstr>PowerPoint Presentation</vt:lpstr>
      <vt:lpstr>PowerPoint Presentation</vt:lpstr>
      <vt:lpstr>Categorization</vt:lpstr>
      <vt:lpstr>Categorization</vt:lpstr>
      <vt:lpstr>Categorization</vt:lpstr>
      <vt:lpstr>Categorization</vt:lpstr>
      <vt:lpstr>Categorization</vt:lpstr>
      <vt:lpstr>PowerPoint Presentation</vt:lpstr>
      <vt:lpstr>PowerPoint Presentation</vt:lpstr>
      <vt:lpstr>PowerPoint Presentation</vt:lpstr>
      <vt:lpstr>What Is Usability (Navigation)?</vt:lpstr>
      <vt:lpstr>User Experience</vt:lpstr>
      <vt:lpstr>User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Layout</vt:lpstr>
      <vt:lpstr>PowerPoint Presentation</vt:lpstr>
      <vt:lpstr>PowerPoint Presentation</vt:lpstr>
      <vt:lpstr>PowerPoint Presentation</vt:lpstr>
      <vt:lpstr>PowerPoint Presentation</vt:lpstr>
      <vt:lpstr>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 Management Systems</vt:lpstr>
      <vt:lpstr>PowerPoint Presentation</vt:lpstr>
      <vt:lpstr>HTML/CSS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Kennesaw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ITS</dc:creator>
  <cp:lastModifiedBy>ITS</cp:lastModifiedBy>
  <cp:revision>100</cp:revision>
  <dcterms:created xsi:type="dcterms:W3CDTF">2013-10-11T12:31:37Z</dcterms:created>
  <dcterms:modified xsi:type="dcterms:W3CDTF">2014-01-21T18:29:14Z</dcterms:modified>
</cp:coreProperties>
</file>