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13" r:id="rId3"/>
    <p:sldId id="441" r:id="rId4"/>
    <p:sldId id="317" r:id="rId5"/>
    <p:sldId id="442" r:id="rId6"/>
    <p:sldId id="400" r:id="rId7"/>
    <p:sldId id="443" r:id="rId8"/>
    <p:sldId id="437" r:id="rId9"/>
    <p:sldId id="432" r:id="rId10"/>
    <p:sldId id="444" r:id="rId11"/>
    <p:sldId id="348" r:id="rId12"/>
    <p:sldId id="398" r:id="rId13"/>
    <p:sldId id="445" r:id="rId14"/>
    <p:sldId id="364" r:id="rId15"/>
    <p:sldId id="446" r:id="rId16"/>
    <p:sldId id="447" r:id="rId17"/>
    <p:sldId id="448" r:id="rId18"/>
    <p:sldId id="281" r:id="rId19"/>
    <p:sldId id="410" r:id="rId20"/>
    <p:sldId id="449" r:id="rId21"/>
    <p:sldId id="450" r:id="rId22"/>
    <p:sldId id="451" r:id="rId23"/>
    <p:sldId id="411" r:id="rId24"/>
    <p:sldId id="452" r:id="rId25"/>
    <p:sldId id="44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17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53"/>
    <p:restoredTop sz="90435" autoAdjust="0"/>
  </p:normalViewPr>
  <p:slideViewPr>
    <p:cSldViewPr snapToGrid="0" snapToObjects="1">
      <p:cViewPr varScale="1">
        <p:scale>
          <a:sx n="119" d="100"/>
          <a:sy n="119" d="100"/>
        </p:scale>
        <p:origin x="13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B2A4B-F289-DC48-8290-30A8508779E3}" type="datetimeFigureOut">
              <a:rPr lang="en-US" smtClean="0"/>
              <a:t>6/27/23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2685E-9A15-DD44-B50B-276A6134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2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2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7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5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7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6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2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55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0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C8188-5ED6-E348-A6E4-567292A4FA19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3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783" y="590451"/>
            <a:ext cx="8454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3A3A3A"/>
                </a:solidFill>
                <a:latin typeface="Century Gothic" panose="020B0502020202020204" pitchFamily="34" charset="0"/>
              </a:rPr>
              <a:t>Getting Comfortable with the Uncomfortable</a:t>
            </a:r>
            <a:endParaRPr lang="en-US" sz="3200" b="1" dirty="0">
              <a:solidFill>
                <a:srgbClr val="3A3A3A"/>
              </a:solidFill>
              <a:latin typeface="Century Gothic" panose="020B0502020202020204" pitchFamily="34" charset="0"/>
              <a:cs typeface="Century Gothic"/>
            </a:endParaRPr>
          </a:p>
        </p:txBody>
      </p:sp>
      <p:pic>
        <p:nvPicPr>
          <p:cNvPr id="1026" name="Picture 2" descr="Side Eye | Know Your Meme">
            <a:extLst>
              <a:ext uri="{FF2B5EF4-FFF2-40B4-BE49-F238E27FC236}">
                <a16:creationId xmlns:a16="http://schemas.microsoft.com/office/drawing/2014/main" id="{F15F4129-54D9-4E6E-270E-CF88B7FD4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67" y="3176545"/>
            <a:ext cx="5609063" cy="31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774836-51ED-1CA3-30FA-8DA0ACA8D0E4}"/>
              </a:ext>
            </a:extLst>
          </p:cNvPr>
          <p:cNvSpPr txBox="1"/>
          <p:nvPr/>
        </p:nvSpPr>
        <p:spPr>
          <a:xfrm>
            <a:off x="344782" y="2119682"/>
            <a:ext cx="8454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A3A3A"/>
                </a:solidFill>
                <a:latin typeface="Century Gothic" panose="020B0502020202020204" pitchFamily="34" charset="0"/>
                <a:cs typeface="Century Gothic"/>
              </a:rPr>
              <a:t>A Teambuilding Discussion to Benefit</a:t>
            </a:r>
            <a:br>
              <a:rPr lang="en-US" b="1" dirty="0">
                <a:solidFill>
                  <a:srgbClr val="3A3A3A"/>
                </a:solidFill>
                <a:latin typeface="Century Gothic" panose="020B0502020202020204" pitchFamily="34" charset="0"/>
                <a:cs typeface="Century Gothic"/>
              </a:rPr>
            </a:br>
            <a:r>
              <a:rPr lang="en-US" b="1" dirty="0">
                <a:solidFill>
                  <a:srgbClr val="3A3A3A"/>
                </a:solidFill>
                <a:latin typeface="Century Gothic" panose="020B0502020202020204" pitchFamily="34" charset="0"/>
                <a:cs typeface="Century Gothic"/>
              </a:rPr>
              <a:t>You, Your Team, and Your University Partners </a:t>
            </a:r>
          </a:p>
        </p:txBody>
      </p:sp>
    </p:spTree>
    <p:extLst>
      <p:ext uri="{BB962C8B-B14F-4D97-AF65-F5344CB8AC3E}">
        <p14:creationId xmlns:p14="http://schemas.microsoft.com/office/powerpoint/2010/main" val="3758631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118" y="2403931"/>
            <a:ext cx="8435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What does being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</a:rPr>
              <a:t>uncomfortable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 look like at work? </a:t>
            </a:r>
          </a:p>
        </p:txBody>
      </p:sp>
    </p:spTree>
    <p:extLst>
      <p:ext uri="{BB962C8B-B14F-4D97-AF65-F5344CB8AC3E}">
        <p14:creationId xmlns:p14="http://schemas.microsoft.com/office/powerpoint/2010/main" val="2454910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5DBAE-7090-3D3D-6434-70BDF3567AA9}"/>
              </a:ext>
            </a:extLst>
          </p:cNvPr>
          <p:cNvSpPr/>
          <p:nvPr/>
        </p:nvSpPr>
        <p:spPr>
          <a:xfrm>
            <a:off x="0" y="-96819"/>
            <a:ext cx="9144000" cy="69548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ere Are the Hardest-Hitting Twilight Zone Endings">
            <a:extLst>
              <a:ext uri="{FF2B5EF4-FFF2-40B4-BE49-F238E27FC236}">
                <a16:creationId xmlns:a16="http://schemas.microsoft.com/office/drawing/2014/main" id="{2B019484-4542-14AB-0D14-7A2C82211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677"/>
            <a:ext cx="9144000" cy="583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6506" y="3220353"/>
            <a:ext cx="82309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entury Gothic"/>
                <a:cs typeface="Century Gothic"/>
              </a:rPr>
              <a:t>UNCERTAINTY!</a:t>
            </a:r>
          </a:p>
        </p:txBody>
      </p:sp>
    </p:spTree>
    <p:extLst>
      <p:ext uri="{BB962C8B-B14F-4D97-AF65-F5344CB8AC3E}">
        <p14:creationId xmlns:p14="http://schemas.microsoft.com/office/powerpoint/2010/main" val="2621590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702CB3-68D2-AB19-3CCA-72EFADCCE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843" y="970891"/>
            <a:ext cx="5859157" cy="5916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8841" y="1536174"/>
            <a:ext cx="25660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A3A3A"/>
                </a:solidFill>
                <a:latin typeface="Century Gothic"/>
                <a:cs typeface="Century Gothic"/>
              </a:rPr>
              <a:t>Chris has a real-life example from this past week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397909-9414-87FE-E462-4DB4FDF32A86}"/>
              </a:ext>
            </a:extLst>
          </p:cNvPr>
          <p:cNvSpPr/>
          <p:nvPr/>
        </p:nvSpPr>
        <p:spPr>
          <a:xfrm>
            <a:off x="5723068" y="1879897"/>
            <a:ext cx="1688951" cy="5593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8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118" y="982176"/>
            <a:ext cx="84357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BREAKOUT #1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What are the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things at work </a:t>
            </a: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that make you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uncomfortable</a:t>
            </a: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?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Share a gif </a:t>
            </a: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in the Teams chat that represents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what makes you uncomfortable </a:t>
            </a: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at work.</a:t>
            </a:r>
            <a:r>
              <a:rPr lang="en-US" sz="36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4358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Photo | Man smiling with thumbs up">
            <a:extLst>
              <a:ext uri="{FF2B5EF4-FFF2-40B4-BE49-F238E27FC236}">
                <a16:creationId xmlns:a16="http://schemas.microsoft.com/office/drawing/2014/main" id="{8FBEDEF5-9A06-6983-4BB5-568E880D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8"/>
            <a:ext cx="5546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1547" y="897911"/>
            <a:ext cx="36576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/>
                <a:cs typeface="Century Gothic"/>
              </a:rPr>
              <a:t> Good job, everyone!</a:t>
            </a:r>
          </a:p>
          <a:p>
            <a:pPr algn="ctr"/>
            <a:endParaRPr lang="en-US" sz="3600" b="1" dirty="0">
              <a:latin typeface="Century Gothic"/>
              <a:cs typeface="Century Gothic"/>
            </a:endParaRPr>
          </a:p>
          <a:p>
            <a:pPr algn="ctr"/>
            <a:r>
              <a:rPr lang="en-US" sz="3600" b="1" dirty="0">
                <a:latin typeface="Century Gothic"/>
                <a:cs typeface="Century Gothic"/>
              </a:rPr>
              <a:t>The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first step </a:t>
            </a:r>
            <a:r>
              <a:rPr lang="en-US" sz="3600" b="1" dirty="0">
                <a:latin typeface="Century Gothic"/>
                <a:cs typeface="Century Gothic"/>
              </a:rPr>
              <a:t>in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managing</a:t>
            </a:r>
            <a:r>
              <a:rPr lang="en-US" sz="3600" b="1" dirty="0">
                <a:latin typeface="Century Gothic"/>
                <a:cs typeface="Century Gothic"/>
              </a:rPr>
              <a:t> the uncomfortable is identifying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what makes us</a:t>
            </a:r>
            <a:r>
              <a:rPr lang="en-US" sz="3600" b="1" dirty="0">
                <a:latin typeface="Century Gothic"/>
                <a:cs typeface="Century Gothic"/>
              </a:rPr>
              <a:t> uncomfortable.</a:t>
            </a:r>
          </a:p>
        </p:txBody>
      </p:sp>
    </p:spTree>
    <p:extLst>
      <p:ext uri="{BB962C8B-B14F-4D97-AF65-F5344CB8AC3E}">
        <p14:creationId xmlns:p14="http://schemas.microsoft.com/office/powerpoint/2010/main" val="2116683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118" y="1905506"/>
            <a:ext cx="8435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Strategies to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</a:rPr>
              <a:t>combat the uncomfortable</a:t>
            </a:r>
            <a:br>
              <a:rPr lang="en-US" sz="4800" b="1" dirty="0">
                <a:solidFill>
                  <a:schemeClr val="bg1"/>
                </a:solidFill>
                <a:latin typeface="Century Gothic"/>
              </a:rPr>
            </a:br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(uncertainty / fear / lack of communication)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</a:rPr>
              <a:t>at work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62166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A81016-6C2D-30D9-200B-B987E020D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107"/>
            <a:ext cx="4755380" cy="6302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5380" y="1166842"/>
            <a:ext cx="38835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A3A3A"/>
                </a:solidFill>
                <a:latin typeface="Century Gothic"/>
                <a:cs typeface="Century Gothic"/>
              </a:rPr>
              <a:t>Chris continues his real-life examples.</a:t>
            </a:r>
          </a:p>
          <a:p>
            <a:pPr algn="ctr"/>
            <a:endParaRPr lang="en-US" sz="36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3600" b="1" dirty="0">
                <a:solidFill>
                  <a:srgbClr val="3A3A3A"/>
                </a:solidFill>
                <a:latin typeface="Century Gothic"/>
                <a:cs typeface="Century Gothic"/>
              </a:rPr>
              <a:t>Most of mine come from gaps in communication.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397909-9414-87FE-E462-4DB4FDF32A86}"/>
              </a:ext>
            </a:extLst>
          </p:cNvPr>
          <p:cNvSpPr/>
          <p:nvPr/>
        </p:nvSpPr>
        <p:spPr>
          <a:xfrm rot="586755">
            <a:off x="1541544" y="1458420"/>
            <a:ext cx="2151059" cy="608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43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118" y="705177"/>
            <a:ext cx="843576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BREAKOUT #2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What are examples of strategies you use to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overcome</a:t>
            </a: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 being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uncomfortable</a:t>
            </a: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 /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uncertain</a:t>
            </a: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?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Share a fictional character whose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characteristics</a:t>
            </a: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 you take on when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overcoming adversity</a:t>
            </a: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.</a:t>
            </a:r>
            <a:r>
              <a:rPr lang="en-US" sz="36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430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8BE6E-62C2-8316-44D8-0FF36192D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6" y="688489"/>
            <a:ext cx="4745778" cy="6169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D29FAB-0B0E-26DB-9E8D-44934D8DF15F}"/>
              </a:ext>
            </a:extLst>
          </p:cNvPr>
          <p:cNvSpPr txBox="1"/>
          <p:nvPr/>
        </p:nvSpPr>
        <p:spPr>
          <a:xfrm>
            <a:off x="5109882" y="1166842"/>
            <a:ext cx="36576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/>
                <a:cs typeface="Century Gothic"/>
              </a:rPr>
              <a:t> Outstanding job!</a:t>
            </a:r>
          </a:p>
          <a:p>
            <a:pPr algn="ctr"/>
            <a:endParaRPr lang="en-US" sz="3600" b="1" dirty="0">
              <a:latin typeface="Century Gothic"/>
              <a:cs typeface="Century Gothic"/>
            </a:endParaRPr>
          </a:p>
          <a:p>
            <a:pPr algn="ctr"/>
            <a:r>
              <a:rPr lang="en-US" sz="3600" b="1" dirty="0">
                <a:latin typeface="Century Gothic"/>
                <a:cs typeface="Century Gothic"/>
              </a:rPr>
              <a:t>We can take steps to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mitigate the uncomfortable </a:t>
            </a:r>
            <a:r>
              <a:rPr lang="en-US" sz="3600" b="1" dirty="0">
                <a:latin typeface="Century Gothic"/>
                <a:cs typeface="Century Gothic"/>
              </a:rPr>
              <a:t>at work.</a:t>
            </a:r>
          </a:p>
        </p:txBody>
      </p:sp>
    </p:spTree>
    <p:extLst>
      <p:ext uri="{BB962C8B-B14F-4D97-AF65-F5344CB8AC3E}">
        <p14:creationId xmlns:p14="http://schemas.microsoft.com/office/powerpoint/2010/main" val="919363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CF0E4-7317-3819-1CED-CBB01ECE5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3" y="149194"/>
            <a:ext cx="8911883" cy="67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6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0119" y="429983"/>
            <a:ext cx="672180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Higher Ed Responsive Web Design is more than putting a Web site on a phone. It is a complicated process that requires complex practices and solutions</a:t>
            </a:r>
            <a:r>
              <a:rPr lang="en-US" sz="5400" b="1" dirty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2633" y="1966327"/>
            <a:ext cx="44284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A3A3A"/>
                </a:solidFill>
                <a:latin typeface="Century Gothic"/>
                <a:cs typeface="Century Gothic"/>
              </a:rPr>
              <a:t>So,…what exactly are we going to be talking about today?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606CB8-83E2-254E-EB0D-2681F8584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46" y="568712"/>
            <a:ext cx="4176087" cy="6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53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4B11D1-AE4B-6235-E613-B9691CBF62A6}"/>
              </a:ext>
            </a:extLst>
          </p:cNvPr>
          <p:cNvSpPr txBox="1"/>
          <p:nvPr/>
        </p:nvSpPr>
        <p:spPr>
          <a:xfrm>
            <a:off x="354118" y="1905506"/>
            <a:ext cx="8435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Realistic strategies to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</a:rPr>
              <a:t>collaboratively manage </a:t>
            </a:r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the uncomfortable within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</a:rPr>
              <a:t>teams</a:t>
            </a:r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.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8266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474AA3-6091-7220-D6C4-386AA5A8E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6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305" y="793024"/>
            <a:ext cx="38835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highlight>
                  <a:srgbClr val="3A3A3A"/>
                </a:highlight>
                <a:latin typeface="Century Gothic"/>
                <a:cs typeface="Century Gothic"/>
              </a:rPr>
              <a:t>Chris continues his real-life examples.</a:t>
            </a:r>
          </a:p>
          <a:p>
            <a:pPr algn="ctr"/>
            <a:endParaRPr lang="en-US" sz="3600" b="1" dirty="0">
              <a:solidFill>
                <a:schemeClr val="bg1"/>
              </a:solidFill>
              <a:highlight>
                <a:srgbClr val="3A3A3A"/>
              </a:highlight>
              <a:latin typeface="Century Gothic"/>
              <a:cs typeface="Century Gothic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highlight>
                  <a:srgbClr val="3A3A3A"/>
                </a:highlight>
                <a:latin typeface="Century Gothic"/>
                <a:cs typeface="Century Gothic"/>
              </a:rPr>
              <a:t>This is my band. We have been working collaboratively since 1989.  </a:t>
            </a:r>
          </a:p>
        </p:txBody>
      </p:sp>
    </p:spTree>
    <p:extLst>
      <p:ext uri="{BB962C8B-B14F-4D97-AF65-F5344CB8AC3E}">
        <p14:creationId xmlns:p14="http://schemas.microsoft.com/office/powerpoint/2010/main" val="2142772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053" y="382012"/>
            <a:ext cx="431094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BREAKOUT #3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b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For each value, what might make you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uncomfortable</a:t>
            </a: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 and how can you </a:t>
            </a:r>
            <a:r>
              <a:rPr lang="en-US" sz="3600" b="1" dirty="0">
                <a:solidFill>
                  <a:schemeClr val="accent6"/>
                </a:solidFill>
                <a:latin typeface="Century Gothic"/>
              </a:rPr>
              <a:t>manage that uncertainty </a:t>
            </a: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together as a team?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E48B7-597E-CF7D-ABE9-C033567E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052" y="0"/>
            <a:ext cx="4310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84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E75052-415E-25D4-3B85-36B6E1849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14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4B11D1-AE4B-6235-E613-B9691CBF62A6}"/>
              </a:ext>
            </a:extLst>
          </p:cNvPr>
          <p:cNvSpPr txBox="1"/>
          <p:nvPr/>
        </p:nvSpPr>
        <p:spPr>
          <a:xfrm>
            <a:off x="354118" y="1997839"/>
            <a:ext cx="8435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/>
              </a:rPr>
              <a:t>Reframe the </a:t>
            </a:r>
            <a:r>
              <a:rPr lang="en-US" sz="6000" b="1" dirty="0">
                <a:solidFill>
                  <a:schemeClr val="accent6"/>
                </a:solidFill>
                <a:latin typeface="Century Gothic"/>
              </a:rPr>
              <a:t>uncomfortable</a:t>
            </a:r>
            <a:r>
              <a:rPr lang="en-US" sz="6000" b="1" dirty="0">
                <a:solidFill>
                  <a:schemeClr val="bg1"/>
                </a:solidFill>
                <a:latin typeface="Century Gothic"/>
              </a:rPr>
              <a:t> as </a:t>
            </a:r>
            <a:r>
              <a:rPr lang="en-US" sz="6000" b="1" dirty="0">
                <a:solidFill>
                  <a:schemeClr val="accent6"/>
                </a:solidFill>
                <a:latin typeface="Century Gothic"/>
              </a:rPr>
              <a:t>possibility</a:t>
            </a:r>
            <a:r>
              <a:rPr lang="en-US" sz="6000" b="1" dirty="0">
                <a:solidFill>
                  <a:schemeClr val="bg1"/>
                </a:solidFill>
                <a:latin typeface="Century Gothic"/>
              </a:rPr>
              <a:t>.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181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EBE679-ABB3-88E4-55A4-173B47A09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543" y="422461"/>
            <a:ext cx="386263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Questions, </a:t>
            </a:r>
            <a:r>
              <a:rPr lang="en-US" sz="4800" b="1" dirty="0">
                <a:solidFill>
                  <a:srgbClr val="FFC717"/>
                </a:solidFill>
                <a:latin typeface="Century Gothic"/>
                <a:cs typeface="Century Gothic"/>
              </a:rPr>
              <a:t>Discussions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, Thoughts, </a:t>
            </a:r>
            <a:r>
              <a:rPr lang="en-US" sz="4800" b="1" dirty="0">
                <a:solidFill>
                  <a:srgbClr val="FFC717"/>
                </a:solidFill>
                <a:latin typeface="Century Gothic"/>
              </a:rPr>
              <a:t>Comments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Century Gothic"/>
                <a:cs typeface="Century Gothic"/>
              </a:rPr>
              <a:t>Takeaways,and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4800" b="1" dirty="0">
                <a:solidFill>
                  <a:srgbClr val="FFC717"/>
                </a:solidFill>
                <a:latin typeface="Century Gothic"/>
              </a:rPr>
              <a:t>All-Around Wrap-Up</a:t>
            </a:r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837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241" y="373564"/>
            <a:ext cx="854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Century Gothic"/>
                <a:cs typeface="Century Gothic"/>
              </a:rPr>
              <a:t>Today’s 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2758" y="1303464"/>
            <a:ext cx="78941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A3A3A"/>
                </a:solidFill>
                <a:latin typeface="Century Gothic"/>
                <a:cs typeface="Century Gothic"/>
              </a:rPr>
              <a:t>Recap Our Prior Session (April 10</a:t>
            </a:r>
            <a:r>
              <a:rPr lang="en-US" sz="2400" b="1" baseline="30000" dirty="0">
                <a:solidFill>
                  <a:srgbClr val="3A3A3A"/>
                </a:solidFill>
                <a:latin typeface="Century Gothic"/>
                <a:cs typeface="Century Gothic"/>
              </a:rPr>
              <a:t>th</a:t>
            </a:r>
            <a:r>
              <a:rPr lang="en-US" sz="2400" b="1" dirty="0">
                <a:solidFill>
                  <a:srgbClr val="3A3A3A"/>
                </a:solidFill>
                <a:latin typeface="Century Gothic"/>
                <a:cs typeface="Century Gothic"/>
              </a:rPr>
              <a:t>)</a:t>
            </a:r>
          </a:p>
          <a:p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srgbClr val="3A3A3A"/>
                </a:solidFill>
                <a:latin typeface="Century Gothic"/>
                <a:cs typeface="Century Gothic"/>
              </a:rPr>
              <a:t>Getting Uncomfortable with the Uncomfortable</a:t>
            </a:r>
          </a:p>
          <a:p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pPr lvl="1"/>
            <a:r>
              <a:rPr lang="en-US" sz="2400" b="1" dirty="0">
                <a:solidFill>
                  <a:srgbClr val="3A3A3A"/>
                </a:solidFill>
                <a:latin typeface="Century Gothic"/>
              </a:rPr>
              <a:t>• What </a:t>
            </a:r>
            <a:r>
              <a:rPr lang="en-US" sz="2400" b="1" dirty="0">
                <a:solidFill>
                  <a:srgbClr val="3A3A3A"/>
                </a:solidFill>
                <a:latin typeface="Century Gothic"/>
                <a:cs typeface="Century Gothic"/>
              </a:rPr>
              <a:t>Does This Mean at Work</a:t>
            </a:r>
          </a:p>
          <a:p>
            <a:pPr lvl="1"/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pPr lvl="1"/>
            <a:r>
              <a:rPr lang="en-US" sz="2400" b="1" dirty="0">
                <a:solidFill>
                  <a:srgbClr val="3A3A3A"/>
                </a:solidFill>
                <a:latin typeface="Century Gothic"/>
              </a:rPr>
              <a:t>• </a:t>
            </a:r>
            <a:r>
              <a:rPr lang="en-US" sz="2400" b="1" dirty="0">
                <a:solidFill>
                  <a:srgbClr val="3A3A3A"/>
                </a:solidFill>
                <a:latin typeface="Century Gothic"/>
                <a:cs typeface="Century Gothic"/>
              </a:rPr>
              <a:t>Strategies to Adapt and Combat</a:t>
            </a:r>
          </a:p>
          <a:p>
            <a:pPr lvl="1"/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pPr lvl="1"/>
            <a:r>
              <a:rPr lang="en-US" sz="2400" b="1" dirty="0">
                <a:solidFill>
                  <a:srgbClr val="3A3A3A"/>
                </a:solidFill>
                <a:latin typeface="Century Gothic"/>
              </a:rPr>
              <a:t>• </a:t>
            </a:r>
            <a:r>
              <a:rPr lang="en-US" sz="2400" b="1" dirty="0">
                <a:solidFill>
                  <a:srgbClr val="3A3A3A"/>
                </a:solidFill>
                <a:latin typeface="Century Gothic"/>
                <a:cs typeface="Century Gothic"/>
              </a:rPr>
              <a:t>Aligning with Team Values</a:t>
            </a:r>
          </a:p>
          <a:p>
            <a:pPr lvl="1"/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pPr lvl="1"/>
            <a:r>
              <a:rPr lang="en-US" sz="2400" b="1" dirty="0">
                <a:solidFill>
                  <a:srgbClr val="3A3A3A"/>
                </a:solidFill>
                <a:latin typeface="Century Gothic"/>
              </a:rPr>
              <a:t>• </a:t>
            </a:r>
            <a:r>
              <a:rPr lang="en-US" sz="2400" b="1" dirty="0">
                <a:solidFill>
                  <a:srgbClr val="3A3A3A"/>
                </a:solidFill>
                <a:latin typeface="Century Gothic"/>
                <a:cs typeface="Century Gothic"/>
              </a:rPr>
              <a:t>Reframing the Uncomfortable as Possibility</a:t>
            </a:r>
          </a:p>
          <a:p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srgbClr val="3A3A3A"/>
                </a:solidFill>
                <a:latin typeface="Century Gothic"/>
                <a:cs typeface="Century Gothic"/>
              </a:rPr>
              <a:t>The LARGER Picture and Future Discussions</a:t>
            </a:r>
          </a:p>
        </p:txBody>
      </p:sp>
    </p:spTree>
    <p:extLst>
      <p:ext uri="{BB962C8B-B14F-4D97-AF65-F5344CB8AC3E}">
        <p14:creationId xmlns:p14="http://schemas.microsoft.com/office/powerpoint/2010/main" val="1315225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2049" y="2136338"/>
            <a:ext cx="27755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/>
                <a:cs typeface="Century Gothic"/>
              </a:rPr>
              <a:t>Prior Session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/>
                <a:cs typeface="Century Gothic"/>
              </a:rPr>
              <a:t>Recap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0C5E2-77BB-BDEF-CD90-250530AE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54" y="1245198"/>
            <a:ext cx="4964191" cy="436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6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241" y="373564"/>
            <a:ext cx="854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Century Gothic"/>
                <a:cs typeface="Century Gothic"/>
              </a:rPr>
              <a:t>Prior Session Recap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169" y="1626194"/>
            <a:ext cx="78941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A3A3A"/>
                </a:solidFill>
                <a:latin typeface="Century Gothic"/>
                <a:cs typeface="Century Gothic"/>
              </a:rPr>
              <a:t>The Guess the Logo Game</a:t>
            </a:r>
          </a:p>
          <a:p>
            <a:endParaRPr lang="en-US" sz="40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4000" b="1" dirty="0">
                <a:solidFill>
                  <a:srgbClr val="3A3A3A"/>
                </a:solidFill>
                <a:latin typeface="Century Gothic"/>
                <a:cs typeface="Century Gothic"/>
              </a:rPr>
              <a:t>Office Shark Tank</a:t>
            </a:r>
          </a:p>
          <a:p>
            <a:pPr lvl="1"/>
            <a:endParaRPr lang="en-US" sz="40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4000" b="1" dirty="0">
                <a:solidFill>
                  <a:srgbClr val="3A3A3A"/>
                </a:solidFill>
                <a:latin typeface="Century Gothic"/>
                <a:cs typeface="Century Gothic"/>
              </a:rPr>
              <a:t>Taking Notes (Sales Flyer / </a:t>
            </a:r>
            <a:r>
              <a:rPr lang="en-US" sz="4000" b="1" dirty="0" err="1">
                <a:solidFill>
                  <a:srgbClr val="3A3A3A"/>
                </a:solidFill>
                <a:latin typeface="Century Gothic"/>
                <a:cs typeface="Century Gothic"/>
              </a:rPr>
              <a:t>TPiR</a:t>
            </a:r>
            <a:r>
              <a:rPr lang="en-US" sz="4000" b="1" dirty="0">
                <a:solidFill>
                  <a:srgbClr val="3A3A3A"/>
                </a:solidFill>
                <a:latin typeface="Century Gothic"/>
                <a:cs typeface="Century Gothic"/>
              </a:rPr>
              <a:t>)</a:t>
            </a:r>
          </a:p>
          <a:p>
            <a:endParaRPr lang="en-US" sz="40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4000" b="1" dirty="0">
                <a:solidFill>
                  <a:srgbClr val="3A3A3A"/>
                </a:solidFill>
                <a:latin typeface="Century Gothic"/>
                <a:cs typeface="Century Gothic"/>
              </a:rPr>
              <a:t>Tallest Tech Tower</a:t>
            </a:r>
          </a:p>
        </p:txBody>
      </p:sp>
    </p:spTree>
    <p:extLst>
      <p:ext uri="{BB962C8B-B14F-4D97-AF65-F5344CB8AC3E}">
        <p14:creationId xmlns:p14="http://schemas.microsoft.com/office/powerpoint/2010/main" val="3413033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8986" y="436213"/>
            <a:ext cx="8377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Getting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  <a:cs typeface="Century Gothic"/>
              </a:rPr>
              <a:t>Comfortable</a:t>
            </a:r>
            <a:br>
              <a:rPr lang="en-US" sz="4800" b="1" dirty="0">
                <a:solidFill>
                  <a:schemeClr val="accent6"/>
                </a:solidFill>
                <a:latin typeface="Century Gothic"/>
                <a:cs typeface="Century Gothic"/>
              </a:rPr>
            </a:br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with the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  <a:cs typeface="Century Gothic"/>
              </a:rPr>
              <a:t>Uncomfortable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</a:p>
        </p:txBody>
      </p:sp>
      <p:pic>
        <p:nvPicPr>
          <p:cNvPr id="5122" name="Picture 2" descr="320+ Turtleneck Over Face Stock Photos, Pictures &amp; Royalty-Free Images -  iStock | Sweater over head, Putting shirt on, Putting on turtleneck">
            <a:extLst>
              <a:ext uri="{FF2B5EF4-FFF2-40B4-BE49-F238E27FC236}">
                <a16:creationId xmlns:a16="http://schemas.microsoft.com/office/drawing/2014/main" id="{115D5AB6-B1C2-9C7E-F0EB-33479122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61" y="2324916"/>
            <a:ext cx="6145306" cy="40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7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241" y="373564"/>
            <a:ext cx="854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Century Gothic"/>
                <a:cs typeface="Century Gothic"/>
              </a:rPr>
              <a:t>A Few Notes / Caveat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169" y="1518617"/>
            <a:ext cx="78941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A3A3A"/>
                </a:solidFill>
                <a:latin typeface="Century Gothic"/>
                <a:cs typeface="Century Gothic"/>
              </a:rPr>
              <a:t>Today is less about fun games but having a discussion (and learning how to team-build through communication).</a:t>
            </a:r>
          </a:p>
          <a:p>
            <a:endParaRPr lang="en-US" sz="28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800" b="1" dirty="0">
                <a:solidFill>
                  <a:srgbClr val="3A3A3A"/>
                </a:solidFill>
                <a:latin typeface="Century Gothic"/>
                <a:cs typeface="Century Gothic"/>
              </a:rPr>
              <a:t>We all have unique experiences that help frame what is uncomfortable and how to manage. </a:t>
            </a:r>
          </a:p>
          <a:p>
            <a:endParaRPr lang="en-US" sz="28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800" b="1" dirty="0">
                <a:solidFill>
                  <a:srgbClr val="3A3A3A"/>
                </a:solidFill>
                <a:latin typeface="Century Gothic"/>
                <a:cs typeface="Century Gothic"/>
              </a:rPr>
              <a:t>Chris is trying something new today. Embrace the challenge of growth in the uncomfortable.</a:t>
            </a:r>
          </a:p>
        </p:txBody>
      </p:sp>
    </p:spTree>
    <p:extLst>
      <p:ext uri="{BB962C8B-B14F-4D97-AF65-F5344CB8AC3E}">
        <p14:creationId xmlns:p14="http://schemas.microsoft.com/office/powerpoint/2010/main" val="47142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118" y="1575592"/>
            <a:ext cx="8435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What does being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</a:rPr>
              <a:t>uncomfortable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 look like at work?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4A65BC-704E-3325-9120-A4B0B1E89565}"/>
              </a:ext>
            </a:extLst>
          </p:cNvPr>
          <p:cNvSpPr txBox="1"/>
          <p:nvPr/>
        </p:nvSpPr>
        <p:spPr>
          <a:xfrm>
            <a:off x="248335" y="4372581"/>
            <a:ext cx="8435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But before we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</a:rPr>
              <a:t>answer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 that…</a:t>
            </a:r>
          </a:p>
        </p:txBody>
      </p:sp>
    </p:spTree>
    <p:extLst>
      <p:ext uri="{BB962C8B-B14F-4D97-AF65-F5344CB8AC3E}">
        <p14:creationId xmlns:p14="http://schemas.microsoft.com/office/powerpoint/2010/main" val="1130973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0" y="891297"/>
            <a:ext cx="4151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/>
                <a:cs typeface="Century Gothic"/>
              </a:rPr>
              <a:t>This is Kevin.</a:t>
            </a:r>
          </a:p>
          <a:p>
            <a:r>
              <a:rPr lang="en-US" sz="2000" b="1" dirty="0">
                <a:latin typeface="Century Gothic"/>
                <a:cs typeface="Century Gothic"/>
              </a:rPr>
              <a:t>KSU Lead Web Developer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093779-3BFE-1E81-A2D6-79A6F4C653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21923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E60A94-FE8D-D653-06A6-9C3D7A00F408}"/>
              </a:ext>
            </a:extLst>
          </p:cNvPr>
          <p:cNvSpPr txBox="1"/>
          <p:nvPr/>
        </p:nvSpPr>
        <p:spPr>
          <a:xfrm>
            <a:off x="4572000" y="1968955"/>
            <a:ext cx="4151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/>
                <a:cs typeface="Century Gothic"/>
              </a:rPr>
              <a:t>I asked Kevin this same question last week and he did that thing he is best at; he answered it immediately and it was incredibly accurate and insightful…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32595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15484</TotalTime>
  <Words>470</Words>
  <Application>Microsoft Macintosh PowerPoint</Application>
  <PresentationFormat>On-screen Show (4:3)</PresentationFormat>
  <Paragraphs>71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Kennesaw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ITS</dc:creator>
  <cp:lastModifiedBy>Christopher Ward</cp:lastModifiedBy>
  <cp:revision>174</cp:revision>
  <dcterms:created xsi:type="dcterms:W3CDTF">2013-10-11T12:31:37Z</dcterms:created>
  <dcterms:modified xsi:type="dcterms:W3CDTF">2023-06-28T14:57:34Z</dcterms:modified>
</cp:coreProperties>
</file>