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323" r:id="rId3"/>
    <p:sldId id="258" r:id="rId4"/>
    <p:sldId id="259" r:id="rId5"/>
    <p:sldId id="260" r:id="rId6"/>
    <p:sldId id="261" r:id="rId7"/>
    <p:sldId id="262" r:id="rId8"/>
    <p:sldId id="298" r:id="rId9"/>
    <p:sldId id="327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321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5" r:id="rId30"/>
    <p:sldId id="283" r:id="rId31"/>
    <p:sldId id="284" r:id="rId32"/>
    <p:sldId id="282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5" r:id="rId42"/>
    <p:sldId id="294" r:id="rId43"/>
    <p:sldId id="297" r:id="rId44"/>
    <p:sldId id="299" r:id="rId45"/>
    <p:sldId id="300" r:id="rId46"/>
    <p:sldId id="301" r:id="rId47"/>
    <p:sldId id="302" r:id="rId48"/>
    <p:sldId id="303" r:id="rId49"/>
    <p:sldId id="324" r:id="rId50"/>
    <p:sldId id="305" r:id="rId51"/>
    <p:sldId id="306" r:id="rId52"/>
    <p:sldId id="307" r:id="rId53"/>
    <p:sldId id="325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6" r:id="rId62"/>
    <p:sldId id="328" r:id="rId63"/>
    <p:sldId id="322" r:id="rId64"/>
    <p:sldId id="317" r:id="rId65"/>
    <p:sldId id="329" r:id="rId66"/>
    <p:sldId id="318" r:id="rId67"/>
    <p:sldId id="319" r:id="rId68"/>
    <p:sldId id="320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2033"/>
    <a:srgbClr val="0A667F"/>
    <a:srgbClr val="F7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A9ECF-54CB-C096-4752-57177717C2E3}" v="137" dt="2023-09-08T17:28:14.068"/>
    <p1510:client id="{100DC22D-07F6-9761-E1F7-A7406AC8FE8F}" v="1" dt="2023-08-31T14:02:31.835"/>
    <p1510:client id="{858424CC-A6CE-9F09-8C3F-3339CF1B4CC5}" v="3" dt="2023-08-29T17:52:50.668"/>
    <p1510:client id="{8F6A2AB1-F399-4770-B8DF-34DAE7D08B16}" v="3" dt="2023-08-25T12:18:01.397"/>
    <p1510:client id="{B6EAC0B6-2F83-1E2B-25FE-4FCCE0895E91}" v="2120" dt="2023-08-25T18:37:30.0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66"/>
    <p:restoredTop sz="94747"/>
  </p:normalViewPr>
  <p:slideViewPr>
    <p:cSldViewPr snapToGrid="0" snapToObjects="1">
      <p:cViewPr>
        <p:scale>
          <a:sx n="135" d="100"/>
          <a:sy n="135" d="100"/>
        </p:scale>
        <p:origin x="4760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4AD98-C779-AD48-8AAF-D721EDEFADDA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FEDA9-A633-D644-A8CE-BDEC3C687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1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41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86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58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48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80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99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56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74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3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03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80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85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02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06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188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117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48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04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129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82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442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591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248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659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27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9CFEA-C5EC-9D96-78D8-4A11A3862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9004D-4CC5-05CB-891F-D89A1DB2F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60847-1A59-E586-2440-35B7E16DA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FC64E-1C3A-BBC6-00D6-C123F2F00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566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106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523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318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E2452-22E2-8625-F842-B017CC2EA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20990F-7250-FB78-826E-73194A5662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BDD23F-8F59-A370-E45F-F7A78793D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CAAC5-DAFE-778B-3DDD-828D1650F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083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70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437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168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692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184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292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806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869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433E4-372C-9FEE-2D8F-178156F4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6BF1F0-ED0B-7054-4C95-AC11D64EC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5861B-DE38-C204-A915-F73828E6A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06BE-EBF1-3377-6332-992ED3989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173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C9635-DD3C-9BE2-81B7-AD7D06B56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35474-AA36-57B2-91B8-C56384A6F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545A32-03D7-6DF4-5407-1CF703619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79AEF-2C30-CF0B-F15B-F27B68A1D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931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664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38BFD-6010-84B3-1CA6-84252555B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A5559-1A8E-A76D-7DAF-0F0F24FFB5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241260-CAE3-753C-80C3-A01E720B5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63C94-9292-6930-4142-10E5191F0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12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03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693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072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0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2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61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3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B12A7-B715-46EF-3C8F-312E40BB0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F69B6-A155-CFA8-CEE6-16D6CB63E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9ADF1-A184-85F1-7366-BF58A6737F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84FD2-9E1C-1EBC-D704-80863C7A2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3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 shot of a video game&#10;&#10;Description automatically generated">
            <a:extLst>
              <a:ext uri="{FF2B5EF4-FFF2-40B4-BE49-F238E27FC236}">
                <a16:creationId xmlns:a16="http://schemas.microsoft.com/office/drawing/2014/main" id="{9563AF7F-B581-EB5B-3F59-A213D43BBC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2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3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23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38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4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63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9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2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1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8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06F31-A8A7-CF43-BE15-E8C0B82D1A63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7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1868784" y="903935"/>
            <a:ext cx="84544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entury Gothic" panose="020B0502020202020204" pitchFamily="34" charset="0"/>
              </a:rPr>
              <a:t>The Future is Coming: A Discussion on the Inevitable Collision of AI and Your University's Website</a:t>
            </a:r>
            <a:endParaRPr lang="en-US" sz="6000" b="1" dirty="0">
              <a:latin typeface="Century Gothic" panose="020B050202020202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01147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275309" y="4506215"/>
            <a:ext cx="225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Google Gemini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586789" y="440029"/>
            <a:ext cx="901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  <a:cs typeface="Century Gothic"/>
              </a:rPr>
              <a:t>AI Image Generation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5E58D-CD81-B832-E99B-E106FCC8094D}"/>
              </a:ext>
            </a:extLst>
          </p:cNvPr>
          <p:cNvSpPr txBox="1"/>
          <p:nvPr/>
        </p:nvSpPr>
        <p:spPr>
          <a:xfrm>
            <a:off x="737196" y="1252106"/>
            <a:ext cx="10717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An owl using a computer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69C81-7F8F-8C50-3086-17EF121B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78238" y="3169154"/>
            <a:ext cx="2142218" cy="21422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F2B21F-B4A4-DFC2-B2DA-B9C9F4FE24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57892" y="3142625"/>
            <a:ext cx="2142218" cy="21422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86E169-593A-57FD-C0B3-0FBDACF45D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51263" y="2293647"/>
            <a:ext cx="2259370" cy="2259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DBA86B-F049-6122-7D19-EF6905F378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73329" y="2293647"/>
            <a:ext cx="2142218" cy="2142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1C1E4F-BB57-1428-7107-599E9236C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664831" y="2181802"/>
            <a:ext cx="2142218" cy="2142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CABD28-3184-D53F-97D6-D70A6D54233B}"/>
              </a:ext>
            </a:extLst>
          </p:cNvPr>
          <p:cNvSpPr txBox="1"/>
          <p:nvPr/>
        </p:nvSpPr>
        <p:spPr>
          <a:xfrm>
            <a:off x="7090951" y="5336634"/>
            <a:ext cx="276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Microsoft Copilot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B8BB-82B9-35BE-57A5-ECCCFB7770B6}"/>
              </a:ext>
            </a:extLst>
          </p:cNvPr>
          <p:cNvSpPr txBox="1"/>
          <p:nvPr/>
        </p:nvSpPr>
        <p:spPr>
          <a:xfrm>
            <a:off x="2422689" y="5332269"/>
            <a:ext cx="2528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 panose="020B0502020202020204" pitchFamily="34" charset="0"/>
              </a:rPr>
              <a:t>Adobe Firefly 2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283583-BAAD-DCDA-E7E4-CEE942D6DD90}"/>
              </a:ext>
            </a:extLst>
          </p:cNvPr>
          <p:cNvSpPr txBox="1"/>
          <p:nvPr/>
        </p:nvSpPr>
        <p:spPr>
          <a:xfrm>
            <a:off x="4923323" y="4579088"/>
            <a:ext cx="2259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Craiyon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041CF-9879-4D26-83D8-719A126FB7FD}"/>
              </a:ext>
            </a:extLst>
          </p:cNvPr>
          <p:cNvSpPr txBox="1"/>
          <p:nvPr/>
        </p:nvSpPr>
        <p:spPr>
          <a:xfrm>
            <a:off x="9664831" y="4440589"/>
            <a:ext cx="225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OpenAI</a:t>
            </a:r>
            <a:br>
              <a:rPr lang="en-US" sz="2400" b="1" dirty="0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</a:br>
            <a:r>
              <a:rPr lang="en-US" sz="2400" b="1" dirty="0" err="1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OpenArt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45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354868" y="644653"/>
            <a:ext cx="94822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What We Need to Know for Today Regarding AI:</a:t>
            </a:r>
          </a:p>
          <a:p>
            <a:pPr algn="ctr"/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Basically…enter a prompt, wait anywhere from seconds to a minute and content will be returned.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120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484632" y="1988407"/>
            <a:ext cx="57972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cs typeface="Century Gothic"/>
              </a:rPr>
              <a:t>This was the day we had our first “A-HA!” moment with AI and proceeded to talk about it and its implications for websites for years to come.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865584" y="491085"/>
            <a:ext cx="10460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  <a:cs typeface="Century Gothic"/>
              </a:rPr>
              <a:t>Our Day Which Shall Live In Infamy </a:t>
            </a:r>
            <a:r>
              <a:rPr lang="en-US" sz="2800" b="1" dirty="0">
                <a:latin typeface="Century Gothic" panose="020B0502020202020204" pitchFamily="34" charset="0"/>
                <a:cs typeface="Century Gothic"/>
              </a:rPr>
              <a:t>December 16, 2022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A building with a sign on it&#10;&#10;Description automatically generated">
            <a:extLst>
              <a:ext uri="{FF2B5EF4-FFF2-40B4-BE49-F238E27FC236}">
                <a16:creationId xmlns:a16="http://schemas.microsoft.com/office/drawing/2014/main" id="{7121A368-EF20-E86A-C77A-3821024DB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568" y="2941260"/>
            <a:ext cx="4078212" cy="2655901"/>
          </a:xfrm>
          <a:prstGeom prst="rect">
            <a:avLst/>
          </a:prstGeom>
        </p:spPr>
      </p:pic>
      <p:pic>
        <p:nvPicPr>
          <p:cNvPr id="8" name="Picture 7" descr="A person in a garment&#10;&#10;Description automatically generated">
            <a:extLst>
              <a:ext uri="{FF2B5EF4-FFF2-40B4-BE49-F238E27FC236}">
                <a16:creationId xmlns:a16="http://schemas.microsoft.com/office/drawing/2014/main" id="{2BBC919F-8078-EF44-E596-EDF8F8571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376465" y="2291608"/>
            <a:ext cx="2438241" cy="183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99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865584" y="491085"/>
            <a:ext cx="10460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  <a:cs typeface="Century Gothic"/>
              </a:rPr>
              <a:t>Our Day Which Shall Live In Infamy </a:t>
            </a:r>
            <a:r>
              <a:rPr lang="en-US" sz="2800" b="1" dirty="0">
                <a:latin typeface="Century Gothic" panose="020B0502020202020204" pitchFamily="34" charset="0"/>
                <a:cs typeface="Century Gothic"/>
              </a:rPr>
              <a:t>December 16, 2022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6584986-BE53-6426-F4CE-9A3AFC77C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02" y="1744191"/>
            <a:ext cx="4609198" cy="4197264"/>
          </a:xfrm>
          <a:prstGeom prst="rect">
            <a:avLst/>
          </a:prstGeom>
        </p:spPr>
      </p:pic>
      <p:pic>
        <p:nvPicPr>
          <p:cNvPr id="11" name="Picture 10" descr="A person in a garment&#10;&#10;Description automatically generated">
            <a:extLst>
              <a:ext uri="{FF2B5EF4-FFF2-40B4-BE49-F238E27FC236}">
                <a16:creationId xmlns:a16="http://schemas.microsoft.com/office/drawing/2014/main" id="{FF1CE677-18F1-A8BC-0D21-9F693C5F2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016" y="2690255"/>
            <a:ext cx="3251200" cy="3251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47603D-9FFF-DC3D-B4BC-9B054DCA8E91}"/>
              </a:ext>
            </a:extLst>
          </p:cNvPr>
          <p:cNvSpPr/>
          <p:nvPr/>
        </p:nvSpPr>
        <p:spPr>
          <a:xfrm>
            <a:off x="4302492" y="5408915"/>
            <a:ext cx="1174283" cy="404261"/>
          </a:xfrm>
          <a:prstGeom prst="rect">
            <a:avLst/>
          </a:prstGeom>
          <a:solidFill>
            <a:srgbClr val="F7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6195C5-7F1B-247B-C32A-06A5DC77B127}"/>
              </a:ext>
            </a:extLst>
          </p:cNvPr>
          <p:cNvSpPr txBox="1"/>
          <p:nvPr/>
        </p:nvSpPr>
        <p:spPr>
          <a:xfrm>
            <a:off x="4057128" y="4633702"/>
            <a:ext cx="4077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  <a:cs typeface="Century Gothic"/>
              </a:rPr>
              <a:t>“Write a Christmas song in the style of the rock group KISS.”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the rock band KISS dressed in Santa outfits">
            <a:extLst>
              <a:ext uri="{FF2B5EF4-FFF2-40B4-BE49-F238E27FC236}">
                <a16:creationId xmlns:a16="http://schemas.microsoft.com/office/drawing/2014/main" id="{02FC4638-6C6F-C1B3-5E7A-D80B1C271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504" y="2013623"/>
            <a:ext cx="2505455" cy="250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929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461053" y="1863279"/>
            <a:ext cx="57716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  <a:cs typeface="Century Gothic"/>
              </a:rPr>
              <a:t>What will it mean for the future of the web if content can be generated – about </a:t>
            </a:r>
            <a:r>
              <a:rPr lang="en-US" sz="2400" b="1" i="1" dirty="0">
                <a:latin typeface="Century Gothic" panose="020B0502020202020204" pitchFamily="34" charset="0"/>
                <a:cs typeface="Century Gothic"/>
              </a:rPr>
              <a:t>ANYTHING</a:t>
            </a:r>
            <a:r>
              <a:rPr lang="en-US" sz="2400" b="1" dirty="0">
                <a:latin typeface="Century Gothic" panose="020B0502020202020204" pitchFamily="34" charset="0"/>
                <a:cs typeface="Century Gothic"/>
              </a:rPr>
              <a:t> – instantly?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How will this affect web pages, websites, and entire domains?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Will websites stop being “websites” and become search boxes?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When are we going to feel the AI shift in higher education?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865584" y="491085"/>
            <a:ext cx="10460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  <a:cs typeface="Century Gothic"/>
              </a:rPr>
              <a:t>Our Day Which Shall Live In Infamy </a:t>
            </a:r>
            <a:r>
              <a:rPr lang="en-US" sz="2800" b="1" dirty="0">
                <a:latin typeface="Century Gothic" panose="020B0502020202020204" pitchFamily="34" charset="0"/>
                <a:cs typeface="Century Gothic"/>
              </a:rPr>
              <a:t>December 16, 2022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A cartoon of a beaver using a computer&#10;&#10;Description automatically generated">
            <a:extLst>
              <a:ext uri="{FF2B5EF4-FFF2-40B4-BE49-F238E27FC236}">
                <a16:creationId xmlns:a16="http://schemas.microsoft.com/office/drawing/2014/main" id="{D8333C76-F364-6F73-7EA7-266C0A4F3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46" y="1863279"/>
            <a:ext cx="4172552" cy="4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27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354868" y="1167873"/>
            <a:ext cx="94822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So…a little background is in order</a:t>
            </a:r>
            <a:endParaRPr lang="en-US" sz="8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531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3176" y="806620"/>
            <a:ext cx="4841256" cy="4841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6080370" y="934610"/>
            <a:ext cx="54563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Amongst the four </a:t>
            </a:r>
            <a:r>
              <a:rPr lang="en-US" sz="3200" b="1" dirty="0" err="1">
                <a:latin typeface="Century Gothic" panose="020B0502020202020204" pitchFamily="34" charset="0"/>
              </a:rPr>
              <a:t>WebGroupers</a:t>
            </a:r>
            <a:r>
              <a:rPr lang="en-US" sz="3200" b="1" dirty="0">
                <a:latin typeface="Century Gothic" panose="020B0502020202020204" pitchFamily="34" charset="0"/>
              </a:rPr>
              <a:t>, we have over 45 years of web development experience.</a:t>
            </a:r>
          </a:p>
          <a:p>
            <a:pPr algn="ctr"/>
            <a:endParaRPr lang="en-US" sz="32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Unequivocally, the hardest (and longest) part of getting a website built is getting the content.</a:t>
            </a:r>
          </a:p>
        </p:txBody>
      </p:sp>
    </p:spTree>
    <p:extLst>
      <p:ext uri="{BB962C8B-B14F-4D97-AF65-F5344CB8AC3E}">
        <p14:creationId xmlns:p14="http://schemas.microsoft.com/office/powerpoint/2010/main" val="3219865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1536" y="852340"/>
            <a:ext cx="4841256" cy="4841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533008" y="1010810"/>
            <a:ext cx="57611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Hmmm….</a:t>
            </a:r>
          </a:p>
          <a:p>
            <a:pPr algn="ctr"/>
            <a:endParaRPr lang="en-US" sz="32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What would it be like if INSTEAD of building and managing thousands of webpages, the website literally generated content and “built” itself based on the user’s wants and needs?</a:t>
            </a:r>
          </a:p>
        </p:txBody>
      </p:sp>
      <p:pic>
        <p:nvPicPr>
          <p:cNvPr id="3" name="Picture 2" descr="A cartoon of a person with her hand on her chin&#10;&#10;Description automatically generated">
            <a:extLst>
              <a:ext uri="{FF2B5EF4-FFF2-40B4-BE49-F238E27FC236}">
                <a16:creationId xmlns:a16="http://schemas.microsoft.com/office/drawing/2014/main" id="{6FA35119-C211-8A50-7915-5EA1F97B2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44" y="533400"/>
            <a:ext cx="1399156" cy="139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01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354868" y="798541"/>
            <a:ext cx="94822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First, we’d have to determine AI’s text capabilities and what it can do well.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(As well as where we might run into some struggles.)</a:t>
            </a:r>
          </a:p>
        </p:txBody>
      </p:sp>
    </p:spTree>
    <p:extLst>
      <p:ext uri="{BB962C8B-B14F-4D97-AF65-F5344CB8AC3E}">
        <p14:creationId xmlns:p14="http://schemas.microsoft.com/office/powerpoint/2010/main" val="3929269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1536" y="852340"/>
            <a:ext cx="4841256" cy="4841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502528" y="474388"/>
            <a:ext cx="57611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After </a:t>
            </a:r>
            <a:r>
              <a:rPr lang="en-US" sz="4000" b="1" strike="sngStrike" dirty="0">
                <a:latin typeface="Century Gothic" panose="020B0502020202020204" pitchFamily="34" charset="0"/>
              </a:rPr>
              <a:t>playing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i="1" dirty="0">
                <a:latin typeface="Century Gothic" panose="020B0502020202020204" pitchFamily="34" charset="0"/>
              </a:rPr>
              <a:t>science experiments* </a:t>
            </a:r>
            <a:r>
              <a:rPr lang="en-US" sz="4000" b="1" dirty="0">
                <a:latin typeface="Century Gothic" panose="020B0502020202020204" pitchFamily="34" charset="0"/>
              </a:rPr>
              <a:t>with ChatGPT for dozens of hours and feeding it hundreds of prompts this is our takeaway about the content it can generate.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AFB3E0-38B7-BAA4-AC46-B8C7034861DD}"/>
              </a:ext>
            </a:extLst>
          </p:cNvPr>
          <p:cNvSpPr txBox="1"/>
          <p:nvPr/>
        </p:nvSpPr>
        <p:spPr>
          <a:xfrm>
            <a:off x="609208" y="5600778"/>
            <a:ext cx="5279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* Roughly 99.9% of our generative text AI experiments and web development have been done with OpenAI’s API.</a:t>
            </a:r>
          </a:p>
        </p:txBody>
      </p:sp>
    </p:spTree>
    <p:extLst>
      <p:ext uri="{BB962C8B-B14F-4D97-AF65-F5344CB8AC3E}">
        <p14:creationId xmlns:p14="http://schemas.microsoft.com/office/powerpoint/2010/main" val="1247550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780688" y="485065"/>
            <a:ext cx="560256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  <a:cs typeface="Century Gothic"/>
              </a:rPr>
              <a:t>A couple of quick notes before we start: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  <a:cs typeface="Century Gothic"/>
              </a:rPr>
              <a:t> 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We are going to try and do this presentation without going to the dystopian future where robots have taken all our jobs and humanity has devolved into Wall-E. </a:t>
            </a:r>
          </a:p>
        </p:txBody>
      </p:sp>
      <p:pic>
        <p:nvPicPr>
          <p:cNvPr id="6" name="Picture 5" descr="A group of people standing on a road with robots and a mushroom cloud explosion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80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19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standing around a table with a computer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1536" y="852340"/>
            <a:ext cx="4841256" cy="4841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568470" y="1011187"/>
            <a:ext cx="576111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200" b="1" dirty="0">
                <a:latin typeface="Century Gothic"/>
              </a:rPr>
              <a:t>VERY difficult to differentiate from actual human writing</a:t>
            </a:r>
          </a:p>
          <a:p>
            <a:pPr marL="571500" indent="-571500">
              <a:buFont typeface="Arial"/>
              <a:buChar char="•"/>
            </a:pPr>
            <a:r>
              <a:rPr lang="en-US" sz="3200" b="1" dirty="0">
                <a:latin typeface="Century Gothic"/>
              </a:rPr>
              <a:t>Almost limitless options to generate a variety of text-based content</a:t>
            </a:r>
          </a:p>
          <a:p>
            <a:pPr marL="571500" indent="-571500">
              <a:buFont typeface="Arial"/>
              <a:buChar char="•"/>
            </a:pPr>
            <a:r>
              <a:rPr lang="en-US" sz="3200" b="1" dirty="0">
                <a:latin typeface="Century Gothic"/>
              </a:rPr>
              <a:t>Chat GPT favors taking "the high road"</a:t>
            </a:r>
            <a:endParaRPr lang="en-US" sz="3200" dirty="0"/>
          </a:p>
          <a:p>
            <a:pPr marL="571500" indent="-571500">
              <a:buFont typeface="Arial"/>
              <a:buChar char="•"/>
            </a:pPr>
            <a:r>
              <a:rPr lang="en-US" sz="3200" b="1" dirty="0">
                <a:latin typeface="Century Gothic"/>
                <a:cs typeface="Calibri" panose="020F0502020204030204"/>
              </a:rPr>
              <a:t>Weirdly "creative"</a:t>
            </a:r>
          </a:p>
        </p:txBody>
      </p:sp>
    </p:spTree>
    <p:extLst>
      <p:ext uri="{BB962C8B-B14F-4D97-AF65-F5344CB8AC3E}">
        <p14:creationId xmlns:p14="http://schemas.microsoft.com/office/powerpoint/2010/main" val="261222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354868" y="1537205"/>
            <a:ext cx="9482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It was very early on that we made the connection it could seamlessly “combine” ideas into coherent output.</a:t>
            </a:r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647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2216" y="852340"/>
            <a:ext cx="4841256" cy="4841256"/>
          </a:xfrm>
          <a:prstGeom prst="rect">
            <a:avLst/>
          </a:prstGeom>
        </p:spPr>
      </p:pic>
      <p:pic>
        <p:nvPicPr>
          <p:cNvPr id="3" name="Picture 2" descr="A screenshot of a text message&#10;&#10;Description automatically generated">
            <a:extLst>
              <a:ext uri="{FF2B5EF4-FFF2-40B4-BE49-F238E27FC236}">
                <a16:creationId xmlns:a16="http://schemas.microsoft.com/office/drawing/2014/main" id="{EA632B21-6313-9680-F34E-359415A22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60" y="739180"/>
            <a:ext cx="5334972" cy="49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44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354868" y="1167873"/>
            <a:ext cx="94822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Well…that’s good.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But how does all of this actually apply to higher ed and </a:t>
            </a:r>
            <a:r>
              <a:rPr lang="en-US" sz="4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OUR</a:t>
            </a: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websites?</a:t>
            </a:r>
          </a:p>
        </p:txBody>
      </p:sp>
    </p:spTree>
    <p:extLst>
      <p:ext uri="{BB962C8B-B14F-4D97-AF65-F5344CB8AC3E}">
        <p14:creationId xmlns:p14="http://schemas.microsoft.com/office/powerpoint/2010/main" val="1435678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826408" y="418436"/>
            <a:ext cx="560256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entury Gothic" panose="020B0502020202020204" pitchFamily="34" charset="0"/>
                <a:cs typeface="Century Gothic"/>
              </a:rPr>
              <a:t>ChatGPT</a:t>
            </a:r>
            <a:br>
              <a:rPr lang="en-US" sz="4400" b="1" dirty="0">
                <a:latin typeface="Century Gothic" panose="020B0502020202020204" pitchFamily="34" charset="0"/>
                <a:cs typeface="Century Gothic"/>
              </a:rPr>
            </a:br>
            <a:r>
              <a:rPr lang="en-US" sz="4400" b="1" dirty="0">
                <a:latin typeface="Century Gothic" panose="020B0502020202020204" pitchFamily="34" charset="0"/>
                <a:cs typeface="Century Gothic"/>
              </a:rPr>
              <a:t>Takeaway #1: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  <a:cs typeface="Century Gothic"/>
              </a:rPr>
              <a:t> </a:t>
            </a: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While not 100% perfect, the output from ChatGPT is generally both grammatically correct and free of spelling errors. </a:t>
            </a:r>
            <a:br>
              <a:rPr lang="en-US" sz="3200" b="1" dirty="0">
                <a:latin typeface="Century Gothic" panose="020B0502020202020204" pitchFamily="34" charset="0"/>
              </a:rPr>
            </a:br>
            <a:br>
              <a:rPr lang="en-US" sz="3200" b="1" dirty="0">
                <a:latin typeface="Century Gothic" panose="020B0502020202020204" pitchFamily="34" charset="0"/>
              </a:rPr>
            </a:br>
            <a:r>
              <a:rPr lang="en-US" sz="3200" b="1" dirty="0">
                <a:latin typeface="Century Gothic" panose="020B0502020202020204" pitchFamily="34" charset="0"/>
              </a:rPr>
              <a:t>(More like 99.9% right.)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380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61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5C53ADA-77D8-768B-E6AB-C5192EC3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1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16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C53ADA-77D8-768B-E6AB-C5192EC3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201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55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826408" y="403196"/>
            <a:ext cx="560256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entury Gothic" panose="020B0502020202020204" pitchFamily="34" charset="0"/>
                <a:cs typeface="Century Gothic"/>
              </a:rPr>
              <a:t>ChatGPT</a:t>
            </a:r>
            <a:br>
              <a:rPr lang="en-US" sz="4400" b="1" dirty="0">
                <a:latin typeface="Century Gothic" panose="020B0502020202020204" pitchFamily="34" charset="0"/>
                <a:cs typeface="Century Gothic"/>
              </a:rPr>
            </a:br>
            <a:r>
              <a:rPr lang="en-US" sz="4400" b="1" dirty="0">
                <a:latin typeface="Century Gothic" panose="020B0502020202020204" pitchFamily="34" charset="0"/>
                <a:cs typeface="Century Gothic"/>
              </a:rPr>
              <a:t>Takeaway #2: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  <a:cs typeface="Century Gothic"/>
              </a:rPr>
              <a:t> </a:t>
            </a: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ChatGPT is incredibly adept at taking sizeable amounts of information from multiple sources and condensing it in a way that makes it concise and “more to the point.”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380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26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AA8D41-1817-0E04-25C4-6B7903A820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53ADA-77D8-768B-E6AB-C5192EC3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1020" y="0"/>
            <a:ext cx="11109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54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83FEF-94AB-751E-638F-1FCF76E747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0D39101-BBF9-8E65-7A34-3DE4D21C4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714" y="0"/>
            <a:ext cx="6526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24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780688" y="485065"/>
            <a:ext cx="560256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  <a:cs typeface="Century Gothic"/>
              </a:rPr>
              <a:t>A couple of quick notes before we start: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  <a:cs typeface="Century Gothic"/>
              </a:rPr>
              <a:t> 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We are going to try and stay "grounded” and work in the realm of "realistic ideas." We will try to avoid "AI insanity,” general handwringing, and anxiety-inducing trauma.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380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11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FA575A-7330-C6B1-B82B-64FC71EFC2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53ADA-77D8-768B-E6AB-C5192EC3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2960" y="0"/>
            <a:ext cx="10546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53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858C2B-18DE-756F-0F77-6B104F262F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76F012-883D-30C4-8213-DA6A2BC95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2960" y="0"/>
            <a:ext cx="10546080" cy="6858000"/>
          </a:xfrm>
          <a:prstGeom prst="rect">
            <a:avLst/>
          </a:prstGeom>
        </p:spPr>
      </p:pic>
      <p:pic>
        <p:nvPicPr>
          <p:cNvPr id="6" name="Picture 5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974CE80-D302-1EC0-1B97-8DD4A78A1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79862"/>
            <a:ext cx="7772400" cy="44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8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83FEF-94AB-751E-638F-1FCF76E747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paper with red text&#10;&#10;Description automatically generated">
            <a:extLst>
              <a:ext uri="{FF2B5EF4-FFF2-40B4-BE49-F238E27FC236}">
                <a16:creationId xmlns:a16="http://schemas.microsoft.com/office/drawing/2014/main" id="{B1681608-C6F4-A993-FADE-9CBB08098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190" y="0"/>
            <a:ext cx="6103620" cy="6858000"/>
          </a:xfrm>
          <a:prstGeom prst="rect">
            <a:avLst/>
          </a:prstGeom>
        </p:spPr>
      </p:pic>
      <p:pic>
        <p:nvPicPr>
          <p:cNvPr id="10" name="Picture 9" descr="A group of people forming letters&#10;&#10;Description automatically generated">
            <a:extLst>
              <a:ext uri="{FF2B5EF4-FFF2-40B4-BE49-F238E27FC236}">
                <a16:creationId xmlns:a16="http://schemas.microsoft.com/office/drawing/2014/main" id="{96ED5CB6-CB16-D92B-C659-ED43AD77B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03" y="378042"/>
            <a:ext cx="2595548" cy="1456702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C9C3D58-A684-A0E2-782D-A5A1FC29F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3" y="2689269"/>
            <a:ext cx="2595549" cy="1471949"/>
          </a:xfrm>
          <a:prstGeom prst="rect">
            <a:avLst/>
          </a:prstGeom>
        </p:spPr>
      </p:pic>
      <p:pic>
        <p:nvPicPr>
          <p:cNvPr id="14" name="Picture 13" descr="A screen shot of a website&#10;&#10;Description automatically generated">
            <a:extLst>
              <a:ext uri="{FF2B5EF4-FFF2-40B4-BE49-F238E27FC236}">
                <a16:creationId xmlns:a16="http://schemas.microsoft.com/office/drawing/2014/main" id="{776D7AC6-B629-F2AD-4E60-7ECCB33E9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948" y="378042"/>
            <a:ext cx="2595548" cy="1461273"/>
          </a:xfrm>
          <a:prstGeom prst="rect">
            <a:avLst/>
          </a:prstGeom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0D4E140-24B6-7518-1497-3C824EFB7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6948" y="2696660"/>
            <a:ext cx="2595548" cy="1464679"/>
          </a:xfrm>
          <a:prstGeom prst="rect">
            <a:avLst/>
          </a:prstGeom>
        </p:spPr>
      </p:pic>
      <p:pic>
        <p:nvPicPr>
          <p:cNvPr id="18" name="Picture 17" descr="A person smiling at camera&#10;&#10;Description automatically generated">
            <a:extLst>
              <a:ext uri="{FF2B5EF4-FFF2-40B4-BE49-F238E27FC236}">
                <a16:creationId xmlns:a16="http://schemas.microsoft.com/office/drawing/2014/main" id="{7FCB4E30-41F4-927A-72CC-05B9FC283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2131" y="5139903"/>
            <a:ext cx="2595548" cy="1382818"/>
          </a:xfrm>
          <a:prstGeom prst="rect">
            <a:avLst/>
          </a:prstGeom>
        </p:spPr>
      </p:pic>
      <p:pic>
        <p:nvPicPr>
          <p:cNvPr id="20" name="Picture 19" descr="A screenshot of a website&#10;&#10;Description automatically generated">
            <a:extLst>
              <a:ext uri="{FF2B5EF4-FFF2-40B4-BE49-F238E27FC236}">
                <a16:creationId xmlns:a16="http://schemas.microsoft.com/office/drawing/2014/main" id="{3534890D-342C-860C-69B3-F8143F3AC5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03" y="5139903"/>
            <a:ext cx="2595548" cy="13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DD8979-D069-48F1-F28A-DBA36087EA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student affairs&#10;&#10;Description automatically generated">
            <a:extLst>
              <a:ext uri="{FF2B5EF4-FFF2-40B4-BE49-F238E27FC236}">
                <a16:creationId xmlns:a16="http://schemas.microsoft.com/office/drawing/2014/main" id="{362785B0-662F-2AB0-3433-4B2F5A5FB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04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826408" y="403196"/>
            <a:ext cx="560256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entury Gothic" panose="020B0502020202020204" pitchFamily="34" charset="0"/>
                <a:cs typeface="Century Gothic"/>
              </a:rPr>
              <a:t>ChatGPT</a:t>
            </a:r>
            <a:br>
              <a:rPr lang="en-US" sz="4400" b="1" dirty="0">
                <a:latin typeface="Century Gothic" panose="020B0502020202020204" pitchFamily="34" charset="0"/>
                <a:cs typeface="Century Gothic"/>
              </a:rPr>
            </a:br>
            <a:r>
              <a:rPr lang="en-US" sz="4400" b="1" dirty="0">
                <a:latin typeface="Century Gothic" panose="020B0502020202020204" pitchFamily="34" charset="0"/>
                <a:cs typeface="Century Gothic"/>
              </a:rPr>
              <a:t>Takeaway #3: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  <a:cs typeface="Century Gothic"/>
              </a:rPr>
              <a:t> </a:t>
            </a: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It is easy to get lost in the discussion of AI mimic vs. invention. </a:t>
            </a:r>
          </a:p>
          <a:p>
            <a:pPr algn="ctr"/>
            <a:endParaRPr lang="en-US" sz="32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The better (more creative) the prompt, the better the output!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380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38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852694" y="927605"/>
            <a:ext cx="104866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“I need fantastical content for a website at Kennesaw State University. We are going to have a new academic program for our new campus on the moon. Tell me all about it - student life, academics, athletics. And remember it is for a webpage. The content needs to be structured for the web and speak to 18-22 year </a:t>
            </a:r>
            <a:r>
              <a:rPr lang="en-US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olds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715677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C53ADA-77D8-768B-E6AB-C5192EC3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5320" y="0"/>
            <a:ext cx="11235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40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C53ADA-77D8-768B-E6AB-C5192EC3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201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80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354868" y="1537205"/>
            <a:ext cx="9482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Now…let’s try something fantastical but something we can actually use on our website.</a:t>
            </a:r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820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1177695" y="1451882"/>
            <a:ext cx="9612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343541"/>
                </a:solidFill>
                <a:effectLst/>
                <a:latin typeface="Century Gothic" panose="020B0502020202020204" pitchFamily="34" charset="0"/>
              </a:rPr>
              <a:t>“We are going to generate a fun 3-4 paragraphs about a day in the life of Scrappy the Owl at Kennesaw State University.”</a:t>
            </a:r>
            <a:endParaRPr lang="en-US" sz="28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586789" y="440029"/>
            <a:ext cx="901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  <a:cs typeface="Century Gothic"/>
              </a:rPr>
              <a:t>AI Text Generation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09334A-9EDB-F4DF-2AA4-EAF075F1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5100" y="3113311"/>
            <a:ext cx="5631020" cy="290754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287B67-7BF1-CFC5-EE51-56CFE9917D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85361" y="3128551"/>
            <a:ext cx="5457599" cy="290754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407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1586789" y="440029"/>
            <a:ext cx="901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  <a:cs typeface="Century Gothic"/>
              </a:rPr>
              <a:t>Who We Are And What We Do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ECA14-E604-EB63-44D0-CB0BEFFAC686}"/>
              </a:ext>
            </a:extLst>
          </p:cNvPr>
          <p:cNvSpPr txBox="1"/>
          <p:nvPr/>
        </p:nvSpPr>
        <p:spPr>
          <a:xfrm>
            <a:off x="591642" y="4329724"/>
            <a:ext cx="5359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US" sz="4000" b="1" dirty="0">
                <a:latin typeface="Century Gothic" panose="020B0502020202020204" pitchFamily="34" charset="0"/>
              </a:rPr>
              <a:t>Kennesaw State UITS</a:t>
            </a:r>
            <a:br>
              <a:rPr lang="en-US" sz="4000" b="1" dirty="0">
                <a:latin typeface="Century Gothic" panose="020B0502020202020204" pitchFamily="34" charset="0"/>
              </a:rPr>
            </a:br>
            <a:r>
              <a:rPr lang="en-US" sz="4000" b="1" dirty="0">
                <a:latin typeface="Century Gothic" panose="020B0502020202020204" pitchFamily="34" charset="0"/>
              </a:rPr>
              <a:t>WebGroup</a:t>
            </a:r>
          </a:p>
        </p:txBody>
      </p:sp>
      <p:pic>
        <p:nvPicPr>
          <p:cNvPr id="7" name="Picture 6" descr="A person in sunglasses playing a keyboard&#10;&#10;Description automatically generated">
            <a:extLst>
              <a:ext uri="{FF2B5EF4-FFF2-40B4-BE49-F238E27FC236}">
                <a16:creationId xmlns:a16="http://schemas.microsoft.com/office/drawing/2014/main" id="{34FE3FE3-1673-D843-2A12-E65F076DA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142" y="1400925"/>
            <a:ext cx="2602566" cy="2602566"/>
          </a:xfrm>
          <a:prstGeom prst="rect">
            <a:avLst/>
          </a:prstGeom>
        </p:spPr>
      </p:pic>
      <p:pic>
        <p:nvPicPr>
          <p:cNvPr id="9" name="Picture 8" descr="A person in a garment&#10;&#10;Description automatically generated">
            <a:extLst>
              <a:ext uri="{FF2B5EF4-FFF2-40B4-BE49-F238E27FC236}">
                <a16:creationId xmlns:a16="http://schemas.microsoft.com/office/drawing/2014/main" id="{00A7F109-339B-685C-6A1C-34D0457AE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36" y="1400925"/>
            <a:ext cx="2602566" cy="2602566"/>
          </a:xfrm>
          <a:prstGeom prst="rect">
            <a:avLst/>
          </a:prstGeom>
        </p:spPr>
      </p:pic>
      <p:pic>
        <p:nvPicPr>
          <p:cNvPr id="11" name="Picture 10" descr="A person holding a saxophone&#10;&#10;Description automatically generated">
            <a:extLst>
              <a:ext uri="{FF2B5EF4-FFF2-40B4-BE49-F238E27FC236}">
                <a16:creationId xmlns:a16="http://schemas.microsoft.com/office/drawing/2014/main" id="{DE5F9336-7B86-0567-264E-F19B27362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238" y="1400925"/>
            <a:ext cx="2602566" cy="2602566"/>
          </a:xfrm>
          <a:prstGeom prst="rect">
            <a:avLst/>
          </a:prstGeom>
        </p:spPr>
      </p:pic>
      <p:pic>
        <p:nvPicPr>
          <p:cNvPr id="15" name="Picture 14" descr="A person with a beard and a robe&#10;&#10;Description automatically generated">
            <a:extLst>
              <a:ext uri="{FF2B5EF4-FFF2-40B4-BE49-F238E27FC236}">
                <a16:creationId xmlns:a16="http://schemas.microsoft.com/office/drawing/2014/main" id="{4E407444-1752-4F9F-555F-586A07CCC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3198" y="1403052"/>
            <a:ext cx="2602566" cy="26025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42CEF9-51B3-8D9D-E507-FC63AB802410}"/>
              </a:ext>
            </a:extLst>
          </p:cNvPr>
          <p:cNvSpPr txBox="1"/>
          <p:nvPr/>
        </p:nvSpPr>
        <p:spPr>
          <a:xfrm>
            <a:off x="6380862" y="4083503"/>
            <a:ext cx="52257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entury Gothic" panose="020B0502020202020204" pitchFamily="34" charset="0"/>
              </a:rPr>
              <a:t>Manage University CMS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entury Gothic" panose="020B0502020202020204" pitchFamily="34" charset="0"/>
              </a:rPr>
              <a:t>Web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entury Gothic" panose="020B0502020202020204" pitchFamily="34" charset="0"/>
              </a:rPr>
              <a:t>Search Engine / Forms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entury Gothic" panose="020B0502020202020204" pitchFamily="34" charset="0"/>
              </a:rPr>
              <a:t>Web Accessibility</a:t>
            </a:r>
          </a:p>
        </p:txBody>
      </p:sp>
    </p:spTree>
    <p:extLst>
      <p:ext uri="{BB962C8B-B14F-4D97-AF65-F5344CB8AC3E}">
        <p14:creationId xmlns:p14="http://schemas.microsoft.com/office/powerpoint/2010/main" val="3262233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09334A-9EDB-F4DF-2AA4-EAF075F1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0218" y="350520"/>
            <a:ext cx="6909614" cy="5609373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A5B331-BE8F-225A-55A0-7CF78F9517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21600" y="345440"/>
            <a:ext cx="3022600" cy="302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DE7B97-1C7A-86DB-2E75-4F6DA159B6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712200" y="2937293"/>
            <a:ext cx="3022600" cy="3022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6F6876-02D0-7D94-C335-6D19EF9E6377}"/>
              </a:ext>
            </a:extLst>
          </p:cNvPr>
          <p:cNvSpPr/>
          <p:nvPr/>
        </p:nvSpPr>
        <p:spPr>
          <a:xfrm>
            <a:off x="5921829" y="5587999"/>
            <a:ext cx="1197428" cy="370114"/>
          </a:xfrm>
          <a:prstGeom prst="rect">
            <a:avLst/>
          </a:prstGeom>
          <a:solidFill>
            <a:srgbClr val="F7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90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371856" y="644653"/>
            <a:ext cx="11448288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Century Gothic"/>
              </a:rPr>
              <a:t>But...hold on a sec.</a:t>
            </a:r>
          </a:p>
          <a:p>
            <a:pPr algn="ctr"/>
            <a:endParaRPr lang="en-US" sz="4400" b="1" dirty="0">
              <a:solidFill>
                <a:schemeClr val="bg1"/>
              </a:solidFill>
              <a:latin typeface="Century Gothic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</a:rPr>
              <a:t>While AI’s capabilities are powerful and seemingly limitless, there are some real  complex problems about how it will affect our websites and can be implemented responsibly. </a:t>
            </a:r>
          </a:p>
        </p:txBody>
      </p:sp>
    </p:spTree>
    <p:extLst>
      <p:ext uri="{BB962C8B-B14F-4D97-AF65-F5344CB8AC3E}">
        <p14:creationId xmlns:p14="http://schemas.microsoft.com/office/powerpoint/2010/main" val="26687271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862984" y="238844"/>
            <a:ext cx="5602562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latin typeface="Century Gothic"/>
              </a:rPr>
              <a:t>THING TO THINK ABOUT #1:</a:t>
            </a:r>
            <a:br>
              <a:rPr lang="en-US" sz="4000" b="1" dirty="0">
                <a:latin typeface="Century Gothic"/>
              </a:rPr>
            </a:br>
            <a:br>
              <a:rPr lang="en-US" sz="4000" b="1" dirty="0">
                <a:latin typeface="Century Gothic"/>
              </a:rPr>
            </a:br>
            <a:r>
              <a:rPr lang="en-US" sz="4000" b="1" dirty="0">
                <a:latin typeface="Century Gothic"/>
              </a:rPr>
              <a:t>In this era of information insanity, how can we be sure that the AI content is factual and accurate?!?!</a:t>
            </a:r>
            <a:endParaRPr lang="en-US" sz="4000" dirty="0"/>
          </a:p>
        </p:txBody>
      </p:sp>
      <p:pic>
        <p:nvPicPr>
          <p:cNvPr id="6" name="Picture 5" descr="A cartoon of a robot holding a caution sign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380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35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bot looking at a magnifying glass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1536" y="852340"/>
            <a:ext cx="4841256" cy="4841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426328" y="1068471"/>
            <a:ext cx="5892728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latin typeface="Century Gothic"/>
              </a:rPr>
              <a:t>Let's take a look at Google's Generative AI and how it is generating content.</a:t>
            </a:r>
          </a:p>
          <a:p>
            <a:pPr algn="ctr"/>
            <a:endParaRPr lang="en-US" sz="4000" b="1" dirty="0">
              <a:latin typeface="Century Gothic"/>
            </a:endParaRPr>
          </a:p>
          <a:p>
            <a:pPr algn="ctr"/>
            <a:r>
              <a:rPr lang="en-US" sz="4000" b="1" dirty="0">
                <a:latin typeface="Century Gothic"/>
              </a:rPr>
              <a:t>(And determine what it perceives as factual.)</a:t>
            </a:r>
          </a:p>
        </p:txBody>
      </p:sp>
    </p:spTree>
    <p:extLst>
      <p:ext uri="{BB962C8B-B14F-4D97-AF65-F5344CB8AC3E}">
        <p14:creationId xmlns:p14="http://schemas.microsoft.com/office/powerpoint/2010/main" val="3922000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370359-28F7-1274-CBCD-08BB2A63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75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370359-28F7-1274-CBCD-08BB2A63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933" y="-1086"/>
            <a:ext cx="12195866" cy="68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65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C2370359-28F7-1274-CBCD-08BB2A63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3" y="-3342"/>
            <a:ext cx="12195866" cy="686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26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370359-28F7-1274-CBCD-08BB2A63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933" y="33550"/>
            <a:ext cx="12195866" cy="68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04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370359-28F7-1274-CBCD-08BB2A63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588" y="33744"/>
            <a:ext cx="12195176" cy="6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90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3E945-C780-1EDC-AED2-D4F1D7DD2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12B3B6-1B8B-9473-54D3-62FFD0ED2A2B}"/>
              </a:ext>
            </a:extLst>
          </p:cNvPr>
          <p:cNvSpPr txBox="1"/>
          <p:nvPr/>
        </p:nvSpPr>
        <p:spPr>
          <a:xfrm>
            <a:off x="493438" y="612844"/>
            <a:ext cx="5602562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latin typeface="Century Gothic"/>
              </a:rPr>
              <a:t>THING TO THINK ABOUT #2:</a:t>
            </a:r>
            <a:br>
              <a:rPr lang="en-US" sz="4000" b="1" dirty="0">
                <a:latin typeface="Century Gothic"/>
              </a:rPr>
            </a:br>
            <a:br>
              <a:rPr lang="en-US" sz="4000" b="1" dirty="0">
                <a:latin typeface="Century Gothic"/>
              </a:rPr>
            </a:br>
            <a:r>
              <a:rPr lang="en-US" sz="4000" b="1" dirty="0">
                <a:latin typeface="Century Gothic"/>
              </a:rPr>
              <a:t>How can we take Google's Generative AI example (the future) and translate it to higher ed?</a:t>
            </a:r>
          </a:p>
          <a:p>
            <a:pPr algn="ctr"/>
            <a:endParaRPr lang="en-US" sz="4000" dirty="0"/>
          </a:p>
        </p:txBody>
      </p:sp>
      <p:pic>
        <p:nvPicPr>
          <p:cNvPr id="3" name="Picture 2" descr="A cartoon robot holding a microphone&#10;&#10;Description automatically generated">
            <a:extLst>
              <a:ext uri="{FF2B5EF4-FFF2-40B4-BE49-F238E27FC236}">
                <a16:creationId xmlns:a16="http://schemas.microsoft.com/office/drawing/2014/main" id="{C528B172-00D9-C96C-043A-228387EFCD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33798" y="69552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55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484632" y="2007586"/>
            <a:ext cx="57972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  <a:cs typeface="Century Gothic"/>
              </a:rPr>
              <a:t>We are </a:t>
            </a:r>
            <a:r>
              <a:rPr lang="en-US" sz="3600" b="1" u="sng" dirty="0">
                <a:latin typeface="Century Gothic" panose="020B0502020202020204" pitchFamily="34" charset="0"/>
                <a:cs typeface="Century Gothic"/>
              </a:rPr>
              <a:t>creatively collaborative</a:t>
            </a:r>
            <a:r>
              <a:rPr lang="en-US" sz="3600" b="1" dirty="0">
                <a:latin typeface="Century Gothic" panose="020B0502020202020204" pitchFamily="34" charset="0"/>
                <a:cs typeface="Century Gothic"/>
              </a:rPr>
              <a:t> and enjoy the value of engaging in a good discussion about technology and the future of the web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99054" y="1552063"/>
            <a:ext cx="4274329" cy="427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586789" y="440029"/>
            <a:ext cx="901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  <a:cs typeface="Century Gothic"/>
              </a:rPr>
              <a:t>Who We Are And What We Do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82382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960013" y="802915"/>
            <a:ext cx="10271973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Google basically uses the Internet for its source of verifiable facts.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Century Gothic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Where is a higher ed's source of verifiable facts if the future web is generated dynamically?</a:t>
            </a:r>
          </a:p>
        </p:txBody>
      </p:sp>
    </p:spTree>
    <p:extLst>
      <p:ext uri="{BB962C8B-B14F-4D97-AF65-F5344CB8AC3E}">
        <p14:creationId xmlns:p14="http://schemas.microsoft.com/office/powerpoint/2010/main" val="23490622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847190" y="977508"/>
            <a:ext cx="5602562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Century Gothic"/>
              </a:rPr>
              <a:t>Generating AI web content for our institutions would require managing a centralized source of truth.</a:t>
            </a:r>
          </a:p>
        </p:txBody>
      </p:sp>
      <p:pic>
        <p:nvPicPr>
          <p:cNvPr id="6" name="Picture 5" descr="A group of robots standing together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1653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758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430061" y="374378"/>
            <a:ext cx="5720325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latin typeface="Century Gothic"/>
              </a:rPr>
              <a:t> Have seen this methodology before (</a:t>
            </a:r>
            <a:r>
              <a:rPr lang="en-US" sz="3600" b="1" dirty="0" err="1">
                <a:latin typeface="Century Gothic"/>
              </a:rPr>
              <a:t>sorta</a:t>
            </a:r>
            <a:r>
              <a:rPr lang="en-US" sz="3600" b="1" dirty="0">
                <a:latin typeface="Century Gothic"/>
              </a:rPr>
              <a:t>) when we implemented a 2019 Admissions chatbot.</a:t>
            </a:r>
          </a:p>
          <a:p>
            <a:pPr algn="ctr"/>
            <a:endParaRPr lang="en-US" sz="3600" b="1" dirty="0">
              <a:latin typeface="Century Gothic"/>
            </a:endParaRPr>
          </a:p>
          <a:p>
            <a:pPr algn="ctr"/>
            <a:r>
              <a:rPr lang="en-US" sz="3600" b="1" dirty="0">
                <a:latin typeface="Century Gothic"/>
              </a:rPr>
              <a:t>It was </a:t>
            </a:r>
            <a:r>
              <a:rPr lang="en-US" sz="3600" b="1" i="1" u="sng" dirty="0">
                <a:latin typeface="Century Gothic"/>
              </a:rPr>
              <a:t>overwhelming</a:t>
            </a:r>
            <a:r>
              <a:rPr lang="en-US" sz="3600" b="1" dirty="0">
                <a:latin typeface="Century Gothic"/>
              </a:rPr>
              <a:t> because we were managing paragraphs not data and facts.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33798" y="69552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516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931D9-2D41-68E2-7BB5-BAEF3F876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38D7-4021-76EF-471B-DB469C9401F9}"/>
              </a:ext>
            </a:extLst>
          </p:cNvPr>
          <p:cNvSpPr txBox="1"/>
          <p:nvPr/>
        </p:nvSpPr>
        <p:spPr>
          <a:xfrm>
            <a:off x="5895958" y="373552"/>
            <a:ext cx="5602562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Century Gothic"/>
              </a:rPr>
              <a:t>The future of the dynamic higher ed web will be about managing the source of truth and not about managing 20,000 webpages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EE8D9-7539-E237-A122-2F2BD879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1653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532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819250" y="1167873"/>
            <a:ext cx="10271973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THING TO THINK ABOUT #3:</a:t>
            </a:r>
            <a:br>
              <a:rPr lang="en-US" sz="4800" b="1" dirty="0">
                <a:solidFill>
                  <a:schemeClr val="bg1"/>
                </a:solidFill>
                <a:latin typeface="Century Gothic"/>
              </a:rPr>
            </a:br>
            <a:endParaRPr lang="en-US" sz="4800" b="1" dirty="0">
              <a:solidFill>
                <a:schemeClr val="bg1"/>
              </a:solidFill>
              <a:latin typeface="Century Gothic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How will Generative AI affect our CMSs and user experience?</a:t>
            </a:r>
          </a:p>
          <a:p>
            <a:pPr algn="ctr"/>
            <a:br>
              <a:rPr lang="en-US" sz="2400" b="1" dirty="0">
                <a:solidFill>
                  <a:schemeClr val="bg1"/>
                </a:solidFill>
                <a:latin typeface="Century Gothic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/>
              </a:rPr>
              <a:t>(i.e. how we build and manage websites?)</a:t>
            </a:r>
          </a:p>
        </p:txBody>
      </p:sp>
    </p:spTree>
    <p:extLst>
      <p:ext uri="{BB962C8B-B14F-4D97-AF65-F5344CB8AC3E}">
        <p14:creationId xmlns:p14="http://schemas.microsoft.com/office/powerpoint/2010/main" val="37600111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6546845" y="1151341"/>
            <a:ext cx="4812853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Century Gothic"/>
              </a:rPr>
              <a:t>Buckle Up.</a:t>
            </a:r>
          </a:p>
          <a:p>
            <a:pPr algn="ctr"/>
            <a:endParaRPr lang="en-US" sz="2800" b="1" dirty="0">
              <a:latin typeface="Century Gothic"/>
            </a:endParaRPr>
          </a:p>
          <a:p>
            <a:pPr algn="ctr"/>
            <a:r>
              <a:rPr lang="en-US" sz="4400" b="1" dirty="0">
                <a:latin typeface="Century Gothic"/>
              </a:rPr>
              <a:t>It is time for a Website Development History Lesson.</a:t>
            </a:r>
          </a:p>
        </p:txBody>
      </p:sp>
      <p:pic>
        <p:nvPicPr>
          <p:cNvPr id="6" name="Picture 5" descr="A person in a classroom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1653" y="695527"/>
            <a:ext cx="4815928" cy="4815928"/>
          </a:xfrm>
          <a:prstGeom prst="rect">
            <a:avLst/>
          </a:prstGeom>
        </p:spPr>
      </p:pic>
      <p:pic>
        <p:nvPicPr>
          <p:cNvPr id="3" name="Picture 2" descr="A bunch of wires and cables&#10;&#10;Description automatically generated">
            <a:extLst>
              <a:ext uri="{FF2B5EF4-FFF2-40B4-BE49-F238E27FC236}">
                <a16:creationId xmlns:a16="http://schemas.microsoft.com/office/drawing/2014/main" id="{2470F131-ED6E-023F-175D-B25F2C7B8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491" y="3879273"/>
            <a:ext cx="2105891" cy="2105891"/>
          </a:xfrm>
          <a:prstGeom prst="rect">
            <a:avLst/>
          </a:prstGeom>
        </p:spPr>
      </p:pic>
      <p:pic>
        <p:nvPicPr>
          <p:cNvPr id="4" name="Picture 3" descr="A circular object with a light in the center&#10;&#10;Description automatically generated">
            <a:extLst>
              <a:ext uri="{FF2B5EF4-FFF2-40B4-BE49-F238E27FC236}">
                <a16:creationId xmlns:a16="http://schemas.microsoft.com/office/drawing/2014/main" id="{9BC6976C-2DC3-F650-459E-7E7C93342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691" y="249381"/>
            <a:ext cx="2105891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311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671669" y="1903677"/>
            <a:ext cx="5568696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Century Gothic"/>
                <a:ea typeface="+mn-lt"/>
                <a:cs typeface="+mn-lt"/>
              </a:rPr>
              <a:t>Basic Design &amp; Limited Interactivity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Century Gothic"/>
                <a:ea typeface="+mn-lt"/>
                <a:cs typeface="+mn-lt"/>
              </a:rPr>
              <a:t>HTML-centric Development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Century Gothic"/>
                <a:ea typeface="+mn-lt"/>
                <a:cs typeface="+mn-lt"/>
              </a:rPr>
              <a:t>Manual Site Management</a:t>
            </a:r>
          </a:p>
        </p:txBody>
      </p:sp>
      <p:pic>
        <p:nvPicPr>
          <p:cNvPr id="6" name="Picture 5" descr="A toy robot with glowing eyes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99054" y="1552063"/>
            <a:ext cx="4274329" cy="427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367590" y="391539"/>
            <a:ext cx="1118665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Century Gothic"/>
              </a:rPr>
              <a:t>Website Development History – The 90s</a:t>
            </a:r>
            <a:r>
              <a:rPr lang="en-US" sz="2800" b="1" dirty="0">
                <a:latin typeface="Century Gothic"/>
              </a:rPr>
              <a:t> 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015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637033" y="1675077"/>
            <a:ext cx="5568696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Century Gothic"/>
                <a:ea typeface="+mn-lt"/>
                <a:cs typeface="+mn-lt"/>
              </a:rPr>
              <a:t>Rise of Dynamic &amp; Interactive Content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Century Gothic"/>
                <a:ea typeface="+mn-lt"/>
                <a:cs typeface="+mn-lt"/>
              </a:rPr>
              <a:t>Emergence of CMS &amp; Web Platforms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Century Gothic"/>
                <a:ea typeface="+mn-lt"/>
                <a:cs typeface="+mn-lt"/>
              </a:rPr>
              <a:t>Focus on Design &amp; User Experience (CSS)</a:t>
            </a:r>
          </a:p>
        </p:txBody>
      </p:sp>
      <p:pic>
        <p:nvPicPr>
          <p:cNvPr id="6" name="Picture 5" descr="A robot with a hat and wheels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99054" y="1552063"/>
            <a:ext cx="4274329" cy="427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367590" y="391539"/>
            <a:ext cx="1118665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Century Gothic"/>
              </a:rPr>
              <a:t>Website Development History – The 00s</a:t>
            </a:r>
            <a:r>
              <a:rPr lang="en-US" sz="2800" b="1" dirty="0">
                <a:latin typeface="Century Gothic"/>
              </a:rPr>
              <a:t> 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3502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637033" y="1675077"/>
            <a:ext cx="5568696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Century Gothic"/>
                <a:ea typeface="+mn-lt"/>
                <a:cs typeface="+mn-lt"/>
              </a:rPr>
              <a:t>Mobile-First &amp; Responsive Design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Century Gothic"/>
                <a:ea typeface="+mn-lt"/>
                <a:cs typeface="+mn-lt"/>
              </a:rPr>
              <a:t>Single Page Applications &amp; Modern Frameworks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atin typeface="Century Gothic"/>
                <a:ea typeface="+mn-lt"/>
                <a:cs typeface="+mn-lt"/>
              </a:rPr>
              <a:t>API-Driven &amp; Modular Development</a:t>
            </a:r>
          </a:p>
        </p:txBody>
      </p:sp>
      <p:pic>
        <p:nvPicPr>
          <p:cNvPr id="6" name="Picture 5" descr="A robot in a suit and tie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99054" y="1552063"/>
            <a:ext cx="4274329" cy="427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367590" y="391539"/>
            <a:ext cx="1118665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Century Gothic"/>
              </a:rPr>
              <a:t>Website Development History – The 10s</a:t>
            </a:r>
            <a:r>
              <a:rPr lang="en-US" sz="2800" b="1" dirty="0">
                <a:latin typeface="Century Gothic"/>
              </a:rPr>
              <a:t> 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998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794866" y="798541"/>
            <a:ext cx="10271973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These changes over the last twenty-five years have dramatically affected how we build and maintain our university sites and domains…</a:t>
            </a:r>
            <a:r>
              <a:rPr lang="en-US" sz="4800" b="1" i="1" u="sng" dirty="0">
                <a:solidFill>
                  <a:schemeClr val="bg1"/>
                </a:solidFill>
                <a:latin typeface="Century Gothic"/>
              </a:rPr>
              <a:t>we see the change and know it is coming</a:t>
            </a:r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2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1776" y="806620"/>
            <a:ext cx="4841256" cy="4841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6628571" y="815784"/>
            <a:ext cx="45092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Let’s establish a Baseline - What is AI and what do we need to know for today's discussion? </a:t>
            </a:r>
          </a:p>
        </p:txBody>
      </p:sp>
    </p:spTree>
    <p:extLst>
      <p:ext uri="{BB962C8B-B14F-4D97-AF65-F5344CB8AC3E}">
        <p14:creationId xmlns:p14="http://schemas.microsoft.com/office/powerpoint/2010/main" val="26461155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203694" y="4506215"/>
            <a:ext cx="233098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Dreamweaver</a:t>
            </a:r>
            <a:br>
              <a:rPr lang="en-US" sz="2400" b="1" dirty="0">
                <a:solidFill>
                  <a:srgbClr val="352033"/>
                </a:solidFill>
                <a:latin typeface="Century Gothic"/>
              </a:rPr>
            </a:br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(2000)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586789" y="440029"/>
            <a:ext cx="901842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Century Gothic"/>
              </a:rPr>
              <a:t>Our Path to Innovation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5E58D-CD81-B832-E99B-E106FCC8094D}"/>
              </a:ext>
            </a:extLst>
          </p:cNvPr>
          <p:cNvSpPr txBox="1"/>
          <p:nvPr/>
        </p:nvSpPr>
        <p:spPr>
          <a:xfrm>
            <a:off x="737196" y="1252106"/>
            <a:ext cx="1071760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latin typeface="Century Gothic"/>
              </a:rPr>
              <a:t>(Based on the collective 45 years of experience)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69C81-7F8F-8C50-3086-17EF121B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78238" y="3169154"/>
            <a:ext cx="2142218" cy="21422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F2B21F-B4A4-DFC2-B2DA-B9C9F4FE24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57892" y="3142625"/>
            <a:ext cx="2142218" cy="21422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86E169-593A-57FD-C0B3-0FBDACF45D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51263" y="2293647"/>
            <a:ext cx="2259370" cy="2259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DBA86B-F049-6122-7D19-EF6905F378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73329" y="2293647"/>
            <a:ext cx="2142218" cy="2142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1C1E4F-BB57-1428-7107-599E9236C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664831" y="2181802"/>
            <a:ext cx="2142218" cy="2142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CABD28-3184-D53F-97D6-D70A6D54233B}"/>
              </a:ext>
            </a:extLst>
          </p:cNvPr>
          <p:cNvSpPr txBox="1"/>
          <p:nvPr/>
        </p:nvSpPr>
        <p:spPr>
          <a:xfrm>
            <a:off x="7103143" y="5332269"/>
            <a:ext cx="266616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Accessibility (2018)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B8BB-82B9-35BE-57A5-ECCCFB7770B6}"/>
              </a:ext>
            </a:extLst>
          </p:cNvPr>
          <p:cNvSpPr txBox="1"/>
          <p:nvPr/>
        </p:nvSpPr>
        <p:spPr>
          <a:xfrm>
            <a:off x="2422689" y="5332269"/>
            <a:ext cx="252857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CMS (2007)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283583-BAAD-DCDA-E7E4-CEE942D6DD90}"/>
              </a:ext>
            </a:extLst>
          </p:cNvPr>
          <p:cNvSpPr txBox="1"/>
          <p:nvPr/>
        </p:nvSpPr>
        <p:spPr>
          <a:xfrm>
            <a:off x="4923323" y="4579088"/>
            <a:ext cx="225937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Responsive Web (2012)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041CF-9879-4D26-83D8-719A126FB7FD}"/>
              </a:ext>
            </a:extLst>
          </p:cNvPr>
          <p:cNvSpPr txBox="1"/>
          <p:nvPr/>
        </p:nvSpPr>
        <p:spPr>
          <a:xfrm>
            <a:off x="9664831" y="4440589"/>
            <a:ext cx="225937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AI (202?)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649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E7E56-747B-56FD-26BC-F839E59B9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1082F3-42B0-8331-4F01-DB36A3034097}"/>
              </a:ext>
            </a:extLst>
          </p:cNvPr>
          <p:cNvSpPr txBox="1"/>
          <p:nvPr/>
        </p:nvSpPr>
        <p:spPr>
          <a:xfrm>
            <a:off x="275309" y="4506215"/>
            <a:ext cx="225937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Great Idea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50D11-76E8-F4E9-8A62-4FB51D75FC68}"/>
              </a:ext>
            </a:extLst>
          </p:cNvPr>
          <p:cNvSpPr txBox="1"/>
          <p:nvPr/>
        </p:nvSpPr>
        <p:spPr>
          <a:xfrm>
            <a:off x="1586789" y="440029"/>
            <a:ext cx="901842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Century Gothic"/>
              </a:rPr>
              <a:t>How This Usually Shakes Out</a:t>
            </a:r>
            <a:r>
              <a:rPr lang="en-US" sz="2800" b="1" dirty="0">
                <a:latin typeface="Century Gothic"/>
              </a:rPr>
              <a:t> 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A282E-A157-2D2D-D26B-2DF62CDE35CD}"/>
              </a:ext>
            </a:extLst>
          </p:cNvPr>
          <p:cNvSpPr txBox="1"/>
          <p:nvPr/>
        </p:nvSpPr>
        <p:spPr>
          <a:xfrm>
            <a:off x="737196" y="1252106"/>
            <a:ext cx="1071760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latin typeface="Century Gothic"/>
              </a:rPr>
              <a:t>(Based on the collective 45 years of experience)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6C15AC-454C-C639-7CDC-0C6B8F218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238" y="3169154"/>
            <a:ext cx="2142218" cy="2142218"/>
          </a:xfrm>
          <a:prstGeom prst="rect">
            <a:avLst/>
          </a:prstGeom>
        </p:spPr>
      </p:pic>
      <p:pic>
        <p:nvPicPr>
          <p:cNvPr id="12" name="Picture 11" descr="A group of people giving each other a high five&#10;&#10;Description automatically generated">
            <a:extLst>
              <a:ext uri="{FF2B5EF4-FFF2-40B4-BE49-F238E27FC236}">
                <a16:creationId xmlns:a16="http://schemas.microsoft.com/office/drawing/2014/main" id="{643F680B-1517-CEE4-BA19-D040C877C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892" y="3142625"/>
            <a:ext cx="2142218" cy="2142218"/>
          </a:xfrm>
          <a:prstGeom prst="rect">
            <a:avLst/>
          </a:prstGeom>
        </p:spPr>
      </p:pic>
      <p:pic>
        <p:nvPicPr>
          <p:cNvPr id="14" name="Picture 13" descr="A cartoon of a leprechaun using a computer&#10;&#10;Description automatically generated">
            <a:extLst>
              <a:ext uri="{FF2B5EF4-FFF2-40B4-BE49-F238E27FC236}">
                <a16:creationId xmlns:a16="http://schemas.microsoft.com/office/drawing/2014/main" id="{0F3EBA9B-5D0C-D24E-5C33-5D4EA4E63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263" y="2293647"/>
            <a:ext cx="2259370" cy="2259370"/>
          </a:xfrm>
          <a:prstGeom prst="rect">
            <a:avLst/>
          </a:prstGeom>
        </p:spPr>
      </p:pic>
      <p:pic>
        <p:nvPicPr>
          <p:cNvPr id="16" name="Picture 15" descr="A light bulb with planets and stars&#10;&#10;Description automatically generated">
            <a:extLst>
              <a:ext uri="{FF2B5EF4-FFF2-40B4-BE49-F238E27FC236}">
                <a16:creationId xmlns:a16="http://schemas.microsoft.com/office/drawing/2014/main" id="{78730D43-2A5D-611A-B57E-E95A18345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29" y="2293647"/>
            <a:ext cx="2142218" cy="2142218"/>
          </a:xfrm>
          <a:prstGeom prst="rect">
            <a:avLst/>
          </a:prstGeom>
        </p:spPr>
      </p:pic>
      <p:pic>
        <p:nvPicPr>
          <p:cNvPr id="18" name="Picture 17" descr="A cartoon turtle wearing a graduation cap&#10;&#10;Description automatically generated">
            <a:extLst>
              <a:ext uri="{FF2B5EF4-FFF2-40B4-BE49-F238E27FC236}">
                <a16:creationId xmlns:a16="http://schemas.microsoft.com/office/drawing/2014/main" id="{121385C1-6180-093C-473C-25DE3DED6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4831" y="2181802"/>
            <a:ext cx="2142218" cy="2142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6BE054-2AC8-0E21-438B-07D75C0F0658}"/>
              </a:ext>
            </a:extLst>
          </p:cNvPr>
          <p:cNvSpPr txBox="1"/>
          <p:nvPr/>
        </p:nvSpPr>
        <p:spPr>
          <a:xfrm>
            <a:off x="7319662" y="5332269"/>
            <a:ext cx="225937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Web Hosting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A1C4A5-BED2-BDF2-E53B-5185352425EA}"/>
              </a:ext>
            </a:extLst>
          </p:cNvPr>
          <p:cNvSpPr txBox="1"/>
          <p:nvPr/>
        </p:nvSpPr>
        <p:spPr>
          <a:xfrm>
            <a:off x="2422689" y="5332269"/>
            <a:ext cx="252857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The Real World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B33CFA-0C40-CB89-35FA-3E68D9CB0B63}"/>
              </a:ext>
            </a:extLst>
          </p:cNvPr>
          <p:cNvSpPr txBox="1"/>
          <p:nvPr/>
        </p:nvSpPr>
        <p:spPr>
          <a:xfrm>
            <a:off x="4923323" y="4579088"/>
            <a:ext cx="225937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Notre Dame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50CB36-58E5-3470-195B-48DDA1179517}"/>
              </a:ext>
            </a:extLst>
          </p:cNvPr>
          <p:cNvSpPr txBox="1"/>
          <p:nvPr/>
        </p:nvSpPr>
        <p:spPr>
          <a:xfrm>
            <a:off x="9664831" y="4440589"/>
            <a:ext cx="225937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The Rest of Higher 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987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F1864-0287-C82C-A002-015BD437D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C9CCCE-0E62-2F2F-6C46-70D4D3A63553}"/>
              </a:ext>
            </a:extLst>
          </p:cNvPr>
          <p:cNvSpPr txBox="1"/>
          <p:nvPr/>
        </p:nvSpPr>
        <p:spPr>
          <a:xfrm>
            <a:off x="275309" y="4506215"/>
            <a:ext cx="225937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Great Idea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3823A-0CE6-D710-6689-88BBAC4F8F43}"/>
              </a:ext>
            </a:extLst>
          </p:cNvPr>
          <p:cNvSpPr txBox="1"/>
          <p:nvPr/>
        </p:nvSpPr>
        <p:spPr>
          <a:xfrm>
            <a:off x="1586789" y="440029"/>
            <a:ext cx="901842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Century Gothic"/>
              </a:rPr>
              <a:t>How This Usually Shakes Out</a:t>
            </a:r>
            <a:r>
              <a:rPr lang="en-US" sz="2800" b="1" dirty="0">
                <a:latin typeface="Century Gothic"/>
              </a:rPr>
              <a:t> 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92832-09FD-9881-E0E7-5893AD8576FD}"/>
              </a:ext>
            </a:extLst>
          </p:cNvPr>
          <p:cNvSpPr txBox="1"/>
          <p:nvPr/>
        </p:nvSpPr>
        <p:spPr>
          <a:xfrm>
            <a:off x="737196" y="1252106"/>
            <a:ext cx="1071760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latin typeface="Century Gothic"/>
              </a:rPr>
              <a:t>(Based on the collective 45 years of experience)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42AE93-D932-08A4-100D-C2222C13B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238" y="3169154"/>
            <a:ext cx="2142218" cy="2142218"/>
          </a:xfrm>
          <a:prstGeom prst="rect">
            <a:avLst/>
          </a:prstGeom>
        </p:spPr>
      </p:pic>
      <p:pic>
        <p:nvPicPr>
          <p:cNvPr id="12" name="Picture 11" descr="A group of people giving each other a high five&#10;&#10;Description automatically generated">
            <a:extLst>
              <a:ext uri="{FF2B5EF4-FFF2-40B4-BE49-F238E27FC236}">
                <a16:creationId xmlns:a16="http://schemas.microsoft.com/office/drawing/2014/main" id="{42EAAE3B-959C-7697-776C-54CF52FCF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892" y="3142625"/>
            <a:ext cx="2142218" cy="2142218"/>
          </a:xfrm>
          <a:prstGeom prst="rect">
            <a:avLst/>
          </a:prstGeom>
        </p:spPr>
      </p:pic>
      <p:pic>
        <p:nvPicPr>
          <p:cNvPr id="14" name="Picture 13" descr="A cartoon of a leprechaun using a computer&#10;&#10;Description automatically generated">
            <a:extLst>
              <a:ext uri="{FF2B5EF4-FFF2-40B4-BE49-F238E27FC236}">
                <a16:creationId xmlns:a16="http://schemas.microsoft.com/office/drawing/2014/main" id="{D75E7EAA-259F-1CD4-40C7-50B78056C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263" y="2293647"/>
            <a:ext cx="2259370" cy="2259370"/>
          </a:xfrm>
          <a:prstGeom prst="rect">
            <a:avLst/>
          </a:prstGeom>
        </p:spPr>
      </p:pic>
      <p:pic>
        <p:nvPicPr>
          <p:cNvPr id="16" name="Picture 15" descr="A light bulb with planets and stars&#10;&#10;Description automatically generated">
            <a:extLst>
              <a:ext uri="{FF2B5EF4-FFF2-40B4-BE49-F238E27FC236}">
                <a16:creationId xmlns:a16="http://schemas.microsoft.com/office/drawing/2014/main" id="{CFD9FD39-BAC2-4E48-B655-BF2E0FD8B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29" y="2293647"/>
            <a:ext cx="2142218" cy="2142218"/>
          </a:xfrm>
          <a:prstGeom prst="rect">
            <a:avLst/>
          </a:prstGeom>
        </p:spPr>
      </p:pic>
      <p:pic>
        <p:nvPicPr>
          <p:cNvPr id="18" name="Picture 17" descr="A cartoon turtle wearing a graduation cap&#10;&#10;Description automatically generated">
            <a:extLst>
              <a:ext uri="{FF2B5EF4-FFF2-40B4-BE49-F238E27FC236}">
                <a16:creationId xmlns:a16="http://schemas.microsoft.com/office/drawing/2014/main" id="{C01975B0-4B6C-8396-8022-8533F25AB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4831" y="2181802"/>
            <a:ext cx="2142218" cy="2142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D6BE18-03BF-9216-3370-30E08180B039}"/>
              </a:ext>
            </a:extLst>
          </p:cNvPr>
          <p:cNvSpPr txBox="1"/>
          <p:nvPr/>
        </p:nvSpPr>
        <p:spPr>
          <a:xfrm>
            <a:off x="7319662" y="5332269"/>
            <a:ext cx="225937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Web Hosting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FA5896-3AAC-A649-571F-B21F3985378D}"/>
              </a:ext>
            </a:extLst>
          </p:cNvPr>
          <p:cNvSpPr txBox="1"/>
          <p:nvPr/>
        </p:nvSpPr>
        <p:spPr>
          <a:xfrm>
            <a:off x="2422689" y="5332269"/>
            <a:ext cx="252857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The Real World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75381A-2B9B-21D5-CF63-9A29957797A8}"/>
              </a:ext>
            </a:extLst>
          </p:cNvPr>
          <p:cNvSpPr txBox="1"/>
          <p:nvPr/>
        </p:nvSpPr>
        <p:spPr>
          <a:xfrm>
            <a:off x="4923323" y="4579088"/>
            <a:ext cx="225937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Notre Dame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08092D-5BFF-424D-9EFC-D25AF02249AD}"/>
              </a:ext>
            </a:extLst>
          </p:cNvPr>
          <p:cNvSpPr txBox="1"/>
          <p:nvPr/>
        </p:nvSpPr>
        <p:spPr>
          <a:xfrm>
            <a:off x="9664831" y="4440589"/>
            <a:ext cx="225937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The Rest of Higher Ed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7C5A6E-78F1-9DD3-0EA0-B77BAE550C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309" y="220572"/>
            <a:ext cx="1648992" cy="2287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F2D088-76AF-703B-74D8-F528C11E67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7173" y="1775326"/>
            <a:ext cx="1661117" cy="228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692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FA575A-7330-C6B1-B82B-64FC71EFC2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450C7B1B-F76E-E6EB-DF40-4ACD57D6E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132" y="402337"/>
            <a:ext cx="4432058" cy="3182846"/>
          </a:xfrm>
          <a:prstGeom prst="rect">
            <a:avLst/>
          </a:prstGeom>
        </p:spPr>
      </p:pic>
      <p:pic>
        <p:nvPicPr>
          <p:cNvPr id="12" name="Picture 11" descr="A screenshot of a website&#10;&#10;Description automatically generated">
            <a:extLst>
              <a:ext uri="{FF2B5EF4-FFF2-40B4-BE49-F238E27FC236}">
                <a16:creationId xmlns:a16="http://schemas.microsoft.com/office/drawing/2014/main" id="{93CEBB3B-8DCE-0F56-4EA2-779E94573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08" y="2857190"/>
            <a:ext cx="5097042" cy="3598473"/>
          </a:xfrm>
          <a:prstGeom prst="rect">
            <a:avLst/>
          </a:prstGeom>
        </p:spPr>
      </p:pic>
      <p:pic>
        <p:nvPicPr>
          <p:cNvPr id="14" name="Picture 13" descr="A screenshot of a website&#10;&#10;Description automatically generated">
            <a:extLst>
              <a:ext uri="{FF2B5EF4-FFF2-40B4-BE49-F238E27FC236}">
                <a16:creationId xmlns:a16="http://schemas.microsoft.com/office/drawing/2014/main" id="{CACB06F1-C235-FE6D-0146-19B3485AD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572" y="402337"/>
            <a:ext cx="5454071" cy="3523487"/>
          </a:xfrm>
          <a:prstGeom prst="rect">
            <a:avLst/>
          </a:prstGeom>
        </p:spPr>
      </p:pic>
      <p:pic>
        <p:nvPicPr>
          <p:cNvPr id="10" name="Picture 9" descr="A screenshot of a web page&#10;&#10;Description automatically generated">
            <a:extLst>
              <a:ext uri="{FF2B5EF4-FFF2-40B4-BE49-F238E27FC236}">
                <a16:creationId xmlns:a16="http://schemas.microsoft.com/office/drawing/2014/main" id="{04E8E16A-B4A5-D5BF-54A2-EB708CE50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014" y="3189887"/>
            <a:ext cx="4839314" cy="32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889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904594" y="1170060"/>
            <a:ext cx="10271973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What happens when GoDaddy (or Squarespace, or Web.com) adds the prompt and submit button to generate an </a:t>
            </a:r>
            <a:r>
              <a:rPr lang="en-US" sz="4800" b="1" u="sng" dirty="0">
                <a:solidFill>
                  <a:schemeClr val="bg1"/>
                </a:solidFill>
                <a:latin typeface="Century Gothic"/>
              </a:rPr>
              <a:t>entire</a:t>
            </a:r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 website in a matter of seconds?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3C3FD3-EF92-4BDA-B104-427FF532DAB5}"/>
              </a:ext>
            </a:extLst>
          </p:cNvPr>
          <p:cNvSpPr txBox="1"/>
          <p:nvPr/>
        </p:nvSpPr>
        <p:spPr>
          <a:xfrm>
            <a:off x="904593" y="424161"/>
            <a:ext cx="1027197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</a:rPr>
              <a:t>* Original Sept. 2023 Slide</a:t>
            </a:r>
          </a:p>
        </p:txBody>
      </p:sp>
    </p:spTree>
    <p:extLst>
      <p:ext uri="{BB962C8B-B14F-4D97-AF65-F5344CB8AC3E}">
        <p14:creationId xmlns:p14="http://schemas.microsoft.com/office/powerpoint/2010/main" val="34618475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73B04-D2EF-0810-C7C2-92CD451A3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97F495-6DCA-5A10-E85E-E7675A8A0F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FEEFD-F078-814A-3EFC-DD654F07BF2E}"/>
              </a:ext>
            </a:extLst>
          </p:cNvPr>
          <p:cNvSpPr txBox="1"/>
          <p:nvPr/>
        </p:nvSpPr>
        <p:spPr>
          <a:xfrm>
            <a:off x="904594" y="1170060"/>
            <a:ext cx="10271973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What happens when our users expect our CMS to be like GoDaddy (or Squarespace, or Web.com) and they can hit a  button to generate an </a:t>
            </a:r>
            <a:r>
              <a:rPr lang="en-US" sz="4800" b="1" u="sng" dirty="0">
                <a:solidFill>
                  <a:schemeClr val="bg1"/>
                </a:solidFill>
                <a:latin typeface="Century Gothic"/>
              </a:rPr>
              <a:t>entire</a:t>
            </a:r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 website in a matter of seconds?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EADB32-0489-AEDA-A158-D516523F925A}"/>
              </a:ext>
            </a:extLst>
          </p:cNvPr>
          <p:cNvSpPr txBox="1"/>
          <p:nvPr/>
        </p:nvSpPr>
        <p:spPr>
          <a:xfrm>
            <a:off x="904593" y="424161"/>
            <a:ext cx="1027197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/>
              </a:rPr>
              <a:t>* Updated Nov. 2024 Slide</a:t>
            </a:r>
          </a:p>
        </p:txBody>
      </p:sp>
    </p:spTree>
    <p:extLst>
      <p:ext uri="{BB962C8B-B14F-4D97-AF65-F5344CB8AC3E}">
        <p14:creationId xmlns:p14="http://schemas.microsoft.com/office/powerpoint/2010/main" val="17955099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car&#10;&#10;Description automatically generated">
            <a:extLst>
              <a:ext uri="{FF2B5EF4-FFF2-40B4-BE49-F238E27FC236}">
                <a16:creationId xmlns:a16="http://schemas.microsoft.com/office/drawing/2014/main" id="{9A431D10-B658-DE6E-097A-106D86C8D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7" y="135"/>
            <a:ext cx="12194930" cy="6855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367590" y="743231"/>
            <a:ext cx="1118665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</a:rPr>
              <a:t>Marty...</a:t>
            </a:r>
            <a:endParaRPr lang="en-US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</a:rPr>
              <a:t>it's time to head to the future.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81913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16572" y="1526049"/>
            <a:ext cx="6087934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2800" b="1" dirty="0">
                <a:latin typeface="Century Gothic"/>
                <a:ea typeface="+mn-lt"/>
                <a:cs typeface="+mn-lt"/>
              </a:rPr>
              <a:t>Shift in skill requirements in content creation positions</a:t>
            </a:r>
            <a:endParaRPr lang="en-US" sz="2800" dirty="0">
              <a:latin typeface="Calibri" panose="020F0502020204030204"/>
              <a:ea typeface="+mn-lt"/>
              <a:cs typeface="+mn-lt"/>
            </a:endParaRP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latin typeface="Century Gothic"/>
                <a:cs typeface="Calibri"/>
              </a:rPr>
              <a:t>Quality assurance adheres to standards, accuracy, and removing biases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latin typeface="Century Gothic"/>
                <a:cs typeface="Calibri"/>
              </a:rPr>
              <a:t>Evolving roles of web designers and SEO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latin typeface="Century Gothic"/>
                <a:cs typeface="Calibri"/>
              </a:rPr>
              <a:t>How ALL of this interacts with Google (and if they still want to drive traffic to sites)</a:t>
            </a:r>
          </a:p>
        </p:txBody>
      </p:sp>
      <p:pic>
        <p:nvPicPr>
          <p:cNvPr id="6" name="Picture 5" descr="A cartoon of a robot holding a ball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7408" y="1552063"/>
            <a:ext cx="4274329" cy="427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416358" y="403731"/>
            <a:ext cx="1118665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Century Gothic"/>
              </a:rPr>
              <a:t>More Future Implications and Questions</a:t>
            </a:r>
            <a:r>
              <a:rPr lang="en-US" sz="2800" b="1" dirty="0">
                <a:latin typeface="Century Gothic"/>
              </a:rPr>
              <a:t> 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5281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standing in a room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4346" y="1180416"/>
            <a:ext cx="9285942" cy="4785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285024" y="242202"/>
            <a:ext cx="951068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latin typeface="Century Gothic"/>
              </a:rPr>
              <a:t>Further Discussion and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038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611284" y="1803173"/>
            <a:ext cx="109694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Artificial intelligence (AI) is the simulation of human intelligence by machines, such as computers or robots. AI uses real-time data to replicate human discernment and make decisions.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  <a:cs typeface="Century Gothic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AI can be used for expert systems, natural language processing, speech recognition, and machine vision.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270647" y="516866"/>
            <a:ext cx="9482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What is AI? (Artificial Intelligence)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71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121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611284" y="1803173"/>
            <a:ext cx="10969431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/>
              </a:rPr>
              <a:t>Generative AI is a subset of AI that focuses on creating new content, such as text, images, sound, and videos.</a:t>
            </a:r>
          </a:p>
          <a:p>
            <a:pPr algn="ctr"/>
            <a:br>
              <a:rPr lang="en-US" sz="3200" b="1" dirty="0">
                <a:solidFill>
                  <a:schemeClr val="bg1"/>
                </a:solidFill>
                <a:latin typeface="Century Gothic"/>
              </a:rPr>
            </a:br>
            <a:r>
              <a:rPr lang="en-US" sz="3200" b="1" dirty="0">
                <a:solidFill>
                  <a:schemeClr val="bg1"/>
                </a:solidFill>
                <a:latin typeface="Century Gothic"/>
              </a:rPr>
              <a:t>Generative AI works by learning from a large dataset of existing content. Once the model is trained, it will use the patterns and relationships to create new content similar to the dataset’s content.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270647" y="516866"/>
            <a:ext cx="948226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Century Gothic"/>
              </a:rPr>
              <a:t>What is Generative AI?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85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C8E68-3F99-580F-DAA8-4FF80276B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D21821-838B-81B9-B190-94F3932075A9}"/>
              </a:ext>
            </a:extLst>
          </p:cNvPr>
          <p:cNvSpPr txBox="1"/>
          <p:nvPr/>
        </p:nvSpPr>
        <p:spPr>
          <a:xfrm>
            <a:off x="1586789" y="440029"/>
            <a:ext cx="901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  <a:cs typeface="Century Gothic"/>
              </a:rPr>
              <a:t>AI Text Generation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6AF1C0-46FC-FAA2-0A53-BB13F6D3201A}"/>
              </a:ext>
            </a:extLst>
          </p:cNvPr>
          <p:cNvSpPr txBox="1"/>
          <p:nvPr/>
        </p:nvSpPr>
        <p:spPr>
          <a:xfrm>
            <a:off x="737196" y="1252106"/>
            <a:ext cx="10717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Generate a 12-line poem about pizza</a:t>
            </a:r>
          </a:p>
        </p:txBody>
      </p:sp>
      <p:pic>
        <p:nvPicPr>
          <p:cNvPr id="12" name="Picture 11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917AFF5F-DC46-B861-9D0C-841027771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916" y="1965896"/>
            <a:ext cx="3173275" cy="3202123"/>
          </a:xfrm>
          <a:prstGeom prst="rect">
            <a:avLst/>
          </a:prstGeom>
        </p:spPr>
      </p:pic>
      <p:pic>
        <p:nvPicPr>
          <p:cNvPr id="14" name="Picture 1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824105A-B853-70AE-78E4-533FD3212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22" y="2023392"/>
            <a:ext cx="2642784" cy="2980160"/>
          </a:xfrm>
          <a:prstGeom prst="rect">
            <a:avLst/>
          </a:prstGeom>
        </p:spPr>
      </p:pic>
      <p:pic>
        <p:nvPicPr>
          <p:cNvPr id="16" name="Picture 15" descr="A screenshot of a menu&#10;&#10;Description automatically generated">
            <a:extLst>
              <a:ext uri="{FF2B5EF4-FFF2-40B4-BE49-F238E27FC236}">
                <a16:creationId xmlns:a16="http://schemas.microsoft.com/office/drawing/2014/main" id="{2B0381B4-1655-3268-F593-2EA756D0C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186" y="1986816"/>
            <a:ext cx="2755517" cy="3103915"/>
          </a:xfrm>
          <a:prstGeom prst="rect">
            <a:avLst/>
          </a:prstGeom>
        </p:spPr>
      </p:pic>
      <p:pic>
        <p:nvPicPr>
          <p:cNvPr id="18" name="Picture 17" descr="A screenshot of a menu&#10;&#10;Description automatically generated">
            <a:extLst>
              <a:ext uri="{FF2B5EF4-FFF2-40B4-BE49-F238E27FC236}">
                <a16:creationId xmlns:a16="http://schemas.microsoft.com/office/drawing/2014/main" id="{0F9BB53E-052C-769B-7031-36957BBB7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635" y="2035584"/>
            <a:ext cx="2755516" cy="32673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41D8FE-00B1-1EED-5282-D8DACF2FCDD4}"/>
              </a:ext>
            </a:extLst>
          </p:cNvPr>
          <p:cNvSpPr txBox="1"/>
          <p:nvPr/>
        </p:nvSpPr>
        <p:spPr>
          <a:xfrm>
            <a:off x="2951122" y="5490067"/>
            <a:ext cx="2642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Google Gemini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8A6335-4542-EE45-7530-EBC47B6CFBB2}"/>
              </a:ext>
            </a:extLst>
          </p:cNvPr>
          <p:cNvSpPr txBox="1"/>
          <p:nvPr/>
        </p:nvSpPr>
        <p:spPr>
          <a:xfrm>
            <a:off x="5674883" y="5120156"/>
            <a:ext cx="3062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Microsoft Copilot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CD64C3-0DC0-68FC-C571-E0B3D034A7AB}"/>
              </a:ext>
            </a:extLst>
          </p:cNvPr>
          <p:cNvSpPr txBox="1"/>
          <p:nvPr/>
        </p:nvSpPr>
        <p:spPr>
          <a:xfrm>
            <a:off x="-13755" y="5144229"/>
            <a:ext cx="3062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OpenAI ChatGPT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A1CBD1-4589-C893-ADFE-727FE9134287}"/>
              </a:ext>
            </a:extLst>
          </p:cNvPr>
          <p:cNvSpPr txBox="1"/>
          <p:nvPr/>
        </p:nvSpPr>
        <p:spPr>
          <a:xfrm>
            <a:off x="8680703" y="5378728"/>
            <a:ext cx="3062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Canva Magic Write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160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4112</TotalTime>
  <Words>1592</Words>
  <Application>Microsoft Macintosh PowerPoint</Application>
  <PresentationFormat>Widescreen</PresentationFormat>
  <Paragraphs>203</Paragraphs>
  <Slides>68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Christopher Ward</cp:lastModifiedBy>
  <cp:revision>548</cp:revision>
  <dcterms:created xsi:type="dcterms:W3CDTF">2018-01-30T20:41:36Z</dcterms:created>
  <dcterms:modified xsi:type="dcterms:W3CDTF">2024-11-19T15:39:38Z</dcterms:modified>
</cp:coreProperties>
</file>