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2" r:id="rId4"/>
    <p:sldId id="257" r:id="rId5"/>
    <p:sldId id="259" r:id="rId6"/>
    <p:sldId id="260" r:id="rId7"/>
    <p:sldId id="273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8665-3DC1-4BB6-8E16-EB4D47733D0B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D4E603-AF8A-4130-B0B0-ED9B5CE096C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8665-3DC1-4BB6-8E16-EB4D47733D0B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E603-AF8A-4130-B0B0-ED9B5CE096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8665-3DC1-4BB6-8E16-EB4D47733D0B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4E603-AF8A-4130-B0B0-ED9B5CE096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2CD8665-3DC1-4BB6-8E16-EB4D47733D0B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4D4E603-AF8A-4130-B0B0-ED9B5CE096C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8665-3DC1-4BB6-8E16-EB4D47733D0B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D4E603-AF8A-4130-B0B0-ED9B5CE096C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2CD8665-3DC1-4BB6-8E16-EB4D47733D0B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4D4E603-AF8A-4130-B0B0-ED9B5CE096C8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2CD8665-3DC1-4BB6-8E16-EB4D47733D0B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4D4E603-AF8A-4130-B0B0-ED9B5CE096C8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8665-3DC1-4BB6-8E16-EB4D47733D0B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D4E603-AF8A-4130-B0B0-ED9B5CE096C8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8665-3DC1-4BB6-8E16-EB4D47733D0B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D4E603-AF8A-4130-B0B0-ED9B5CE096C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2CD8665-3DC1-4BB6-8E16-EB4D47733D0B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4D4E603-AF8A-4130-B0B0-ED9B5CE096C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2CD8665-3DC1-4BB6-8E16-EB4D47733D0B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4D4E603-AF8A-4130-B0B0-ED9B5CE096C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F2CD8665-3DC1-4BB6-8E16-EB4D47733D0B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44D4E603-AF8A-4130-B0B0-ED9B5CE096C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Relativity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 flipV="1">
            <a:off x="2514600" y="1066800"/>
            <a:ext cx="0" cy="2362200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181100" y="2247900"/>
            <a:ext cx="2667000" cy="0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528884" y="2155567"/>
            <a:ext cx="200025" cy="18466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7" idx="7"/>
          </p:cNvCxnSpPr>
          <p:nvPr/>
        </p:nvCxnSpPr>
        <p:spPr>
          <a:xfrm flipV="1">
            <a:off x="2699616" y="1143000"/>
            <a:ext cx="957984" cy="1039611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2"/>
          </p:cNvCxnSpPr>
          <p:nvPr/>
        </p:nvCxnSpPr>
        <p:spPr>
          <a:xfrm flipH="1" flipV="1">
            <a:off x="1447800" y="1143000"/>
            <a:ext cx="1081084" cy="1104900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267200" y="841617"/>
                <a:ext cx="4800600" cy="29972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itchFamily="2" charset="2"/>
                  <a:buChar char="q"/>
                </a:pPr>
                <a:r>
                  <a:rPr lang="el-GR" dirty="0" smtClean="0"/>
                  <a:t>Θ</a:t>
                </a:r>
                <a:r>
                  <a:rPr lang="en-US" dirty="0" smtClean="0"/>
                  <a:t> = 45º when the object is moving at the speed of light</a:t>
                </a:r>
              </a:p>
              <a:p>
                <a:pPr marL="742950" lvl="1" indent="-285750">
                  <a:buFont typeface="Wingdings" pitchFamily="2" charset="2"/>
                  <a:buChar char="q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𝑐𝑡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b="0" dirty="0" smtClean="0"/>
              </a:p>
              <a:p>
                <a:pPr marL="742950" lvl="1" indent="-285750">
                  <a:buFont typeface="Wingdings" pitchFamily="2" charset="2"/>
                  <a:buChar char="q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𝑐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endParaRPr lang="en-US" sz="2000" dirty="0" smtClean="0"/>
              </a:p>
              <a:p>
                <a:endParaRPr lang="en-US" dirty="0"/>
              </a:p>
              <a:p>
                <a:pPr marL="285750" indent="-285750">
                  <a:buFont typeface="Wingdings" pitchFamily="2" charset="2"/>
                  <a:buChar char="q"/>
                </a:pPr>
                <a:r>
                  <a:rPr lang="en-US" dirty="0" smtClean="0"/>
                  <a:t>A real object with mass cannot travel at the speed of light</a:t>
                </a:r>
              </a:p>
              <a:p>
                <a:pPr marL="742950" lvl="1" indent="-285750">
                  <a:buFont typeface="Wingdings" pitchFamily="2" charset="2"/>
                  <a:buChar char="q"/>
                </a:pPr>
                <a:r>
                  <a:rPr lang="en-US" dirty="0" smtClean="0"/>
                  <a:t>Light has no mass</a:t>
                </a:r>
              </a:p>
              <a:p>
                <a:pPr marL="742950" lvl="1" indent="-285750">
                  <a:buFont typeface="Wingdings" pitchFamily="2" charset="2"/>
                  <a:buChar char="q"/>
                </a:pPr>
                <a:r>
                  <a:rPr lang="en-US" dirty="0" smtClean="0"/>
                  <a:t>So, a real object cannot go beyond 45º from the y axis, in either direction</a:t>
                </a:r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841617"/>
                <a:ext cx="4800600" cy="2997231"/>
              </a:xfrm>
              <a:prstGeom prst="rect">
                <a:avLst/>
              </a:prstGeom>
              <a:blipFill rotWithShape="1">
                <a:blip r:embed="rId2"/>
                <a:stretch>
                  <a:fillRect l="-761" t="-1016" b="-2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628896" y="1632466"/>
            <a:ext cx="26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43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Elsewhere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4419600" y="1828800"/>
            <a:ext cx="0" cy="3505200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514600" y="3581400"/>
            <a:ext cx="3886200" cy="0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419600" y="1905000"/>
            <a:ext cx="1828800" cy="1676400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2514600" y="1905000"/>
            <a:ext cx="1905000" cy="1676400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514600" y="3581400"/>
            <a:ext cx="1905000" cy="1752600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4457700" y="3581400"/>
            <a:ext cx="1790700" cy="1752600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200400" y="1973759"/>
            <a:ext cx="243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FUTURE</a:t>
            </a:r>
            <a:endParaRPr lang="en-US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67100" y="4457700"/>
            <a:ext cx="18859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PAST</a:t>
            </a:r>
            <a:endParaRPr lang="en-U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4600" y="2209800"/>
            <a:ext cx="304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</a:t>
            </a:r>
          </a:p>
          <a:p>
            <a:r>
              <a:rPr lang="en-US" sz="2000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</a:t>
            </a:r>
          </a:p>
          <a:p>
            <a:r>
              <a:rPr lang="en-US" sz="2000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</a:t>
            </a:r>
          </a:p>
          <a:p>
            <a:r>
              <a:rPr lang="en-US" sz="2000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</a:t>
            </a:r>
          </a:p>
          <a:p>
            <a:r>
              <a:rPr lang="en-US" sz="2000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</a:t>
            </a:r>
          </a:p>
          <a:p>
            <a:r>
              <a:rPr lang="en-US" sz="2000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</a:t>
            </a:r>
          </a:p>
          <a:p>
            <a:r>
              <a:rPr lang="en-US" sz="2000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</a:t>
            </a:r>
          </a:p>
          <a:p>
            <a:r>
              <a:rPr lang="en-US" sz="2000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</a:t>
            </a:r>
          </a:p>
          <a:p>
            <a:r>
              <a:rPr lang="en-US" sz="2000" dirty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908964" y="2288738"/>
            <a:ext cx="304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</a:t>
            </a:r>
          </a:p>
          <a:p>
            <a:r>
              <a:rPr lang="en-US" dirty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</a:t>
            </a:r>
          </a:p>
          <a:p>
            <a:r>
              <a:rPr lang="en-US" dirty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</a:t>
            </a:r>
          </a:p>
          <a:p>
            <a:r>
              <a:rPr lang="en-US" dirty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</a:t>
            </a:r>
          </a:p>
          <a:p>
            <a:r>
              <a:rPr lang="en-US" dirty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</a:t>
            </a:r>
          </a:p>
          <a:p>
            <a:r>
              <a:rPr lang="en-US" dirty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</a:t>
            </a:r>
          </a:p>
          <a:p>
            <a:r>
              <a:rPr lang="en-US" dirty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</a:t>
            </a:r>
          </a:p>
          <a:p>
            <a:r>
              <a:rPr lang="en-US" dirty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</a:t>
            </a:r>
          </a:p>
          <a:p>
            <a:r>
              <a:rPr lang="en-US" dirty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54747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Strict Causality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514600" y="3581400"/>
            <a:ext cx="3886200" cy="0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4419600" y="1828800"/>
            <a:ext cx="0" cy="3505200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4419600" y="1905000"/>
            <a:ext cx="1828800" cy="1676400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2514600" y="1905000"/>
            <a:ext cx="1905000" cy="1676400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419600" y="3581400"/>
            <a:ext cx="32004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7620000" y="3276600"/>
            <a:ext cx="609600" cy="609600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glow rad="139700">
              <a:srgbClr val="7030A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772400" y="3429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457700" y="3798332"/>
            <a:ext cx="3162300" cy="0"/>
          </a:xfrm>
          <a:prstGeom prst="straightConnector1">
            <a:avLst/>
          </a:prstGeom>
          <a:ln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715000" y="3613666"/>
            <a:ext cx="9144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100 </a:t>
            </a:r>
            <a:r>
              <a:rPr lang="en-US" dirty="0" err="1" smtClean="0">
                <a:solidFill>
                  <a:schemeClr val="bg1"/>
                </a:solidFill>
              </a:rPr>
              <a:t>ly</a:t>
            </a:r>
            <a:endParaRPr lang="en-US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33350" y="4659777"/>
                <a:ext cx="7943850" cy="2456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itchFamily="2" charset="2"/>
                  <a:buChar char="q"/>
                </a:pPr>
                <a:r>
                  <a:rPr lang="en-US" dirty="0" smtClean="0"/>
                  <a:t>Planet X is 100 </a:t>
                </a:r>
                <a:r>
                  <a:rPr lang="en-US" dirty="0" err="1" smtClean="0"/>
                  <a:t>ly</a:t>
                </a:r>
                <a:r>
                  <a:rPr lang="en-US" dirty="0" smtClean="0"/>
                  <a:t> away. </a:t>
                </a:r>
              </a:p>
              <a:p>
                <a:pPr marL="285750" indent="-285750">
                  <a:buFont typeface="Wingdings" pitchFamily="2" charset="2"/>
                  <a:buChar char="q"/>
                </a:pPr>
                <a:r>
                  <a:rPr lang="en-US" dirty="0" smtClean="0"/>
                  <a:t>t=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𝑐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=100</m:t>
                    </m:r>
                    <m:r>
                      <a:rPr lang="en-US" sz="2400" b="0" i="1" smtClean="0">
                        <a:latin typeface="Cambria Math"/>
                      </a:rPr>
                      <m:t>𝑙𝑦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9.46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15</m:t>
                            </m:r>
                          </m:sup>
                        </m:sSup>
                        <m:f>
                          <m:f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</a:rPr>
                              <m:t>𝑚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</a:rPr>
                              <m:t>𝑠</m:t>
                            </m:r>
                          </m:den>
                        </m:f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1 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𝑙𝑦</m:t>
                        </m:r>
                      </m:den>
                    </m:f>
                    <m:r>
                      <a:rPr lang="en-US" sz="2400" i="1">
                        <a:latin typeface="Cambria Math"/>
                        <a:ea typeface="Cambria Math"/>
                      </a:rPr>
                      <m:t>÷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3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𝑥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8</m:t>
                        </m:r>
                      </m:sup>
                    </m:sSup>
                    <m:f>
                      <m:f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𝑚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𝑠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=100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𝑦𝑒𝑎𝑟𝑠</m:t>
                    </m:r>
                  </m:oMath>
                </a14:m>
                <a:endParaRPr lang="en-US" sz="2400" dirty="0" smtClean="0"/>
              </a:p>
              <a:p>
                <a:pPr marL="285750" indent="-285750">
                  <a:buFont typeface="Wingdings" pitchFamily="2" charset="2"/>
                  <a:buChar char="q"/>
                </a:pPr>
                <a:r>
                  <a:rPr lang="en-US" sz="2400" dirty="0" smtClean="0"/>
                  <a:t>If a signal were sent from earth, at the speed of light, it would take Planet X 100 years to be able to recognize the signal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50" y="4659777"/>
                <a:ext cx="7943850" cy="2456442"/>
              </a:xfrm>
              <a:prstGeom prst="rect">
                <a:avLst/>
              </a:prstGeom>
              <a:blipFill rotWithShape="1">
                <a:blip r:embed="rId2"/>
                <a:stretch>
                  <a:fillRect l="-1074" t="-1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715000" y="1905000"/>
                <a:ext cx="1447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C=3x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sup>
                    </m:sSup>
                  </m:oMath>
                </a14:m>
                <a:r>
                  <a:rPr lang="en-US" dirty="0" smtClean="0"/>
                  <a:t>m/s</a:t>
                </a:r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1905000"/>
                <a:ext cx="1447800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3797" t="-8333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/>
          <p:cNvCxnSpPr/>
          <p:nvPr/>
        </p:nvCxnSpPr>
        <p:spPr>
          <a:xfrm flipV="1">
            <a:off x="6248400" y="304800"/>
            <a:ext cx="1676400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7924800" y="304800"/>
            <a:ext cx="0" cy="3276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924800" y="1943100"/>
            <a:ext cx="304800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8091055" y="288667"/>
            <a:ext cx="0" cy="3308866"/>
          </a:xfrm>
          <a:prstGeom prst="straightConnector1">
            <a:avLst/>
          </a:prstGeom>
          <a:ln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77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 flipV="1">
            <a:off x="2514600" y="609600"/>
            <a:ext cx="0" cy="2362200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2438400" y="3581400"/>
            <a:ext cx="876300" cy="2362200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181100" y="1821873"/>
            <a:ext cx="2667000" cy="0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362200" y="228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ct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552700" y="609600"/>
            <a:ext cx="571500" cy="1181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48000" y="228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</a:t>
            </a:r>
            <a:r>
              <a:rPr lang="en-US" dirty="0" err="1" smtClean="0"/>
              <a:t>t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67200" y="1200150"/>
            <a:ext cx="434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dirty="0" smtClean="0"/>
              <a:t>If an object, </a:t>
            </a:r>
            <a:r>
              <a:rPr lang="en-US" dirty="0" err="1" smtClean="0"/>
              <a:t>ct</a:t>
            </a:r>
            <a:r>
              <a:rPr lang="en-US" dirty="0" smtClean="0"/>
              <a:t>’, is moving and another object, </a:t>
            </a:r>
            <a:r>
              <a:rPr lang="en-US" dirty="0" err="1" smtClean="0"/>
              <a:t>ct</a:t>
            </a:r>
            <a:r>
              <a:rPr lang="en-US" dirty="0" smtClean="0"/>
              <a:t> is at rest, relative to </a:t>
            </a:r>
            <a:r>
              <a:rPr lang="en-US" dirty="0" err="1" smtClean="0"/>
              <a:t>ct</a:t>
            </a:r>
            <a:r>
              <a:rPr lang="en-US" dirty="0" smtClean="0"/>
              <a:t>’, it looks like </a:t>
            </a:r>
            <a:r>
              <a:rPr lang="en-US" dirty="0" err="1" smtClean="0"/>
              <a:t>ct</a:t>
            </a:r>
            <a:r>
              <a:rPr lang="en-US" dirty="0" smtClean="0"/>
              <a:t> is moving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3124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Tilted Axis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752600" y="4343400"/>
            <a:ext cx="2286000" cy="794266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314700" y="330886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</a:t>
            </a:r>
            <a:r>
              <a:rPr lang="en-US" dirty="0" err="1" smtClean="0"/>
              <a:t>t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038600" y="4038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x’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2876550" y="3650218"/>
            <a:ext cx="0" cy="22933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1752600" y="4796909"/>
            <a:ext cx="2286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855768" y="3810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7030A0"/>
                </a:solidFill>
              </a:rPr>
              <a:t>θ</a:t>
            </a:r>
            <a:endParaRPr lang="en-US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572000" y="3650218"/>
                <a:ext cx="3429000" cy="23667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itchFamily="2" charset="2"/>
                  <a:buChar char="q"/>
                </a:pPr>
                <a:r>
                  <a:rPr lang="en-US" dirty="0" smtClean="0"/>
                  <a:t>Spacetime distance between 2 points:</a:t>
                </a:r>
              </a:p>
              <a:p>
                <a:pPr marL="285750" indent="-285750">
                  <a:buFont typeface="Wingdings" pitchFamily="2" charset="2"/>
                  <a:buChar char="q"/>
                </a:pPr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r>
                  <a:rPr lang="en-US" b="0" dirty="0" smtClean="0"/>
                  <a:t>s</a:t>
                </a:r>
                <a:r>
                  <a:rPr lang="en-US" b="0" baseline="30000" dirty="0" smtClean="0"/>
                  <a:t>2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 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+ y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+ z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- (ct)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</a:t>
                </a:r>
              </a:p>
              <a:p>
                <a:pPr marL="742950" lvl="1" indent="-285750">
                  <a:buFont typeface="Wingdings" pitchFamily="2" charset="2"/>
                  <a:buChar char="q"/>
                </a:pPr>
                <a:endParaRPr lang="en-US" dirty="0"/>
              </a:p>
              <a:p>
                <a:pPr marL="285750" indent="-285750">
                  <a:buFont typeface="Wingdings" pitchFamily="2" charset="2"/>
                  <a:buChar char="q"/>
                </a:pPr>
                <a:r>
                  <a:rPr lang="en-US" dirty="0" smtClean="0"/>
                  <a:t>The speed of light is the same for all axis</a:t>
                </a:r>
                <a:endParaRPr lang="en-US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650218"/>
                <a:ext cx="3429000" cy="2366738"/>
              </a:xfrm>
              <a:prstGeom prst="rect">
                <a:avLst/>
              </a:prstGeom>
              <a:blipFill rotWithShape="1">
                <a:blip r:embed="rId2"/>
                <a:stretch>
                  <a:fillRect l="-1066" t="-1289" r="-533" b="-7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/>
          <p:cNvCxnSpPr/>
          <p:nvPr/>
        </p:nvCxnSpPr>
        <p:spPr>
          <a:xfrm flipV="1">
            <a:off x="2876550" y="3810000"/>
            <a:ext cx="857250" cy="9869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733800" y="3581400"/>
            <a:ext cx="72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x=</a:t>
            </a:r>
            <a:r>
              <a:rPr lang="en-US" dirty="0" err="1" smtClean="0"/>
              <a:t>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06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486774" cy="5318760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The pole in the barn effect 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r>
              <a:rPr lang="en-US" dirty="0" smtClean="0"/>
              <a:t>The pole and barn both see each other as being less than 100 m by the gamma factor.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At some instance the doors of the barn could be closed and opened, trapping the pole in the barn.</a:t>
            </a:r>
          </a:p>
          <a:p>
            <a:r>
              <a:rPr lang="en-US" dirty="0" smtClean="0"/>
              <a:t>The pole sees the doors of the barn close one at a time, and open one at a time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143000" y="2369127"/>
            <a:ext cx="2362200" cy="152400"/>
          </a:xfrm>
          <a:prstGeom prst="roundRect">
            <a:avLst/>
          </a:prstGeo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57400" y="2514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699164" y="2445327"/>
            <a:ext cx="1524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191000" y="2057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v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05000" y="2260661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 m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1407147"/>
            <a:ext cx="2838450" cy="1809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819775" y="2699266"/>
            <a:ext cx="2438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100 m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2" name="Picture 4" descr="https://encrypted-tbn3.gstatic.com/images?q=tbn:ANd9GcSP04XKKrFzbnsqoRRKyM5LgTCZm9Ps4RvUvxZIhqyNAqmyeb4RI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581400"/>
            <a:ext cx="2838450" cy="180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ounded Rectangle 12"/>
          <p:cNvSpPr/>
          <p:nvPr/>
        </p:nvSpPr>
        <p:spPr>
          <a:xfrm>
            <a:off x="3048000" y="4608779"/>
            <a:ext cx="2057400" cy="114300"/>
          </a:xfrm>
          <a:prstGeom prst="roundRect">
            <a:avLst/>
          </a:prstGeo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05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2. Twin Paradox</a:t>
            </a:r>
          </a:p>
        </p:txBody>
      </p:sp>
      <p:sp>
        <p:nvSpPr>
          <p:cNvPr id="4" name="Oval 3"/>
          <p:cNvSpPr/>
          <p:nvPr/>
        </p:nvSpPr>
        <p:spPr>
          <a:xfrm>
            <a:off x="1219200" y="1981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4"/>
          </p:cNvCxnSpPr>
          <p:nvPr/>
        </p:nvCxnSpPr>
        <p:spPr>
          <a:xfrm>
            <a:off x="1409700" y="23622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219200" y="3048000"/>
            <a:ext cx="1905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409700" y="3048000"/>
            <a:ext cx="1905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409700" y="2590800"/>
            <a:ext cx="190500" cy="114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1219200" y="2590800"/>
            <a:ext cx="190500" cy="114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590800" y="1981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2781300" y="23622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781300" y="3034145"/>
            <a:ext cx="1905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590800" y="3048000"/>
            <a:ext cx="1905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781300" y="2590800"/>
            <a:ext cx="190500" cy="114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2590800" y="2590800"/>
            <a:ext cx="190500" cy="114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14400" y="19812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286000" y="1981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657600" y="1447800"/>
            <a:ext cx="434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dirty="0" smtClean="0"/>
              <a:t>Twin B Leaves on a rocket to mars.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dirty="0" smtClean="0"/>
              <a:t>Twin A sees twin B as moving close to the speed of light; he sees twin B as 21 and himself as 25.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dirty="0" smtClean="0"/>
              <a:t>When the rocket turns around, twin 2 sees himself as 25 and twin A as 21.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38200" y="3200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 years old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209800" y="3200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 years old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914400" y="4038600"/>
            <a:ext cx="655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Once things accelerate, they are no longer in the inertial reference frame.</a:t>
            </a:r>
          </a:p>
          <a:p>
            <a:r>
              <a:rPr lang="en-US" dirty="0" smtClean="0"/>
              <a:t>General Relativity deals with accelerated reference frames.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49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Relativity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95400" y="2133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4"/>
          </p:cNvCxnSpPr>
          <p:nvPr/>
        </p:nvCxnSpPr>
        <p:spPr>
          <a:xfrm>
            <a:off x="1485900" y="25146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295400" y="3276600"/>
            <a:ext cx="1905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485900" y="3276600"/>
            <a:ext cx="1905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485900" y="2743200"/>
            <a:ext cx="1905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1295400" y="2743200"/>
            <a:ext cx="1905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990600" y="1981200"/>
            <a:ext cx="2133600" cy="2057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stCxn id="16" idx="0"/>
          </p:cNvCxnSpPr>
          <p:nvPr/>
        </p:nvCxnSpPr>
        <p:spPr>
          <a:xfrm flipV="1">
            <a:off x="2057400" y="12954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209800" y="1295400"/>
                <a:ext cx="1219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a=9.8m/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1295400"/>
                <a:ext cx="1219200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4500" t="-8333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Oval 20"/>
          <p:cNvSpPr/>
          <p:nvPr/>
        </p:nvSpPr>
        <p:spPr>
          <a:xfrm>
            <a:off x="5219700" y="2133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21" idx="4"/>
          </p:cNvCxnSpPr>
          <p:nvPr/>
        </p:nvCxnSpPr>
        <p:spPr>
          <a:xfrm>
            <a:off x="5410200" y="25146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5219700" y="3276600"/>
            <a:ext cx="1905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410200" y="3276600"/>
            <a:ext cx="1905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5410200" y="2819400"/>
            <a:ext cx="1905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5219700" y="2857500"/>
            <a:ext cx="1905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953000" y="1998518"/>
            <a:ext cx="2133600" cy="2057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019800" y="1480066"/>
                <a:ext cx="1295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g=9.8m/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1480066"/>
                <a:ext cx="1295400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4245"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838200" y="4572000"/>
                <a:ext cx="73914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itchFamily="2" charset="2"/>
                  <a:buChar char="q"/>
                </a:pPr>
                <a:r>
                  <a:rPr lang="en-US" dirty="0" smtClean="0"/>
                  <a:t>A person in an elevator ascending at 9.8m/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 would feel no different than a person in an elevator at rest. </a:t>
                </a:r>
              </a:p>
              <a:p>
                <a:pPr marL="285750" indent="-285750">
                  <a:buFont typeface="Wingdings" pitchFamily="2" charset="2"/>
                  <a:buChar char="q"/>
                </a:pPr>
                <a:r>
                  <a:rPr lang="en-US" dirty="0" smtClean="0"/>
                  <a:t>They could not determine whether the force they were feeling was from the acceleration of the elevator or the force due to gravity.</a:t>
                </a:r>
                <a:endParaRPr lang="en-US" dirty="0"/>
              </a:p>
              <a:p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572000"/>
                <a:ext cx="7391400" cy="1477328"/>
              </a:xfrm>
              <a:prstGeom prst="rect">
                <a:avLst/>
              </a:prstGeom>
              <a:blipFill rotWithShape="1">
                <a:blip r:embed="rId4"/>
                <a:stretch>
                  <a:fillRect l="-578" t="-20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614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352426" y="1219200"/>
                <a:ext cx="8486774" cy="5486400"/>
              </a:xfrm>
            </p:spPr>
            <p:txBody>
              <a:bodyPr>
                <a:normAutofit/>
              </a:bodyPr>
              <a:lstStyle/>
              <a:p>
                <a:endParaRPr lang="en-US" b="1" dirty="0" smtClean="0"/>
              </a:p>
              <a:p>
                <a:endParaRPr lang="en-US" b="1" dirty="0"/>
              </a:p>
              <a:p>
                <a:endParaRPr lang="en-US" b="1" dirty="0" smtClean="0"/>
              </a:p>
              <a:p>
                <a:endParaRPr lang="en-US" b="1" dirty="0"/>
              </a:p>
              <a:p>
                <a:endParaRPr lang="en-US" b="1" dirty="0" smtClean="0"/>
              </a:p>
              <a:p>
                <a:r>
                  <a:rPr lang="en-US" b="1" dirty="0" smtClean="0"/>
                  <a:t>A person standing on an island wants to know how fast a canon ball is coming toward them. </a:t>
                </a:r>
              </a:p>
              <a:p>
                <a:r>
                  <a:rPr lang="en-US" b="1" dirty="0" smtClean="0"/>
                  <a:t>Classical version: v1 + v2 = v’</a:t>
                </a:r>
              </a:p>
              <a:p>
                <a:r>
                  <a:rPr lang="en-US" b="1" dirty="0" smtClean="0"/>
                  <a:t>Relativistic version: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latin typeface="Cambria Math"/>
                              </a:rPr>
                              <m:t>𝒗</m:t>
                            </m:r>
                          </m:e>
                          <m:sub>
                            <m:r>
                              <a:rPr lang="en-US" sz="2400" b="1" i="1" smtClean="0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sz="2400" b="1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24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latin typeface="Cambria Math"/>
                              </a:rPr>
                              <m:t>𝒗</m:t>
                            </m:r>
                          </m:e>
                          <m:sub>
                            <m:r>
                              <a:rPr lang="en-US" sz="2400" b="1" i="1" smtClean="0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num>
                      <m:den>
                        <m:r>
                          <a:rPr lang="en-US" sz="2400" b="1" i="1" smtClean="0">
                            <a:latin typeface="Cambria Math"/>
                          </a:rPr>
                          <m:t>𝟏</m:t>
                        </m:r>
                        <m:r>
                          <a:rPr lang="en-US" sz="2400" b="1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sz="2400" b="1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b="1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𝒗</m:t>
                                </m:r>
                              </m:e>
                              <m:sub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𝟏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400" b="1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𝒗</m:t>
                                </m:r>
                              </m:e>
                              <m:sub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𝟐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en-US" sz="2400" b="1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𝒄</m:t>
                                </m:r>
                              </m:e>
                              <m:sup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</m:den>
                    </m:f>
                    <m:r>
                      <a:rPr lang="en-US" sz="2400" b="1" i="1" smtClean="0"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latin typeface="Cambria Math"/>
                      </a:rPr>
                      <m:t>𝒗</m:t>
                    </m:r>
                    <m:r>
                      <a:rPr lang="en-US" sz="2400" b="1" i="1" smtClean="0">
                        <a:latin typeface="Cambria Math"/>
                      </a:rPr>
                      <m:t>′</m:t>
                    </m:r>
                  </m:oMath>
                </a14:m>
                <a:endParaRPr lang="en-US" sz="2400" b="1" dirty="0" smtClean="0"/>
              </a:p>
              <a:p>
                <a:r>
                  <a:rPr lang="en-US" b="1" dirty="0" smtClean="0"/>
                  <a:t>If the canon were a ‘photon torpedo’ from the starship enterprise moving at the speed of light: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latin typeface="Cambria Math"/>
                              </a:rPr>
                              <m:t>𝒗</m:t>
                            </m:r>
                          </m:e>
                          <m:sub>
                            <m:r>
                              <a:rPr lang="en-US" sz="2400" b="1" i="1" smtClean="0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sz="2400" b="1" i="1" smtClean="0">
                            <a:latin typeface="Cambria Math"/>
                          </a:rPr>
                          <m:t>+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𝒄</m:t>
                        </m:r>
                      </m:num>
                      <m:den>
                        <m:r>
                          <a:rPr lang="en-US" sz="2400" b="1" i="1" smtClean="0">
                            <a:latin typeface="Cambria Math"/>
                          </a:rPr>
                          <m:t>𝟏</m:t>
                        </m:r>
                        <m:r>
                          <a:rPr lang="en-US" sz="2400" b="1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sz="2400" b="1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b="1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𝒗</m:t>
                                </m:r>
                              </m:e>
                              <m:sub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en-US" sz="2400" b="1" i="1" smtClean="0">
                                <a:latin typeface="Cambria Math"/>
                              </a:rPr>
                              <m:t>𝒄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b="1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𝒄</m:t>
                                </m:r>
                              </m:e>
                              <m:sup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</m:den>
                    </m:f>
                    <m:r>
                      <a:rPr lang="en-US" sz="2400" b="1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/>
                          </a:rPr>
                          <m:t>𝒗</m:t>
                        </m:r>
                      </m:e>
                      <m:sup>
                        <m:r>
                          <a:rPr lang="en-US" sz="2400" b="1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400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1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latin typeface="Cambria Math"/>
                              </a:rPr>
                              <m:t>𝒗</m:t>
                            </m:r>
                          </m:e>
                          <m:sub>
                            <m:r>
                              <a:rPr lang="en-US" sz="2400" b="1" i="1" smtClean="0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sz="2400" b="1" i="1" smtClean="0">
                            <a:latin typeface="Cambria Math"/>
                          </a:rPr>
                          <m:t>+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𝒄</m:t>
                        </m:r>
                      </m:num>
                      <m:den>
                        <m:r>
                          <a:rPr lang="en-US" sz="2400" b="1" i="1" smtClean="0">
                            <a:latin typeface="Cambria Math"/>
                          </a:rPr>
                          <m:t>𝟏</m:t>
                        </m:r>
                        <m:r>
                          <a:rPr lang="en-US" sz="2400" b="1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sz="2400" b="1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b="1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𝒗</m:t>
                                </m:r>
                              </m:e>
                              <m:sub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𝟏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400" b="1" i="1" smtClean="0">
                                <a:latin typeface="Cambria Math"/>
                              </a:rPr>
                              <m:t>𝒄</m:t>
                            </m:r>
                          </m:den>
                        </m:f>
                      </m:den>
                    </m:f>
                    <m:r>
                      <a:rPr lang="en-US" sz="2400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1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latin typeface="Cambria Math"/>
                              </a:rPr>
                              <m:t>𝒗</m:t>
                            </m:r>
                          </m:e>
                          <m:sub>
                            <m:r>
                              <a:rPr lang="en-US" sz="2400" b="1" i="1" smtClean="0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sz="2400" b="1" i="1" smtClean="0">
                            <a:latin typeface="Cambria Math"/>
                          </a:rPr>
                          <m:t>+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𝒄</m:t>
                        </m:r>
                      </m:num>
                      <m:den>
                        <m:f>
                          <m:fPr>
                            <m:ctrlPr>
                              <a:rPr lang="en-US" sz="2400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1" i="1" smtClean="0">
                                <a:latin typeface="Cambria Math"/>
                              </a:rPr>
                              <m:t>𝒄</m:t>
                            </m:r>
                          </m:num>
                          <m:den>
                            <m:r>
                              <a:rPr lang="en-US" sz="2400" b="1" i="1" smtClean="0">
                                <a:latin typeface="Cambria Math"/>
                              </a:rPr>
                              <m:t>𝒄</m:t>
                            </m:r>
                          </m:den>
                        </m:f>
                        <m:r>
                          <a:rPr lang="en-US" sz="2400" b="1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sz="2400" b="1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b="1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𝒗</m:t>
                                </m:r>
                              </m:e>
                              <m:sub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𝟏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400" b="1" i="1" smtClean="0">
                                <a:latin typeface="Cambria Math"/>
                              </a:rPr>
                              <m:t>𝒄</m:t>
                            </m:r>
                          </m:den>
                        </m:f>
                      </m:den>
                    </m:f>
                    <m:r>
                      <a:rPr lang="en-US" sz="2400" b="1" i="1" smtClean="0"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latin typeface="Cambria Math"/>
                      </a:rPr>
                      <m:t>𝒄</m:t>
                    </m:r>
                    <m:d>
                      <m:dPr>
                        <m:ctrlPr>
                          <a:rPr lang="en-US" sz="2400" b="1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1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b="1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𝒗</m:t>
                                </m:r>
                              </m:e>
                              <m:sub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en-US" sz="2400" b="1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2400" b="1" i="1" smtClean="0">
                                <a:latin typeface="Cambria Math"/>
                              </a:rPr>
                              <m:t>𝒄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2400" b="1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𝒗</m:t>
                                </m:r>
                              </m:e>
                              <m:sub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en-US" sz="2400" b="1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2400" b="1" i="1" smtClean="0">
                                <a:latin typeface="Cambria Math"/>
                              </a:rPr>
                              <m:t>𝒄</m:t>
                            </m:r>
                          </m:den>
                        </m:f>
                      </m:e>
                    </m:d>
                    <m:r>
                      <a:rPr lang="en-US" sz="2400" b="1" i="1" smtClean="0"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latin typeface="Cambria Math"/>
                      </a:rPr>
                      <m:t>𝒄</m:t>
                    </m:r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352426" y="1219200"/>
                <a:ext cx="8486774" cy="5486400"/>
              </a:xfrm>
              <a:blipFill rotWithShape="1">
                <a:blip r:embed="rId2"/>
                <a:stretch>
                  <a:fillRect l="-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Velocities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1"/>
            <a:ext cx="2590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2590800" y="2438401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295400" y="3352801"/>
            <a:ext cx="1295400" cy="0"/>
          </a:xfrm>
          <a:prstGeom prst="straightConnector1">
            <a:avLst/>
          </a:prstGeom>
          <a:ln>
            <a:tailEnd type="arrow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52600" y="2983469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v1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429000" y="2069069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v2</a:t>
            </a:r>
            <a:endParaRPr lang="en-US" b="1" dirty="0"/>
          </a:p>
        </p:txBody>
      </p:sp>
      <p:sp>
        <p:nvSpPr>
          <p:cNvPr id="11" name="Oval 10"/>
          <p:cNvSpPr/>
          <p:nvPr/>
        </p:nvSpPr>
        <p:spPr>
          <a:xfrm>
            <a:off x="3924300" y="2269868"/>
            <a:ext cx="342900" cy="337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019800" y="1752600"/>
            <a:ext cx="304800" cy="3164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172200" y="2069069"/>
            <a:ext cx="0" cy="750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6019800" y="2819400"/>
            <a:ext cx="152400" cy="164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172200" y="2819400"/>
            <a:ext cx="152400" cy="1640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172200" y="2269868"/>
            <a:ext cx="152400" cy="1685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6019800" y="2269868"/>
            <a:ext cx="152400" cy="1685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574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4"/>
              </p:nvPr>
            </p:nvSpPr>
            <p:spPr>
              <a:xfrm>
                <a:off x="4876800" y="1981200"/>
                <a:ext cx="3886200" cy="4288536"/>
              </a:xfrm>
            </p:spPr>
            <p:txBody>
              <a:bodyPr/>
              <a:lstStyle/>
              <a:p>
                <a:r>
                  <a:rPr lang="en-US" dirty="0" smtClean="0"/>
                  <a:t>Momentum &amp; Energy: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i="1" smtClean="0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𝛾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𝑚</m:t>
                    </m:r>
                    <m:acc>
                      <m:accPr>
                        <m:chr m:val="⃗"/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𝑣</m:t>
                        </m:r>
                      </m:e>
                    </m:acc>
                  </m:oMath>
                </a14:m>
                <a:endParaRPr lang="en-US" sz="2400" dirty="0" smtClean="0"/>
              </a:p>
              <a:p>
                <a:r>
                  <a:rPr lang="en-US" sz="2400" dirty="0"/>
                  <a:t>	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𝐾𝐸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𝛾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e>
                    </m:d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𝑚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 smtClean="0"/>
              </a:p>
              <a:p>
                <a:r>
                  <a:rPr lang="en-US" dirty="0" smtClean="0"/>
                  <a:t>Adding Velocities: </a:t>
                </a:r>
                <a:r>
                  <a:rPr lang="en-US" b="1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/>
                              </a:rPr>
                              <m:t>𝒗</m:t>
                            </m:r>
                          </m:e>
                          <m:sub>
                            <m:r>
                              <a:rPr lang="en-US" sz="2400" b="1" i="1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sz="2400" b="1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24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/>
                              </a:rPr>
                              <m:t>𝒗</m:t>
                            </m:r>
                          </m:e>
                          <m:sub>
                            <m:r>
                              <a:rPr lang="en-US" sz="2400" b="1" i="1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𝟏</m:t>
                        </m:r>
                        <m:r>
                          <a:rPr lang="en-US" sz="2400" b="1" i="1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sz="2400" b="1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400" b="1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b="1" i="1">
                                    <a:latin typeface="Cambria Math"/>
                                  </a:rPr>
                                  <m:t>𝒗</m:t>
                                </m:r>
                              </m:e>
                              <m:sub>
                                <m:r>
                                  <a:rPr lang="en-US" sz="2400" b="1" i="1">
                                    <a:latin typeface="Cambria Math"/>
                                  </a:rPr>
                                  <m:t>𝟏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400" b="1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b="1" i="1">
                                    <a:latin typeface="Cambria Math"/>
                                  </a:rPr>
                                  <m:t>𝒗</m:t>
                                </m:r>
                              </m:e>
                              <m:sub>
                                <m:r>
                                  <a:rPr lang="en-US" sz="2400" b="1" i="1">
                                    <a:latin typeface="Cambria Math"/>
                                  </a:rPr>
                                  <m:t>𝟐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en-US" sz="2400" b="1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b="1" i="1">
                                    <a:latin typeface="Cambria Math"/>
                                  </a:rPr>
                                  <m:t>𝒄</m:t>
                                </m:r>
                              </m:e>
                              <m:sup>
                                <m:r>
                                  <a:rPr lang="en-US" sz="2400" b="1" i="1"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den>
                        </m:f>
                      </m:den>
                    </m:f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>
                        <a:latin typeface="Cambria Math"/>
                      </a:rPr>
                      <m:t>𝒗</m:t>
                    </m:r>
                    <m:r>
                      <a:rPr lang="en-US" sz="2400" b="1" i="1">
                        <a:latin typeface="Cambria Math"/>
                      </a:rPr>
                      <m:t>′</m:t>
                    </m:r>
                  </m:oMath>
                </a14:m>
                <a:endParaRPr lang="en-US" sz="2400" b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xfrm>
                <a:off x="4876800" y="1981200"/>
                <a:ext cx="3886200" cy="4288536"/>
              </a:xfrm>
              <a:blipFill rotWithShape="1">
                <a:blip r:embed="rId2"/>
                <a:stretch>
                  <a:fillRect l="-784" t="-21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381000" y="1981200"/>
                <a:ext cx="3886200" cy="4288536"/>
              </a:xfrm>
            </p:spPr>
            <p:txBody>
              <a:bodyPr/>
              <a:lstStyle/>
              <a:p>
                <a:r>
                  <a:rPr lang="en-US" dirty="0" smtClean="0"/>
                  <a:t>Special Relativity: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𝛾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𝑣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rad>
                      </m:den>
                    </m:f>
                  </m:oMath>
                </a14:m>
                <a:endParaRPr lang="en-US" sz="2400" dirty="0" smtClean="0"/>
              </a:p>
              <a:p>
                <a:r>
                  <a:rPr lang="en-US" dirty="0" smtClean="0"/>
                  <a:t>Time Dilation: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∆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𝛾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𝑡</m:t>
                    </m:r>
                  </m:oMath>
                </a14:m>
                <a:endParaRPr lang="en-US" sz="2400" dirty="0" smtClean="0"/>
              </a:p>
              <a:p>
                <a:endParaRPr lang="en-US" dirty="0"/>
              </a:p>
              <a:p>
                <a:r>
                  <a:rPr lang="en-US" dirty="0" smtClean="0"/>
                  <a:t>Length Contraction: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∆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∆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𝛾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381000" y="1981200"/>
                <a:ext cx="3886200" cy="4288536"/>
              </a:xfrm>
              <a:blipFill rotWithShape="1">
                <a:blip r:embed="rId3"/>
                <a:stretch>
                  <a:fillRect l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457200"/>
            <a:ext cx="768096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Equations to Know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14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28600" y="2286000"/>
            <a:ext cx="8382000" cy="3810000"/>
          </a:xfrm>
        </p:spPr>
        <p:txBody>
          <a:bodyPr>
            <a:noAutofit/>
          </a:bodyPr>
          <a:lstStyle/>
          <a:p>
            <a:pPr marL="457200" indent="-457200" algn="ctr">
              <a:buFont typeface="Wingdings" pitchFamily="2" charset="2"/>
              <a:buChar char="q"/>
            </a:pPr>
            <a:r>
              <a:rPr lang="en-US" sz="3200" dirty="0" smtClean="0"/>
              <a:t>The laws of mechanics must be the same in all inertial reference frames</a:t>
            </a:r>
            <a:endParaRPr lang="en-US" sz="3200" dirty="0"/>
          </a:p>
          <a:p>
            <a:pPr marL="457200" indent="-457200" algn="ctr">
              <a:buFont typeface="Wingdings" pitchFamily="2" charset="2"/>
              <a:buChar char="q"/>
            </a:pPr>
            <a:r>
              <a:rPr lang="en-US" sz="3200" dirty="0" smtClean="0"/>
              <a:t>Time is the same across all reference frames</a:t>
            </a:r>
          </a:p>
          <a:p>
            <a:pPr marL="457200" indent="-457200" algn="ctr">
              <a:buFont typeface="Wingdings" pitchFamily="2" charset="2"/>
              <a:buChar char="q"/>
            </a:pPr>
            <a:r>
              <a:rPr lang="en-US" sz="3200" dirty="0" smtClean="0"/>
              <a:t>Simple addition of velocities between frames</a:t>
            </a:r>
          </a:p>
          <a:p>
            <a:pPr marL="457200" indent="-457200" algn="ctr">
              <a:buFont typeface="Wingdings" pitchFamily="2" charset="2"/>
              <a:buChar char="q"/>
            </a:pPr>
            <a:endParaRPr lang="en-US" sz="3200" dirty="0" smtClean="0"/>
          </a:p>
          <a:p>
            <a:pPr algn="ctr"/>
            <a:endParaRPr lang="en-US" sz="3200" dirty="0" smtClean="0"/>
          </a:p>
          <a:p>
            <a:pPr algn="ctr"/>
            <a:endParaRPr lang="en-US" sz="3200" dirty="0"/>
          </a:p>
          <a:p>
            <a:pPr algn="ctr"/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Galileo’s Principle of Relativity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14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28600" y="2286000"/>
            <a:ext cx="8382000" cy="3810000"/>
          </a:xfrm>
        </p:spPr>
        <p:txBody>
          <a:bodyPr>
            <a:noAutofit/>
          </a:bodyPr>
          <a:lstStyle/>
          <a:p>
            <a:pPr marL="457200" indent="-457200" algn="ctr">
              <a:buFont typeface="Wingdings" pitchFamily="2" charset="2"/>
              <a:buChar char="q"/>
            </a:pPr>
            <a:r>
              <a:rPr lang="en-US" sz="3200" dirty="0" smtClean="0"/>
              <a:t>The laws of physics must be the same in all inertial reference frames</a:t>
            </a:r>
          </a:p>
          <a:p>
            <a:pPr marL="457200" indent="-457200" algn="ctr">
              <a:buFont typeface="Wingdings" pitchFamily="2" charset="2"/>
              <a:buChar char="q"/>
            </a:pPr>
            <a:endParaRPr lang="en-US" sz="3200" dirty="0"/>
          </a:p>
          <a:p>
            <a:pPr marL="457200" indent="-457200" algn="ctr">
              <a:buFont typeface="Wingdings" pitchFamily="2" charset="2"/>
              <a:buChar char="q"/>
            </a:pPr>
            <a:r>
              <a:rPr lang="en-US" sz="3200" dirty="0" smtClean="0"/>
              <a:t>The speed of light in vacuum has the same value in all inertial frames, regardless of the velocity of the observer or the velocity of the source emitting the light</a:t>
            </a:r>
          </a:p>
          <a:p>
            <a:pPr algn="ctr"/>
            <a:endParaRPr lang="en-US" sz="3200" dirty="0"/>
          </a:p>
          <a:p>
            <a:pPr algn="ctr"/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Einstein’s Principle of Relativity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84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>
                <a:normAutofit/>
              </a:bodyPr>
              <a:lstStyle/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sz="3200" b="0" dirty="0" smtClean="0"/>
                  <a:t>		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𝑐</m:t>
                    </m:r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∆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3200" dirty="0" smtClean="0"/>
                  <a:t> 		c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</a:rPr>
                      <m:t>∆</m:t>
                    </m:r>
                    <m:r>
                      <a:rPr lang="en-US" sz="3200" b="0" i="1" smtClean="0">
                        <a:latin typeface="Cambria Math"/>
                      </a:rPr>
                      <m:t>𝑡</m:t>
                    </m:r>
                    <m:r>
                      <a:rPr lang="en-US" sz="32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3200" dirty="0" smtClean="0"/>
                  <a:t> </a:t>
                </a:r>
                <a:r>
                  <a:rPr lang="en-US" sz="3200" i="1" dirty="0" smtClean="0"/>
                  <a:t>2d</a:t>
                </a:r>
                <a:endParaRPr lang="en-US" sz="3200" i="1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999" y="2286000"/>
            <a:ext cx="480872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1676400" y="2667000"/>
            <a:ext cx="0" cy="990600"/>
          </a:xfrm>
          <a:prstGeom prst="straightConnector1">
            <a:avLst/>
          </a:prstGeom>
          <a:ln>
            <a:headEnd type="arrow"/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274618" y="29834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</a:t>
            </a:r>
            <a:endParaRPr lang="en-US" b="1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934200" y="3352800"/>
            <a:ext cx="914400" cy="0"/>
          </a:xfrm>
          <a:prstGeom prst="straightConnector1">
            <a:avLst/>
          </a:prstGeom>
          <a:ln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239000" y="2983468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v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514600" y="2667000"/>
            <a:ext cx="1143000" cy="152400"/>
          </a:xfrm>
          <a:prstGeom prst="round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542309" y="2558534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  mirror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895600" y="2819400"/>
            <a:ext cx="0" cy="838200"/>
          </a:xfrm>
          <a:prstGeom prst="straightConnector1">
            <a:avLst/>
          </a:prstGeom>
          <a:ln>
            <a:tailEnd type="arrow"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2"/>
          </p:cNvCxnSpPr>
          <p:nvPr/>
        </p:nvCxnSpPr>
        <p:spPr>
          <a:xfrm>
            <a:off x="3113809" y="2927866"/>
            <a:ext cx="0" cy="729734"/>
          </a:xfrm>
          <a:prstGeom prst="straightConnector1">
            <a:avLst/>
          </a:prstGeom>
          <a:ln>
            <a:tailEnd type="arrow"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344487" y="718066"/>
            <a:ext cx="647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</a:t>
            </a:r>
            <a:r>
              <a:rPr lang="en-US" sz="2400" dirty="0" smtClean="0"/>
              <a:t>n observer inside a moving train views a ray of light as follows: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6776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79120" y="228600"/>
            <a:ext cx="7680960" cy="106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An observer </a:t>
            </a:r>
            <a:r>
              <a:rPr lang="en-US" sz="2400" u="sng" dirty="0" smtClean="0"/>
              <a:t>outside</a:t>
            </a:r>
            <a:r>
              <a:rPr lang="en-US" sz="2400" dirty="0" smtClean="0"/>
              <a:t> a moving train, on the ground, at rest views a ray of light as follows:</a:t>
            </a:r>
            <a:endParaRPr lang="en-US" sz="24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905000"/>
            <a:ext cx="5166426" cy="242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810000" y="2362200"/>
            <a:ext cx="1219200" cy="152400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429000" y="2514600"/>
            <a:ext cx="914400" cy="914400"/>
          </a:xfrm>
          <a:prstGeom prst="straightConnector1">
            <a:avLst/>
          </a:prstGeom>
          <a:ln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419600" y="2514600"/>
            <a:ext cx="1066800" cy="914400"/>
          </a:xfrm>
          <a:prstGeom prst="straightConnector1">
            <a:avLst/>
          </a:prstGeom>
          <a:ln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2"/>
          </p:cNvCxnSpPr>
          <p:nvPr/>
        </p:nvCxnSpPr>
        <p:spPr>
          <a:xfrm>
            <a:off x="4419600" y="2514600"/>
            <a:ext cx="0" cy="914400"/>
          </a:xfrm>
          <a:prstGeom prst="straightConnector1">
            <a:avLst/>
          </a:prstGeom>
          <a:ln>
            <a:headEnd type="arrow"/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191000" y="2787134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" y="4953000"/>
                <a:ext cx="3818033" cy="10944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(c</a:t>
                </a:r>
                <a:r>
                  <a:rPr lang="el-GR" sz="3200" dirty="0" smtClean="0"/>
                  <a:t>Δ</a:t>
                </a:r>
                <a:r>
                  <a:rPr lang="en-US" sz="3200" dirty="0" smtClean="0"/>
                  <a:t>t´)</a:t>
                </a:r>
                <a:r>
                  <a:rPr lang="en-US" sz="3200" baseline="30000" dirty="0" smtClean="0"/>
                  <a:t>2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</a:rPr>
                      <m:t>=</m:t>
                    </m:r>
                    <m:r>
                      <a:rPr lang="en-US" sz="3200" b="0" i="1" smtClean="0">
                        <a:latin typeface="Cambria Math"/>
                      </a:rPr>
                      <m:t>4</m:t>
                    </m:r>
                    <m:rad>
                      <m:radPr>
                        <m:degHide m:val="on"/>
                        <m:ctrlPr>
                          <a:rPr lang="en-US" sz="3200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32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3200" b="0" i="1" smtClean="0">
                                    <a:latin typeface="Cambria Math"/>
                                    <a:ea typeface="Cambria Math"/>
                                  </a:rPr>
                                  <m:t>𝑣</m:t>
                                </m:r>
                              </m:e>
                              <m:sup>
                                <m:r>
                                  <a:rPr lang="en-US" sz="3200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sz="32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3200" b="0" i="1" smtClean="0">
                                    <a:latin typeface="Cambria Math"/>
                                    <a:ea typeface="Cambria Math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sz="3200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den>
                        </m:f>
                      </m:e>
                    </m:rad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953000"/>
                <a:ext cx="3818033" cy="1094467"/>
              </a:xfrm>
              <a:prstGeom prst="rect">
                <a:avLst/>
              </a:prstGeom>
              <a:blipFill rotWithShape="1">
                <a:blip r:embed="rId3"/>
                <a:stretch>
                  <a:fillRect l="-3994" b="-5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419600" y="4975961"/>
                <a:ext cx="4417620" cy="13455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i="1" smtClean="0">
                        <a:latin typeface="Cambria Math"/>
                      </a:rPr>
                      <m:t>∆</m:t>
                    </m:r>
                    <m:sSup>
                      <m:sSupPr>
                        <m:ctrlPr>
                          <a:rPr lang="en-US" sz="36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360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sz="3600" b="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36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3600" b="0" i="1" smtClean="0">
                                    <a:latin typeface="Cambria Math"/>
                                    <a:ea typeface="Cambria Math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lang="en-US" sz="3600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3600" b="0" i="1" smtClean="0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sz="36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36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600" b="0" i="1" smtClean="0">
                                        <a:latin typeface="Cambria Math"/>
                                        <a:ea typeface="Cambria Math"/>
                                      </a:rPr>
                                      <m:t>𝑣</m:t>
                                    </m:r>
                                  </m:e>
                                  <m:sup>
                                    <m:r>
                                      <a:rPr lang="en-US" sz="3600" b="0" i="1" smtClean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sz="36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600" b="0" i="1" smtClean="0">
                                        <a:latin typeface="Cambria Math"/>
                                        <a:ea typeface="Cambria Math"/>
                                      </a:rPr>
                                      <m:t>𝑡</m:t>
                                    </m:r>
                                  </m:e>
                                  <m:sup>
                                    <m:r>
                                      <a:rPr lang="en-US" sz="3600" b="0" i="1" smtClean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sz="3600" b="0" i="1" smtClean="0">
                                    <a:latin typeface="Cambria Math"/>
                                    <a:ea typeface="Cambria Math"/>
                                  </a:rPr>
                                  <m:t>4</m:t>
                                </m:r>
                              </m:den>
                            </m:f>
                          </m:e>
                        </m:rad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sz="36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600" i="1" dirty="0" smtClean="0">
                            <a:latin typeface="Cambria Math"/>
                          </a:rPr>
                          <m:t>∆</m:t>
                        </m:r>
                        <m:r>
                          <a:rPr lang="en-US" sz="3600" b="0" i="1" dirty="0" smtClean="0">
                            <a:latin typeface="Cambria Math"/>
                          </a:rPr>
                          <m:t>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3600" b="0" i="1" dirty="0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3600" b="0" i="1" dirty="0" smtClean="0">
                                <a:latin typeface="Cambria Math"/>
                                <a:ea typeface="Cambria Math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en-US" sz="3600" b="0" i="1" dirty="0" smtClean="0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3600" b="0" i="1" dirty="0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600" b="0" i="1" dirty="0" smtClean="0">
                                        <a:latin typeface="Cambria Math"/>
                                        <a:ea typeface="Cambria Math"/>
                                      </a:rPr>
                                      <m:t>𝑣</m:t>
                                    </m:r>
                                  </m:e>
                                  <m:sup>
                                    <m:r>
                                      <a:rPr lang="en-US" sz="3600" b="0" i="1" dirty="0" smtClean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sz="3600" b="0" i="1" dirty="0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600" b="0" i="1" dirty="0" smtClean="0">
                                        <a:latin typeface="Cambria Math"/>
                                        <a:ea typeface="Cambria Math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sz="3600" b="0" i="1" dirty="0" smtClean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rad>
                      </m:den>
                    </m:f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975961"/>
                <a:ext cx="4417620" cy="1345561"/>
              </a:xfrm>
              <a:prstGeom prst="rect">
                <a:avLst/>
              </a:prstGeom>
              <a:blipFill rotWithShape="1">
                <a:blip r:embed="rId4"/>
                <a:stretch>
                  <a:fillRect t="-10407" b="-95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/>
          <p:nvPr/>
        </p:nvCxnSpPr>
        <p:spPr>
          <a:xfrm>
            <a:off x="7162800" y="3156466"/>
            <a:ext cx="1295400" cy="0"/>
          </a:xfrm>
          <a:prstGeom prst="straightConnector1">
            <a:avLst/>
          </a:prstGeom>
          <a:ln>
            <a:tailEnd type="arrow"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620000" y="275705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15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:pPr marL="285750" indent="-285750">
                  <a:buFont typeface="Wingdings" pitchFamily="2" charset="2"/>
                  <a:buChar char="q"/>
                </a:pPr>
                <a:r>
                  <a:rPr lang="en-US" dirty="0" smtClean="0"/>
                  <a:t>Imagine a spaceship travelling at speed v between two stars a distance </a:t>
                </a:r>
                <a:r>
                  <a:rPr lang="el-GR" dirty="0" smtClean="0"/>
                  <a:t>Δ</a:t>
                </a:r>
                <a:r>
                  <a:rPr lang="en-US" dirty="0" smtClean="0"/>
                  <a:t>x apart (as measured in the rest frame of the stars)</a:t>
                </a:r>
              </a:p>
              <a:p>
                <a:pPr marL="285750" indent="-285750">
                  <a:buFont typeface="Wingdings" pitchFamily="2" charset="2"/>
                  <a:buChar char="q"/>
                </a:pPr>
                <a:r>
                  <a:rPr lang="en-US" dirty="0" smtClean="0"/>
                  <a:t>An observer at rest relative to the stars sees the trip take a time </a:t>
                </a:r>
                <a:r>
                  <a:rPr lang="el-GR" dirty="0" smtClean="0"/>
                  <a:t>Δ</a:t>
                </a:r>
                <a:r>
                  <a:rPr lang="en-US" dirty="0" smtClean="0"/>
                  <a:t>t=</a:t>
                </a:r>
                <a:r>
                  <a:rPr lang="el-GR" dirty="0" smtClean="0"/>
                  <a:t>Δ</a:t>
                </a:r>
                <a:r>
                  <a:rPr lang="en-US" dirty="0" smtClean="0"/>
                  <a:t>x/v</a:t>
                </a:r>
              </a:p>
              <a:p>
                <a:pPr marL="285750" indent="-285750">
                  <a:buFont typeface="Wingdings" pitchFamily="2" charset="2"/>
                  <a:buChar char="q"/>
                </a:pPr>
                <a:r>
                  <a:rPr lang="en-US" dirty="0" smtClean="0"/>
                  <a:t>The observer in the spaceship also sees </a:t>
                </a:r>
                <a:r>
                  <a:rPr lang="el-GR" dirty="0" smtClean="0"/>
                  <a:t>Δ</a:t>
                </a:r>
                <a:r>
                  <a:rPr lang="en-US" dirty="0" smtClean="0"/>
                  <a:t>t´ = </a:t>
                </a:r>
                <a:r>
                  <a:rPr lang="el-GR" dirty="0" smtClean="0"/>
                  <a:t>Δ</a:t>
                </a:r>
                <a:r>
                  <a:rPr lang="en-US" dirty="0" smtClean="0"/>
                  <a:t>x´/v where v is the same for both frames</a:t>
                </a:r>
              </a:p>
              <a:p>
                <a:pPr marL="285750" indent="-285750">
                  <a:buFont typeface="Wingdings" pitchFamily="2" charset="2"/>
                  <a:buChar char="q"/>
                </a:pPr>
                <a:r>
                  <a:rPr lang="en-US" dirty="0" smtClean="0"/>
                  <a:t>We know from time dilation that </a:t>
                </a:r>
                <a:r>
                  <a:rPr lang="el-GR" dirty="0" smtClean="0"/>
                  <a:t>Δ</a:t>
                </a:r>
                <a:r>
                  <a:rPr lang="en-US" dirty="0" smtClean="0"/>
                  <a:t>t´=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/>
                          </a:rPr>
                          <m:t>∆</m:t>
                        </m:r>
                        <m:r>
                          <a:rPr lang="en-US" i="1" dirty="0">
                            <a:latin typeface="Cambria Math"/>
                          </a:rPr>
                          <m:t>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 dirty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 dirty="0">
                                <a:latin typeface="Cambria Math"/>
                                <a:ea typeface="Cambria Math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en-US" i="1" dirty="0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i="1" dirty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 dirty="0">
                                        <a:latin typeface="Cambria Math"/>
                                        <a:ea typeface="Cambria Math"/>
                                      </a:rPr>
                                      <m:t>𝑣</m:t>
                                    </m:r>
                                  </m:e>
                                  <m:sup>
                                    <m:r>
                                      <a:rPr lang="en-US" i="1" dirty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i="1" dirty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 dirty="0">
                                        <a:latin typeface="Cambria Math"/>
                                        <a:ea typeface="Cambria Math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i="1" dirty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rad>
                      </m:den>
                    </m:f>
                  </m:oMath>
                </a14:m>
                <a:endParaRPr lang="en-US" dirty="0" smtClean="0"/>
              </a:p>
              <a:p>
                <a:pPr marL="285750" indent="-285750">
                  <a:buFont typeface="Wingdings" pitchFamily="2" charset="2"/>
                  <a:buChar char="q"/>
                </a:pPr>
                <a:r>
                  <a:rPr lang="en-US" dirty="0" smtClean="0"/>
                  <a:t>Thus the measured lengths must be different as well! The observer on the spaceship sees a contracted length </a:t>
                </a:r>
                <a:r>
                  <a:rPr lang="el-GR" dirty="0" smtClean="0"/>
                  <a:t>Δ</a:t>
                </a:r>
                <a:r>
                  <a:rPr lang="en-US" dirty="0" smtClean="0"/>
                  <a:t>x´ = </a:t>
                </a:r>
                <a:r>
                  <a:rPr lang="el-GR" dirty="0" smtClean="0"/>
                  <a:t>Δ</a:t>
                </a:r>
                <a:r>
                  <a:rPr lang="en-US" dirty="0" smtClean="0"/>
                  <a:t>x √(1-v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/c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)</a:t>
                </a:r>
              </a:p>
              <a:p>
                <a:pPr marL="285750" indent="-285750">
                  <a:buFont typeface="Wingdings" pitchFamily="2" charset="2"/>
                  <a:buChar char="q"/>
                </a:pPr>
                <a:r>
                  <a:rPr lang="en-US" dirty="0" smtClean="0"/>
                  <a:t>The factor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 dirty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 dirty="0">
                                <a:latin typeface="Cambria Math"/>
                                <a:ea typeface="Cambria Math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en-US" i="1" dirty="0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i="1" dirty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 dirty="0">
                                        <a:latin typeface="Cambria Math"/>
                                        <a:ea typeface="Cambria Math"/>
                                      </a:rPr>
                                      <m:t>𝑣</m:t>
                                    </m:r>
                                  </m:e>
                                  <m:sup>
                                    <m:r>
                                      <a:rPr lang="en-US" i="1" dirty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US" i="1" dirty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 dirty="0">
                                        <a:latin typeface="Cambria Math"/>
                                        <a:ea typeface="Cambria Math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i="1" dirty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rad>
                      </m:den>
                    </m:f>
                  </m:oMath>
                </a14:m>
                <a:r>
                  <a:rPr lang="en-US" dirty="0" smtClean="0"/>
                  <a:t> is so useful in relativity it’s given it’s own symbol </a:t>
                </a:r>
                <a:r>
                  <a:rPr lang="el-GR" dirty="0" smtClean="0"/>
                  <a:t>γ</a:t>
                </a:r>
                <a:endParaRPr lang="en-US" dirty="0" smtClean="0"/>
              </a:p>
              <a:p>
                <a:pPr marL="285750" indent="-285750">
                  <a:buFont typeface="Wingdings" pitchFamily="2" charset="2"/>
                  <a:buChar char="q"/>
                </a:pPr>
                <a:r>
                  <a:rPr lang="en-US" dirty="0" smtClean="0"/>
                  <a:t>For time dilation </a:t>
                </a:r>
                <a:r>
                  <a:rPr lang="el-GR" dirty="0"/>
                  <a:t>Δ</a:t>
                </a:r>
                <a:r>
                  <a:rPr lang="en-US" dirty="0"/>
                  <a:t>t</a:t>
                </a:r>
                <a:r>
                  <a:rPr lang="en-US" dirty="0" smtClean="0"/>
                  <a:t>´ = </a:t>
                </a:r>
                <a:r>
                  <a:rPr lang="el-GR" dirty="0" smtClean="0"/>
                  <a:t>γΔ</a:t>
                </a:r>
                <a:r>
                  <a:rPr lang="en-US" dirty="0" smtClean="0"/>
                  <a:t>t and for length contraction </a:t>
                </a:r>
                <a:r>
                  <a:rPr lang="el-GR" dirty="0"/>
                  <a:t>Δ</a:t>
                </a:r>
                <a:r>
                  <a:rPr lang="en-US" dirty="0"/>
                  <a:t>x</a:t>
                </a:r>
                <a:r>
                  <a:rPr lang="en-US" dirty="0" smtClean="0"/>
                  <a:t>´ = </a:t>
                </a:r>
                <a:r>
                  <a:rPr lang="el-GR" dirty="0"/>
                  <a:t>Δ</a:t>
                </a:r>
                <a:r>
                  <a:rPr lang="en-US" dirty="0" smtClean="0"/>
                  <a:t>x/</a:t>
                </a:r>
                <a:r>
                  <a:rPr lang="el-GR" dirty="0" smtClean="0"/>
                  <a:t>γ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2"/>
                <a:stretch>
                  <a:fillRect l="-556" t="-645" r="-8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 contraction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57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:pPr marL="285750" indent="-285750">
                  <a:buFont typeface="Wingdings" pitchFamily="2" charset="2"/>
                  <a:buChar char="q"/>
                </a:pPr>
                <a:r>
                  <a:rPr lang="en-US" dirty="0" smtClean="0"/>
                  <a:t>Changing your frame of reference will create an observable change in momentum and energy, but they are both still conserved.</a:t>
                </a:r>
              </a:p>
              <a:p>
                <a:pPr marL="285750" indent="-285750">
                  <a:buFont typeface="Wingdings" pitchFamily="2" charset="2"/>
                  <a:buChar char="q"/>
                </a:pPr>
                <a:r>
                  <a:rPr lang="en-US" dirty="0" smtClean="0"/>
                  <a:t>Invariant mass energy</a:t>
                </a:r>
              </a:p>
              <a:p>
                <a:pPr marL="457200" lvl="1" indent="-285750">
                  <a:buFont typeface="Wingdings" pitchFamily="2" charset="2"/>
                  <a:buChar char="q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+(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𝑐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𝑐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𝐸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457200" lvl="1" indent="-285750">
                  <a:buFont typeface="Wingdings" pitchFamily="2" charset="2"/>
                  <a:buChar char="q"/>
                </a:pPr>
                <a:r>
                  <a:rPr lang="en-US" dirty="0" smtClean="0"/>
                  <a:t>Not affected by reference frame</a:t>
                </a:r>
              </a:p>
              <a:p>
                <a:pPr marL="457200" lvl="1" indent="-285750">
                  <a:buFont typeface="Wingdings" pitchFamily="2" charset="2"/>
                  <a:buChar char="q"/>
                </a:pPr>
                <a:endParaRPr lang="en-US" dirty="0"/>
              </a:p>
              <a:p>
                <a:pPr marL="285750" indent="-285750">
                  <a:buFont typeface="Wingdings" pitchFamily="2" charset="2"/>
                  <a:buChar char="q"/>
                </a:pPr>
                <a:r>
                  <a:rPr lang="en-US" dirty="0" smtClean="0"/>
                  <a:t>Energy and momentum are not conserved separately, but as a combination</a:t>
                </a:r>
              </a:p>
              <a:p>
                <a:pPr marL="285750" indent="-285750">
                  <a:buFont typeface="Wingdings" pitchFamily="2" charset="2"/>
                  <a:buChar char="q"/>
                </a:pPr>
                <a:endParaRPr lang="en-US" dirty="0"/>
              </a:p>
              <a:p>
                <a:pPr marL="285750" indent="-285750">
                  <a:buFont typeface="Wingdings" pitchFamily="2" charset="2"/>
                  <a:buChar char="q"/>
                </a:pPr>
                <a:r>
                  <a:rPr lang="en-US" b="0" dirty="0" smtClean="0"/>
                  <a:t> This implies that for a particle at rest: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!!!!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2"/>
                <a:stretch>
                  <a:fillRect l="-556" t="-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Momentum &amp;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5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381000" y="990600"/>
                <a:ext cx="7680960" cy="5486400"/>
              </a:xfrm>
            </p:spPr>
            <p:txBody>
              <a:bodyPr>
                <a:normAutofit/>
              </a:bodyPr>
              <a:lstStyle/>
              <a:p>
                <a:pPr marL="285750" indent="-285750">
                  <a:buFont typeface="Wingdings" pitchFamily="2" charset="2"/>
                  <a:buChar char="q"/>
                </a:pPr>
                <a:r>
                  <a:rPr lang="en-US" dirty="0" smtClean="0"/>
                  <a:t>There is energy in mass</a:t>
                </a:r>
              </a:p>
              <a:p>
                <a:pPr marL="457200" lvl="1" indent="-285750">
                  <a:buFont typeface="Wingdings" pitchFamily="2" charset="2"/>
                  <a:buChar char="q"/>
                </a:pPr>
                <a:r>
                  <a:rPr lang="en-US" dirty="0" smtClean="0"/>
                  <a:t>Consider a person weighing 100 kg:</a:t>
                </a:r>
              </a:p>
              <a:p>
                <a:pPr lvl="1" indent="0">
                  <a:buNone/>
                </a:pPr>
                <a:endParaRPr lang="en-US" dirty="0"/>
              </a:p>
              <a:p>
                <a:pPr marL="630238" lvl="2" indent="-285750">
                  <a:buFont typeface="Wingdings" pitchFamily="2" charset="2"/>
                  <a:buChar char="q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</m:t>
                    </m:r>
                    <m:r>
                      <a:rPr lang="en-US" b="0" i="1" smtClean="0">
                        <a:latin typeface="Cambria Math"/>
                      </a:rPr>
                      <m:t>=(100</m:t>
                    </m:r>
                    <m:r>
                      <a:rPr lang="en-US" b="0" i="1" smtClean="0">
                        <a:latin typeface="Cambria Math"/>
                      </a:rPr>
                      <m:t>𝑘𝑔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(3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10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8</m:t>
                            </m:r>
                          </m:sup>
                        </m:sSup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𝑠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2" indent="0">
                  <a:buNone/>
                </a:pPr>
                <a:r>
                  <a:rPr lang="en-US" dirty="0" smtClean="0"/>
                  <a:t>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</m:t>
                    </m:r>
                    <m:r>
                      <a:rPr lang="en-US" b="0" i="1" smtClean="0">
                        <a:latin typeface="Cambria Math"/>
                      </a:rPr>
                      <m:t>=9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18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𝐽</m:t>
                    </m:r>
                  </m:oMath>
                </a14:m>
                <a:endParaRPr lang="en-US" dirty="0" smtClean="0"/>
              </a:p>
              <a:p>
                <a:pPr lvl="2" indent="0">
                  <a:buNone/>
                </a:pPr>
                <a:endParaRPr lang="en-US" dirty="0"/>
              </a:p>
              <a:p>
                <a:pPr marL="630238" lvl="2" indent="-285750">
                  <a:buFont typeface="Wingdings" pitchFamily="2" charset="2"/>
                  <a:buChar char="q"/>
                </a:pPr>
                <a:r>
                  <a:rPr lang="en-US" dirty="0" smtClean="0"/>
                  <a:t>A few kilograms of fuel of a nuclear source is worth a few tons of fuel of a chemical source</a:t>
                </a:r>
              </a:p>
              <a:p>
                <a:endParaRPr lang="en-US" dirty="0"/>
              </a:p>
              <a:p>
                <a:r>
                  <a:rPr lang="en-US" dirty="0" smtClean="0"/>
                  <a:t>A useful relationship for relativistic momentum </a:t>
                </a:r>
                <a:r>
                  <a:rPr lang="en-US" smtClean="0"/>
                  <a:t>and energy:</a:t>
                </a:r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𝜌</m:t>
                          </m:r>
                        </m:e>
                      </m:acc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𝛾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𝑚</m:t>
                      </m:r>
                      <m:acc>
                        <m:accPr>
                          <m:chr m:val="⃗"/>
                          <m:ctrlPr>
                            <a:rPr lang="en-US" sz="2400" i="1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  <a:p>
                <a:pPr algn="ctr"/>
                <a:r>
                  <a:rPr lang="en-US" sz="2400" dirty="0"/>
                  <a:t>	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𝐾𝐸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𝛾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−1</m:t>
                        </m:r>
                      </m:e>
                    </m:d>
                    <m:r>
                      <a:rPr lang="en-US" sz="2400" i="1">
                        <a:latin typeface="Cambria Math"/>
                        <a:ea typeface="Cambria Math"/>
                      </a:rPr>
                      <m:t>𝑚</m:t>
                    </m:r>
                    <m:sSup>
                      <m:sSup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𝑐</m:t>
                        </m:r>
                      </m:e>
                      <m:sup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/>
              </a:p>
              <a:p>
                <a:pPr lvl="2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381000" y="990600"/>
                <a:ext cx="7680960" cy="5486400"/>
              </a:xfrm>
              <a:blipFill rotWithShape="1">
                <a:blip r:embed="rId2"/>
                <a:stretch>
                  <a:fillRect l="-714" t="-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6927"/>
            <a:ext cx="7680960" cy="1066800"/>
          </a:xfrm>
        </p:spPr>
        <p:txBody>
          <a:bodyPr/>
          <a:lstStyle/>
          <a:p>
            <a:r>
              <a:rPr lang="en-US" dirty="0" smtClean="0"/>
              <a:t>Momentum &amp;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99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Arrow Connector 8"/>
          <p:cNvCxnSpPr/>
          <p:nvPr/>
        </p:nvCxnSpPr>
        <p:spPr>
          <a:xfrm flipV="1">
            <a:off x="2057400" y="152400"/>
            <a:ext cx="0" cy="2362200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62000" y="1333500"/>
            <a:ext cx="2667000" cy="0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657350" y="0"/>
            <a:ext cx="400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429000" y="1143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115848" y="1232963"/>
            <a:ext cx="200025" cy="18466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>
            <a:stCxn id="14" idx="0"/>
          </p:cNvCxnSpPr>
          <p:nvPr/>
        </p:nvCxnSpPr>
        <p:spPr>
          <a:xfrm flipV="1">
            <a:off x="2215861" y="152400"/>
            <a:ext cx="0" cy="1080563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114800" y="909797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dirty="0" smtClean="0"/>
              <a:t>An object sitting at rest, whose position (x) stays the same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057400" y="3505200"/>
            <a:ext cx="0" cy="2362200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23900" y="4686300"/>
            <a:ext cx="2667000" cy="0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429000" y="450163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638731" y="3352800"/>
            <a:ext cx="404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ct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2158708" y="4593967"/>
            <a:ext cx="200025" cy="18466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2258720" y="3325756"/>
            <a:ext cx="413760" cy="1268211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114800" y="4250341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dirty="0" smtClean="0"/>
              <a:t>An object with some velocity, 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32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434</TotalTime>
  <Words>1151</Words>
  <Application>Microsoft Office PowerPoint</Application>
  <PresentationFormat>On-screen Show (4:3)</PresentationFormat>
  <Paragraphs>168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Mylar</vt:lpstr>
      <vt:lpstr>Special Relativity</vt:lpstr>
      <vt:lpstr>Galileo’s Principle of Relativity</vt:lpstr>
      <vt:lpstr>Einstein’s Principle of Relativity</vt:lpstr>
      <vt:lpstr>PowerPoint Presentation</vt:lpstr>
      <vt:lpstr>An observer outside a moving train, on the ground, at rest views a ray of light as follows:</vt:lpstr>
      <vt:lpstr>Length contraction</vt:lpstr>
      <vt:lpstr>Momentum &amp; Energy</vt:lpstr>
      <vt:lpstr>Momentum &amp; Energy</vt:lpstr>
      <vt:lpstr>PowerPoint Presentation</vt:lpstr>
      <vt:lpstr>PowerPoint Presentation</vt:lpstr>
      <vt:lpstr>Elsewhere</vt:lpstr>
      <vt:lpstr>Strict Causality</vt:lpstr>
      <vt:lpstr>PowerPoint Presentation</vt:lpstr>
      <vt:lpstr>Consequences</vt:lpstr>
      <vt:lpstr>PowerPoint Presentation</vt:lpstr>
      <vt:lpstr>General Relativity</vt:lpstr>
      <vt:lpstr>Adding Velocities</vt:lpstr>
      <vt:lpstr>Equations to Know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Chelsea</dc:creator>
  <cp:lastModifiedBy>juser</cp:lastModifiedBy>
  <cp:revision>31</cp:revision>
  <dcterms:created xsi:type="dcterms:W3CDTF">2013-04-23T15:24:05Z</dcterms:created>
  <dcterms:modified xsi:type="dcterms:W3CDTF">2016-11-10T16:39:17Z</dcterms:modified>
</cp:coreProperties>
</file>