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57" r:id="rId4"/>
    <p:sldId id="269" r:id="rId5"/>
    <p:sldId id="268" r:id="rId6"/>
    <p:sldId id="258" r:id="rId7"/>
    <p:sldId id="270" r:id="rId8"/>
    <p:sldId id="277" r:id="rId9"/>
    <p:sldId id="274" r:id="rId10"/>
    <p:sldId id="275" r:id="rId11"/>
    <p:sldId id="260" r:id="rId12"/>
    <p:sldId id="261" r:id="rId13"/>
    <p:sldId id="271" r:id="rId14"/>
    <p:sldId id="272" r:id="rId15"/>
    <p:sldId id="284" r:id="rId16"/>
    <p:sldId id="262" r:id="rId17"/>
    <p:sldId id="285" r:id="rId18"/>
    <p:sldId id="263" r:id="rId19"/>
    <p:sldId id="264" r:id="rId20"/>
    <p:sldId id="281" r:id="rId21"/>
    <p:sldId id="265" r:id="rId22"/>
    <p:sldId id="282" r:id="rId23"/>
    <p:sldId id="280" r:id="rId24"/>
    <p:sldId id="279" r:id="rId25"/>
    <p:sldId id="266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F46E3D-FD66-46F3-B698-089FE63EF51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1BC81AD-735A-48B7-8B74-4B2607366F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www.midwestlightningrods.com/weather-picture-photo-lightning-storm-joe-hol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487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-762000" y="-152400"/>
            <a:ext cx="63246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bg2">
                    <a:lumMod val="10000"/>
                    <a:lumOff val="90000"/>
                  </a:schemeClr>
                </a:solidFill>
                <a:ea typeface="+mj-ea"/>
              </a:rPr>
              <a:t>Electric Field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>
                    <a:lumMod val="10000"/>
                    <a:lumOff val="90000"/>
                  </a:schemeClr>
                </a:solidFill>
                <a:ea typeface="+mn-ea"/>
              </a:rPr>
              <a:t>Physics </a:t>
            </a:r>
            <a:r>
              <a:rPr lang="en-US" dirty="0" smtClean="0">
                <a:solidFill>
                  <a:schemeClr val="bg2">
                    <a:lumMod val="10000"/>
                    <a:lumOff val="90000"/>
                  </a:schemeClr>
                </a:solidFill>
                <a:ea typeface="+mn-ea"/>
              </a:rPr>
              <a:t>2212</a:t>
            </a:r>
            <a:endParaRPr lang="en-US" dirty="0" smtClean="0">
              <a:solidFill>
                <a:schemeClr val="bg2">
                  <a:lumMod val="10000"/>
                  <a:lumOff val="9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673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Conductor must be grounded</a:t>
            </a:r>
          </a:p>
          <a:p>
            <a:r>
              <a:rPr lang="en-US" dirty="0"/>
              <a:t> </a:t>
            </a:r>
            <a:r>
              <a:rPr lang="en-US" dirty="0" smtClean="0"/>
              <a:t>Charges leave the conductor if conductor isolated by the rod is removed, only the excess charge remains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54110"/>
              </p:ext>
            </p:extLst>
          </p:nvPr>
        </p:nvGraphicFramePr>
        <p:xfrm>
          <a:off x="3886200" y="1676400"/>
          <a:ext cx="284797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Bitmap Image" r:id="rId3" imgW="3076190" imgH="5144218" progId="Paint.Picture">
                  <p:embed/>
                </p:oleObj>
              </mc:Choice>
              <mc:Fallback>
                <p:oleObj name="Bitmap Image" r:id="rId3" imgW="3076190" imgH="514421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2847975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139156"/>
              </p:ext>
            </p:extLst>
          </p:nvPr>
        </p:nvGraphicFramePr>
        <p:xfrm>
          <a:off x="6400800" y="1600200"/>
          <a:ext cx="247967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Bitmap Image" r:id="rId5" imgW="3038095" imgH="6028571" progId="Paint.Picture">
                  <p:embed/>
                </p:oleObj>
              </mc:Choice>
              <mc:Fallback>
                <p:oleObj name="Bitmap Image" r:id="rId5" imgW="3038095" imgH="60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00200"/>
                        <a:ext cx="2479675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78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Coulombs Law  states that the electric force exerted by a point charge  q1 on a second charge q2 is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32559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95800"/>
            <a:ext cx="8534400" cy="163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Where r is the distance between two charges and </a:t>
            </a:r>
            <a:r>
              <a:rPr lang="en-US" dirty="0"/>
              <a:t>r</a:t>
            </a:r>
            <a:r>
              <a:rPr lang="en-US" baseline="30000" dirty="0" smtClean="0"/>
              <a:t>^</a:t>
            </a:r>
            <a:r>
              <a:rPr lang="en-US" baseline="-25000" dirty="0" smtClean="0"/>
              <a:t>12 </a:t>
            </a:r>
            <a:r>
              <a:rPr lang="en-US" dirty="0" smtClean="0"/>
              <a:t>is a unit vector directed form q</a:t>
            </a:r>
            <a:r>
              <a:rPr lang="en-US" baseline="-25000" dirty="0" smtClean="0"/>
              <a:t>1</a:t>
            </a:r>
            <a:r>
              <a:rPr lang="en-US" dirty="0" smtClean="0"/>
              <a:t> toward q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0" y="3124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30000" dirty="0"/>
              <a:t>^</a:t>
            </a:r>
            <a:r>
              <a:rPr lang="en-US" sz="2800" baseline="-25000" dirty="0"/>
              <a:t>12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3124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5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Coulomb’s Law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Coulomb constant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baseline="-25000" dirty="0" err="1"/>
              <a:t>e</a:t>
            </a:r>
            <a:r>
              <a:rPr lang="en-US" baseline="-25000" dirty="0"/>
              <a:t> </a:t>
            </a:r>
            <a:r>
              <a:rPr lang="en-US" dirty="0"/>
              <a:t>= 8.99 x 10</a:t>
            </a:r>
            <a:r>
              <a:rPr lang="en-US" baseline="30000" dirty="0"/>
              <a:t>9</a:t>
            </a:r>
            <a:r>
              <a:rPr lang="en-US" dirty="0"/>
              <a:t> N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dirty="0"/>
              <a:t>/C</a:t>
            </a:r>
            <a:r>
              <a:rPr lang="en-US" baseline="30000" dirty="0"/>
              <a:t>2</a:t>
            </a:r>
          </a:p>
          <a:p>
            <a:pPr lvl="1"/>
            <a:r>
              <a:rPr lang="en-US" dirty="0" err="1"/>
              <a:t>K</a:t>
            </a:r>
            <a:r>
              <a:rPr lang="en-US" baseline="-25000" dirty="0" err="1"/>
              <a:t>e</a:t>
            </a:r>
            <a:r>
              <a:rPr lang="en-US" dirty="0"/>
              <a:t> = 1/4πε</a:t>
            </a:r>
            <a:r>
              <a:rPr lang="en-US" baseline="-25000" dirty="0"/>
              <a:t>0</a:t>
            </a:r>
            <a:endParaRPr lang="en-US" dirty="0"/>
          </a:p>
          <a:p>
            <a:r>
              <a:rPr lang="en-US" dirty="0"/>
              <a:t>Permittivity of free space </a:t>
            </a:r>
          </a:p>
          <a:p>
            <a:pPr lvl="1"/>
            <a:r>
              <a:rPr lang="en-US" dirty="0"/>
              <a:t> ε</a:t>
            </a:r>
            <a:r>
              <a:rPr lang="en-US" baseline="-25000" dirty="0"/>
              <a:t>0</a:t>
            </a:r>
            <a:r>
              <a:rPr lang="en-US" dirty="0"/>
              <a:t> = 8.8542 x 10</a:t>
            </a:r>
            <a:r>
              <a:rPr lang="en-US" baseline="30000" dirty="0"/>
              <a:t>-12</a:t>
            </a:r>
            <a:r>
              <a:rPr lang="en-US" dirty="0"/>
              <a:t> C</a:t>
            </a:r>
            <a:r>
              <a:rPr lang="en-US" baseline="30000" dirty="0"/>
              <a:t>2</a:t>
            </a:r>
            <a:r>
              <a:rPr lang="en-US" dirty="0"/>
              <a:t>/N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Electric </a:t>
            </a:r>
            <a:r>
              <a:rPr lang="en-US" dirty="0"/>
              <a:t>Force  </a:t>
            </a:r>
            <a:endParaRPr lang="en-US" dirty="0" smtClean="0"/>
          </a:p>
        </p:txBody>
      </p:sp>
      <p:pic>
        <p:nvPicPr>
          <p:cNvPr id="4" name="Picture 3" descr="permittivity of free sp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62200"/>
            <a:ext cx="32893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15478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967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Coulomb’s Law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Force on the two charges are action-reaction forces</a:t>
            </a:r>
            <a:endParaRPr lang="en-US" dirty="0"/>
          </a:p>
        </p:txBody>
      </p:sp>
      <p:pic>
        <p:nvPicPr>
          <p:cNvPr id="8" name="Picture 7" descr="FG1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>
            <a:fillRect/>
          </a:stretch>
        </p:blipFill>
        <p:spPr bwMode="auto">
          <a:xfrm>
            <a:off x="1295400" y="2667000"/>
            <a:ext cx="716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7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Coulomb’s Law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the case of multiple </a:t>
            </a:r>
            <a:r>
              <a:rPr lang="en-US" dirty="0" smtClean="0"/>
              <a:t>point </a:t>
            </a:r>
            <a:r>
              <a:rPr lang="en-US" dirty="0" smtClean="0"/>
              <a:t>charges the </a:t>
            </a:r>
            <a:r>
              <a:rPr lang="en-US" dirty="0"/>
              <a:t>f</a:t>
            </a:r>
            <a:r>
              <a:rPr lang="en-US" dirty="0" smtClean="0"/>
              <a:t>orces </a:t>
            </a:r>
            <a:r>
              <a:rPr lang="en-US" dirty="0" smtClean="0"/>
              <a:t>add by </a:t>
            </a:r>
            <a:r>
              <a:rPr lang="en-US" dirty="0" smtClean="0"/>
              <a:t>superposition; in general you must break vectors into their components to add the forces.</a:t>
            </a:r>
            <a:endParaRPr lang="en-US" dirty="0"/>
          </a:p>
        </p:txBody>
      </p:sp>
      <p:pic>
        <p:nvPicPr>
          <p:cNvPr id="5" name="Picture 4" descr="FG19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6" b="31506"/>
          <a:stretch>
            <a:fillRect/>
          </a:stretch>
        </p:blipFill>
        <p:spPr bwMode="auto">
          <a:xfrm>
            <a:off x="0" y="3025775"/>
            <a:ext cx="91440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3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Resultant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Consider three point charges located at the corners of a right </a:t>
            </a:r>
            <a:r>
              <a:rPr lang="en-US" dirty="0" smtClean="0"/>
              <a:t>triangle, </a:t>
            </a:r>
            <a:r>
              <a:rPr lang="en-US" dirty="0"/>
              <a:t>where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= q</a:t>
            </a:r>
            <a:r>
              <a:rPr lang="en-US" baseline="-25000" dirty="0" smtClean="0"/>
              <a:t>3</a:t>
            </a:r>
            <a:r>
              <a:rPr lang="en-US" dirty="0" smtClean="0"/>
              <a:t> =5.00 </a:t>
            </a:r>
            <a:r>
              <a:rPr lang="en-US" dirty="0" err="1" smtClean="0"/>
              <a:t>μC</a:t>
            </a:r>
            <a:r>
              <a:rPr lang="en-US" dirty="0" smtClean="0"/>
              <a:t>,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 smtClean="0"/>
              <a:t> = 22.00 </a:t>
            </a:r>
            <a:r>
              <a:rPr lang="en-US" dirty="0" err="1"/>
              <a:t>μ</a:t>
            </a:r>
            <a:r>
              <a:rPr lang="en-US" dirty="0" err="1" smtClean="0"/>
              <a:t>C</a:t>
            </a:r>
            <a:r>
              <a:rPr lang="en-US" dirty="0"/>
              <a:t>, and </a:t>
            </a:r>
            <a:r>
              <a:rPr lang="en-US" dirty="0" smtClean="0"/>
              <a:t>a=0.100 </a:t>
            </a:r>
            <a:r>
              <a:rPr lang="en-US" dirty="0"/>
              <a:t>m. </a:t>
            </a:r>
            <a:r>
              <a:rPr lang="en-US" dirty="0" smtClean="0"/>
              <a:t>Find the </a:t>
            </a:r>
            <a:r>
              <a:rPr lang="en-US" dirty="0"/>
              <a:t>resultant force exerted on </a:t>
            </a:r>
            <a:r>
              <a:rPr lang="en-US" dirty="0" smtClean="0"/>
              <a:t>q</a:t>
            </a:r>
            <a:r>
              <a:rPr lang="en-US" baseline="-25000" dirty="0" smtClean="0"/>
              <a:t>3.</a:t>
            </a:r>
            <a:endParaRPr lang="en-US" dirty="0"/>
          </a:p>
        </p:txBody>
      </p:sp>
      <p:pic>
        <p:nvPicPr>
          <p:cNvPr id="4" name="Picture 3" descr="Screen Shot 2013-05-07 at 5.3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3365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</a:t>
            </a:r>
            <a:r>
              <a:rPr lang="en-US" dirty="0" smtClean="0"/>
              <a:t>lectric </a:t>
            </a:r>
            <a:r>
              <a:rPr lang="en-US" dirty="0"/>
              <a:t>field </a:t>
            </a:r>
            <a:r>
              <a:rPr lang="en-US" dirty="0" smtClean="0"/>
              <a:t>E at some point in </a:t>
            </a:r>
            <a:r>
              <a:rPr lang="en-US" dirty="0" smtClean="0"/>
              <a:t>space </a:t>
            </a:r>
            <a:r>
              <a:rPr lang="en-US" dirty="0"/>
              <a:t>is defined as the electric force F</a:t>
            </a:r>
            <a:r>
              <a:rPr lang="en-US" baseline="-25000" dirty="0"/>
              <a:t>e </a:t>
            </a:r>
            <a:r>
              <a:rPr lang="en-US" dirty="0"/>
              <a:t>that acts on a small positive charge </a:t>
            </a:r>
            <a:r>
              <a:rPr lang="en-US" dirty="0" smtClean="0"/>
              <a:t>placed </a:t>
            </a:r>
            <a:r>
              <a:rPr lang="en-US" dirty="0"/>
              <a:t>at that </a:t>
            </a:r>
            <a:r>
              <a:rPr lang="en-US" dirty="0" smtClean="0"/>
              <a:t>point. The field is the force experience by the charge divided by the </a:t>
            </a:r>
            <a:r>
              <a:rPr lang="en-US" dirty="0"/>
              <a:t>magnitude </a:t>
            </a:r>
            <a:r>
              <a:rPr lang="en-US" dirty="0" smtClean="0"/>
              <a:t>of the test charge q</a:t>
            </a:r>
            <a:r>
              <a:rPr lang="en-US" baseline="-25000" dirty="0" smtClean="0"/>
              <a:t>0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4800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2268538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9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dirty="0" smtClean="0"/>
              <a:t>Force on charge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09825"/>
            <a:ext cx="15478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3733800"/>
            <a:ext cx="3124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direction of the force depends on the sign of the charge – in the direction of the field for a positive charge, opposite to it for a negative one.</a:t>
            </a:r>
          </a:p>
        </p:txBody>
      </p:sp>
      <p:pic>
        <p:nvPicPr>
          <p:cNvPr id="6" name="Picture 6" descr="FG19_09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191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83820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harge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electric field at some </a:t>
            </a:r>
            <a:r>
              <a:rPr lang="en-US" dirty="0" smtClean="0"/>
              <a:t>point near </a:t>
            </a:r>
            <a:r>
              <a:rPr lang="en-US" dirty="0" smtClean="0"/>
              <a:t>to a continuous charge </a:t>
            </a:r>
            <a:r>
              <a:rPr lang="en-US" dirty="0" smtClean="0"/>
              <a:t>distribution can be calculated as the sum (or integral) of the field from each piece of the distribution.</a:t>
            </a:r>
            <a:endParaRPr lang="en-US" dirty="0" smtClean="0"/>
          </a:p>
        </p:txBody>
      </p:sp>
      <p:pic>
        <p:nvPicPr>
          <p:cNvPr id="5" name="Picture 4" descr="Finite point ch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54309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0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 Field of a continuous charge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4572000" cy="3352800"/>
          </a:xfrm>
        </p:spPr>
        <p:txBody>
          <a:bodyPr/>
          <a:lstStyle/>
          <a:p>
            <a:r>
              <a:rPr lang="en-US" dirty="0" smtClean="0"/>
              <a:t>Volume Charge density</a:t>
            </a:r>
          </a:p>
          <a:p>
            <a:pPr lvl="1"/>
            <a:r>
              <a:rPr lang="en-US" i="1" dirty="0" err="1"/>
              <a:t>ρ≡Q</a:t>
            </a:r>
            <a:r>
              <a:rPr lang="en-US" i="1" dirty="0"/>
              <a:t>/</a:t>
            </a:r>
            <a:r>
              <a:rPr lang="en-US" i="1" dirty="0" smtClean="0"/>
              <a:t>V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Surface Charge density </a:t>
            </a:r>
            <a:r>
              <a:rPr lang="en-US" dirty="0"/>
              <a:t> </a:t>
            </a:r>
          </a:p>
          <a:p>
            <a:pPr lvl="1"/>
            <a:r>
              <a:rPr lang="en-US" i="1" dirty="0" err="1"/>
              <a:t>σ</a:t>
            </a:r>
            <a:r>
              <a:rPr lang="en-US" i="1" dirty="0"/>
              <a:t>=Q/</a:t>
            </a:r>
            <a:r>
              <a:rPr lang="en-US" i="1" dirty="0" smtClean="0"/>
              <a:t>A</a:t>
            </a:r>
            <a:endParaRPr lang="en-US" dirty="0" smtClean="0"/>
          </a:p>
          <a:p>
            <a:r>
              <a:rPr lang="en-US" dirty="0" smtClean="0"/>
              <a:t>Linear Charge Density</a:t>
            </a:r>
          </a:p>
          <a:p>
            <a:pPr lvl="1"/>
            <a:r>
              <a:rPr lang="en-US" i="1" dirty="0" err="1"/>
              <a:t>λ</a:t>
            </a:r>
            <a:r>
              <a:rPr lang="en-US" i="1" dirty="0"/>
              <a:t>=Q</a:t>
            </a:r>
            <a:r>
              <a:rPr lang="en-US" i="1" dirty="0" smtClean="0"/>
              <a:t>/l</a:t>
            </a:r>
            <a:endParaRPr lang="en-US" dirty="0"/>
          </a:p>
        </p:txBody>
      </p:sp>
      <p:pic>
        <p:nvPicPr>
          <p:cNvPr id="4" name="Picture 3" descr="Continous ch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642989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Electric Charges</a:t>
            </a:r>
          </a:p>
          <a:p>
            <a:r>
              <a:rPr lang="en-US" dirty="0" smtClean="0"/>
              <a:t> Charging Objects by Induction</a:t>
            </a:r>
          </a:p>
          <a:p>
            <a:r>
              <a:rPr lang="en-US" dirty="0"/>
              <a:t> </a:t>
            </a:r>
            <a:r>
              <a:rPr lang="en-US" dirty="0" smtClean="0"/>
              <a:t>Coulomb’s Law</a:t>
            </a:r>
          </a:p>
          <a:p>
            <a:r>
              <a:rPr lang="en-US" dirty="0"/>
              <a:t> </a:t>
            </a:r>
            <a:r>
              <a:rPr lang="en-US" dirty="0" smtClean="0"/>
              <a:t>The Electric Field</a:t>
            </a:r>
          </a:p>
          <a:p>
            <a:r>
              <a:rPr lang="en-US" dirty="0"/>
              <a:t> </a:t>
            </a:r>
            <a:r>
              <a:rPr lang="en-US" dirty="0" smtClean="0"/>
              <a:t>Electric Field of continuous Charge distribution</a:t>
            </a:r>
          </a:p>
          <a:p>
            <a:r>
              <a:rPr lang="en-US" dirty="0" smtClean="0"/>
              <a:t> Electric Field Lines</a:t>
            </a:r>
          </a:p>
          <a:p>
            <a:r>
              <a:rPr lang="en-US" dirty="0"/>
              <a:t> </a:t>
            </a:r>
            <a:r>
              <a:rPr lang="en-US" dirty="0" smtClean="0"/>
              <a:t>Motion of a charge particle in a uniform electric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77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Due to Charged 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 A rod of length L has a uniform positive charge per unit length  </a:t>
            </a:r>
            <a:r>
              <a:rPr lang="en-US" dirty="0" err="1" smtClean="0"/>
              <a:t>λ</a:t>
            </a:r>
            <a:r>
              <a:rPr lang="en-US" dirty="0" smtClean="0"/>
              <a:t> and a total charge Q. Calculate the electric field at a point P that is located along the long axis of the rod and a distance a from one end.</a:t>
            </a:r>
            <a:endParaRPr lang="en-US" dirty="0"/>
          </a:p>
        </p:txBody>
      </p:sp>
      <p:pic>
        <p:nvPicPr>
          <p:cNvPr id="4" name="Picture 3" descr="Screen Shot 2013-05-07 at 4.0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86200"/>
            <a:ext cx="5257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Rules: </a:t>
            </a:r>
          </a:p>
          <a:p>
            <a:r>
              <a:rPr lang="en-US" dirty="0" smtClean="0"/>
              <a:t>The </a:t>
            </a:r>
            <a:r>
              <a:rPr lang="en-US" dirty="0"/>
              <a:t>lines must begin on a positive charge and terminate on a </a:t>
            </a:r>
            <a:r>
              <a:rPr lang="en-US" dirty="0" smtClean="0"/>
              <a:t>negative charge</a:t>
            </a:r>
            <a:r>
              <a:rPr lang="en-US" dirty="0"/>
              <a:t>. In the case of an excess of one type of charge, some lines will </a:t>
            </a:r>
            <a:r>
              <a:rPr lang="en-US" dirty="0" smtClean="0"/>
              <a:t>begin or </a:t>
            </a:r>
            <a:r>
              <a:rPr lang="en-US" dirty="0"/>
              <a:t>end infinitely far away.</a:t>
            </a:r>
          </a:p>
          <a:p>
            <a:r>
              <a:rPr lang="en-US" dirty="0" smtClean="0"/>
              <a:t>The </a:t>
            </a:r>
            <a:r>
              <a:rPr lang="en-US" dirty="0"/>
              <a:t>number of lines drawn leaving a positive charge or approaching a </a:t>
            </a:r>
            <a:r>
              <a:rPr lang="en-US" dirty="0" smtClean="0"/>
              <a:t>negative charge </a:t>
            </a:r>
            <a:r>
              <a:rPr lang="en-US" dirty="0"/>
              <a:t>is proportional to the magnitude of the charge.</a:t>
            </a:r>
          </a:p>
          <a:p>
            <a:r>
              <a:rPr lang="en-US" dirty="0" smtClean="0"/>
              <a:t>No </a:t>
            </a:r>
            <a:r>
              <a:rPr lang="en-US" dirty="0"/>
              <a:t>two field lines can cross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Arial" charset="0"/>
              </a:rPr>
              <a:t>Field </a:t>
            </a:r>
            <a:r>
              <a:rPr lang="en-US" dirty="0" smtClean="0">
                <a:latin typeface="Arial" charset="0"/>
              </a:rPr>
              <a:t>lines </a:t>
            </a:r>
            <a:r>
              <a:rPr lang="en-US" dirty="0">
                <a:latin typeface="Arial" charset="0"/>
              </a:rPr>
              <a:t>a</a:t>
            </a:r>
            <a:r>
              <a:rPr lang="en-US" dirty="0" smtClean="0">
                <a:latin typeface="Arial" charset="0"/>
              </a:rPr>
              <a:t>re </a:t>
            </a:r>
            <a:r>
              <a:rPr lang="en-US" dirty="0">
                <a:latin typeface="Arial" charset="0"/>
              </a:rPr>
              <a:t>more dense where the field is stronger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4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Positive Point Charge field lines are outward</a:t>
            </a:r>
            <a:endParaRPr lang="en-US" dirty="0"/>
          </a:p>
        </p:txBody>
      </p:sp>
      <p:pic>
        <p:nvPicPr>
          <p:cNvPr id="4" name="Picture 3" descr="FG19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3" b="20738"/>
          <a:stretch>
            <a:fillRect/>
          </a:stretch>
        </p:blipFill>
        <p:spPr bwMode="auto">
          <a:xfrm>
            <a:off x="0" y="3886200"/>
            <a:ext cx="8763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867400" y="1676400"/>
            <a:ext cx="24384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Negative Point Charge field lines are inward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36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G19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 b="22105"/>
          <a:stretch>
            <a:fillRect/>
          </a:stretch>
        </p:blipFill>
        <p:spPr bwMode="auto">
          <a:xfrm>
            <a:off x="381000" y="2438400"/>
            <a:ext cx="86106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9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dirty="0" smtClean="0"/>
              <a:t>A parallel-plate capacitor consists of two conducting plates with equal and opposite charges</a:t>
            </a:r>
            <a:endParaRPr lang="en-US" dirty="0"/>
          </a:p>
        </p:txBody>
      </p:sp>
      <p:pic>
        <p:nvPicPr>
          <p:cNvPr id="4" name="Picture 4" descr="FG19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r="25000"/>
          <a:stretch>
            <a:fillRect/>
          </a:stretch>
        </p:blipFill>
        <p:spPr bwMode="auto">
          <a:xfrm>
            <a:off x="5046663" y="1752600"/>
            <a:ext cx="39449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9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Motion of charge Particle Uniform 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Acceleration according to the particle under a net force model:</a:t>
            </a:r>
          </a:p>
          <a:p>
            <a:r>
              <a:rPr lang="en-US" dirty="0" smtClean="0"/>
              <a:t> F</a:t>
            </a:r>
            <a:r>
              <a:rPr lang="en-US" baseline="-25000" dirty="0" smtClean="0"/>
              <a:t>e</a:t>
            </a:r>
            <a:r>
              <a:rPr lang="en-US" dirty="0" smtClean="0"/>
              <a:t> = </a:t>
            </a:r>
            <a:r>
              <a:rPr lang="en-US" dirty="0" err="1" smtClean="0"/>
              <a:t>qE</a:t>
            </a:r>
            <a:r>
              <a:rPr lang="en-US" dirty="0" smtClean="0"/>
              <a:t> = ma 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e</a:t>
            </a:r>
            <a:r>
              <a:rPr lang="en-US" dirty="0" smtClean="0"/>
              <a:t> and a are vectors</a:t>
            </a:r>
          </a:p>
          <a:p>
            <a:r>
              <a:rPr lang="en-US" dirty="0" smtClean="0"/>
              <a:t>Acceleration of a particle </a:t>
            </a:r>
          </a:p>
          <a:p>
            <a:r>
              <a:rPr lang="en-US" dirty="0" smtClean="0"/>
              <a:t>a =</a:t>
            </a:r>
            <a:r>
              <a:rPr lang="en-US" dirty="0" err="1" smtClean="0"/>
              <a:t>qE</a:t>
            </a:r>
            <a:r>
              <a:rPr lang="en-US" dirty="0" smtClean="0"/>
              <a:t>/M</a:t>
            </a:r>
          </a:p>
          <a:p>
            <a:pPr lvl="1"/>
            <a:r>
              <a:rPr lang="en-US" dirty="0" smtClean="0"/>
              <a:t>a is vector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2590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5000" y="2590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67000" y="25908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906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0" y="42672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3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Accelerating Positive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1148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A uniform electric field </a:t>
            </a:r>
            <a:r>
              <a:rPr lang="en-US" dirty="0" smtClean="0"/>
              <a:t>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directed along the x </a:t>
            </a:r>
            <a:r>
              <a:rPr lang="en-US" dirty="0" smtClean="0"/>
              <a:t>axis between </a:t>
            </a:r>
            <a:r>
              <a:rPr lang="en-US" dirty="0"/>
              <a:t>parallel plates of charge separated by a distance </a:t>
            </a:r>
            <a:r>
              <a:rPr lang="en-US" dirty="0" smtClean="0"/>
              <a:t>d as </a:t>
            </a:r>
            <a:r>
              <a:rPr lang="en-US" dirty="0"/>
              <a:t>shown </a:t>
            </a:r>
            <a:r>
              <a:rPr lang="en-US" dirty="0" smtClean="0"/>
              <a:t>in. </a:t>
            </a:r>
            <a:r>
              <a:rPr lang="en-US" dirty="0"/>
              <a:t>A positive point charge q of </a:t>
            </a:r>
            <a:r>
              <a:rPr lang="en-US" dirty="0" smtClean="0"/>
              <a:t>mass m </a:t>
            </a:r>
            <a:r>
              <a:rPr lang="en-US" dirty="0"/>
              <a:t>is released from rest at a </a:t>
            </a:r>
            <a:r>
              <a:rPr lang="en-US" dirty="0" smtClean="0"/>
              <a:t>point A next </a:t>
            </a:r>
            <a:r>
              <a:rPr lang="en-US" dirty="0"/>
              <a:t>to the positive </a:t>
            </a:r>
            <a:r>
              <a:rPr lang="en-US" dirty="0" smtClean="0"/>
              <a:t>plate and </a:t>
            </a:r>
            <a:r>
              <a:rPr lang="en-US" dirty="0"/>
              <a:t>accelerates to a </a:t>
            </a:r>
            <a:r>
              <a:rPr lang="en-US" dirty="0" smtClean="0"/>
              <a:t>point B next </a:t>
            </a:r>
            <a:r>
              <a:rPr lang="en-US" dirty="0"/>
              <a:t>to the negative plate.</a:t>
            </a:r>
          </a:p>
          <a:p>
            <a:r>
              <a:rPr lang="en-US" dirty="0" smtClean="0"/>
              <a:t>Find </a:t>
            </a:r>
            <a:r>
              <a:rPr lang="en-US" dirty="0"/>
              <a:t>the speed of the particle at </a:t>
            </a:r>
            <a:r>
              <a:rPr lang="en-US" dirty="0" smtClean="0"/>
              <a:t>B by </a:t>
            </a:r>
            <a:r>
              <a:rPr lang="en-US" dirty="0"/>
              <a:t>modeling it as </a:t>
            </a:r>
            <a:r>
              <a:rPr lang="en-US" dirty="0" smtClean="0"/>
              <a:t>a particle </a:t>
            </a:r>
            <a:r>
              <a:rPr lang="en-US" dirty="0"/>
              <a:t>under constant acceleration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smtClean="0"/>
              <a:t>   </a:t>
            </a:r>
            <a:endParaRPr lang="en-US" dirty="0"/>
          </a:p>
        </p:txBody>
      </p:sp>
      <p:pic>
        <p:nvPicPr>
          <p:cNvPr id="4" name="Picture 3" descr="Screen Shot 2013-05-07 at 5.22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724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Charge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Positive (+)</a:t>
            </a:r>
          </a:p>
          <a:p>
            <a:r>
              <a:rPr lang="en-US" dirty="0" smtClean="0"/>
              <a:t>Negative (-)</a:t>
            </a:r>
          </a:p>
          <a:p>
            <a:r>
              <a:rPr lang="en-US" dirty="0" smtClean="0"/>
              <a:t>Neutral (0)</a:t>
            </a:r>
            <a:endParaRPr lang="en-US" dirty="0" smtClean="0"/>
          </a:p>
          <a:p>
            <a:r>
              <a:rPr lang="en-US" dirty="0" smtClean="0"/>
              <a:t>Charges </a:t>
            </a:r>
            <a:r>
              <a:rPr lang="en-US" dirty="0" smtClean="0"/>
              <a:t>of the </a:t>
            </a:r>
            <a:r>
              <a:rPr lang="en-US" dirty="0" smtClean="0"/>
              <a:t>same </a:t>
            </a:r>
            <a:r>
              <a:rPr lang="en-US" dirty="0" smtClean="0"/>
              <a:t>sign repel</a:t>
            </a:r>
          </a:p>
          <a:p>
            <a:r>
              <a:rPr lang="en-US" dirty="0" smtClean="0"/>
              <a:t>Charges of opposite </a:t>
            </a:r>
            <a:r>
              <a:rPr lang="en-US" dirty="0" smtClean="0"/>
              <a:t>sign </a:t>
            </a:r>
            <a:r>
              <a:rPr lang="en-US" dirty="0" smtClean="0"/>
              <a:t>attract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The total electric charge of the universe is a constant:</a:t>
            </a:r>
            <a:endParaRPr lang="en-US" dirty="0"/>
          </a:p>
          <a:p>
            <a:pPr lvl="1"/>
            <a:r>
              <a:rPr lang="en-US" dirty="0" smtClean="0"/>
              <a:t>Electric </a:t>
            </a:r>
            <a:r>
              <a:rPr lang="en-US" dirty="0" smtClean="0"/>
              <a:t>charge is </a:t>
            </a:r>
            <a:r>
              <a:rPr lang="en-US" dirty="0" smtClean="0"/>
              <a:t>conserved </a:t>
            </a:r>
            <a:endParaRPr lang="en-US" dirty="0"/>
          </a:p>
          <a:p>
            <a:pPr lvl="1"/>
            <a:r>
              <a:rPr lang="en-US" dirty="0" smtClean="0"/>
              <a:t>Electric </a:t>
            </a:r>
            <a:r>
              <a:rPr lang="en-US" dirty="0" smtClean="0"/>
              <a:t>charge is quantized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When an </a:t>
            </a:r>
            <a:r>
              <a:rPr lang="en-US" dirty="0" smtClean="0"/>
              <a:t>atom loses electron it </a:t>
            </a:r>
            <a:r>
              <a:rPr lang="en-US" dirty="0" smtClean="0"/>
              <a:t>becomes </a:t>
            </a:r>
            <a:r>
              <a:rPr lang="en-US" dirty="0" smtClean="0"/>
              <a:t>positively charged – Positive 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 smtClean="0"/>
              <a:t>atom that has gained an electron is now negatively charge – negative 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7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All elections have the same charge </a:t>
            </a:r>
          </a:p>
          <a:p>
            <a:pPr lvl="1"/>
            <a:r>
              <a:rPr lang="en-US" dirty="0" smtClean="0"/>
              <a:t>In a cloud </a:t>
            </a:r>
            <a:r>
              <a:rPr lang="en-US" dirty="0" smtClean="0"/>
              <a:t>surrounding the </a:t>
            </a:r>
            <a:r>
              <a:rPr lang="en-US" dirty="0"/>
              <a:t>n</a:t>
            </a:r>
            <a:r>
              <a:rPr lang="en-US" dirty="0" smtClean="0"/>
              <a:t>ucleus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Charge on Proton </a:t>
            </a:r>
            <a:r>
              <a:rPr lang="en-US" dirty="0" smtClean="0"/>
              <a:t>has </a:t>
            </a:r>
            <a:r>
              <a:rPr lang="en-US" dirty="0" smtClean="0"/>
              <a:t>the same magnitude with opposite sign</a:t>
            </a:r>
          </a:p>
          <a:p>
            <a:pPr lvl="1"/>
            <a:r>
              <a:rPr lang="en-US" dirty="0" smtClean="0"/>
              <a:t>Proton charge is</a:t>
            </a:r>
            <a:r>
              <a:rPr lang="en-US" dirty="0" smtClean="0"/>
              <a:t> </a:t>
            </a:r>
            <a:r>
              <a:rPr lang="en-US" dirty="0" smtClean="0"/>
              <a:t>in inside the Nucleus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45012"/>
            <a:ext cx="6254750" cy="15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83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objects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r>
              <a:rPr lang="en-US" b="1" dirty="0" smtClean="0"/>
              <a:t>Conductors : </a:t>
            </a:r>
            <a:r>
              <a:rPr lang="en-US" dirty="0"/>
              <a:t>M</a:t>
            </a:r>
            <a:r>
              <a:rPr lang="en-US" dirty="0" smtClean="0"/>
              <a:t>aterials </a:t>
            </a:r>
            <a:r>
              <a:rPr lang="en-US" dirty="0"/>
              <a:t>in which some of the electrons are </a:t>
            </a:r>
            <a:r>
              <a:rPr lang="en-US" dirty="0" smtClean="0"/>
              <a:t>free electrons that </a:t>
            </a:r>
            <a:r>
              <a:rPr lang="en-US" dirty="0"/>
              <a:t>are not bound to </a:t>
            </a:r>
            <a:r>
              <a:rPr lang="en-US" dirty="0" smtClean="0"/>
              <a:t>individual atoms </a:t>
            </a:r>
            <a:r>
              <a:rPr lang="en-US" dirty="0"/>
              <a:t>and can move relatively freely </a:t>
            </a:r>
            <a:r>
              <a:rPr lang="en-US" dirty="0" smtClean="0"/>
              <a:t>through the material. </a:t>
            </a:r>
            <a:r>
              <a:rPr lang="en-US" dirty="0" smtClean="0"/>
              <a:t>Most metals are conductors.</a:t>
            </a:r>
          </a:p>
          <a:p>
            <a:r>
              <a:rPr lang="en-US" b="1" dirty="0"/>
              <a:t>I</a:t>
            </a:r>
            <a:r>
              <a:rPr lang="en-US" b="1" dirty="0" smtClean="0"/>
              <a:t>nsulators </a:t>
            </a:r>
            <a:r>
              <a:rPr lang="en-US" dirty="0"/>
              <a:t>are materials in which </a:t>
            </a:r>
            <a:r>
              <a:rPr lang="en-US" dirty="0" smtClean="0"/>
              <a:t>electrons </a:t>
            </a:r>
            <a:r>
              <a:rPr lang="en-US" dirty="0" smtClean="0"/>
              <a:t>are bound </a:t>
            </a:r>
            <a:r>
              <a:rPr lang="en-US" dirty="0"/>
              <a:t>to </a:t>
            </a:r>
            <a:r>
              <a:rPr lang="en-US" dirty="0" smtClean="0"/>
              <a:t>individual atoms </a:t>
            </a:r>
            <a:r>
              <a:rPr lang="en-US" dirty="0"/>
              <a:t>and cannot move freely through the material.</a:t>
            </a:r>
            <a:r>
              <a:rPr lang="en-US" dirty="0" smtClean="0"/>
              <a:t> Most insulators are non-metals.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8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Insulators and 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conductors </a:t>
            </a:r>
            <a:r>
              <a:rPr lang="en-US" dirty="0" smtClean="0"/>
              <a:t>c</a:t>
            </a:r>
            <a:r>
              <a:rPr lang="en-US" dirty="0" smtClean="0"/>
              <a:t>arry  </a:t>
            </a:r>
            <a:r>
              <a:rPr lang="en-US" dirty="0" smtClean="0"/>
              <a:t>excess charge, the excess is distributed over the surface of the conductor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Insulators do not allow the movement of charge.</a:t>
            </a:r>
          </a:p>
          <a:p>
            <a:pPr marL="0" indent="0">
              <a:buNone/>
            </a:pPr>
            <a:r>
              <a:rPr lang="en-US" dirty="0" smtClean="0"/>
              <a:t>Semiconductors allow movement of charge in some cases but not others.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FG1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r="25345"/>
          <a:stretch>
            <a:fillRect/>
          </a:stretch>
        </p:blipFill>
        <p:spPr bwMode="auto">
          <a:xfrm>
            <a:off x="5053013" y="2057400"/>
            <a:ext cx="340518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2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981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 Charges are at rest when the electric field within a conductor is zero.</a:t>
            </a:r>
          </a:p>
          <a:p>
            <a:r>
              <a:rPr lang="en-US" dirty="0" smtClean="0"/>
              <a:t> </a:t>
            </a:r>
            <a:r>
              <a:rPr lang="en-US" dirty="0"/>
              <a:t>The electric field is always perpendicular to the surface of a conductor – if it </a:t>
            </a:r>
            <a:r>
              <a:rPr lang="en-US" dirty="0" smtClean="0"/>
              <a:t>were not</a:t>
            </a:r>
            <a:r>
              <a:rPr lang="en-US" dirty="0"/>
              <a:t>, the charges would move along the surface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FG19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9" b="23875"/>
          <a:stretch>
            <a:fillRect/>
          </a:stretch>
        </p:blipFill>
        <p:spPr bwMode="auto">
          <a:xfrm>
            <a:off x="228600" y="3491377"/>
            <a:ext cx="8610600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5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Charging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Excess charge on a conductor is free to move, the charges will move so that they are a far apart as possible. The excess charge on a conductor will reside on the surface.</a:t>
            </a:r>
          </a:p>
        </p:txBody>
      </p:sp>
      <p:pic>
        <p:nvPicPr>
          <p:cNvPr id="4" name="Picture 4" descr="FG19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1" r="31879"/>
          <a:stretch>
            <a:fillRect/>
          </a:stretch>
        </p:blipFill>
        <p:spPr bwMode="auto">
          <a:xfrm>
            <a:off x="5867400" y="1371600"/>
            <a:ext cx="26384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2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1958</TotalTime>
  <Words>942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Breeze</vt:lpstr>
      <vt:lpstr>Bitmap Image</vt:lpstr>
      <vt:lpstr>Electric Field</vt:lpstr>
      <vt:lpstr>Chapter 23</vt:lpstr>
      <vt:lpstr> Charge Properties</vt:lpstr>
      <vt:lpstr>Electric Charge</vt:lpstr>
      <vt:lpstr>Electric Charge</vt:lpstr>
      <vt:lpstr>Charging objects by Induction</vt:lpstr>
      <vt:lpstr>Insulators and Conductors</vt:lpstr>
      <vt:lpstr>Charging by Induction</vt:lpstr>
      <vt:lpstr>Charging by Induction</vt:lpstr>
      <vt:lpstr>Charging by Induction</vt:lpstr>
      <vt:lpstr>Coulomb’s Law</vt:lpstr>
      <vt:lpstr>Coulomb’s Law Continued</vt:lpstr>
      <vt:lpstr>Coulomb’s Law </vt:lpstr>
      <vt:lpstr>Coulomb’s Law </vt:lpstr>
      <vt:lpstr>Find the Resultant Force</vt:lpstr>
      <vt:lpstr>Electric Field</vt:lpstr>
      <vt:lpstr>Electric  Fields</vt:lpstr>
      <vt:lpstr>Charge distributions</vt:lpstr>
      <vt:lpstr>Electric Field of a continuous charge distribution</vt:lpstr>
      <vt:lpstr>Electric Field Due to Charged Rod</vt:lpstr>
      <vt:lpstr>Electric Field Lines</vt:lpstr>
      <vt:lpstr>Electric Field Lines</vt:lpstr>
      <vt:lpstr>PowerPoint Presentation</vt:lpstr>
      <vt:lpstr>Electric Field Lines</vt:lpstr>
      <vt:lpstr>Motion of charge Particle Uniform Electric Field</vt:lpstr>
      <vt:lpstr>An Accelerating Positive Charge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Fields</dc:title>
  <dc:creator>juser</dc:creator>
  <cp:lastModifiedBy>juser</cp:lastModifiedBy>
  <cp:revision>29</cp:revision>
  <dcterms:created xsi:type="dcterms:W3CDTF">2013-04-29T18:56:08Z</dcterms:created>
  <dcterms:modified xsi:type="dcterms:W3CDTF">2014-01-10T12:12:43Z</dcterms:modified>
</cp:coreProperties>
</file>