
<file path=[Content_Types].xml><?xml version="1.0" encoding="utf-8"?>
<Types xmlns="http://schemas.openxmlformats.org/package/2006/content-types">
  <Default Extension="gif" ContentType="image/gif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  <p:sldMasterId id="2147483667" r:id="rId2"/>
  </p:sldMasterIdLst>
  <p:notesMasterIdLst>
    <p:notesMasterId r:id="rId22"/>
  </p:notesMasterIdLst>
  <p:sldIdLst>
    <p:sldId id="258" r:id="rId3"/>
    <p:sldId id="382" r:id="rId4"/>
    <p:sldId id="427" r:id="rId5"/>
    <p:sldId id="398" r:id="rId6"/>
    <p:sldId id="399" r:id="rId7"/>
    <p:sldId id="400" r:id="rId8"/>
    <p:sldId id="401" r:id="rId9"/>
    <p:sldId id="402" r:id="rId10"/>
    <p:sldId id="403" r:id="rId11"/>
    <p:sldId id="404" r:id="rId12"/>
    <p:sldId id="405" r:id="rId13"/>
    <p:sldId id="411" r:id="rId14"/>
    <p:sldId id="407" r:id="rId15"/>
    <p:sldId id="406" r:id="rId16"/>
    <p:sldId id="428" r:id="rId17"/>
    <p:sldId id="408" r:id="rId18"/>
    <p:sldId id="409" r:id="rId19"/>
    <p:sldId id="410" r:id="rId20"/>
    <p:sldId id="397" r:id="rId21"/>
  </p:sldIdLst>
  <p:sldSz cx="10058400" cy="7772400"/>
  <p:notesSz cx="10058400" cy="7772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66D4CBF-F4ED-4569-949B-616443518EB9}" v="2" dt="2025-06-21T17:31:10.584"/>
  </p1510:revLst>
</p1510:revInfo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240" autoAdjust="0"/>
    <p:restoredTop sz="86497" autoAdjust="0"/>
  </p:normalViewPr>
  <p:slideViewPr>
    <p:cSldViewPr>
      <p:cViewPr varScale="1">
        <p:scale>
          <a:sx n="60" d="100"/>
          <a:sy n="60" d="100"/>
        </p:scale>
        <p:origin x="2174" y="38"/>
      </p:cViewPr>
      <p:guideLst>
        <p:guide orient="horz" pos="2880"/>
        <p:guide pos="2160"/>
      </p:guideLst>
    </p:cSldViewPr>
  </p:slideViewPr>
  <p:outlineViewPr>
    <p:cViewPr>
      <p:scale>
        <a:sx n="33" d="100"/>
        <a:sy n="33" d="100"/>
      </p:scale>
      <p:origin x="0" y="-4171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notesMaster" Target="notesMasters/notesMaster1.xml"/><Relationship Id="rId27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59275" cy="3889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697538" y="0"/>
            <a:ext cx="4359275" cy="3889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6A5D073-64A4-492F-AFBB-B32F2A972A16}" type="datetimeFigureOut">
              <a:rPr lang="en-US" smtClean="0"/>
              <a:t>6/21/2025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332163" y="971550"/>
            <a:ext cx="3394075" cy="26225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1006475" y="3740150"/>
            <a:ext cx="8045450" cy="30607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7383463"/>
            <a:ext cx="4359275" cy="3889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697538" y="7383463"/>
            <a:ext cx="4359275" cy="3889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6446CFF-8CBB-416E-9E7D-162CFAA2F7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16379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A037016-FE48-4490-844A-5F7421DA958A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096285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rgbClr val="FFFFFF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000">
                <a:solidFill>
                  <a:srgbClr val="FFFFFF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000">
                <a:solidFill>
                  <a:srgbClr val="FFFFFF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000">
                <a:solidFill>
                  <a:srgbClr val="FFFFFF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000">
                <a:solidFill>
                  <a:srgbClr val="FFFFFF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FA1890C6-9F99-41BB-B0EA-6322FAAFCC31}" type="slidenum">
              <a:rPr lang="en-US" sz="1200" smtClean="0">
                <a:solidFill>
                  <a:schemeClr val="tx1"/>
                </a:solidFill>
                <a:latin typeface="Arial" charset="0"/>
              </a:rPr>
              <a:pPr eaLnBrk="1" hangingPunct="1"/>
              <a:t>3</a:t>
            </a:fld>
            <a:endParaRPr lang="en-US" sz="120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39939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40" name="Rectangle 1027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457200" y="6705600"/>
            <a:ext cx="9144000" cy="609600"/>
          </a:xfrm>
          <a:custGeom>
            <a:avLst/>
            <a:gdLst/>
            <a:ahLst/>
            <a:cxnLst/>
            <a:rect l="l" t="t" r="r" b="b"/>
            <a:pathLst>
              <a:path w="9144000" h="609600">
                <a:moveTo>
                  <a:pt x="0" y="0"/>
                </a:moveTo>
                <a:lnTo>
                  <a:pt x="0" y="609600"/>
                </a:lnTo>
                <a:lnTo>
                  <a:pt x="9144000" y="609600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EBC1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k object 17"/>
          <p:cNvSpPr/>
          <p:nvPr/>
        </p:nvSpPr>
        <p:spPr>
          <a:xfrm>
            <a:off x="457200" y="457200"/>
            <a:ext cx="9144000" cy="1447800"/>
          </a:xfrm>
          <a:custGeom>
            <a:avLst/>
            <a:gdLst/>
            <a:ahLst/>
            <a:cxnLst/>
            <a:rect l="l" t="t" r="r" b="b"/>
            <a:pathLst>
              <a:path w="9144000" h="1447800">
                <a:moveTo>
                  <a:pt x="0" y="0"/>
                </a:moveTo>
                <a:lnTo>
                  <a:pt x="0" y="1447800"/>
                </a:lnTo>
                <a:lnTo>
                  <a:pt x="9144000" y="14477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EBC1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k object 18"/>
          <p:cNvSpPr/>
          <p:nvPr/>
        </p:nvSpPr>
        <p:spPr>
          <a:xfrm>
            <a:off x="549388" y="6826323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2537078" y="1006855"/>
            <a:ext cx="4984242" cy="5740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600" b="1" i="0">
                <a:solidFill>
                  <a:schemeClr val="tx1"/>
                </a:solidFill>
                <a:latin typeface="Arial Narrow"/>
                <a:cs typeface="Arial Narrow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508760" y="4352544"/>
            <a:ext cx="7040880" cy="19431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419856" y="7228332"/>
            <a:ext cx="3218688" cy="388620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502920" y="7228332"/>
            <a:ext cx="2313432" cy="388620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6/21/2025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9144000" y="7446683"/>
            <a:ext cx="248920" cy="205184"/>
          </a:xfrm>
          <a:prstGeom prst="rect">
            <a:avLst/>
          </a:prstGeom>
        </p:spPr>
        <p:txBody>
          <a:bodyPr lIns="0" tIns="0" rIns="0" bIns="0"/>
          <a:lstStyle>
            <a:lvl1pPr>
              <a:defRPr sz="14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‹#›</a:t>
            </a:fld>
            <a:endParaRPr spc="-5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A0CE44-849D-4090-8E00-E06913FC40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F318905-5DEE-47B8-A906-AF44257BE20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92150" y="2068513"/>
            <a:ext cx="4260850" cy="49323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06756B8-4731-4B7D-8D3A-E910E6EDB03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105400" y="2068513"/>
            <a:ext cx="4260850" cy="49323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F9DE5AC-42FA-4CD7-AE52-3E2B8F903D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299CE-AC45-4C84-83C4-D802A969087C}" type="datetimeFigureOut">
              <a:rPr lang="en-US" smtClean="0"/>
              <a:t>6/21/2025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8EC24CD-7608-4601-98AF-26A031E1AF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171028B-C05E-423F-A64F-BBC85CAC03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3AC2D-216D-4317-B2CF-BB0BA747B1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75784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8B1765-586E-4FDA-839A-E35DFF688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2150" y="414338"/>
            <a:ext cx="8675688" cy="150177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82A88F6-9223-4B09-BFF3-455F8CEC8F8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92150" y="1905000"/>
            <a:ext cx="4256088" cy="9334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6C097B7-66C7-4627-BCDE-F801C21CEE4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92150" y="2838450"/>
            <a:ext cx="4256088" cy="417671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D747EDC-1674-4C73-BB10-64A4BF0B25F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5092700" y="1905000"/>
            <a:ext cx="4275138" cy="9334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96FD56D-FA01-433C-AE1B-E309CBC0706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5092700" y="2838450"/>
            <a:ext cx="4275138" cy="417671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0AEF33A-95A5-4645-BCB7-6A1279508B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299CE-AC45-4C84-83C4-D802A969087C}" type="datetimeFigureOut">
              <a:rPr lang="en-US" smtClean="0"/>
              <a:t>6/21/2025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5AA568A-8EA0-498B-A7D5-55280CAFB1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1D550DF-86E1-4770-8BB6-13CCA6BB55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3AC2D-216D-4317-B2CF-BB0BA747B1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73127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8675EF-1B32-4007-B8E9-E71ECA4024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1961E43-AAEC-4B42-B5C6-B48D4163C8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299CE-AC45-4C84-83C4-D802A969087C}" type="datetimeFigureOut">
              <a:rPr lang="en-US" smtClean="0"/>
              <a:t>6/21/2025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4EE3F04-B756-43E6-BCEF-F87F915A54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B622A24-AB5A-40E0-B863-D1118F8CD6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3AC2D-216D-4317-B2CF-BB0BA747B1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358443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3F15F71-E42D-4FA3-B708-74A9B2914E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299CE-AC45-4C84-83C4-D802A969087C}" type="datetimeFigureOut">
              <a:rPr lang="en-US" smtClean="0"/>
              <a:t>6/21/2025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FC38135-0206-4E5A-B186-57096CFF9A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9F1ACF9-E54F-4B61-A470-3B17FE657C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3AC2D-216D-4317-B2CF-BB0BA747B1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914013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7D84E4-2460-4943-B43F-2DFA98FC8C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2150" y="517525"/>
            <a:ext cx="3244850" cy="1814513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4C7BF4-CCFA-4C6B-A9DF-B63C9B7BBC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76725" y="1119188"/>
            <a:ext cx="5091113" cy="552291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E63BC73-0024-4115-81CF-9F895EACD5E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92150" y="2332038"/>
            <a:ext cx="3244850" cy="4319587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3078AA2-F2DA-4D10-A2BD-B15BE6FA36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299CE-AC45-4C84-83C4-D802A969087C}" type="datetimeFigureOut">
              <a:rPr lang="en-US" smtClean="0"/>
              <a:t>6/21/2025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4BF32EB-81C8-467C-B0E2-AC1E8B0225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7C67456-C562-4B36-99E2-857F13D4A5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3AC2D-216D-4317-B2CF-BB0BA747B1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171483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4B7584-62C6-460B-823C-97C71CE8F5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2150" y="517525"/>
            <a:ext cx="3244850" cy="1814513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4CF828D-101C-4012-A845-CF8CEBF3271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276725" y="1119188"/>
            <a:ext cx="5091113" cy="5522912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F9CDFC4-DC9B-48F3-B32B-CB6A2EA1AAB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92150" y="2332038"/>
            <a:ext cx="3244850" cy="4319587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5AF9B09-CD50-46D9-B878-62FAB3D14C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299CE-AC45-4C84-83C4-D802A969087C}" type="datetimeFigureOut">
              <a:rPr lang="en-US" smtClean="0"/>
              <a:t>6/21/2025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8D04F92-0A57-484D-BAA7-2FB70FA669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16C15B5-EBC0-4FAA-B518-CA4EA24A57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3AC2D-216D-4317-B2CF-BB0BA747B1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361446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2A6F1F-6FD7-485C-97A4-DEBA0D2D80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EC7A70F-580F-4FF5-9A29-BB4300121F2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8B3B3F9-FD4C-41A0-AFDB-19E5DC5E6B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299CE-AC45-4C84-83C4-D802A969087C}" type="datetimeFigureOut">
              <a:rPr lang="en-US" smtClean="0"/>
              <a:t>6/21/2025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1210FFC-76B7-4B27-AB93-00E30C47BB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F65850-D93F-4CCE-B931-CE2B34F461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3AC2D-216D-4317-B2CF-BB0BA747B1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62685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967C51C-D322-4B68-B9F3-896449A9AA4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7197725" y="414338"/>
            <a:ext cx="2168525" cy="658653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24DE8E1-9BE4-4DAB-A079-DED9466A1FA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92150" y="414338"/>
            <a:ext cx="6353175" cy="658653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1335902-A7C6-4E5E-9E6B-3257E9F6E7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299CE-AC45-4C84-83C4-D802A969087C}" type="datetimeFigureOut">
              <a:rPr lang="en-US" smtClean="0"/>
              <a:t>6/21/2025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97DD76-DC97-423C-B2BD-389ED16655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65B3905-9E03-4A9A-9FEE-67A3D4BEF4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3AC2D-216D-4317-B2CF-BB0BA747B1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42623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884891"/>
          </a:xfrm>
        </p:spPr>
        <p:txBody>
          <a:bodyPr lIns="0" tIns="0" rIns="0" bIns="0"/>
          <a:lstStyle>
            <a:lvl1pPr>
              <a:defRPr sz="3600" b="1" i="0">
                <a:solidFill>
                  <a:schemeClr val="tx1"/>
                </a:solidFill>
                <a:latin typeface="Arial Narrow"/>
                <a:cs typeface="Arial Narrow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609600" y="1363979"/>
            <a:ext cx="8839200" cy="4923491"/>
          </a:xfrm>
        </p:spPr>
        <p:txBody>
          <a:bodyPr lIns="0" tIns="0" rIns="0" bIns="0"/>
          <a:lstStyle>
            <a:lvl1pPr>
              <a:defRPr sz="3000" b="0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 dirty="0"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419856" y="7228332"/>
            <a:ext cx="3218688" cy="388620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502920" y="7228332"/>
            <a:ext cx="2313432" cy="388620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6/21/2025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9144000" y="7446683"/>
            <a:ext cx="248920" cy="205184"/>
          </a:xfrm>
          <a:prstGeom prst="rect">
            <a:avLst/>
          </a:prstGeom>
        </p:spPr>
        <p:txBody>
          <a:bodyPr lIns="0" tIns="0" rIns="0" bIns="0"/>
          <a:lstStyle>
            <a:lvl1pPr>
              <a:defRPr sz="14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‹#›</a:t>
            </a:fld>
            <a:endParaRPr spc="-5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1" i="0">
                <a:solidFill>
                  <a:schemeClr val="tx1"/>
                </a:solidFill>
                <a:latin typeface="Arial Narrow"/>
                <a:cs typeface="Arial Narrow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502920" y="1787652"/>
            <a:ext cx="4375404" cy="512978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5180076" y="1787652"/>
            <a:ext cx="4375404" cy="512978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>
          <a:xfrm>
            <a:off x="3419856" y="7228332"/>
            <a:ext cx="3218688" cy="388620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>
          <a:xfrm>
            <a:off x="502920" y="7228332"/>
            <a:ext cx="2313432" cy="388620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6/21/2025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>
          <a:xfrm>
            <a:off x="9144000" y="7446683"/>
            <a:ext cx="248920" cy="205184"/>
          </a:xfrm>
          <a:prstGeom prst="rect">
            <a:avLst/>
          </a:prstGeom>
        </p:spPr>
        <p:txBody>
          <a:bodyPr lIns="0" tIns="0" rIns="0" bIns="0"/>
          <a:lstStyle>
            <a:lvl1pPr>
              <a:defRPr sz="14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‹#›</a:t>
            </a:fld>
            <a:endParaRPr spc="-5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457200" y="6705600"/>
            <a:ext cx="9144000" cy="609600"/>
          </a:xfrm>
          <a:custGeom>
            <a:avLst/>
            <a:gdLst/>
            <a:ahLst/>
            <a:cxnLst/>
            <a:rect l="l" t="t" r="r" b="b"/>
            <a:pathLst>
              <a:path w="9144000" h="609600">
                <a:moveTo>
                  <a:pt x="0" y="0"/>
                </a:moveTo>
                <a:lnTo>
                  <a:pt x="0" y="609600"/>
                </a:lnTo>
                <a:lnTo>
                  <a:pt x="9144000" y="609600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EBC1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k object 17"/>
          <p:cNvSpPr/>
          <p:nvPr/>
        </p:nvSpPr>
        <p:spPr>
          <a:xfrm>
            <a:off x="457200" y="457200"/>
            <a:ext cx="9144000" cy="1447800"/>
          </a:xfrm>
          <a:custGeom>
            <a:avLst/>
            <a:gdLst/>
            <a:ahLst/>
            <a:cxnLst/>
            <a:rect l="l" t="t" r="r" b="b"/>
            <a:pathLst>
              <a:path w="9144000" h="1447800">
                <a:moveTo>
                  <a:pt x="0" y="0"/>
                </a:moveTo>
                <a:lnTo>
                  <a:pt x="0" y="1447800"/>
                </a:lnTo>
                <a:lnTo>
                  <a:pt x="9144000" y="14477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EBC1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k object 18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219200" y="1006855"/>
            <a:ext cx="8077200" cy="574040"/>
          </a:xfrm>
        </p:spPr>
        <p:txBody>
          <a:bodyPr lIns="0" tIns="0" rIns="0" bIns="0"/>
          <a:lstStyle>
            <a:lvl1pPr>
              <a:defRPr sz="3600" b="1" i="0">
                <a:solidFill>
                  <a:schemeClr val="tx1"/>
                </a:solidFill>
                <a:latin typeface="Arial Narrow"/>
                <a:cs typeface="Arial Narrow"/>
              </a:defRPr>
            </a:lvl1pPr>
          </a:lstStyle>
          <a:p>
            <a:endParaRPr dirty="0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>
          <a:xfrm>
            <a:off x="9144000" y="7446683"/>
            <a:ext cx="248920" cy="205184"/>
          </a:xfrm>
          <a:prstGeom prst="rect">
            <a:avLst/>
          </a:prstGeom>
        </p:spPr>
        <p:txBody>
          <a:bodyPr lIns="0" tIns="0" rIns="0" bIns="0"/>
          <a:lstStyle>
            <a:lvl1pPr>
              <a:defRPr sz="14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‹#›</a:t>
            </a:fld>
            <a:endParaRPr spc="-5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457200" y="6705600"/>
            <a:ext cx="9144000" cy="609600"/>
          </a:xfrm>
          <a:custGeom>
            <a:avLst/>
            <a:gdLst/>
            <a:ahLst/>
            <a:cxnLst/>
            <a:rect l="l" t="t" r="r" b="b"/>
            <a:pathLst>
              <a:path w="9144000" h="609600">
                <a:moveTo>
                  <a:pt x="0" y="0"/>
                </a:moveTo>
                <a:lnTo>
                  <a:pt x="0" y="609600"/>
                </a:lnTo>
                <a:lnTo>
                  <a:pt x="9144000" y="609600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EBC1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k object 17"/>
          <p:cNvSpPr/>
          <p:nvPr/>
        </p:nvSpPr>
        <p:spPr>
          <a:xfrm>
            <a:off x="457200" y="457200"/>
            <a:ext cx="9144000" cy="1447800"/>
          </a:xfrm>
          <a:custGeom>
            <a:avLst/>
            <a:gdLst/>
            <a:ahLst/>
            <a:cxnLst/>
            <a:rect l="l" t="t" r="r" b="b"/>
            <a:pathLst>
              <a:path w="9144000" h="1447800">
                <a:moveTo>
                  <a:pt x="0" y="0"/>
                </a:moveTo>
                <a:lnTo>
                  <a:pt x="0" y="1447800"/>
                </a:lnTo>
                <a:lnTo>
                  <a:pt x="9144000" y="14477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EBC1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k object 18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>
          <a:xfrm>
            <a:off x="3419856" y="7228332"/>
            <a:ext cx="3218688" cy="388620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>
          <a:xfrm>
            <a:off x="502920" y="7228332"/>
            <a:ext cx="2313432" cy="388620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6/21/2025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>
          <a:xfrm>
            <a:off x="9144000" y="7446683"/>
            <a:ext cx="248920" cy="205184"/>
          </a:xfrm>
          <a:prstGeom prst="rect">
            <a:avLst/>
          </a:prstGeom>
        </p:spPr>
        <p:txBody>
          <a:bodyPr lIns="0" tIns="0" rIns="0" bIns="0"/>
          <a:lstStyle>
            <a:lvl1pPr>
              <a:defRPr sz="14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‹#›</a:t>
            </a:fld>
            <a:endParaRPr spc="-5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1029"/>
            <a:ext cx="7543800" cy="761747"/>
          </a:xfrm>
        </p:spPr>
        <p:txBody>
          <a:bodyPr anchor="b"/>
          <a:lstStyle>
            <a:lvl1pPr algn="ctr">
              <a:defRPr sz="495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57300" y="4082310"/>
            <a:ext cx="7543800" cy="304699"/>
          </a:xfrm>
        </p:spPr>
        <p:txBody>
          <a:bodyPr/>
          <a:lstStyle>
            <a:lvl1pPr marL="0" indent="0" algn="ctr">
              <a:buNone/>
              <a:defRPr sz="1980"/>
            </a:lvl1pPr>
            <a:lvl2pPr marL="377190" indent="0" algn="ctr">
              <a:buNone/>
              <a:defRPr sz="1650"/>
            </a:lvl2pPr>
            <a:lvl3pPr marL="754380" indent="0" algn="ctr">
              <a:buNone/>
              <a:defRPr sz="1485"/>
            </a:lvl3pPr>
            <a:lvl4pPr marL="1131570" indent="0" algn="ctr">
              <a:buNone/>
              <a:defRPr sz="1320"/>
            </a:lvl4pPr>
            <a:lvl5pPr marL="1508760" indent="0" algn="ctr">
              <a:buNone/>
              <a:defRPr sz="1320"/>
            </a:lvl5pPr>
            <a:lvl6pPr marL="1885950" indent="0" algn="ctr">
              <a:buNone/>
              <a:defRPr sz="1320"/>
            </a:lvl6pPr>
            <a:lvl7pPr marL="2263140" indent="0" algn="ctr">
              <a:buNone/>
              <a:defRPr sz="1320"/>
            </a:lvl7pPr>
            <a:lvl8pPr marL="2640330" indent="0" algn="ctr">
              <a:buNone/>
              <a:defRPr sz="1320"/>
            </a:lvl8pPr>
            <a:lvl9pPr marL="3017520" indent="0" algn="ctr">
              <a:buNone/>
              <a:defRPr sz="132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02920" y="7228332"/>
            <a:ext cx="2313432" cy="276999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419856" y="7228332"/>
            <a:ext cx="3218688" cy="276999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827516" y="6888788"/>
            <a:ext cx="248920" cy="215444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CC631D1E-0808-4BFB-9710-F3685C742A1B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4002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CBB5ED-8EFD-4E6F-B81E-0EA7321F323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57300" y="1271588"/>
            <a:ext cx="7543800" cy="2706687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7B0EE5B-41E6-40AA-B79D-CECCE2FD328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57300" y="4083050"/>
            <a:ext cx="7543800" cy="187642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DD8A610-E51D-457C-9FA4-0177AD3485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299CE-AC45-4C84-83C4-D802A969087C}" type="datetimeFigureOut">
              <a:rPr lang="en-US" smtClean="0"/>
              <a:t>6/21/2025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732B586-54DA-453B-9634-57D7B6A500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CBBD95-0751-400E-897F-45A19A3DCB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3AC2D-216D-4317-B2CF-BB0BA747B1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85580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136CCB-4965-4DC0-B102-DB983E29EE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6124D93-154D-48E3-AC71-18543A33320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EE8A4A-1F3D-49EA-92BA-6015891B58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299CE-AC45-4C84-83C4-D802A969087C}" type="datetimeFigureOut">
              <a:rPr lang="en-US" smtClean="0"/>
              <a:t>6/21/2025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8E896B4-1F5A-4A01-A385-857BDA87AE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2D9CF2B-BC11-4ACB-9D91-DB5E7AAEF3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3AC2D-216D-4317-B2CF-BB0BA747B1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94879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001007-BBAE-4BB9-934E-4446291301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1938338"/>
            <a:ext cx="8675688" cy="3232150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1CCE3AA-29E4-4569-859D-EFFE73797BD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85800" y="5200650"/>
            <a:ext cx="8675688" cy="1700213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0A63E3A-2582-4763-93EA-4B4F53B949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299CE-AC45-4C84-83C4-D802A969087C}" type="datetimeFigureOut">
              <a:rPr lang="en-US" smtClean="0"/>
              <a:t>6/21/2025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7F68DC7-0C7F-40C4-862A-A4EB051F6C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1FFE1C8-002F-4922-BD5B-A98C37FC15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3AC2D-216D-4317-B2CF-BB0BA747B1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74521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3" Type="http://schemas.openxmlformats.org/officeDocument/2006/relationships/slideLayout" Target="../slideLayouts/slideLayout9.xml"/><Relationship Id="rId7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0.xml"/><Relationship Id="rId9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457200" y="6705600"/>
            <a:ext cx="9144000" cy="609600"/>
          </a:xfrm>
          <a:custGeom>
            <a:avLst/>
            <a:gdLst/>
            <a:ahLst/>
            <a:cxnLst/>
            <a:rect l="l" t="t" r="r" b="b"/>
            <a:pathLst>
              <a:path w="9144000" h="609600">
                <a:moveTo>
                  <a:pt x="0" y="0"/>
                </a:moveTo>
                <a:lnTo>
                  <a:pt x="0" y="609600"/>
                </a:lnTo>
                <a:lnTo>
                  <a:pt x="9144000" y="609600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EBC1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57200" y="89056"/>
            <a:ext cx="9144000" cy="1107996"/>
          </a:xfrm>
          <a:prstGeom prst="rect">
            <a:avLst/>
          </a:prstGeom>
          <a:solidFill>
            <a:srgbClr val="FFC000"/>
          </a:solidFill>
        </p:spPr>
        <p:txBody>
          <a:bodyPr wrap="square" lIns="0" tIns="0" rIns="0" bIns="0">
            <a:spAutoFit/>
          </a:bodyPr>
          <a:lstStyle>
            <a:lvl1pPr>
              <a:defRPr sz="3600" b="1" i="0">
                <a:solidFill>
                  <a:schemeClr val="tx1"/>
                </a:solidFill>
                <a:latin typeface="Arial Narrow"/>
                <a:cs typeface="Arial Narrow"/>
              </a:defRPr>
            </a:lvl1pPr>
          </a:lstStyle>
          <a:p>
            <a:br>
              <a:rPr lang="en-US" dirty="0"/>
            </a:br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457200" y="1136113"/>
            <a:ext cx="9144000" cy="553997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000" b="0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4C956D0-934A-438F-8E9F-78A3ADBEBC94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659805" y="6773122"/>
            <a:ext cx="1999661" cy="445047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AD2B594C-3A96-4933-87AB-06D65E3A1DE7}"/>
              </a:ext>
            </a:extLst>
          </p:cNvPr>
          <p:cNvSpPr/>
          <p:nvPr userDrawn="1"/>
        </p:nvSpPr>
        <p:spPr>
          <a:xfrm>
            <a:off x="457200" y="105460"/>
            <a:ext cx="9144000" cy="720974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B0ECE3A-7530-49CE-9997-00B980B14902}"/>
              </a:ext>
            </a:extLst>
          </p:cNvPr>
          <p:cNvSpPr txBox="1"/>
          <p:nvPr userDrawn="1"/>
        </p:nvSpPr>
        <p:spPr>
          <a:xfrm>
            <a:off x="9144000" y="7344709"/>
            <a:ext cx="6096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fld id="{81D60167-4931-47E6-BA6A-407CBD079E47}" type="slidenum">
              <a:rPr kumimoji="0" lang="en-US" sz="1800" b="0" i="0" u="none" strike="noStrike" kern="1200" cap="none" spc="-5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</p:sldLayoutIdLst>
  <p:txStyles>
    <p:titleStyle>
      <a:lvl1pPr algn="ctr">
        <a:defRPr sz="2400"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597E141-29E1-49BB-ADAD-C70295FE36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2150" y="414338"/>
            <a:ext cx="8674100" cy="15017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9E889D9-1733-4A99-B655-CB8665DBC8E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92150" y="2068513"/>
            <a:ext cx="8674100" cy="49323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2FAB426-74FE-4214-993F-749E9C55832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92150" y="7204075"/>
            <a:ext cx="2262188" cy="414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4299CE-AC45-4C84-83C4-D802A969087C}" type="datetimeFigureOut">
              <a:rPr lang="en-US" smtClean="0"/>
              <a:t>6/21/2025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B36681-E6FB-4DB2-AD94-9CCA029E0AD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332163" y="7204075"/>
            <a:ext cx="3394075" cy="414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ACC3695-EB46-4DE1-A7D5-4C54609AEBD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104063" y="7204075"/>
            <a:ext cx="2262187" cy="414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C3AC2D-216D-4317-B2CF-BB0BA747B1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43126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  <p:sldLayoutId id="2147483675" r:id="rId8"/>
    <p:sldLayoutId id="2147483676" r:id="rId9"/>
    <p:sldLayoutId id="2147483677" r:id="rId10"/>
    <p:sldLayoutId id="214748367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researchgate.net/publication/235339185_Security_of_3G_and_LTE" TargetMode="External"/><Relationship Id="rId2" Type="http://schemas.openxmlformats.org/officeDocument/2006/relationships/image" Target="../media/image7.tif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ogle.com/url?sa=t&amp;rct=j&amp;q=&amp;esrc=s&amp;source=web&amp;cd=4&amp;ved=0ahUKEwjz6t612-rUAhXHzz4KHV7FAksQFghBMAM&amp;url=https%3A%2F%2Fwww.sans.org%2Freading-room%2Fwhitepapers%2Ftelephone%2Fgsm-standard-an-overview-security-317&amp;usg=AFQjCNEVQqhFN991Ei5NxPmDY5V_wCnSiA&amp;cad=rja" TargetMode="External"/><Relationship Id="rId2" Type="http://schemas.openxmlformats.org/officeDocument/2006/relationships/hyperlink" Target="https://books.google.com/books?id=IHg0JBShDhEC&amp;pg=PA369&amp;lpg=PA369&amp;dq=security+in+first+generation+traditional+wireless+networks&amp;source=bl&amp;ots=l41aXRqaZG&amp;sig=oovVfZ5rO0fHByWNvBH2gxi1eG4&amp;hl=en&amp;sa=X&amp;ved=0ahUKEwj3ysn71-rUAhXLdj4KHc9lBI8Q6AEIMTAC#v=onepage&amp;q=security%20in%20first%20generation%20traditional%20wireless%20networks&amp;f=false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researchgate.net/publication/235339185_Security_of_3G_and_LTE" TargetMode="External"/><Relationship Id="rId4" Type="http://schemas.openxmlformats.org/officeDocument/2006/relationships/hyperlink" Target="https://arxiv.org/pdf/1002.3175.pdf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if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4"/>
          <p:cNvSpPr>
            <a:spLocks noGrp="1" noChangeArrowheads="1"/>
          </p:cNvSpPr>
          <p:nvPr>
            <p:ph type="ctrTitle"/>
          </p:nvPr>
        </p:nvSpPr>
        <p:spPr>
          <a:xfrm>
            <a:off x="457200" y="152400"/>
            <a:ext cx="9144000" cy="677108"/>
          </a:xfrm>
        </p:spPr>
        <p:txBody>
          <a:bodyPr/>
          <a:lstStyle/>
          <a:p>
            <a:pPr eaLnBrk="1" hangingPunct="1"/>
            <a:r>
              <a:rPr lang="en-US" sz="4400" b="1" dirty="0"/>
              <a:t>IT 4833</a:t>
            </a:r>
            <a:endParaRPr lang="en-US" sz="44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A96E43C-BC2B-4307-BAFC-C98478CDD153}"/>
              </a:ext>
            </a:extLst>
          </p:cNvPr>
          <p:cNvSpPr txBox="1"/>
          <p:nvPr/>
        </p:nvSpPr>
        <p:spPr>
          <a:xfrm>
            <a:off x="685800" y="3579968"/>
            <a:ext cx="89154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/>
              <a:t>Cellular Security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B3D25ED-B556-405F-BEA0-E96BA17908A1}"/>
              </a:ext>
            </a:extLst>
          </p:cNvPr>
          <p:cNvSpPr txBox="1"/>
          <p:nvPr/>
        </p:nvSpPr>
        <p:spPr>
          <a:xfrm>
            <a:off x="685800" y="6324600"/>
            <a:ext cx="858715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Created by: Dr. Lei Li and Professor Darin Morrow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4834C2-8F63-2B4B-9891-DCDF2FA054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553998"/>
          </a:xfrm>
        </p:spPr>
        <p:txBody>
          <a:bodyPr/>
          <a:lstStyle/>
          <a:p>
            <a:r>
              <a:rPr lang="en-US" dirty="0"/>
              <a:t>GSM Security Challenges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4AE01D-2A87-EA48-A7D6-1E2435AD31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363979"/>
            <a:ext cx="8839200" cy="3693319"/>
          </a:xfrm>
        </p:spPr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Unilateral authentication and vulnerability to the man-in-the-middle attack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Flaws in implementation of A3/A8 algorithms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SIM card cloning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Over-the-air cracking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Flaws in cryptographic algorithms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Etc. 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8291343-F46D-4248-8E22-7A01AF959A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defPPr>
              <a:defRPr lang="en-US"/>
            </a:defPPr>
            <a:lvl1pPr algn="r" rtl="0" eaLnBrk="1" fontAlgn="base" latinLnBrk="0" hangingPunct="1">
              <a:spcBef>
                <a:spcPct val="0"/>
              </a:spcBef>
              <a:spcAft>
                <a:spcPct val="0"/>
              </a:spcAft>
              <a:defRPr kumimoji="0" sz="1200" kern="1200">
                <a:solidFill>
                  <a:schemeClr val="tx2">
                    <a:shade val="90000"/>
                  </a:schemeClr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fld id="{59DE6EB8-52AB-45EA-A660-3E1EBFA72987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510850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E62DD1-7296-4847-8499-3FCFDB1812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3G (UTMS) Security Improvement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6AEF8D9-1E87-EB4A-A0E5-02BF982BEC5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The extension of encryption and integrity protection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Protection of the signaling infrastructure in the core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network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The cryptographic keys derived on the User Services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Identity Module (USIM) are longer in UMTS (128-bits)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than in GSM (64-bits).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Standard encryption algorithms used by 3G were openly published.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The definition of standard UMTS authentication algorithms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6C1A6C9-B6C8-5547-9217-82C2599C21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defPPr>
              <a:defRPr lang="en-US"/>
            </a:defPPr>
            <a:lvl1pPr algn="r" rtl="0" eaLnBrk="1" fontAlgn="base" latinLnBrk="0" hangingPunct="1">
              <a:spcBef>
                <a:spcPct val="0"/>
              </a:spcBef>
              <a:spcAft>
                <a:spcPct val="0"/>
              </a:spcAft>
              <a:defRPr kumimoji="0" sz="1200" kern="1200">
                <a:solidFill>
                  <a:schemeClr val="tx2">
                    <a:shade val="90000"/>
                  </a:schemeClr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fld id="{59DE6EB8-52AB-45EA-A660-3E1EBFA72987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128314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F62982-B5DE-044B-A54C-A330271D2D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553998"/>
          </a:xfrm>
        </p:spPr>
        <p:txBody>
          <a:bodyPr/>
          <a:lstStyle/>
          <a:p>
            <a:r>
              <a:rPr lang="en-US" dirty="0"/>
              <a:t>3G/LTE Security Architecture</a:t>
            </a:r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A96D62E9-1771-E54E-BEF1-D0C6E233DBB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r="2873" b="10556"/>
          <a:stretch/>
        </p:blipFill>
        <p:spPr>
          <a:xfrm>
            <a:off x="1383030" y="2293620"/>
            <a:ext cx="7082790" cy="3688080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A78B74B-B35B-F649-9231-EF30919934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defPPr>
              <a:defRPr lang="en-US"/>
            </a:defPPr>
            <a:lvl1pPr algn="r" rtl="0" eaLnBrk="1" fontAlgn="base" latinLnBrk="0" hangingPunct="1">
              <a:spcBef>
                <a:spcPct val="0"/>
              </a:spcBef>
              <a:spcAft>
                <a:spcPct val="0"/>
              </a:spcAft>
              <a:defRPr kumimoji="0" sz="1200" kern="1200">
                <a:solidFill>
                  <a:schemeClr val="tx2">
                    <a:shade val="90000"/>
                  </a:schemeClr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fld id="{59DE6EB8-52AB-45EA-A660-3E1EBFA72987}" type="slidenum">
              <a:rPr lang="en-US" smtClean="0"/>
              <a:pPr/>
              <a:t>12</a:t>
            </a:fld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344BAF9-DA78-864B-8006-96627099CBA5}"/>
              </a:ext>
            </a:extLst>
          </p:cNvPr>
          <p:cNvSpPr txBox="1"/>
          <p:nvPr/>
        </p:nvSpPr>
        <p:spPr>
          <a:xfrm>
            <a:off x="922020" y="6400801"/>
            <a:ext cx="8214360" cy="1006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980" dirty="0"/>
              <a:t>Image source: </a:t>
            </a:r>
            <a:r>
              <a:rPr lang="en-US" sz="1980" u="sng" dirty="0">
                <a:hlinkClick r:id="rId3"/>
              </a:rPr>
              <a:t>https://www.researchgate.net</a:t>
            </a:r>
            <a:r>
              <a:rPr lang="en-US" sz="1980" u="sng">
                <a:hlinkClick r:id="rId3"/>
              </a:rPr>
              <a:t>/publication/235339185_Security_of_3G_and_LTE</a:t>
            </a:r>
            <a:endParaRPr lang="en-US" sz="1980"/>
          </a:p>
        </p:txBody>
      </p:sp>
    </p:spTree>
    <p:extLst>
      <p:ext uri="{BB962C8B-B14F-4D97-AF65-F5344CB8AC3E}">
        <p14:creationId xmlns:p14="http://schemas.microsoft.com/office/powerpoint/2010/main" val="261964043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6119D7-CD42-C54E-96E4-843EA96EB2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553998"/>
          </a:xfrm>
        </p:spPr>
        <p:txBody>
          <a:bodyPr/>
          <a:lstStyle/>
          <a:p>
            <a:r>
              <a:rPr lang="en-US" dirty="0"/>
              <a:t>3G &amp; 4G Security Features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BD5BDC-CB57-B845-961B-8A8D9E4FD5C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Network access security (NAS)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Network domain security (NDS)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User domain security (UDS)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Application domain security (ADS)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Visibility and configurability of security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AD16F80-7766-DB4A-B67B-51B81ED407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defPPr>
              <a:defRPr lang="en-US"/>
            </a:defPPr>
            <a:lvl1pPr algn="r" rtl="0" eaLnBrk="1" fontAlgn="base" latinLnBrk="0" hangingPunct="1">
              <a:spcBef>
                <a:spcPct val="0"/>
              </a:spcBef>
              <a:spcAft>
                <a:spcPct val="0"/>
              </a:spcAft>
              <a:defRPr kumimoji="0" sz="1200" kern="1200">
                <a:solidFill>
                  <a:schemeClr val="tx2">
                    <a:shade val="90000"/>
                  </a:schemeClr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fld id="{59DE6EB8-52AB-45EA-A660-3E1EBFA72987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397653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C80107-6E92-BA45-B198-58A8C9A633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553998"/>
          </a:xfrm>
        </p:spPr>
        <p:txBody>
          <a:bodyPr/>
          <a:lstStyle/>
          <a:p>
            <a:r>
              <a:rPr lang="en-US" dirty="0"/>
              <a:t>4G LTE Security Improvement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507F02-4AE5-3E45-A9C5-6723B124395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An extended key hierarchy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Use even longer cryptographic keys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(256-bits) and the inclusion of better cryptographic ciphers.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Separation of control plane and user plane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Integrated inter-working security for legacy and non-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3GPP networks.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Greater protection for back-haul link since the physical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security of an </a:t>
            </a:r>
            <a:r>
              <a:rPr lang="en-US" dirty="0" err="1"/>
              <a:t>eNB</a:t>
            </a:r>
            <a:r>
              <a:rPr lang="en-US" dirty="0"/>
              <a:t> cannot be trusted.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Mutual authentication between a relay node and the network.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 Requiring the use of the USIM and excluding the GSM SIM.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A63A25F-E832-F644-B4F2-6AE04921C2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defPPr>
              <a:defRPr lang="en-US"/>
            </a:defPPr>
            <a:lvl1pPr algn="r" rtl="0" eaLnBrk="1" fontAlgn="base" latinLnBrk="0" hangingPunct="1">
              <a:spcBef>
                <a:spcPct val="0"/>
              </a:spcBef>
              <a:spcAft>
                <a:spcPct val="0"/>
              </a:spcAft>
              <a:defRPr kumimoji="0" sz="1200" kern="1200">
                <a:solidFill>
                  <a:schemeClr val="tx2">
                    <a:shade val="90000"/>
                  </a:schemeClr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fld id="{59DE6EB8-52AB-45EA-A660-3E1EBFA72987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853510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630085-719D-DEA0-BD06-11E762F251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553998"/>
          </a:xfrm>
        </p:spPr>
        <p:txBody>
          <a:bodyPr/>
          <a:lstStyle/>
          <a:p>
            <a:r>
              <a:rPr lang="en-US" dirty="0"/>
              <a:t>5G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516A2FA-0DB7-3F6E-F829-7C48A55F64C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50650" y="1017730"/>
            <a:ext cx="8974350" cy="5847755"/>
          </a:xfrm>
        </p:spPr>
        <p:txBody>
          <a:bodyPr/>
          <a:lstStyle/>
          <a:p>
            <a:pPr algn="l"/>
            <a:r>
              <a:rPr lang="en-US" sz="2000" b="0" i="0" dirty="0">
                <a:solidFill>
                  <a:srgbClr val="111111"/>
                </a:solidFill>
                <a:effectLst/>
                <a:latin typeface="-apple-system"/>
              </a:rPr>
              <a:t>5G is the fifth generation of cellular network technology, introduced as the successor to 4G. It offers significant improvements in speed, latency, and connectivity, enabling a wide range of advanced applications. Here are some key points about 5G:</a:t>
            </a:r>
          </a:p>
          <a:p>
            <a:pPr algn="l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rgbClr val="111111"/>
                </a:solidFill>
                <a:latin typeface="-apple-system"/>
              </a:rPr>
              <a:t> Speed</a:t>
            </a:r>
            <a:r>
              <a:rPr lang="en-US" sz="2000" dirty="0">
                <a:solidFill>
                  <a:srgbClr val="111111"/>
                </a:solidFill>
                <a:latin typeface="-apple-system"/>
              </a:rPr>
              <a:t>: 5G can achieve peak download speeds of up to 10 Gbps, significantly faster than 4G</a:t>
            </a:r>
            <a:r>
              <a:rPr lang="en-US" sz="2000" baseline="30000" dirty="0">
                <a:solidFill>
                  <a:srgbClr val="111111"/>
                </a:solidFill>
                <a:latin typeface="-apple-system"/>
              </a:rPr>
              <a:t>1</a:t>
            </a:r>
            <a:r>
              <a:rPr lang="en-US" sz="2000" b="0" i="0" dirty="0">
                <a:solidFill>
                  <a:srgbClr val="111111"/>
                </a:solidFill>
                <a:effectLst/>
                <a:latin typeface="-apple-system"/>
              </a:rPr>
              <a:t>.</a:t>
            </a:r>
          </a:p>
          <a:p>
            <a:pPr algn="l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rgbClr val="111111"/>
                </a:solidFill>
                <a:latin typeface="-apple-system"/>
              </a:rPr>
              <a:t> Latency</a:t>
            </a:r>
            <a:r>
              <a:rPr lang="en-US" sz="2000" dirty="0">
                <a:solidFill>
                  <a:srgbClr val="111111"/>
                </a:solidFill>
                <a:latin typeface="-apple-system"/>
              </a:rPr>
              <a:t>: It has ultra-low latency, often around 1 millisecond, which is crucial for real-time applications like remote surgery and autonomous vehicles</a:t>
            </a:r>
            <a:r>
              <a:rPr lang="en-US" sz="2000" baseline="30000" dirty="0">
                <a:solidFill>
                  <a:srgbClr val="111111"/>
                </a:solidFill>
                <a:latin typeface="-apple-system"/>
              </a:rPr>
              <a:t>1</a:t>
            </a:r>
            <a:r>
              <a:rPr lang="en-US" sz="2000" b="0" i="0" dirty="0">
                <a:solidFill>
                  <a:srgbClr val="111111"/>
                </a:solidFill>
                <a:effectLst/>
                <a:latin typeface="-apple-system"/>
              </a:rPr>
              <a:t>.</a:t>
            </a:r>
          </a:p>
          <a:p>
            <a:pPr algn="l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rgbClr val="111111"/>
                </a:solidFill>
                <a:latin typeface="-apple-system"/>
              </a:rPr>
              <a:t> Capacity</a:t>
            </a:r>
            <a:r>
              <a:rPr lang="en-US" sz="2000" dirty="0">
                <a:solidFill>
                  <a:srgbClr val="111111"/>
                </a:solidFill>
                <a:latin typeface="-apple-system"/>
              </a:rPr>
              <a:t>: 5G networks can support a much higher number of connected devices simultaneously, making it ideal for the Internet of Things (IoT) and smart cities</a:t>
            </a:r>
            <a:r>
              <a:rPr lang="en-US" sz="2000" baseline="30000" dirty="0">
                <a:solidFill>
                  <a:srgbClr val="111111"/>
                </a:solidFill>
                <a:latin typeface="-apple-system"/>
              </a:rPr>
              <a:t>1</a:t>
            </a:r>
            <a:r>
              <a:rPr lang="en-US" sz="2000" b="0" i="0" dirty="0">
                <a:solidFill>
                  <a:srgbClr val="111111"/>
                </a:solidFill>
                <a:effectLst/>
                <a:latin typeface="-apple-system"/>
              </a:rPr>
              <a:t>.</a:t>
            </a:r>
          </a:p>
          <a:p>
            <a:pPr algn="l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rgbClr val="111111"/>
                </a:solidFill>
                <a:latin typeface="-apple-system"/>
              </a:rPr>
              <a:t> Technology</a:t>
            </a:r>
            <a:r>
              <a:rPr lang="en-US" sz="2000" dirty="0">
                <a:solidFill>
                  <a:srgbClr val="111111"/>
                </a:solidFill>
                <a:latin typeface="-apple-system"/>
              </a:rPr>
              <a:t>: It uses advanced technologies like Massive MIMO (Multiple Input Multiple Output), beamforming, and network slicing to enhance performance and efficiency</a:t>
            </a:r>
            <a:endParaRPr lang="en-US" sz="2000" b="0" i="0" dirty="0">
              <a:solidFill>
                <a:srgbClr val="111111"/>
              </a:solidFill>
              <a:effectLst/>
              <a:latin typeface="-apple-system"/>
            </a:endParaRPr>
          </a:p>
          <a:p>
            <a:pPr algn="l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rgbClr val="111111"/>
                </a:solidFill>
                <a:latin typeface="-apple-system"/>
              </a:rPr>
              <a:t> Use Cases</a:t>
            </a:r>
            <a:r>
              <a:rPr lang="en-US" sz="2000" dirty="0">
                <a:solidFill>
                  <a:srgbClr val="111111"/>
                </a:solidFill>
                <a:latin typeface="-apple-system"/>
              </a:rPr>
              <a:t>: 5G enables new applications such as extended reality (XR), industrial automation, and enhanced mobile broadband</a:t>
            </a:r>
            <a:r>
              <a:rPr lang="en-US" sz="2000" baseline="30000" dirty="0">
                <a:solidFill>
                  <a:srgbClr val="111111"/>
                </a:solidFill>
                <a:latin typeface="-apple-system"/>
              </a:rPr>
              <a:t>1</a:t>
            </a:r>
            <a:r>
              <a:rPr lang="en-US" sz="2000" b="0" i="0" dirty="0">
                <a:solidFill>
                  <a:srgbClr val="111111"/>
                </a:solidFill>
                <a:effectLst/>
                <a:latin typeface="-apple-system"/>
              </a:rPr>
              <a:t>.</a:t>
            </a:r>
          </a:p>
          <a:p>
            <a:pPr algn="l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rgbClr val="111111"/>
                </a:solidFill>
                <a:latin typeface="-apple-system"/>
              </a:rPr>
              <a:t> Challenges</a:t>
            </a:r>
            <a:r>
              <a:rPr lang="en-US" sz="2000" dirty="0">
                <a:solidFill>
                  <a:srgbClr val="111111"/>
                </a:solidFill>
                <a:latin typeface="-apple-system"/>
              </a:rPr>
              <a:t>: Despite its benefits, 5G deployment faces challenges like significant infrastructure investment, spectrum allocation, and security concerns</a:t>
            </a:r>
            <a:r>
              <a:rPr lang="en-US" sz="2000" baseline="30000" dirty="0">
                <a:solidFill>
                  <a:srgbClr val="111111"/>
                </a:solidFill>
                <a:latin typeface="-apple-system"/>
              </a:rPr>
              <a:t>1</a:t>
            </a:r>
            <a:r>
              <a:rPr lang="en-US" sz="2000" b="0" i="0" dirty="0">
                <a:solidFill>
                  <a:srgbClr val="111111"/>
                </a:solidFill>
                <a:effectLst/>
                <a:latin typeface="-apple-system"/>
              </a:rPr>
              <a:t>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895013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BAB5ED-7E84-834D-A808-1DBE40ECD0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553998"/>
          </a:xfrm>
        </p:spPr>
        <p:txBody>
          <a:bodyPr/>
          <a:lstStyle/>
          <a:p>
            <a:r>
              <a:rPr lang="en-US" dirty="0"/>
              <a:t>Network Access Security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F565A4-A4A8-1B40-89CE-94F52F9074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363979"/>
            <a:ext cx="8839200" cy="3693319"/>
          </a:xfrm>
        </p:spPr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b="1" dirty="0"/>
              <a:t>User identity confidentiality: </a:t>
            </a:r>
            <a:r>
              <a:rPr lang="en-US" sz="2400" dirty="0"/>
              <a:t>Ensuring that a user's identity information remains private and protected from unauthorized access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24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b="1" dirty="0"/>
              <a:t>Entity authentication and key agreement: </a:t>
            </a:r>
            <a:r>
              <a:rPr lang="en-US" sz="2400" dirty="0"/>
              <a:t>A security process where entities (e.g., devices or users) verify each other's identities and establish shared cryptographic keys for secure communication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24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b="1" dirty="0"/>
              <a:t>Data confidentiality and integrity: </a:t>
            </a:r>
            <a:r>
              <a:rPr lang="en-US" sz="2400" dirty="0"/>
              <a:t>Ensuring that data is accessible only to authorized users (confidentiality) and remains accurate and unaltered (integrity) during storage and transmission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E4CC050-696C-5348-9168-B9EFA65CA8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defPPr>
              <a:defRPr lang="en-US"/>
            </a:defPPr>
            <a:lvl1pPr algn="r" rtl="0" eaLnBrk="1" fontAlgn="base" latinLnBrk="0" hangingPunct="1">
              <a:spcBef>
                <a:spcPct val="0"/>
              </a:spcBef>
              <a:spcAft>
                <a:spcPct val="0"/>
              </a:spcAft>
              <a:defRPr kumimoji="0" sz="1200" kern="1200">
                <a:solidFill>
                  <a:schemeClr val="tx2">
                    <a:shade val="90000"/>
                  </a:schemeClr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fld id="{59DE6EB8-52AB-45EA-A660-3E1EBFA72987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58427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CC84C5-464F-0449-92BE-D4B738B62C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553998"/>
          </a:xfrm>
        </p:spPr>
        <p:txBody>
          <a:bodyPr/>
          <a:lstStyle/>
          <a:p>
            <a:r>
              <a:rPr lang="en-US" dirty="0"/>
              <a:t>Network Domain Security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A1BD9B8-9C81-B043-B47A-2E735341F1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363979"/>
            <a:ext cx="8839200" cy="3785652"/>
          </a:xfrm>
        </p:spPr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>
                <a:latin typeface="+mn-lt"/>
              </a:rPr>
              <a:t>Security of the communication between network nodes, located either in the same or in different networks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>
                <a:latin typeface="+mn-lt"/>
              </a:rPr>
              <a:t> Protect the core network signaling protocols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 confidentiality, integrity, authentication and anti-replay protection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Standard procedures based on cryptographic techniques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DE2AFA0-BE56-6842-9989-151631EC6D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defPPr>
              <a:defRPr lang="en-US"/>
            </a:defPPr>
            <a:lvl1pPr algn="r" rtl="0" eaLnBrk="1" fontAlgn="base" latinLnBrk="0" hangingPunct="1">
              <a:spcBef>
                <a:spcPct val="0"/>
              </a:spcBef>
              <a:spcAft>
                <a:spcPct val="0"/>
              </a:spcAft>
              <a:defRPr kumimoji="0" sz="1200" kern="1200">
                <a:solidFill>
                  <a:schemeClr val="tx2">
                    <a:shade val="90000"/>
                  </a:schemeClr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fld id="{59DE6EB8-52AB-45EA-A660-3E1EBFA72987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481654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8B37B2-0D35-B24C-8057-92A64E7D37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553998"/>
          </a:xfrm>
        </p:spPr>
        <p:txBody>
          <a:bodyPr/>
          <a:lstStyle/>
          <a:p>
            <a:r>
              <a:rPr lang="en-US" dirty="0"/>
              <a:t>Cyber Attacks to 3G &amp; LTE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76B0112-3747-F246-BD3D-1947824999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363979"/>
            <a:ext cx="8839200" cy="1846659"/>
          </a:xfrm>
        </p:spPr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Crypto-attack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Denial of Service attack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 Side-channel attack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E326B63-2E0F-DB44-97CD-8830D81664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defPPr>
              <a:defRPr lang="en-US"/>
            </a:defPPr>
            <a:lvl1pPr algn="r" rtl="0" eaLnBrk="1" fontAlgn="base" latinLnBrk="0" hangingPunct="1">
              <a:spcBef>
                <a:spcPct val="0"/>
              </a:spcBef>
              <a:spcAft>
                <a:spcPct val="0"/>
              </a:spcAft>
              <a:defRPr kumimoji="0" sz="1200" kern="1200">
                <a:solidFill>
                  <a:schemeClr val="tx2">
                    <a:shade val="90000"/>
                  </a:schemeClr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fld id="{59DE6EB8-52AB-45EA-A660-3E1EBFA72987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275423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553998"/>
          </a:xfrm>
        </p:spPr>
        <p:txBody>
          <a:bodyPr/>
          <a:lstStyle/>
          <a:p>
            <a:r>
              <a:rPr lang="en-US" dirty="0"/>
              <a:t>Reference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u="sng" dirty="0">
                <a:hlinkClick r:id="rId2"/>
              </a:rPr>
              <a:t>https://books.google.com/books?id=IHg0JBShDhEC&amp;pg=PA369&amp;lpg=PA369&amp;dq=security+in+first+generation+traditional+wireless+networks&amp;source=bl&amp;ots=l41aXRqaZG&amp;sig=oovVfZ5rO0fHByWNvBH2gxi1eG4&amp;hl=en&amp;sa=X&amp;ved=0ahUKEwj3ysn71-rUAhXLdj4KHc9lBI8Q6AEIMTAC#v=onepage&amp;q=security%20in%20first%20generation%20traditional%20wireless%20networks&amp;f=false</a:t>
            </a:r>
            <a:endParaRPr lang="en-US" sz="24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u="sng" dirty="0">
                <a:hlinkClick r:id="rId3"/>
              </a:rPr>
              <a:t>https://www.google.com/url?sa=t&amp;rct=j&amp;q=&amp;esrc=s&amp;source=web&amp;cd=4&amp;ved=0ahUKEwjz6t612-rUAhXHzz4KHV7FAksQFghBMAM&amp;url=https%3A%2F%2Fwww.sans.org%2Freading-room%2Fwhitepapers%2Ftelephone%2Fgsm-standard-an-overview-security-317&amp;usg=AFQjCNEVQqhFN991Ei5NxPmDY5V_wCnSiA&amp;cad=rja</a:t>
            </a:r>
            <a:r>
              <a:rPr lang="en-US" sz="2400" dirty="0"/>
              <a:t> (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u="sng" dirty="0">
                <a:hlinkClick r:id="rId4"/>
              </a:rPr>
              <a:t>https://arxiv.org/pdf/1002.3175.pdf</a:t>
            </a:r>
            <a:r>
              <a:rPr lang="en-US" sz="2400" dirty="0"/>
              <a:t>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u="sng" dirty="0">
                <a:hlinkClick r:id="rId5"/>
              </a:rPr>
              <a:t>https://www.researchgate.net/publication/235339185_Security_of_3G_and_LTE</a:t>
            </a:r>
            <a:endParaRPr lang="en-US" sz="24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u="sng" dirty="0">
                <a:hlinkClick r:id="rId5"/>
              </a:rPr>
              <a:t>https://www.researchgate.net/publication/235339185_Security_of_3G_and_LTE</a:t>
            </a:r>
            <a:r>
              <a:rPr lang="en-US" sz="2400" dirty="0"/>
              <a:t> </a:t>
            </a:r>
            <a:r>
              <a:rPr lang="en-US" sz="2400" u="sng" dirty="0">
                <a:hlinkClick r:id="rId5"/>
              </a:rPr>
              <a:t>https://www.researchgate.net/publication/235339185_Security_of_3G_and_LTE</a:t>
            </a:r>
            <a:r>
              <a:rPr lang="en-US" sz="2400" dirty="0"/>
              <a:t> </a:t>
            </a:r>
            <a:r>
              <a:rPr lang="en-US" sz="2400" u="sng" dirty="0">
                <a:hlinkClick r:id="rId5"/>
              </a:rPr>
              <a:t>https://www.researchgate.net/publication/235339185_Security_of_3G_and_LTE</a:t>
            </a:r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defPPr>
              <a:defRPr lang="en-US"/>
            </a:defPPr>
            <a:lvl1pPr algn="r" rtl="0" eaLnBrk="1" fontAlgn="base" latinLnBrk="0" hangingPunct="1">
              <a:spcBef>
                <a:spcPct val="0"/>
              </a:spcBef>
              <a:spcAft>
                <a:spcPct val="0"/>
              </a:spcAft>
              <a:defRPr kumimoji="0" sz="1200" kern="1200">
                <a:solidFill>
                  <a:schemeClr val="tx2">
                    <a:shade val="90000"/>
                  </a:schemeClr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fld id="{59DE6EB8-52AB-45EA-A660-3E1EBFA72987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40300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553998"/>
          </a:xfrm>
        </p:spPr>
        <p:txBody>
          <a:bodyPr/>
          <a:lstStyle/>
          <a:p>
            <a:pPr eaLnBrk="1" hangingPunct="1"/>
            <a:r>
              <a:rPr lang="en-US" dirty="0"/>
              <a:t>Road Map</a:t>
            </a:r>
          </a:p>
        </p:txBody>
      </p:sp>
      <p:pic>
        <p:nvPicPr>
          <p:cNvPr id="14340" name="Picture 8" descr="j0303434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3817" y="872033"/>
            <a:ext cx="1884601" cy="1350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defPPr>
              <a:defRPr lang="en-US"/>
            </a:defPPr>
            <a:lvl1pPr algn="r" rtl="0" eaLnBrk="1" fontAlgn="base" latinLnBrk="0" hangingPunct="1">
              <a:spcBef>
                <a:spcPct val="0"/>
              </a:spcBef>
              <a:spcAft>
                <a:spcPct val="0"/>
              </a:spcAft>
              <a:defRPr kumimoji="0" sz="1200" kern="1200">
                <a:solidFill>
                  <a:schemeClr val="tx2">
                    <a:shade val="90000"/>
                  </a:schemeClr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fld id="{59DE6EB8-52AB-45EA-A660-3E1EBFA72987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36" name="Rectangle 35"/>
          <p:cNvSpPr/>
          <p:nvPr/>
        </p:nvSpPr>
        <p:spPr>
          <a:xfrm>
            <a:off x="419099" y="2712720"/>
            <a:ext cx="1906565" cy="596798"/>
          </a:xfrm>
          <a:prstGeom prst="rect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90000"/>
              </a:lnSpc>
            </a:pPr>
            <a:r>
              <a:rPr lang="en-US" sz="1760" dirty="0">
                <a:solidFill>
                  <a:schemeClr val="tx1"/>
                </a:solidFill>
              </a:rPr>
              <a:t>Introduction</a:t>
            </a:r>
          </a:p>
        </p:txBody>
      </p:sp>
      <p:sp>
        <p:nvSpPr>
          <p:cNvPr id="38" name="Rectangle 37"/>
          <p:cNvSpPr/>
          <p:nvPr/>
        </p:nvSpPr>
        <p:spPr>
          <a:xfrm>
            <a:off x="7697269" y="2712720"/>
            <a:ext cx="2025852" cy="586740"/>
          </a:xfrm>
          <a:prstGeom prst="rect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90000"/>
              </a:lnSpc>
            </a:pPr>
            <a:r>
              <a:rPr lang="en-US" sz="1760" dirty="0">
                <a:solidFill>
                  <a:schemeClr val="tx1"/>
                </a:solidFill>
              </a:rPr>
              <a:t>Security Auditing &amp; Risk Analysis</a:t>
            </a:r>
          </a:p>
        </p:txBody>
      </p:sp>
      <p:sp>
        <p:nvSpPr>
          <p:cNvPr id="40" name="Rectangle 39"/>
          <p:cNvSpPr/>
          <p:nvPr/>
        </p:nvSpPr>
        <p:spPr>
          <a:xfrm>
            <a:off x="419101" y="3649742"/>
            <a:ext cx="1906565" cy="586739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sz="1540" dirty="0">
                <a:solidFill>
                  <a:schemeClr val="tx2"/>
                </a:solidFill>
              </a:rPr>
              <a:t>Evolution of Wireless Network</a:t>
            </a:r>
          </a:p>
        </p:txBody>
      </p:sp>
      <p:cxnSp>
        <p:nvCxnSpPr>
          <p:cNvPr id="48" name="Straight Connector 47"/>
          <p:cNvCxnSpPr/>
          <p:nvPr/>
        </p:nvCxnSpPr>
        <p:spPr>
          <a:xfrm>
            <a:off x="1372383" y="3309519"/>
            <a:ext cx="1" cy="34022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Rectangle 49"/>
          <p:cNvSpPr/>
          <p:nvPr/>
        </p:nvSpPr>
        <p:spPr>
          <a:xfrm>
            <a:off x="2725311" y="2722778"/>
            <a:ext cx="2067375" cy="586740"/>
          </a:xfrm>
          <a:prstGeom prst="rect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90000"/>
              </a:lnSpc>
            </a:pPr>
            <a:r>
              <a:rPr lang="en-US" sz="1760" dirty="0">
                <a:solidFill>
                  <a:schemeClr val="tx1"/>
                </a:solidFill>
              </a:rPr>
              <a:t>WLAN</a:t>
            </a:r>
          </a:p>
          <a:p>
            <a:pPr algn="ctr">
              <a:lnSpc>
                <a:spcPct val="90000"/>
              </a:lnSpc>
            </a:pPr>
            <a:r>
              <a:rPr lang="en-US" sz="1760" dirty="0">
                <a:solidFill>
                  <a:schemeClr val="tx1"/>
                </a:solidFill>
              </a:rPr>
              <a:t>Security</a:t>
            </a:r>
          </a:p>
        </p:txBody>
      </p:sp>
      <p:sp>
        <p:nvSpPr>
          <p:cNvPr id="51" name="Rectangle 50"/>
          <p:cNvSpPr/>
          <p:nvPr/>
        </p:nvSpPr>
        <p:spPr>
          <a:xfrm>
            <a:off x="2725311" y="3649742"/>
            <a:ext cx="2067375" cy="586740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90000"/>
              </a:lnSpc>
              <a:defRPr/>
            </a:pPr>
            <a:r>
              <a:rPr lang="en-US" sz="1540" dirty="0">
                <a:solidFill>
                  <a:schemeClr val="tx2"/>
                </a:solidFill>
              </a:rPr>
              <a:t>WLAN</a:t>
            </a:r>
          </a:p>
          <a:p>
            <a:pPr algn="ctr">
              <a:lnSpc>
                <a:spcPct val="90000"/>
              </a:lnSpc>
              <a:defRPr/>
            </a:pPr>
            <a:r>
              <a:rPr lang="en-US" sz="1540" dirty="0">
                <a:solidFill>
                  <a:schemeClr val="tx2"/>
                </a:solidFill>
              </a:rPr>
              <a:t>Overview </a:t>
            </a:r>
          </a:p>
        </p:txBody>
      </p:sp>
      <p:sp>
        <p:nvSpPr>
          <p:cNvPr id="52" name="Rectangle 51"/>
          <p:cNvSpPr/>
          <p:nvPr/>
        </p:nvSpPr>
        <p:spPr>
          <a:xfrm>
            <a:off x="2725311" y="4586761"/>
            <a:ext cx="2067375" cy="586740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en-US" sz="1540" dirty="0">
                <a:solidFill>
                  <a:schemeClr val="tx2"/>
                </a:solidFill>
              </a:rPr>
              <a:t>WLAN Threats</a:t>
            </a:r>
          </a:p>
          <a:p>
            <a:pPr algn="ctr"/>
            <a:r>
              <a:rPr lang="en-US" sz="1540" dirty="0">
                <a:solidFill>
                  <a:schemeClr val="tx2"/>
                </a:solidFill>
              </a:rPr>
              <a:t>&amp; Vulnerabilities</a:t>
            </a:r>
          </a:p>
        </p:txBody>
      </p:sp>
      <p:cxnSp>
        <p:nvCxnSpPr>
          <p:cNvPr id="53" name="Straight Connector 52"/>
          <p:cNvCxnSpPr/>
          <p:nvPr/>
        </p:nvCxnSpPr>
        <p:spPr>
          <a:xfrm>
            <a:off x="3758998" y="3309519"/>
            <a:ext cx="0" cy="34022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/>
          <p:cNvCxnSpPr/>
          <p:nvPr/>
        </p:nvCxnSpPr>
        <p:spPr>
          <a:xfrm>
            <a:off x="3758998" y="4236482"/>
            <a:ext cx="0" cy="35028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Right Arrow 54"/>
          <p:cNvSpPr/>
          <p:nvPr/>
        </p:nvSpPr>
        <p:spPr>
          <a:xfrm>
            <a:off x="2394305" y="2959911"/>
            <a:ext cx="251460" cy="167640"/>
          </a:xfrm>
          <a:prstGeom prst="rightArrow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90000"/>
              </a:lnSpc>
            </a:pPr>
            <a:endParaRPr lang="en-US" sz="1760">
              <a:solidFill>
                <a:schemeClr val="tx1"/>
              </a:solidFill>
            </a:endParaRPr>
          </a:p>
        </p:txBody>
      </p:sp>
      <p:sp>
        <p:nvSpPr>
          <p:cNvPr id="56" name="Right Arrow 55"/>
          <p:cNvSpPr/>
          <p:nvPr/>
        </p:nvSpPr>
        <p:spPr>
          <a:xfrm>
            <a:off x="7329062" y="2922402"/>
            <a:ext cx="251460" cy="167640"/>
          </a:xfrm>
          <a:prstGeom prst="rightArrow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90000"/>
              </a:lnSpc>
            </a:pPr>
            <a:endParaRPr lang="en-US" sz="1760">
              <a:solidFill>
                <a:schemeClr val="tx1"/>
              </a:solidFill>
            </a:endParaRPr>
          </a:p>
        </p:txBody>
      </p:sp>
      <p:sp>
        <p:nvSpPr>
          <p:cNvPr id="57" name="Right Arrow 56"/>
          <p:cNvSpPr/>
          <p:nvPr/>
        </p:nvSpPr>
        <p:spPr>
          <a:xfrm>
            <a:off x="4911519" y="2959911"/>
            <a:ext cx="251460" cy="167640"/>
          </a:xfrm>
          <a:prstGeom prst="rightArrow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90000"/>
              </a:lnSpc>
            </a:pPr>
            <a:endParaRPr lang="en-US" sz="1760">
              <a:solidFill>
                <a:schemeClr val="tx1"/>
              </a:solidFill>
            </a:endParaRPr>
          </a:p>
        </p:txBody>
      </p:sp>
      <p:sp>
        <p:nvSpPr>
          <p:cNvPr id="58" name="Rectangle 57"/>
          <p:cNvSpPr/>
          <p:nvPr/>
        </p:nvSpPr>
        <p:spPr>
          <a:xfrm>
            <a:off x="419099" y="4586761"/>
            <a:ext cx="1906565" cy="576682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en-US" sz="1540" dirty="0">
                <a:solidFill>
                  <a:schemeClr val="tx2"/>
                </a:solidFill>
              </a:rPr>
              <a:t>Infor. Security</a:t>
            </a:r>
          </a:p>
          <a:p>
            <a:pPr algn="ctr"/>
            <a:r>
              <a:rPr lang="en-US" sz="1540" dirty="0">
                <a:solidFill>
                  <a:schemeClr val="tx2"/>
                </a:solidFill>
              </a:rPr>
              <a:t>Essentials</a:t>
            </a:r>
          </a:p>
        </p:txBody>
      </p:sp>
      <p:cxnSp>
        <p:nvCxnSpPr>
          <p:cNvPr id="59" name="Straight Connector 58"/>
          <p:cNvCxnSpPr/>
          <p:nvPr/>
        </p:nvCxnSpPr>
        <p:spPr>
          <a:xfrm>
            <a:off x="1360917" y="4233216"/>
            <a:ext cx="11465" cy="34348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Rectangle 59"/>
          <p:cNvSpPr/>
          <p:nvPr/>
        </p:nvSpPr>
        <p:spPr>
          <a:xfrm>
            <a:off x="2735851" y="5523781"/>
            <a:ext cx="2067375" cy="541739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en-US" sz="1540" dirty="0">
                <a:solidFill>
                  <a:schemeClr val="tx2"/>
                </a:solidFill>
              </a:rPr>
              <a:t>WLAN</a:t>
            </a:r>
          </a:p>
          <a:p>
            <a:pPr algn="ctr"/>
            <a:r>
              <a:rPr lang="en-US" sz="1540" dirty="0">
                <a:solidFill>
                  <a:schemeClr val="tx2"/>
                </a:solidFill>
              </a:rPr>
              <a:t>Security</a:t>
            </a:r>
          </a:p>
        </p:txBody>
      </p:sp>
      <p:cxnSp>
        <p:nvCxnSpPr>
          <p:cNvPr id="61" name="Straight Connector 60"/>
          <p:cNvCxnSpPr/>
          <p:nvPr/>
        </p:nvCxnSpPr>
        <p:spPr>
          <a:xfrm>
            <a:off x="3769538" y="5163443"/>
            <a:ext cx="0" cy="3603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Rectangle 61"/>
          <p:cNvSpPr/>
          <p:nvPr/>
        </p:nvSpPr>
        <p:spPr>
          <a:xfrm>
            <a:off x="2735851" y="6415800"/>
            <a:ext cx="2067375" cy="541739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lnSpc>
                <a:spcPct val="90000"/>
              </a:lnSpc>
              <a:defRPr/>
            </a:pPr>
            <a:r>
              <a:rPr lang="en-US" sz="1540" dirty="0">
                <a:solidFill>
                  <a:schemeClr val="tx2"/>
                </a:solidFill>
              </a:rPr>
              <a:t>WLAN</a:t>
            </a:r>
          </a:p>
          <a:p>
            <a:pPr algn="ctr">
              <a:lnSpc>
                <a:spcPct val="90000"/>
              </a:lnSpc>
              <a:defRPr/>
            </a:pPr>
            <a:r>
              <a:rPr lang="en-US" sz="1540" dirty="0">
                <a:solidFill>
                  <a:schemeClr val="tx2"/>
                </a:solidFill>
              </a:rPr>
              <a:t>Security Tools</a:t>
            </a:r>
          </a:p>
        </p:txBody>
      </p:sp>
      <p:cxnSp>
        <p:nvCxnSpPr>
          <p:cNvPr id="63" name="Straight Connector 62"/>
          <p:cNvCxnSpPr/>
          <p:nvPr/>
        </p:nvCxnSpPr>
        <p:spPr>
          <a:xfrm>
            <a:off x="3750413" y="6055462"/>
            <a:ext cx="0" cy="3603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Rectangle 63"/>
          <p:cNvSpPr/>
          <p:nvPr/>
        </p:nvSpPr>
        <p:spPr>
          <a:xfrm>
            <a:off x="5230247" y="2712720"/>
            <a:ext cx="2031549" cy="586740"/>
          </a:xfrm>
          <a:prstGeom prst="rect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90000"/>
              </a:lnSpc>
            </a:pPr>
            <a:r>
              <a:rPr lang="en-US" sz="1760" dirty="0">
                <a:solidFill>
                  <a:schemeClr val="tx1"/>
                </a:solidFill>
              </a:rPr>
              <a:t>Mobile</a:t>
            </a:r>
          </a:p>
          <a:p>
            <a:pPr algn="ctr">
              <a:lnSpc>
                <a:spcPct val="90000"/>
              </a:lnSpc>
            </a:pPr>
            <a:r>
              <a:rPr lang="en-US" sz="1760" dirty="0">
                <a:solidFill>
                  <a:schemeClr val="tx1"/>
                </a:solidFill>
              </a:rPr>
              <a:t>Security</a:t>
            </a:r>
          </a:p>
        </p:txBody>
      </p:sp>
      <p:sp>
        <p:nvSpPr>
          <p:cNvPr id="65" name="Rectangle 64"/>
          <p:cNvSpPr/>
          <p:nvPr/>
        </p:nvSpPr>
        <p:spPr>
          <a:xfrm>
            <a:off x="5230247" y="3646475"/>
            <a:ext cx="2031549" cy="579949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90000"/>
              </a:lnSpc>
            </a:pPr>
            <a:r>
              <a:rPr lang="en-US" sz="1540" dirty="0">
                <a:solidFill>
                  <a:schemeClr val="tx2"/>
                </a:solidFill>
              </a:rPr>
              <a:t>Mobile Network</a:t>
            </a:r>
          </a:p>
          <a:p>
            <a:pPr algn="ctr">
              <a:lnSpc>
                <a:spcPct val="90000"/>
              </a:lnSpc>
            </a:pPr>
            <a:r>
              <a:rPr lang="en-US" sz="1540" dirty="0">
                <a:solidFill>
                  <a:schemeClr val="tx2"/>
                </a:solidFill>
              </a:rPr>
              <a:t>Overview</a:t>
            </a:r>
          </a:p>
        </p:txBody>
      </p:sp>
      <p:sp>
        <p:nvSpPr>
          <p:cNvPr id="66" name="Rectangle 65"/>
          <p:cNvSpPr/>
          <p:nvPr/>
        </p:nvSpPr>
        <p:spPr>
          <a:xfrm>
            <a:off x="5228997" y="4586762"/>
            <a:ext cx="2031549" cy="570752"/>
          </a:xfrm>
          <a:prstGeom prst="rect">
            <a:avLst/>
          </a:prstGeom>
          <a:solidFill>
            <a:srgbClr val="0060A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en-US" sz="1540" dirty="0">
                <a:solidFill>
                  <a:schemeClr val="bg1"/>
                </a:solidFill>
              </a:rPr>
              <a:t>Cellular Network </a:t>
            </a:r>
          </a:p>
          <a:p>
            <a:pPr algn="ctr"/>
            <a:r>
              <a:rPr lang="en-US" sz="1540" dirty="0">
                <a:solidFill>
                  <a:schemeClr val="bg1"/>
                </a:solidFill>
              </a:rPr>
              <a:t>Security</a:t>
            </a:r>
          </a:p>
        </p:txBody>
      </p:sp>
      <p:cxnSp>
        <p:nvCxnSpPr>
          <p:cNvPr id="67" name="Straight Connector 66"/>
          <p:cNvCxnSpPr/>
          <p:nvPr/>
        </p:nvCxnSpPr>
        <p:spPr>
          <a:xfrm>
            <a:off x="6246021" y="3299460"/>
            <a:ext cx="0" cy="34701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67"/>
          <p:cNvCxnSpPr/>
          <p:nvPr/>
        </p:nvCxnSpPr>
        <p:spPr>
          <a:xfrm flipH="1">
            <a:off x="6244771" y="4226423"/>
            <a:ext cx="1250" cy="3603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Rectangle 68"/>
          <p:cNvSpPr/>
          <p:nvPr/>
        </p:nvSpPr>
        <p:spPr>
          <a:xfrm>
            <a:off x="5228997" y="5529711"/>
            <a:ext cx="2031549" cy="525751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lnSpc>
                <a:spcPct val="90000"/>
              </a:lnSpc>
              <a:defRPr/>
            </a:pPr>
            <a:r>
              <a:rPr lang="en-US" sz="1540" dirty="0">
                <a:solidFill>
                  <a:schemeClr val="tx2"/>
                </a:solidFill>
              </a:rPr>
              <a:t>Mobile Security </a:t>
            </a:r>
          </a:p>
          <a:p>
            <a:pPr algn="ctr">
              <a:lnSpc>
                <a:spcPct val="90000"/>
              </a:lnSpc>
              <a:defRPr/>
            </a:pPr>
            <a:r>
              <a:rPr lang="en-US" sz="1540" dirty="0">
                <a:solidFill>
                  <a:schemeClr val="tx2"/>
                </a:solidFill>
              </a:rPr>
              <a:t>Threats</a:t>
            </a:r>
          </a:p>
        </p:txBody>
      </p:sp>
      <p:cxnSp>
        <p:nvCxnSpPr>
          <p:cNvPr id="70" name="Straight Connector 69"/>
          <p:cNvCxnSpPr/>
          <p:nvPr/>
        </p:nvCxnSpPr>
        <p:spPr>
          <a:xfrm>
            <a:off x="6225646" y="5163443"/>
            <a:ext cx="0" cy="3603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Connector 70"/>
          <p:cNvCxnSpPr/>
          <p:nvPr/>
        </p:nvCxnSpPr>
        <p:spPr>
          <a:xfrm>
            <a:off x="6225645" y="6055219"/>
            <a:ext cx="0" cy="3603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Rectangle 71"/>
          <p:cNvSpPr/>
          <p:nvPr/>
        </p:nvSpPr>
        <p:spPr>
          <a:xfrm>
            <a:off x="5209870" y="6427660"/>
            <a:ext cx="2031549" cy="525751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lnSpc>
                <a:spcPct val="90000"/>
              </a:lnSpc>
              <a:defRPr/>
            </a:pPr>
            <a:r>
              <a:rPr lang="en-US" sz="1540" dirty="0">
                <a:solidFill>
                  <a:schemeClr val="tx2"/>
                </a:solidFill>
              </a:rPr>
              <a:t>Mobile Devices </a:t>
            </a:r>
          </a:p>
          <a:p>
            <a:pPr algn="ctr">
              <a:lnSpc>
                <a:spcPct val="90000"/>
              </a:lnSpc>
              <a:defRPr/>
            </a:pPr>
            <a:r>
              <a:rPr lang="en-US" sz="1540" dirty="0">
                <a:solidFill>
                  <a:schemeClr val="tx2"/>
                </a:solidFill>
              </a:rPr>
              <a:t>Security</a:t>
            </a:r>
          </a:p>
        </p:txBody>
      </p:sp>
    </p:spTree>
    <p:extLst>
      <p:ext uri="{BB962C8B-B14F-4D97-AF65-F5344CB8AC3E}">
        <p14:creationId xmlns:p14="http://schemas.microsoft.com/office/powerpoint/2010/main" val="28786760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4"/>
          <p:cNvSpPr>
            <a:spLocks noGrp="1" noChangeArrowheads="1"/>
          </p:cNvSpPr>
          <p:nvPr>
            <p:ph type="title"/>
          </p:nvPr>
        </p:nvSpPr>
        <p:spPr>
          <a:xfrm>
            <a:off x="474450" y="132839"/>
            <a:ext cx="9126750" cy="553998"/>
          </a:xfrm>
        </p:spPr>
        <p:txBody>
          <a:bodyPr/>
          <a:lstStyle/>
          <a:p>
            <a:r>
              <a:rPr lang="en-US" dirty="0"/>
              <a:t>Learning Outcomes</a:t>
            </a:r>
          </a:p>
        </p:txBody>
      </p:sp>
      <p:sp>
        <p:nvSpPr>
          <p:cNvPr id="15363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548640" y="762000"/>
            <a:ext cx="9052560" cy="4945380"/>
          </a:xfrm>
        </p:spPr>
        <p:txBody>
          <a:bodyPr>
            <a:normAutofit lnSpcReduction="10000"/>
          </a:bodyPr>
          <a:lstStyle/>
          <a:p>
            <a:r>
              <a:rPr lang="en-US" dirty="0"/>
              <a:t>After this module, a student will be able to:</a:t>
            </a:r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en-US" dirty="0"/>
              <a:t>Describe the security vulnerabilities present in 1G TWN</a:t>
            </a:r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en-US" dirty="0"/>
              <a:t>Describe the security architecture of GSM</a:t>
            </a:r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en-US" dirty="0"/>
              <a:t>Describe the existing issues in GSM security</a:t>
            </a:r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en-US" dirty="0"/>
              <a:t>Discuss the security improvement of 3G and 4G LTE network comparing to GSM</a:t>
            </a:r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en-US" dirty="0"/>
              <a:t>Describe the security features of UMTS (3G) and LTE (4G)</a:t>
            </a:r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en-US" dirty="0"/>
              <a:t>Briefly describe Network Access Security and Network Domain Security.   </a:t>
            </a:r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en-US" dirty="0"/>
              <a:t>Discuss the l attacks on 3G and 4G network</a:t>
            </a:r>
          </a:p>
        </p:txBody>
      </p:sp>
      <p:pic>
        <p:nvPicPr>
          <p:cNvPr id="15365" name="Picture 5" descr="F:\lilei\Courses\CSU Fall 2007\Microsoft Clip Art\j0236297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5600" y="5321533"/>
            <a:ext cx="2289683" cy="922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defPPr>
              <a:defRPr lang="en-US"/>
            </a:defPPr>
            <a:lvl1pPr algn="r" rtl="0" eaLnBrk="1" fontAlgn="base" latinLnBrk="0" hangingPunct="1">
              <a:spcBef>
                <a:spcPct val="0"/>
              </a:spcBef>
              <a:spcAft>
                <a:spcPct val="0"/>
              </a:spcAft>
              <a:defRPr kumimoji="0" sz="1200" kern="1200">
                <a:solidFill>
                  <a:schemeClr val="tx2">
                    <a:shade val="90000"/>
                  </a:schemeClr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fld id="{59DE6EB8-52AB-45EA-A660-3E1EBFA72987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40823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A71368-37ED-5945-9D90-2F0A5FB72E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553998"/>
          </a:xfrm>
        </p:spPr>
        <p:txBody>
          <a:bodyPr/>
          <a:lstStyle/>
          <a:p>
            <a:r>
              <a:rPr lang="en-US" dirty="0"/>
              <a:t>1G Cellular Network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4CA635E-7029-6541-BAF3-6757F5D7B9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363979"/>
            <a:ext cx="8839200" cy="923330"/>
          </a:xfrm>
        </p:spPr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No Security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Electronic Serial Number (ESN) cloning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3CBFDA9-319F-374A-8F0C-304F30B6D1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defPPr>
              <a:defRPr lang="en-US"/>
            </a:defPPr>
            <a:lvl1pPr algn="r" rtl="0" eaLnBrk="1" fontAlgn="base" latinLnBrk="0" hangingPunct="1">
              <a:spcBef>
                <a:spcPct val="0"/>
              </a:spcBef>
              <a:spcAft>
                <a:spcPct val="0"/>
              </a:spcAft>
              <a:defRPr kumimoji="0" sz="1200" kern="1200">
                <a:solidFill>
                  <a:schemeClr val="tx2">
                    <a:shade val="90000"/>
                  </a:schemeClr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fld id="{59DE6EB8-52AB-45EA-A660-3E1EBFA72987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48288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C78F18-D56C-024C-9D06-F50FDBE945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553998"/>
          </a:xfrm>
        </p:spPr>
        <p:txBody>
          <a:bodyPr/>
          <a:lstStyle/>
          <a:p>
            <a:r>
              <a:rPr lang="en-US" dirty="0"/>
              <a:t>2G Cellular Network (GSM)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647B1AF-BAEC-AC49-B247-3220B3D6DC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defPPr>
              <a:defRPr lang="en-US"/>
            </a:defPPr>
            <a:lvl1pPr algn="r" rtl="0" eaLnBrk="1" fontAlgn="base" latinLnBrk="0" hangingPunct="1">
              <a:spcBef>
                <a:spcPct val="0"/>
              </a:spcBef>
              <a:spcAft>
                <a:spcPct val="0"/>
              </a:spcAft>
              <a:defRPr kumimoji="0" sz="1200" kern="1200">
                <a:solidFill>
                  <a:schemeClr val="tx2">
                    <a:shade val="90000"/>
                  </a:schemeClr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fld id="{59DE6EB8-52AB-45EA-A660-3E1EBFA72987}" type="slidenum">
              <a:rPr lang="en-US" smtClean="0"/>
              <a:pPr/>
              <a:t>5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5F44703-8BA8-5F42-9D91-867FACA348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785263"/>
            <a:ext cx="8869680" cy="477824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9F467AC-C257-4848-956C-32209AC674E3}"/>
              </a:ext>
            </a:extLst>
          </p:cNvPr>
          <p:cNvSpPr txBox="1"/>
          <p:nvPr/>
        </p:nvSpPr>
        <p:spPr>
          <a:xfrm>
            <a:off x="507978" y="5986216"/>
            <a:ext cx="9304020" cy="7017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980" dirty="0"/>
              <a:t>https://</a:t>
            </a:r>
            <a:r>
              <a:rPr lang="en-US" sz="1980" dirty="0" err="1"/>
              <a:t>www.sans.org</a:t>
            </a:r>
            <a:r>
              <a:rPr lang="en-US" sz="1980" dirty="0"/>
              <a:t>/reading-room/whitepapers/telephone/gsm-standard-an-overview-security-317</a:t>
            </a:r>
          </a:p>
        </p:txBody>
      </p:sp>
    </p:spTree>
    <p:extLst>
      <p:ext uri="{BB962C8B-B14F-4D97-AF65-F5344CB8AC3E}">
        <p14:creationId xmlns:p14="http://schemas.microsoft.com/office/powerpoint/2010/main" val="427224959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83B7C7-6B81-B04C-AAC4-142F93DB29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553998"/>
          </a:xfrm>
        </p:spPr>
        <p:txBody>
          <a:bodyPr/>
          <a:lstStyle/>
          <a:p>
            <a:r>
              <a:rPr lang="en-US" dirty="0"/>
              <a:t>GSM Security Functions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063368E-A0DA-964C-9E30-7629268DB27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Authentication of the registered subscribers only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Secure data transfer through the use of encryption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Mobile phones are inoperable without a SIM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Duplicate SIMs are not allowed on the network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Securely stored KI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EC0B466-1E7E-E544-B3EC-92E301E0E1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defPPr>
              <a:defRPr lang="en-US"/>
            </a:defPPr>
            <a:lvl1pPr algn="r" rtl="0" eaLnBrk="1" fontAlgn="base" latinLnBrk="0" hangingPunct="1">
              <a:spcBef>
                <a:spcPct val="0"/>
              </a:spcBef>
              <a:spcAft>
                <a:spcPct val="0"/>
              </a:spcAft>
              <a:defRPr kumimoji="0" sz="1200" kern="1200">
                <a:solidFill>
                  <a:schemeClr val="tx2">
                    <a:shade val="90000"/>
                  </a:schemeClr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fld id="{59DE6EB8-52AB-45EA-A660-3E1EBFA72987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688280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5A5F50-1637-DD4A-989A-F838D2CD57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553998"/>
          </a:xfrm>
        </p:spPr>
        <p:txBody>
          <a:bodyPr/>
          <a:lstStyle/>
          <a:p>
            <a:r>
              <a:rPr lang="en-US" dirty="0"/>
              <a:t>GSM - Authentication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2D9D419-0D63-E14E-947B-4D6550A8CD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defPPr>
              <a:defRPr lang="en-US"/>
            </a:defPPr>
            <a:lvl1pPr algn="r" rtl="0" eaLnBrk="1" fontAlgn="base" latinLnBrk="0" hangingPunct="1">
              <a:spcBef>
                <a:spcPct val="0"/>
              </a:spcBef>
              <a:spcAft>
                <a:spcPct val="0"/>
              </a:spcAft>
              <a:defRPr kumimoji="0" sz="1200" kern="1200">
                <a:solidFill>
                  <a:schemeClr val="tx2">
                    <a:shade val="90000"/>
                  </a:schemeClr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fld id="{59DE6EB8-52AB-45EA-A660-3E1EBFA72987}" type="slidenum">
              <a:rPr lang="en-US" smtClean="0"/>
              <a:pPr/>
              <a:t>7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C394D65-E956-DE46-9E94-A5B4FFBBAA6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673" y="838200"/>
            <a:ext cx="8815070" cy="368808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30713A0-6332-3D40-8BA0-922DFC4C10CA}"/>
              </a:ext>
            </a:extLst>
          </p:cNvPr>
          <p:cNvSpPr txBox="1"/>
          <p:nvPr/>
        </p:nvSpPr>
        <p:spPr>
          <a:xfrm>
            <a:off x="652145" y="6005484"/>
            <a:ext cx="93040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https://</a:t>
            </a:r>
            <a:r>
              <a:rPr lang="en-US" dirty="0" err="1"/>
              <a:t>www.sans.org</a:t>
            </a:r>
            <a:r>
              <a:rPr lang="en-US" dirty="0"/>
              <a:t>/reading-room/whitepapers/telephone/gsm-standard-an-overview-security-317</a:t>
            </a:r>
          </a:p>
        </p:txBody>
      </p:sp>
    </p:spTree>
    <p:extLst>
      <p:ext uri="{BB962C8B-B14F-4D97-AF65-F5344CB8AC3E}">
        <p14:creationId xmlns:p14="http://schemas.microsoft.com/office/powerpoint/2010/main" val="381580268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4EF950-513D-0340-8542-50BEA3935D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553998"/>
          </a:xfrm>
        </p:spPr>
        <p:txBody>
          <a:bodyPr/>
          <a:lstStyle/>
          <a:p>
            <a:r>
              <a:rPr lang="en-US" dirty="0"/>
              <a:t>GSM- Anonymity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66F2F97-5420-8445-BE56-8CB8D67440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363979"/>
            <a:ext cx="8839200" cy="2308324"/>
          </a:xfrm>
        </p:spPr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International Mobile Subscriber Identity (IMSI)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Temporary Mobile Subscriber Identity (TMSI)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IMSI is rarely transmitted after authentication unless it’s absolutely necessary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F433BBF-5233-B746-A5AD-0F4B64CF23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defPPr>
              <a:defRPr lang="en-US"/>
            </a:defPPr>
            <a:lvl1pPr algn="r" rtl="0" eaLnBrk="1" fontAlgn="base" latinLnBrk="0" hangingPunct="1">
              <a:spcBef>
                <a:spcPct val="0"/>
              </a:spcBef>
              <a:spcAft>
                <a:spcPct val="0"/>
              </a:spcAft>
              <a:defRPr kumimoji="0" sz="1200" kern="1200">
                <a:solidFill>
                  <a:schemeClr val="tx2">
                    <a:shade val="90000"/>
                  </a:schemeClr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fld id="{59DE6EB8-52AB-45EA-A660-3E1EBFA72987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408320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A556CA-DBA3-E44D-B819-D4BC713EE7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553998"/>
          </a:xfrm>
        </p:spPr>
        <p:txBody>
          <a:bodyPr/>
          <a:lstStyle/>
          <a:p>
            <a:r>
              <a:rPr lang="en-US" dirty="0"/>
              <a:t>GSM – Encryption &amp; Decryption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65847EC-3E44-1846-A98F-15C2223F69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363979"/>
            <a:ext cx="8839200" cy="1384995"/>
          </a:xfrm>
        </p:spPr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Authentication Algorithm A3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Ciphering Algorithm A5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Ciphering Key Generating Algorithm A8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0340D85-2EB8-374F-AF64-37A442DB78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defPPr>
              <a:defRPr lang="en-US"/>
            </a:defPPr>
            <a:lvl1pPr algn="r" rtl="0" eaLnBrk="1" fontAlgn="base" latinLnBrk="0" hangingPunct="1">
              <a:spcBef>
                <a:spcPct val="0"/>
              </a:spcBef>
              <a:spcAft>
                <a:spcPct val="0"/>
              </a:spcAft>
              <a:defRPr kumimoji="0" sz="1200" kern="1200">
                <a:solidFill>
                  <a:schemeClr val="tx2">
                    <a:shade val="90000"/>
                  </a:schemeClr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fld id="{59DE6EB8-52AB-45EA-A660-3E1EBFA72987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989025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1104</Words>
  <Application>Microsoft Office PowerPoint</Application>
  <PresentationFormat>Custom</PresentationFormat>
  <Paragraphs>143</Paragraphs>
  <Slides>19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19</vt:i4>
      </vt:variant>
    </vt:vector>
  </HeadingPairs>
  <TitlesOfParts>
    <vt:vector size="27" baseType="lpstr">
      <vt:lpstr>-apple-system</vt:lpstr>
      <vt:lpstr>Arial</vt:lpstr>
      <vt:lpstr>Arial Narrow</vt:lpstr>
      <vt:lpstr>Calibri</vt:lpstr>
      <vt:lpstr>Calibri Light</vt:lpstr>
      <vt:lpstr>Times New Roman</vt:lpstr>
      <vt:lpstr>Office Theme</vt:lpstr>
      <vt:lpstr>Custom Design</vt:lpstr>
      <vt:lpstr>IT 4833</vt:lpstr>
      <vt:lpstr>Road Map</vt:lpstr>
      <vt:lpstr>Learning Outcomes</vt:lpstr>
      <vt:lpstr>1G Cellular Network</vt:lpstr>
      <vt:lpstr>2G Cellular Network (GSM)</vt:lpstr>
      <vt:lpstr>GSM Security Functions</vt:lpstr>
      <vt:lpstr>GSM - Authentication</vt:lpstr>
      <vt:lpstr>GSM- Anonymity</vt:lpstr>
      <vt:lpstr>GSM – Encryption &amp; Decryption</vt:lpstr>
      <vt:lpstr>GSM Security Challenges</vt:lpstr>
      <vt:lpstr>3G (UTMS) Security Improvement</vt:lpstr>
      <vt:lpstr>3G/LTE Security Architecture</vt:lpstr>
      <vt:lpstr>3G &amp; 4G Security Features</vt:lpstr>
      <vt:lpstr>4G LTE Security Improvement</vt:lpstr>
      <vt:lpstr>5G</vt:lpstr>
      <vt:lpstr>Network Access Security</vt:lpstr>
      <vt:lpstr>Network Domain Security</vt:lpstr>
      <vt:lpstr>Cyber Attacks to 3G &amp; LTE</vt:lpstr>
      <vt:lpstr>Reference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2022-02-09T22:15:00Z</dcterms:created>
  <dcterms:modified xsi:type="dcterms:W3CDTF">2025-06-21T17:31:20Z</dcterms:modified>
</cp:coreProperties>
</file>