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26"/>
  </p:notesMasterIdLst>
  <p:sldIdLst>
    <p:sldId id="258" r:id="rId3"/>
    <p:sldId id="383" r:id="rId4"/>
    <p:sldId id="384" r:id="rId5"/>
    <p:sldId id="400" r:id="rId6"/>
    <p:sldId id="401" r:id="rId7"/>
    <p:sldId id="402" r:id="rId8"/>
    <p:sldId id="403" r:id="rId9"/>
    <p:sldId id="404" r:id="rId10"/>
    <p:sldId id="405" r:id="rId11"/>
    <p:sldId id="417" r:id="rId12"/>
    <p:sldId id="416" r:id="rId13"/>
    <p:sldId id="406" r:id="rId14"/>
    <p:sldId id="407" r:id="rId15"/>
    <p:sldId id="408" r:id="rId16"/>
    <p:sldId id="409" r:id="rId17"/>
    <p:sldId id="410" r:id="rId18"/>
    <p:sldId id="411" r:id="rId19"/>
    <p:sldId id="412" r:id="rId20"/>
    <p:sldId id="414" r:id="rId21"/>
    <p:sldId id="413" r:id="rId22"/>
    <p:sldId id="418" r:id="rId23"/>
    <p:sldId id="415" r:id="rId24"/>
    <p:sldId id="385" r:id="rId25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06E590-698E-4B8F-9036-0BAE40AB5727}" v="1" dt="2025-06-21T17:20:02.39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 autoAdjust="0"/>
    <p:restoredTop sz="86497" autoAdjust="0"/>
  </p:normalViewPr>
  <p:slideViewPr>
    <p:cSldViewPr>
      <p:cViewPr varScale="1">
        <p:scale>
          <a:sx n="60" d="100"/>
          <a:sy n="60" d="100"/>
        </p:scale>
        <p:origin x="2155" y="3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41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1890C6-9F99-41BB-B0EA-6322FAAFCC31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3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wtogeek.com/339765/what-is-wpa3-and-when-will-i-get-it-on-my-wi-fi/" TargetMode="External"/><Relationship Id="rId2" Type="http://schemas.openxmlformats.org/officeDocument/2006/relationships/hyperlink" Target="https://www.pcmag.com/explainers/what-is-wpa3-secure-wifi-how-to-set-it-up-on-your-route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Wi-Fi_Protected_Acces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duo.com/decipher/understanding-bluetooth-security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alshcollege.edu/upload/docs/CyberSpring/Profile%20of%20a%20Cyber%20Attacker%20Presentation.pdf" TargetMode="External"/><Relationship Id="rId2" Type="http://schemas.openxmlformats.org/officeDocument/2006/relationships/hyperlink" Target="https://en.wikipedia.org/wiki/OSI_mode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utc.edu/center-information-security-assurance/pdfs/course-paper-5620-ad-hoc-security.pdf" TargetMode="External"/><Relationship Id="rId5" Type="http://schemas.openxmlformats.org/officeDocument/2006/relationships/hyperlink" Target="http://nvlpubs.nist.gov/nistpubs/Legacy/SP/nistspecialpublication800-121r1.pdf" TargetMode="External"/><Relationship Id="rId4" Type="http://schemas.openxmlformats.org/officeDocument/2006/relationships/hyperlink" Target="https://thesai.org/Downloads/Volume5No1/Paper_25-Wireless_LAN_Security_Threats_Vulnerabilities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IT 4833</a:t>
            </a:r>
            <a:endParaRPr lang="en-US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Threats &amp; Vulnerabilities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3246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Created by: Dr. Lei Li and Professor Darin Morrow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3AE14-9BD5-0160-2187-3CC4F05FF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WPA3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9275A-4187-4475-96C2-B9574FB87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914400"/>
            <a:ext cx="8839200" cy="5078313"/>
          </a:xfrm>
        </p:spPr>
        <p:txBody>
          <a:bodyPr/>
          <a:lstStyle/>
          <a:p>
            <a:pPr algn="l"/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WPA3, introduced in 2018, is the latest security protocol for Wi-Fi networks, designed to provide enhanced protection compared to its predecessor, WPA2. Here are some key features and improvements of WPA3: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-apple-system"/>
              </a:rPr>
              <a:t>Stronger Encryption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: WPA3 uses 192-bit encryption in WPA3-Enterprise mode and 128-bit encryption in WPA3-Personal mode, providing more robust security.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-apple-system"/>
              </a:rPr>
              <a:t>Simultaneous Authentication of Equals (SAE)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: This replaces the Pre-Shared Key (PSK) method used in WPA2, offering better protection against password guessing attacks.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-apple-system"/>
              </a:rPr>
              <a:t>Forward Secrecy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: Ensures that even if a session key is compromised, it cannot be used to decrypt past sessions.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-apple-system"/>
              </a:rPr>
              <a:t>Protected Management Frames (PMF)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: Mandatory in WPA3, enhancing protection against eavesdropping and forging attacks.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-apple-system"/>
              </a:rPr>
              <a:t>Opportunistic Wireless Encryption (OWE)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: Provides encryption for open networks, making them more secure.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-apple-system"/>
                <a:hlinkClick r:id="rId2"/>
              </a:rPr>
              <a:t>Wi-Fi Easy Connect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  <a:hlinkClick r:id="rId2"/>
              </a:rPr>
              <a:t>: Simplifies the process of connecting IoT devices to the network</a:t>
            </a:r>
            <a:r>
              <a:rPr lang="en-US" sz="1800" b="0" i="0" baseline="30000" dirty="0">
                <a:solidFill>
                  <a:srgbClr val="111111"/>
                </a:solidFill>
                <a:effectLst/>
                <a:latin typeface="-apple-system"/>
                <a:hlinkClick r:id="rId2"/>
              </a:rPr>
              <a:t>1</a:t>
            </a:r>
            <a:r>
              <a:rPr lang="en-US" sz="1800" b="0" i="0" baseline="30000" dirty="0">
                <a:solidFill>
                  <a:srgbClr val="111111"/>
                </a:solidFill>
                <a:effectLst/>
                <a:latin typeface="-apple-system"/>
                <a:hlinkClick r:id="rId3"/>
              </a:rPr>
              <a:t>2</a:t>
            </a:r>
            <a:r>
              <a:rPr lang="en-US" sz="1800" b="0" i="0" baseline="30000" dirty="0">
                <a:solidFill>
                  <a:srgbClr val="111111"/>
                </a:solidFill>
                <a:effectLst/>
                <a:latin typeface="-apple-system"/>
                <a:hlinkClick r:id="rId4"/>
              </a:rPr>
              <a:t>3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118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FDDD7-BF84-FF54-8593-09947FB42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WPA2 vs WPA3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C4827-3D9D-74F3-4BCF-E59E0439FB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DFF456C-3C1F-714C-2359-986A762329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794916"/>
              </p:ext>
            </p:extLst>
          </p:nvPr>
        </p:nvGraphicFramePr>
        <p:xfrm>
          <a:off x="457200" y="1009152"/>
          <a:ext cx="9126750" cy="5644498"/>
        </p:xfrm>
        <a:graphic>
          <a:graphicData uri="http://schemas.openxmlformats.org/drawingml/2006/table">
            <a:tbl>
              <a:tblPr/>
              <a:tblGrid>
                <a:gridCol w="3042250">
                  <a:extLst>
                    <a:ext uri="{9D8B030D-6E8A-4147-A177-3AD203B41FA5}">
                      <a16:colId xmlns:a16="http://schemas.microsoft.com/office/drawing/2014/main" val="2366065141"/>
                    </a:ext>
                  </a:extLst>
                </a:gridCol>
                <a:gridCol w="3042250">
                  <a:extLst>
                    <a:ext uri="{9D8B030D-6E8A-4147-A177-3AD203B41FA5}">
                      <a16:colId xmlns:a16="http://schemas.microsoft.com/office/drawing/2014/main" val="848621639"/>
                    </a:ext>
                  </a:extLst>
                </a:gridCol>
                <a:gridCol w="3042250">
                  <a:extLst>
                    <a:ext uri="{9D8B030D-6E8A-4147-A177-3AD203B41FA5}">
                      <a16:colId xmlns:a16="http://schemas.microsoft.com/office/drawing/2014/main" val="2402824844"/>
                    </a:ext>
                  </a:extLst>
                </a:gridCol>
              </a:tblGrid>
              <a:tr h="220350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 dirty="0">
                          <a:effectLst/>
                        </a:rPr>
                        <a:t>Feature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 dirty="0">
                          <a:effectLst/>
                        </a:rPr>
                        <a:t>WPA2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 dirty="0">
                          <a:effectLst/>
                        </a:rPr>
                        <a:t>WPA3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302524"/>
                  </a:ext>
                </a:extLst>
              </a:tr>
              <a:tr h="310493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 dirty="0">
                          <a:effectLst/>
                        </a:rPr>
                        <a:t>Introduction Year</a:t>
                      </a:r>
                      <a:endParaRPr lang="en-US" sz="1800" dirty="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2004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2018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793005"/>
                  </a:ext>
                </a:extLst>
              </a:tr>
              <a:tr h="851351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Encryption Standard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AES (Advanced Encryption Standard)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AES with GCMP (Galois/Counter Mode Protocol)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029146"/>
                  </a:ext>
                </a:extLst>
              </a:tr>
              <a:tr h="671065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Key Exchange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Pre-Shared Key (PSK)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Simultaneous Authentication of Equals (SAE)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430267"/>
                  </a:ext>
                </a:extLst>
              </a:tr>
              <a:tr h="580922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Encryption Strength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128-bit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192-bit (Enterprise), 128-bit (Personal)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762389"/>
                  </a:ext>
                </a:extLst>
              </a:tr>
              <a:tr h="580922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Protection Against Attacks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Vulnerable to KRACK attacks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Resistant to KRACK attacks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343520"/>
                  </a:ext>
                </a:extLst>
              </a:tr>
              <a:tr h="490779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Protected Management Frames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Optional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Mandatory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483851"/>
                  </a:ext>
                </a:extLst>
              </a:tr>
              <a:tr h="400636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Forward Secrecy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Not supported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Supported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492606"/>
                  </a:ext>
                </a:extLst>
              </a:tr>
              <a:tr h="761208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Ease of Use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Standard setup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Enhanced with Easy Connect for IoT devices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105036"/>
                  </a:ext>
                </a:extLst>
              </a:tr>
              <a:tr h="671065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b="1">
                          <a:effectLst/>
                        </a:rPr>
                        <a:t>Open Network Security</a:t>
                      </a:r>
                      <a:endParaRPr lang="en-US" sz="1800">
                        <a:effectLst/>
                      </a:endParaRP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No protection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Opportunistic Wireless Encryption (OWE)</a:t>
                      </a:r>
                    </a:p>
                  </a:txBody>
                  <a:tcPr marL="10016" marR="10016" marT="20032" marB="2003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177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6414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46166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040" y="852125"/>
            <a:ext cx="6363335" cy="56286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92580" y="6903721"/>
            <a:ext cx="712470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http://</a:t>
            </a:r>
            <a:r>
              <a:rPr lang="en-US" sz="1540" dirty="0" err="1"/>
              <a:t>searchnetworking.techtarget.com</a:t>
            </a:r>
            <a:r>
              <a:rPr lang="en-US" sz="1540" dirty="0"/>
              <a:t>/feature/Wireless-encryption-basics-Understanding-WEP-WPA-and-WPA2</a:t>
            </a:r>
          </a:p>
        </p:txBody>
      </p:sp>
    </p:spTree>
    <p:extLst>
      <p:ext uri="{BB962C8B-B14F-4D97-AF65-F5344CB8AC3E}">
        <p14:creationId xmlns:p14="http://schemas.microsoft.com/office/powerpoint/2010/main" val="495827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Attacks to WLAN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75432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Passive attack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Traffic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Active attack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Unauthorized access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Rogue access point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Confidentiality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480131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/>
              <a:t>Traffic analysis: </a:t>
            </a:r>
            <a:r>
              <a:rPr lang="en-US" sz="2400" dirty="0"/>
              <a:t>The process of intercepting and examining messages to deduce information from patterns in communication, even if the messages are encrypted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/>
              <a:t>Eavesdropping: </a:t>
            </a:r>
            <a:r>
              <a:rPr lang="en-US" sz="2400" dirty="0"/>
              <a:t>Secretly listening to private conversations or communications without consent to gather information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/>
              <a:t>Man-in-the-Middle attack: </a:t>
            </a:r>
            <a:r>
              <a:rPr lang="en-US" sz="2400" dirty="0"/>
              <a:t>A cyberattack where the attacker secretly relays and possibly alters communications between two parties who believe they are directly communicating with each other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/>
              <a:t>Evil Twin AP: </a:t>
            </a:r>
            <a:r>
              <a:rPr lang="en-US" sz="2400" dirty="0"/>
              <a:t>A fraudulent Wi-Fi access point that appears legitimate but is set up to eavesdrop on wireless communications4.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0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Access Control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1089025"/>
            <a:ext cx="8839200" cy="5170646"/>
          </a:xfrm>
        </p:spPr>
        <p:txBody>
          <a:bodyPr/>
          <a:lstStyle/>
          <a:p>
            <a:r>
              <a:rPr lang="en-US" sz="2400" b="1" dirty="0"/>
              <a:t>War driving</a:t>
            </a:r>
            <a:r>
              <a:rPr lang="en-US" sz="2400" dirty="0"/>
              <a:t>: The act of searching for Wi-Fi networks by moving around an area in a vehicle, using a laptop or smartphone to find unsecured networks </a:t>
            </a:r>
          </a:p>
          <a:p>
            <a:endParaRPr lang="en-US" sz="2400" dirty="0"/>
          </a:p>
          <a:p>
            <a:r>
              <a:rPr lang="en-US" sz="2400" b="1" dirty="0"/>
              <a:t>Rogue access point</a:t>
            </a:r>
            <a:r>
              <a:rPr lang="en-US" sz="2400" dirty="0"/>
              <a:t>: An unauthorized wireless access point installed on a secure network without permission, potentially allowing attackers to exploit network vulnerabilities</a:t>
            </a:r>
          </a:p>
          <a:p>
            <a:endParaRPr lang="en-US" sz="2400" dirty="0"/>
          </a:p>
          <a:p>
            <a:r>
              <a:rPr lang="en-US" sz="2400" b="1" dirty="0"/>
              <a:t>MAC address spoofing</a:t>
            </a:r>
            <a:r>
              <a:rPr lang="en-US" sz="2400" dirty="0"/>
              <a:t>: A technique where the factory-assigned MAC address of a network device is changed to impersonate another device, often to bypass security measures </a:t>
            </a:r>
          </a:p>
          <a:p>
            <a:endParaRPr lang="en-US" sz="2400" dirty="0"/>
          </a:p>
          <a:p>
            <a:r>
              <a:rPr lang="en-US" sz="2400" b="1" dirty="0"/>
              <a:t>Unauthorized access</a:t>
            </a:r>
            <a:r>
              <a:rPr lang="en-US" sz="2400" dirty="0"/>
              <a:t>: Gaining entry to a system, network, or data without permission, violating security policies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51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Integrity Attack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150" y="998934"/>
            <a:ext cx="8839200" cy="553997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/>
              <a:t>Session hijacking: </a:t>
            </a:r>
            <a:r>
              <a:rPr lang="en-US" sz="2000" dirty="0"/>
              <a:t>The malicious act of taking control of a user's web session by stealing or manipulating the session token, allowing the attacker to impersonate the legitimate user 1.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/>
              <a:t>Replay attack: </a:t>
            </a:r>
            <a:r>
              <a:rPr lang="en-US" sz="2000" dirty="0"/>
              <a:t>A network attack where valid data transmission is maliciously repeated or delayed by an adversary, often to impersonate the original sender or gain unauthorized access 2.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/>
              <a:t>802.11 frame injection attack:</a:t>
            </a:r>
            <a:r>
              <a:rPr lang="en-US" sz="2000" dirty="0"/>
              <a:t> The process of transmitting forged Wi-Fi frames to manipulate or disrupt wireless communications, often used in various types of attacks 3.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/>
              <a:t>802.11 data replay attack: </a:t>
            </a:r>
            <a:r>
              <a:rPr lang="en-US" sz="2000" dirty="0"/>
              <a:t>Capturing and retransmitting 802.11 data frames to exploit vulnerabilities in wireless protocols, such as cracking encryption keys 4.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/>
              <a:t>802.11 data deletion: </a:t>
            </a:r>
            <a:r>
              <a:rPr lang="en-US" sz="2000" dirty="0"/>
              <a:t>An attack where an adversary intercepts and deletes data frames in a wireless network, disrupting communication and potentially causing data loss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2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Availability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150" y="724937"/>
            <a:ext cx="9114050" cy="615553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dirty="0"/>
              <a:t>DoS/Queensland DoS: </a:t>
            </a:r>
            <a:r>
              <a:rPr lang="en-US" sz="1600" dirty="0"/>
              <a:t>A Denial-of-Service (DoS) attack aims to make a network or service unavailable by overwhelming it with traffic. The term "Queensland DoS" refers to a specific increase in DoS attacks observed in Queensland, Australia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dirty="0"/>
              <a:t>RF Jamming: </a:t>
            </a:r>
            <a:r>
              <a:rPr lang="en-US" sz="1600" dirty="0"/>
              <a:t>The deliberate interference with wireless communications by transmitting signals that disrupt the normal operation of wireless devices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dirty="0"/>
              <a:t>802.11 beacon flood</a:t>
            </a:r>
            <a:r>
              <a:rPr lang="en-US" sz="1600" dirty="0"/>
              <a:t>: An attack where numerous fake beacon frames are sent to create a large number of fake access points, overwhelming the network and causing legitimate devices to struggle to connect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dirty="0"/>
              <a:t>802.11 association flood: </a:t>
            </a:r>
            <a:r>
              <a:rPr lang="en-US" sz="1600" dirty="0"/>
              <a:t>An attack where an attacker sends many association requests to an access point, exhausting its resources and preventing legitimate devices from connecting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dirty="0"/>
              <a:t>802.11 de-authentication</a:t>
            </a:r>
            <a:r>
              <a:rPr lang="en-US" sz="1600" dirty="0"/>
              <a:t>: A type of denial-of-service attack where de-authentication frames are sent to disconnect devices from a Wi-Fi network, often used to force devices to reconnect to a malicious access point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dirty="0"/>
              <a:t>Fake SSID: </a:t>
            </a:r>
            <a:r>
              <a:rPr lang="en-US" sz="1600" dirty="0"/>
              <a:t>The creation of a rogue Wi-Fi network with a name (SSID) that mimics a legitimate network, tricking users into connecting to it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dirty="0"/>
              <a:t>EAPOL flood: </a:t>
            </a:r>
            <a:r>
              <a:rPr lang="en-US" sz="1600" dirty="0"/>
              <a:t>An attack where numerous EAPOL (Extensible Authentication Protocol over LAN) frames are sent to an access point, overwhelming it and causing a denial of service for legitimate users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dirty="0"/>
              <a:t>AP theft: </a:t>
            </a:r>
            <a:r>
              <a:rPr lang="en-US" sz="1600" dirty="0"/>
              <a:t>The unauthorized physical removal or tampering with a wireless access point, disrupting network connectivity and security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788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Authentication Attack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56966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Dictionary &amp; brute force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Shared key guessing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PSK cracking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Application login theft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Etc.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27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Bluetooth Threats &amp; Vulnerabilities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86232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Vulnerabilities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Encryption key length negotiate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 user authentication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Much more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Threats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Bluesnarfing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Bluejacking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Bluebugging</a:t>
            </a:r>
            <a:r>
              <a:rPr lang="en-US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Etc.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959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pPr eaLnBrk="1" hangingPunct="1"/>
            <a:r>
              <a:rPr lang="en-US" dirty="0"/>
              <a:t>Road Map</a:t>
            </a:r>
          </a:p>
        </p:txBody>
      </p:sp>
      <p:pic>
        <p:nvPicPr>
          <p:cNvPr id="14340" name="Picture 8" descr="j030343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17" y="872033"/>
            <a:ext cx="1884601" cy="135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19099" y="2712720"/>
            <a:ext cx="1906565" cy="5967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697269" y="2712720"/>
            <a:ext cx="2025852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 Auditing &amp; Risk Analysis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19101" y="3649742"/>
            <a:ext cx="1906565" cy="586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540" dirty="0">
                <a:solidFill>
                  <a:schemeClr val="tx2"/>
                </a:solidFill>
              </a:rPr>
              <a:t>Evolution of Wireless Network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1372383" y="3309519"/>
            <a:ext cx="1" cy="340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2725311" y="2722778"/>
            <a:ext cx="2067375" cy="2450723"/>
            <a:chOff x="1966568" y="2371344"/>
            <a:chExt cx="1524000" cy="2227930"/>
          </a:xfrm>
        </p:grpSpPr>
        <p:sp>
          <p:nvSpPr>
            <p:cNvPr id="50" name="Rectangle 49"/>
            <p:cNvSpPr/>
            <p:nvPr/>
          </p:nvSpPr>
          <p:spPr>
            <a:xfrm>
              <a:off x="1966568" y="2371344"/>
              <a:ext cx="1524000" cy="5334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en-US" sz="1760" dirty="0">
                  <a:solidFill>
                    <a:schemeClr val="tx1"/>
                  </a:solidFill>
                </a:rPr>
                <a:t>WLAN</a:t>
              </a:r>
            </a:p>
            <a:p>
              <a:pPr algn="ctr">
                <a:lnSpc>
                  <a:spcPct val="90000"/>
                </a:lnSpc>
              </a:pPr>
              <a:r>
                <a:rPr lang="en-US" sz="1760" dirty="0">
                  <a:solidFill>
                    <a:schemeClr val="tx1"/>
                  </a:solidFill>
                </a:rPr>
                <a:t>Security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966568" y="3214038"/>
              <a:ext cx="15240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WLAN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Overview 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66568" y="4065874"/>
              <a:ext cx="1524000" cy="533400"/>
            </a:xfrm>
            <a:prstGeom prst="rect">
              <a:avLst/>
            </a:prstGeom>
            <a:solidFill>
              <a:srgbClr val="0060A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sz="1540" dirty="0">
                  <a:solidFill>
                    <a:schemeClr val="bg1"/>
                  </a:solidFill>
                </a:rPr>
                <a:t>WLAN Threats</a:t>
              </a:r>
            </a:p>
            <a:p>
              <a:pPr algn="ctr"/>
              <a:r>
                <a:rPr lang="en-US" sz="1540" dirty="0">
                  <a:solidFill>
                    <a:schemeClr val="bg1"/>
                  </a:solidFill>
                </a:rPr>
                <a:t>&amp; Vulnerabilities</a:t>
              </a: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2728568" y="2904744"/>
              <a:ext cx="0" cy="309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728568" y="3747438"/>
              <a:ext cx="0" cy="3184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ight Arrow 54"/>
          <p:cNvSpPr/>
          <p:nvPr/>
        </p:nvSpPr>
        <p:spPr>
          <a:xfrm>
            <a:off x="2394305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>
            <a:off x="7329062" y="2922402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>
            <a:off x="4911519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19099" y="4586761"/>
            <a:ext cx="1906565" cy="57668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Infor. Security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Essentials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1360917" y="4233216"/>
            <a:ext cx="11465" cy="343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35851" y="5523781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3769538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735851" y="6415800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 Tools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3750413" y="6055462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5230247" y="2712720"/>
            <a:ext cx="2031549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Mobile</a:t>
            </a:r>
          </a:p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230247" y="3646475"/>
            <a:ext cx="2031549" cy="57994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Mobile Network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Overview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228997" y="4586762"/>
            <a:ext cx="2031549" cy="57075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Cellular Network 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6246021" y="3299460"/>
            <a:ext cx="0" cy="347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6244771" y="4226423"/>
            <a:ext cx="125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5228997" y="5529711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Security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Threats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6225646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225645" y="6055219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5209870" y="6427660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Devices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16702032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Bluetooth Security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225" y="686837"/>
            <a:ext cx="8839200" cy="5386090"/>
          </a:xfrm>
        </p:spPr>
        <p:txBody>
          <a:bodyPr/>
          <a:lstStyle/>
          <a:p>
            <a:pPr algn="l"/>
            <a:r>
              <a:rPr lang="en-US" sz="2000" b="0" i="0" dirty="0">
                <a:solidFill>
                  <a:srgbClr val="111111"/>
                </a:solidFill>
                <a:effectLst/>
                <a:latin typeface="-apple-system"/>
              </a:rPr>
              <a:t>Bluetooth security is categorized into different modes and levels to ensure the protection of data and devices. Here are the main security levels for Bluetooth</a:t>
            </a:r>
          </a:p>
          <a:p>
            <a:pPr algn="l"/>
            <a:endParaRPr lang="en-US" sz="2000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algn="l">
              <a:spcBef>
                <a:spcPts val="600"/>
              </a:spcBef>
            </a:pPr>
            <a:r>
              <a:rPr lang="en-US" sz="2000" b="1" i="0" dirty="0">
                <a:solidFill>
                  <a:srgbClr val="111111"/>
                </a:solidFill>
                <a:effectLst/>
                <a:latin typeface="-apple-system"/>
              </a:rPr>
              <a:t>Bluetooth Security Modes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111111"/>
                </a:solidFill>
                <a:effectLst/>
                <a:latin typeface="-apple-system"/>
              </a:rPr>
              <a:t>Security Mode 1</a:t>
            </a:r>
            <a:r>
              <a:rPr lang="en-US" sz="2000" b="0" i="0" dirty="0">
                <a:solidFill>
                  <a:srgbClr val="111111"/>
                </a:solidFill>
                <a:effectLst/>
                <a:latin typeface="-apple-system"/>
              </a:rPr>
              <a:t>: No security measures (unencrypted and unauthenticated).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111111"/>
                </a:solidFill>
                <a:effectLst/>
                <a:latin typeface="-apple-system"/>
              </a:rPr>
              <a:t>Security Mode 2</a:t>
            </a:r>
            <a:r>
              <a:rPr lang="en-US" sz="2000" b="0" i="0" dirty="0">
                <a:solidFill>
                  <a:srgbClr val="111111"/>
                </a:solidFill>
                <a:effectLst/>
                <a:latin typeface="-apple-system"/>
              </a:rPr>
              <a:t>: Service-level enforced security, where security procedures are initiated after the channel is established.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111111"/>
                </a:solidFill>
                <a:effectLst/>
                <a:latin typeface="-apple-system"/>
              </a:rPr>
              <a:t>Security Mode 3</a:t>
            </a:r>
            <a:r>
              <a:rPr lang="en-US" sz="2000" b="0" i="0" dirty="0">
                <a:solidFill>
                  <a:srgbClr val="111111"/>
                </a:solidFill>
                <a:effectLst/>
                <a:latin typeface="-apple-system"/>
              </a:rPr>
              <a:t>: Link-level enforced security, where security procedures are initiated before the physical link is fully established.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111111"/>
                </a:solidFill>
                <a:effectLst/>
                <a:latin typeface="-apple-system"/>
              </a:rPr>
              <a:t>Security Mode 4</a:t>
            </a:r>
            <a:r>
              <a:rPr lang="en-US" sz="2000" b="0" i="0" dirty="0">
                <a:solidFill>
                  <a:srgbClr val="111111"/>
                </a:solidFill>
                <a:effectLst/>
                <a:latin typeface="-apple-system"/>
              </a:rPr>
              <a:t>: Introduced in Bluetooth 2.1, it mandates Secure Simple Pairing (SSP) and encryption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137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2E8A5-D4F1-D193-3A11-DFB0FAB8E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Bluetooth Low Energy (LE)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A84DD6-25BD-B78E-FA06-F405BD7E3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017730"/>
            <a:ext cx="8839200" cy="6201698"/>
          </a:xfrm>
        </p:spPr>
        <p:txBody>
          <a:bodyPr/>
          <a:lstStyle/>
          <a:p>
            <a:pPr algn="l">
              <a:spcBef>
                <a:spcPts val="600"/>
              </a:spcBef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Bluetooth Low Energy (LE) Security Modes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LE Security Mode 1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</a:rPr>
              <a:t>:</a:t>
            </a:r>
          </a:p>
          <a:p>
            <a:pPr marL="742950" lvl="1" indent="-28575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</a:rPr>
              <a:t>Level 1: No security (unencrypted and unauthenticated).</a:t>
            </a:r>
          </a:p>
          <a:p>
            <a:pPr marL="742950" lvl="1" indent="-28575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</a:rPr>
              <a:t>Level 2: Unauthenticated pairing with encryption.</a:t>
            </a:r>
          </a:p>
          <a:p>
            <a:pPr marL="742950" lvl="1" indent="-28575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</a:rPr>
              <a:t>Level 3: Authenticated pairing with encryption.</a:t>
            </a:r>
          </a:p>
          <a:p>
            <a:pPr marL="742950" lvl="1" indent="-28575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</a:rPr>
              <a:t>Level 4: Authenticated LE Secure Connections pairing with encryption using Elliptic Curve Diffie-Hellman (ECDH).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LE Security Mode 2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</a:rPr>
              <a:t>:</a:t>
            </a:r>
          </a:p>
          <a:p>
            <a:pPr marL="742950" lvl="1" indent="-28575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</a:rPr>
              <a:t>Level 1: Unauthenticated pairing with data signing.</a:t>
            </a:r>
          </a:p>
          <a:p>
            <a:pPr marL="742950" lvl="1" indent="-28575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</a:rPr>
              <a:t>Level 2: Authenticated pairing with data signing.</a:t>
            </a:r>
          </a:p>
          <a:p>
            <a:pPr algn="l">
              <a:spcBef>
                <a:spcPts val="600"/>
              </a:spcBef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Key Security Procedures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Encryption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</a:rPr>
              <a:t>: Protects data by converting it into a secure format.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Authentication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</a:rPr>
              <a:t>: Verifies the identity of devices.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Data Signing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</a:rPr>
              <a:t>: Ensures data integrity and authenticity.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</a:rPr>
              <a:t>Encrypted Advertising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</a:rPr>
              <a:t>: Secures advertising packets.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111111"/>
                </a:solidFill>
                <a:effectLst/>
                <a:latin typeface="+mn-lt"/>
                <a:hlinkClick r:id="rId2"/>
              </a:rPr>
              <a:t>Authorization</a:t>
            </a:r>
            <a:r>
              <a:rPr lang="en-US" sz="1800" b="0" i="0" dirty="0">
                <a:solidFill>
                  <a:srgbClr val="111111"/>
                </a:solidFill>
                <a:effectLst/>
                <a:latin typeface="+mn-lt"/>
                <a:hlinkClick r:id="rId2"/>
              </a:rPr>
              <a:t>: Grants access to services based on permissions</a:t>
            </a:r>
            <a:endParaRPr lang="en-US" sz="1800" b="0" i="0" dirty="0">
              <a:solidFill>
                <a:srgbClr val="111111"/>
              </a:solidFill>
              <a:effectLst/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8601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 Hoc Wireless Network Threats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38499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Internal threats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External threats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Routing threats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983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Praphul Chandra, Bulletproof Wireless Security: GSM, UMTS, 802.11, and Ad Hoc Security, ELSEVIER, 2005.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Jim Doherty, Wireless and Mobile Device Security, Jones &amp; Bartlett Learning, 2016.</a:t>
            </a:r>
            <a:endParaRPr lang="en-US" sz="2400" dirty="0">
              <a:hlinkClick r:id="rId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u="sng" dirty="0">
                <a:hlinkClick r:id="rId3" invalidUrl="https://www.walshcollege.edu/upload/docs/CyberSpring/Profile of a Cyber Attacker Presentation.pdf"/>
              </a:rPr>
              <a:t>https://www.walshcollege.edu/upload/docs/CyberSpring/Profile%20of%20a%20Cyber%20Attacker%20Presentation.pdf</a:t>
            </a:r>
            <a:r>
              <a:rPr lang="en-US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u="sng" dirty="0">
                <a:hlinkClick r:id="rId4"/>
              </a:rPr>
              <a:t>https://thesai.org/Downloads/Volume5No1/Paper_25-Wireless_LAN_Security_Threats_Vulnerabilities.pdf</a:t>
            </a:r>
            <a:r>
              <a:rPr lang="en-US" sz="2400" dirty="0"/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u="sng" dirty="0">
                <a:hlinkClick r:id="rId5"/>
              </a:rPr>
              <a:t>http://nvlpubs.nist.gov/nistpubs/Legacy/SP/nistspecialpublication800-121r1.pdf</a:t>
            </a:r>
            <a:r>
              <a:rPr lang="en-US" sz="2400" dirty="0"/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u="sng" dirty="0">
                <a:hlinkClick r:id="rId6"/>
              </a:rPr>
              <a:t>https://www.utc.edu/center-information-security-assurance/pdfs/course-paper-5620-ad-hoc-security.pdf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10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2920" y="2209800"/>
            <a:ext cx="9052560" cy="494538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After this module, a student will be able to:</a:t>
            </a:r>
          </a:p>
          <a:p>
            <a:pPr lvl="0"/>
            <a:r>
              <a:rPr lang="en-US" dirty="0"/>
              <a:t>Describe different types of attackers </a:t>
            </a:r>
          </a:p>
          <a:p>
            <a:pPr lvl="0"/>
            <a:r>
              <a:rPr lang="en-US" dirty="0"/>
              <a:t>Describe the vulnerabilities of WLAN in general</a:t>
            </a:r>
          </a:p>
          <a:p>
            <a:pPr lvl="0"/>
            <a:r>
              <a:rPr lang="en-US" dirty="0"/>
              <a:t>Describe WEP, WPA and WPA2 and their vulnerabilities. </a:t>
            </a:r>
          </a:p>
          <a:p>
            <a:pPr lvl="0"/>
            <a:r>
              <a:rPr lang="en-US" dirty="0"/>
              <a:t>Explain what’s passive attack and what’s active attack. List two examples of each types attack. </a:t>
            </a:r>
          </a:p>
          <a:p>
            <a:pPr lvl="0"/>
            <a:r>
              <a:rPr lang="en-US" dirty="0"/>
              <a:t>Describe confidentiality, access control, availability, authentication and integrity attacks on WLAN. </a:t>
            </a:r>
          </a:p>
          <a:p>
            <a:pPr lvl="0"/>
            <a:r>
              <a:rPr lang="en-US" dirty="0"/>
              <a:t>Discuss Bluetooth security features</a:t>
            </a:r>
          </a:p>
          <a:p>
            <a:pPr lvl="0"/>
            <a:r>
              <a:rPr lang="en-US" dirty="0"/>
              <a:t>Describe Bluetooth vulnerabilities and threats</a:t>
            </a:r>
          </a:p>
          <a:p>
            <a:pPr lvl="0"/>
            <a:r>
              <a:rPr lang="en-US" dirty="0"/>
              <a:t>Describe the threat models of the Ad Hoc wireless network</a:t>
            </a:r>
          </a:p>
        </p:txBody>
      </p:sp>
      <p:pic>
        <p:nvPicPr>
          <p:cNvPr id="15365" name="Picture 5" descr="F:\lilei\Courses\CSU Fall 2007\Microsoft Clip Art\j023629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780" y="1120140"/>
            <a:ext cx="2289683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82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00" y="76200"/>
            <a:ext cx="9105904" cy="609361"/>
          </a:xfrm>
          <a:prstGeom prst="rect">
            <a:avLst/>
          </a:prstGeom>
        </p:spPr>
        <p:txBody>
          <a:bodyPr vert="horz" wrap="square" lIns="0" tIns="11711" rIns="0" bIns="0" rtlCol="0" anchor="b">
            <a:spAutoFit/>
          </a:bodyPr>
          <a:lstStyle/>
          <a:p>
            <a:pPr marL="655186" marR="4931" indent="-643476">
              <a:spcBef>
                <a:spcPts val="92"/>
              </a:spcBef>
            </a:pPr>
            <a:r>
              <a:rPr sz="3883" spc="-10" dirty="0"/>
              <a:t>General </a:t>
            </a:r>
            <a:r>
              <a:rPr sz="3883" spc="-4" dirty="0"/>
              <a:t>Profiles of A  </a:t>
            </a:r>
            <a:r>
              <a:rPr sz="3883" spc="-10" dirty="0"/>
              <a:t>Cyber</a:t>
            </a:r>
            <a:r>
              <a:rPr sz="3883" dirty="0"/>
              <a:t> </a:t>
            </a:r>
            <a:r>
              <a:rPr sz="3883" spc="-4" dirty="0"/>
              <a:t>Attacker</a:t>
            </a:r>
            <a:endParaRPr sz="3883" dirty="0"/>
          </a:p>
        </p:txBody>
      </p:sp>
      <p:graphicFrame>
        <p:nvGraphicFramePr>
          <p:cNvPr id="10" name="objec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705590"/>
              </p:ext>
            </p:extLst>
          </p:nvPr>
        </p:nvGraphicFramePr>
        <p:xfrm>
          <a:off x="563880" y="694705"/>
          <a:ext cx="9075424" cy="60808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2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7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32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219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9518">
                <a:tc gridSpan="4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566545" algn="l"/>
                          <a:tab pos="3439160" algn="l"/>
                          <a:tab pos="5384165" algn="l"/>
                        </a:tabLst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Attacker</a:t>
                      </a:r>
                      <a:r>
                        <a:rPr sz="180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Example</a:t>
                      </a:r>
                      <a:r>
                        <a:rPr sz="18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Motive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8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Action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1294" marB="0">
                    <a:lnL w="6350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2D2D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4672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Script</a:t>
                      </a:r>
                      <a:r>
                        <a:rPr sz="13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Kiddie/Skid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352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People interested in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or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only partially engaged</a:t>
                      </a:r>
                      <a:r>
                        <a:rPr sz="1300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in  understanding offensive tools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 marR="35369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Curious,</a:t>
                      </a:r>
                      <a:r>
                        <a:rPr sz="13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Mischievous,  Street</a:t>
                      </a:r>
                      <a:r>
                        <a:rPr sz="13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Cred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 marR="3009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Since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they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don’t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know the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tools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they may be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very  noisy when attacking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and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perform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lot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of attempts,  may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have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the most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harmful</a:t>
                      </a:r>
                      <a:r>
                        <a:rPr sz="13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consequences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Expert</a:t>
                      </a:r>
                      <a:r>
                        <a:rPr sz="13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Attackers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682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10" dirty="0">
                          <a:latin typeface="Arial"/>
                          <a:cs typeface="Arial"/>
                        </a:rPr>
                        <a:t>@th3j35t3r,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Ed</a:t>
                      </a:r>
                      <a:r>
                        <a:rPr sz="13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Skodus, 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Kevin</a:t>
                      </a:r>
                      <a:r>
                        <a:rPr sz="13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Mitnick,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 marR="977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15" dirty="0">
                          <a:latin typeface="Arial"/>
                          <a:cs typeface="Arial"/>
                        </a:rPr>
                        <a:t>Various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motives, </a:t>
                      </a:r>
                      <a:r>
                        <a:rPr sz="1300" spc="-15" dirty="0">
                          <a:latin typeface="Arial"/>
                          <a:cs typeface="Arial"/>
                        </a:rPr>
                        <a:t>curiosity,  </a:t>
                      </a:r>
                      <a:r>
                        <a:rPr sz="1300" spc="-20" dirty="0">
                          <a:latin typeface="Arial"/>
                          <a:cs typeface="Arial"/>
                        </a:rPr>
                        <a:t>money,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patriotism,</a:t>
                      </a:r>
                      <a:r>
                        <a:rPr sz="13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etc.</a:t>
                      </a: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 marR="24828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Only limited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by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their imagination,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can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steal, </a:t>
                      </a:r>
                      <a:r>
                        <a:rPr sz="1300" spc="-25" dirty="0">
                          <a:latin typeface="Arial"/>
                          <a:cs typeface="Arial"/>
                        </a:rPr>
                        <a:t>spy,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and 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sell exploits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on the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unethical</a:t>
                      </a:r>
                      <a:r>
                        <a:rPr sz="1300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market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721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Activist/Hacktivists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426084" indent="-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Manning,</a:t>
                      </a:r>
                      <a:r>
                        <a:rPr sz="13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Snowden,  Anonymous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Further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3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Cause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 marR="15176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Reveal Information,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further a cause,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deface websites, 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or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disrupt progress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13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opposition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9437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Nation</a:t>
                      </a:r>
                      <a:r>
                        <a:rPr sz="13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States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Stuxnet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 marR="2622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Espionage: Stealing,  Disrupting Services Logic 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Bombs, </a:t>
                      </a:r>
                      <a:r>
                        <a:rPr lang="en-US" sz="1300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upport law  enforcement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&amp;</a:t>
                      </a:r>
                      <a:r>
                        <a:rPr sz="13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300" spc="-5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ilitary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Gain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greater understanding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of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allies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300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enemies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7221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15" dirty="0">
                          <a:latin typeface="Arial"/>
                          <a:cs typeface="Arial"/>
                        </a:rPr>
                        <a:t>Terrorists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95580" indent="-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dirty="0">
                          <a:latin typeface="Arial"/>
                          <a:cs typeface="Arial"/>
                        </a:rPr>
                        <a:t>ISIS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Defacement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13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US  disabled </a:t>
                      </a:r>
                      <a:r>
                        <a:rPr sz="1300" spc="-10" dirty="0">
                          <a:latin typeface="Arial"/>
                          <a:cs typeface="Arial"/>
                        </a:rPr>
                        <a:t>Veteran 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websites, DDoS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of 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power grids, Chemical  Changes in</a:t>
                      </a:r>
                      <a:r>
                        <a:rPr sz="13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Water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Further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3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Cause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 marR="787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Infiltrate, destroy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data, cause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political upheaval, death,  manipulate data in order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to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promote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300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cause</a:t>
                      </a: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4672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Cybercrime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Mafia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Money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 marR="2965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DOS against financial institutions,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steal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credentials,  sell illegal goods, anything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for </a:t>
                      </a:r>
                      <a:r>
                        <a:rPr sz="1300" spc="-20" dirty="0">
                          <a:latin typeface="Arial"/>
                          <a:cs typeface="Arial"/>
                        </a:rPr>
                        <a:t>money,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Crime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as a 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Service (CaaS), Ransomware variants, credit card 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theft,</a:t>
                      </a:r>
                      <a:r>
                        <a:rPr sz="13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etc.</a:t>
                      </a: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  <a:lnB w="9525">
                      <a:solidFill>
                        <a:srgbClr val="28288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Insider</a:t>
                      </a:r>
                      <a:r>
                        <a:rPr sz="13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Attacker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2075" marR="55181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Current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or</a:t>
                      </a:r>
                      <a:r>
                        <a:rPr sz="13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Former  Employee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3345" marR="2628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Revenge, could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be 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clueless employees</a:t>
                      </a:r>
                      <a:r>
                        <a:rPr sz="13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too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9525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3980" marR="75882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Destruction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of data,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altering </a:t>
                      </a:r>
                      <a:r>
                        <a:rPr sz="1300" dirty="0">
                          <a:latin typeface="Arial"/>
                          <a:cs typeface="Arial"/>
                        </a:rPr>
                        <a:t>data, or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stealing  information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9525">
                      <a:solidFill>
                        <a:srgbClr val="282888"/>
                      </a:solidFill>
                      <a:prstDash val="solid"/>
                    </a:lnL>
                    <a:lnR w="6350">
                      <a:solidFill>
                        <a:srgbClr val="282888"/>
                      </a:solidFill>
                      <a:prstDash val="solid"/>
                    </a:lnR>
                    <a:lnT w="9525">
                      <a:solidFill>
                        <a:srgbClr val="28288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644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WLAN Vulnerabilities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04698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WLAN-Flexibility, cost-effectiveness, &amp; easy of installation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 of Radio Frequency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Difficult to contain the signals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Vulnerabilities in security standards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Easy to setup often means more network not properly configured for secure access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419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Security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32398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WEP (Wired Equivalent Privacy)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Created in 1999  by IEEE 802.11b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Provide same level of privacy as that of wired 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40/104 bit key are static &amp; IV is short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 effective key management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Encryption algorithm (RC4) Known flaws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Easy target for cryptanalysis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Shouldn’t be used in today’s WLAN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95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Wi-Fi Protected Access (WPA)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461664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Developed in 2004 by 802.11i to address issues of WEP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 48bits TKIP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Add Integrity protection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Enterprise and personal mode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Enterprise mode use EAP and 802.1x for access control and authentication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Backward compatible with old device employs WEP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Still uses RC4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Vulnerable to dictionary, brute force, and </a:t>
            </a:r>
            <a:r>
              <a:rPr lang="en-US" dirty="0" err="1"/>
              <a:t>DoS</a:t>
            </a:r>
            <a:r>
              <a:rPr lang="en-US" dirty="0"/>
              <a:t> attacks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73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WPA2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23165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Successor to WPA, ratified by IEEE 11i in 2004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Most secure security standard available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Replace RC4 &amp; TKIP with AES and CCMP for encryption and authentication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More seamless roaming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Still have vulnerability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12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Enterprise Mode Vs. Personal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93899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Exist in WPA &amp; WPA2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Same encryption algorithms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Different authentication 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Enterprise mode </a:t>
            </a:r>
            <a:r>
              <a:rPr lang="mr-IN" dirty="0"/>
              <a:t>–</a:t>
            </a:r>
            <a:r>
              <a:rPr lang="en-US" dirty="0"/>
              <a:t> 802.1x, designed for organizations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Personal mode </a:t>
            </a:r>
            <a:r>
              <a:rPr lang="mr-IN" dirty="0"/>
              <a:t>–</a:t>
            </a:r>
            <a:r>
              <a:rPr lang="en-US" dirty="0"/>
              <a:t> pre-shared keys, designed for home use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6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1892</Words>
  <Application>Microsoft Office PowerPoint</Application>
  <PresentationFormat>Custom</PresentationFormat>
  <Paragraphs>268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-apple-system</vt:lpstr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IT 4833</vt:lpstr>
      <vt:lpstr>Road Map</vt:lpstr>
      <vt:lpstr>Learning Outcomes</vt:lpstr>
      <vt:lpstr>General Profiles of A  Cyber Attacker</vt:lpstr>
      <vt:lpstr>WLAN Vulnerabilities</vt:lpstr>
      <vt:lpstr>Security Standards</vt:lpstr>
      <vt:lpstr>Wi-Fi Protected Access (WPA)</vt:lpstr>
      <vt:lpstr>WPA2</vt:lpstr>
      <vt:lpstr>Enterprise Mode Vs. Personal Mode</vt:lpstr>
      <vt:lpstr>WPA3</vt:lpstr>
      <vt:lpstr>WPA2 vs WPA3</vt:lpstr>
      <vt:lpstr>PowerPoint Presentation</vt:lpstr>
      <vt:lpstr>Attacks to WLAN</vt:lpstr>
      <vt:lpstr>Confidentiality Attacks</vt:lpstr>
      <vt:lpstr>Access Control Attacks</vt:lpstr>
      <vt:lpstr>Integrity Attack</vt:lpstr>
      <vt:lpstr>Availability Attacks</vt:lpstr>
      <vt:lpstr>Authentication Attack</vt:lpstr>
      <vt:lpstr>Bluetooth Threats &amp; Vulnerabilities</vt:lpstr>
      <vt:lpstr>Bluetooth Security </vt:lpstr>
      <vt:lpstr>Bluetooth Low Energy (LE)</vt:lpstr>
      <vt:lpstr>Ad Hoc Wireless Network Threats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2022-02-09T22:15:00Z</dcterms:created>
  <dcterms:modified xsi:type="dcterms:W3CDTF">2025-06-21T17:24:10Z</dcterms:modified>
</cp:coreProperties>
</file>