
<file path=[Content_Types].xml><?xml version="1.0" encoding="utf-8"?>
<Types xmlns="http://schemas.openxmlformats.org/package/2006/content-types">
  <Default Extension="emf" ContentType="image/x-emf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7" r:id="rId2"/>
  </p:sldMasterIdLst>
  <p:notesMasterIdLst>
    <p:notesMasterId r:id="rId20"/>
  </p:notesMasterIdLst>
  <p:sldIdLst>
    <p:sldId id="258" r:id="rId3"/>
    <p:sldId id="412" r:id="rId4"/>
    <p:sldId id="383" r:id="rId5"/>
    <p:sldId id="413" r:id="rId6"/>
    <p:sldId id="414" r:id="rId7"/>
    <p:sldId id="415" r:id="rId8"/>
    <p:sldId id="416" r:id="rId9"/>
    <p:sldId id="417" r:id="rId10"/>
    <p:sldId id="418" r:id="rId11"/>
    <p:sldId id="419" r:id="rId12"/>
    <p:sldId id="426" r:id="rId13"/>
    <p:sldId id="421" r:id="rId14"/>
    <p:sldId id="422" r:id="rId15"/>
    <p:sldId id="423" r:id="rId16"/>
    <p:sldId id="427" r:id="rId17"/>
    <p:sldId id="424" r:id="rId18"/>
    <p:sldId id="425" r:id="rId19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BD1CD4-A61E-4221-80E5-4BBBEC729301}" v="3" dt="2025-06-21T17:29:08.152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58" autoAdjust="0"/>
    <p:restoredTop sz="86497" autoAdjust="0"/>
  </p:normalViewPr>
  <p:slideViewPr>
    <p:cSldViewPr>
      <p:cViewPr varScale="1">
        <p:scale>
          <a:sx n="60" d="100"/>
          <a:sy n="60" d="100"/>
        </p:scale>
        <p:origin x="2155" y="3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-417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7538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5D073-64A4-492F-AFBB-B32F2A972A16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7538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446CFF-8CBB-416E-9E7D-162CFAA2F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37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37016-FE48-4490-844A-5F7421DA958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962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A1890C6-9F99-41BB-B0EA-6322FAAFCC31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3</a:t>
            </a:fld>
            <a:endParaRPr lang="en-US" sz="12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993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49388" y="6826323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537078" y="1006855"/>
            <a:ext cx="4984242" cy="574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0CE44-849D-4090-8E00-E06913FC4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18905-5DEE-47B8-A906-AF44257BE2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215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6756B8-4731-4B7D-8D3A-E910E6EDB0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540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9DE5AC-42FA-4CD7-AE52-3E2B8F903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EC24CD-7608-4601-98AF-26A031E1A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71028B-C05E-423F-A64F-BBC85CAC0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578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B1765-586E-4FDA-839A-E35DFF688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5688" cy="15017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2A88F6-9223-4B09-BFF3-455F8CEC8F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1905000"/>
            <a:ext cx="425608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C097B7-66C7-4627-BCDE-F801C21CE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150" y="2838450"/>
            <a:ext cx="425608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747EDC-1674-4C73-BB10-64A4BF0B25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700" y="1905000"/>
            <a:ext cx="427513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6FD56D-FA01-433C-AE1B-E309CBC070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700" y="2838450"/>
            <a:ext cx="427513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AEF33A-95A5-4645-BCB7-6A1279508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AA568A-8EA0-498B-A7D5-55280CAFB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D550DF-86E1-4770-8BB6-13CCA6BB5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312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675EF-1B32-4007-B8E9-E71ECA402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961E43-AAEC-4B42-B5C6-B48D4163C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EE3F04-B756-43E6-BCEF-F87F915A5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622A24-AB5A-40E0-B863-D1118F8CD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5844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F15F71-E42D-4FA3-B708-74A9B2914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C38135-0206-4E5A-B186-57096CFF9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F1ACF9-E54F-4B61-A470-3B17FE657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140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D84E4-2460-4943-B43F-2DFA98FC8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4C7BF4-CCFA-4C6B-A9DF-B63C9B7BBC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63BC73-0024-4115-81CF-9F895EACD5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78AA2-F2DA-4D10-A2BD-B15BE6FA3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BF32EB-81C8-467C-B0E2-AC1E8B022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C67456-C562-4B36-99E2-857F13D4A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714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B7584-62C6-460B-823C-97C71CE8F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CF828D-101C-4012-A845-CF8CEBF327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9CDFC4-DC9B-48F3-B32B-CB6A2EA1AA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AF9B09-CD50-46D9-B878-62FAB3D14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D04F92-0A57-484D-BAA7-2FB70FA66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6C15B5-EBC0-4FAA-B518-CA4EA24A5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14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A6F1F-6FD7-485C-97A4-DEBA0D2D8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C7A70F-580F-4FF5-9A29-BB4300121F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3B3F9-FD4C-41A0-AFDB-19E5DC5E6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210FFC-76B7-4B27-AB93-00E30C47B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F65850-D93F-4CCE-B931-CE2B34F46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26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67C51C-D322-4B68-B9F3-896449A9AA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7725" y="414338"/>
            <a:ext cx="2168525" cy="65865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4DE8E1-9BE4-4DAB-A079-DED9466A1F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2150" y="414338"/>
            <a:ext cx="6353175" cy="65865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35902-A7C6-4E5E-9E6B-3257E9F6E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97DD76-DC97-423C-B2BD-389ED1665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5B3905-9E03-4A9A-9FEE-67A3D4BEF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62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884891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363979"/>
            <a:ext cx="8839200" cy="4923491"/>
          </a:xfrm>
        </p:spPr>
        <p:txBody>
          <a:bodyPr lIns="0" tIns="0" rIns="0" bIns="0"/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6/21/2025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19200" y="1006855"/>
            <a:ext cx="8077200" cy="574040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6/21/2025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1029"/>
            <a:ext cx="7543800" cy="761747"/>
          </a:xfrm>
        </p:spPr>
        <p:txBody>
          <a:bodyPr anchor="b"/>
          <a:lstStyle>
            <a:lvl1pPr algn="ctr">
              <a:defRPr sz="49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304699"/>
          </a:xfrm>
        </p:spPr>
        <p:txBody>
          <a:bodyPr/>
          <a:lstStyle>
            <a:lvl1pPr marL="0" indent="0" algn="ctr">
              <a:buNone/>
              <a:defRPr sz="1980"/>
            </a:lvl1pPr>
            <a:lvl2pPr marL="377190" indent="0" algn="ctr">
              <a:buNone/>
              <a:defRPr sz="1650"/>
            </a:lvl2pPr>
            <a:lvl3pPr marL="754380" indent="0" algn="ctr">
              <a:buNone/>
              <a:defRPr sz="1485"/>
            </a:lvl3pPr>
            <a:lvl4pPr marL="1131570" indent="0" algn="ctr">
              <a:buNone/>
              <a:defRPr sz="1320"/>
            </a:lvl4pPr>
            <a:lvl5pPr marL="1508760" indent="0" algn="ctr">
              <a:buNone/>
              <a:defRPr sz="1320"/>
            </a:lvl5pPr>
            <a:lvl6pPr marL="1885950" indent="0" algn="ctr">
              <a:buNone/>
              <a:defRPr sz="1320"/>
            </a:lvl6pPr>
            <a:lvl7pPr marL="2263140" indent="0" algn="ctr">
              <a:buNone/>
              <a:defRPr sz="1320"/>
            </a:lvl7pPr>
            <a:lvl8pPr marL="2640330" indent="0" algn="ctr">
              <a:buNone/>
              <a:defRPr sz="1320"/>
            </a:lvl8pPr>
            <a:lvl9pPr marL="3017520" indent="0" algn="ctr">
              <a:buNone/>
              <a:defRPr sz="13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20" y="7228332"/>
            <a:ext cx="2313432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19856" y="7228332"/>
            <a:ext cx="3218688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27516" y="6888788"/>
            <a:ext cx="248920" cy="21544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C631D1E-0808-4BFB-9710-F3685C742A1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00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BB5ED-8EFD-4E6F-B81E-0EA7321F32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1588"/>
            <a:ext cx="7543800" cy="270668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EE5B-41E6-40AA-B79D-CECCE2FD32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3050"/>
            <a:ext cx="7543800" cy="1876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8A610-E51D-457C-9FA4-0177AD348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2B586-54DA-453B-9634-57D7B6A50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BBD95-0751-400E-897F-45A19A3DC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55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36CCB-4965-4DC0-B102-DB983E29E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124D93-154D-48E3-AC71-18543A3332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E8A4A-1F3D-49EA-92BA-6015891B5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896B4-1F5A-4A01-A385-857BDA87A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9CF2B-BC11-4ACB-9D91-DB5E7AAEF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487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01007-BBAE-4BB9-934E-444629130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938338"/>
            <a:ext cx="8675688" cy="32321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CE3AA-29E4-4569-859D-EFFE73797B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5200650"/>
            <a:ext cx="8675688" cy="170021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63E3A-2582-4763-93EA-4B4F53B94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68DC7-0C7F-40C4-862A-A4EB051F6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FFE1C8-002F-4922-BD5B-A98C37FC1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452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89056"/>
            <a:ext cx="9144000" cy="1107996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br>
              <a:rPr lang="en-US" dirty="0"/>
            </a:br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136113"/>
            <a:ext cx="9144000" cy="55399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C956D0-934A-438F-8E9F-78A3ADBEBC94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659805" y="6773122"/>
            <a:ext cx="1999661" cy="44504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D2B594C-3A96-4933-87AB-06D65E3A1DE7}"/>
              </a:ext>
            </a:extLst>
          </p:cNvPr>
          <p:cNvSpPr/>
          <p:nvPr userDrawn="1"/>
        </p:nvSpPr>
        <p:spPr>
          <a:xfrm>
            <a:off x="457200" y="105460"/>
            <a:ext cx="9144000" cy="72097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0ECE3A-7530-49CE-9997-00B980B14902}"/>
              </a:ext>
            </a:extLst>
          </p:cNvPr>
          <p:cNvSpPr txBox="1"/>
          <p:nvPr userDrawn="1"/>
        </p:nvSpPr>
        <p:spPr>
          <a:xfrm>
            <a:off x="9144000" y="7344709"/>
            <a:ext cx="609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81D60167-4931-47E6-BA6A-407CBD079E47}" type="slidenum">
              <a:rPr kumimoji="0" lang="en-US" sz="1800" b="0" i="0" u="none" strike="noStrike" kern="1200" cap="none" spc="-5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ctr">
        <a:defRPr sz="2400"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97E141-29E1-49BB-ADAD-C70295FE3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4100" cy="1501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E889D9-1733-4A99-B655-CB8665DBC8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2068513"/>
            <a:ext cx="8674100" cy="4932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FAB426-74FE-4214-993F-749E9C5583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2150" y="7204075"/>
            <a:ext cx="2262188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36681-E6FB-4DB2-AD94-9CCA029E0A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2163" y="7204075"/>
            <a:ext cx="3394075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CC3695-EB46-4DE1-A7D5-4C54609AEB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4063" y="7204075"/>
            <a:ext cx="2262187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312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t&amp;rct=j&amp;q=&amp;esrc=s&amp;source=web&amp;cd=12&amp;ved=0ahUKEwizqvSLws7ZAhXiwVQKHR6SDI0QFghpMAs&amp;url=https%3A%2F%2Fedupediapublications.org%2Fjournals%2FIJR%2Farticle%2Fdownload%2F2521%2F2416&amp;usg=AOvVaw2L_BSCuGBIXmTVN2C7JRl9" TargetMode="External"/><Relationship Id="rId2" Type="http://schemas.openxmlformats.org/officeDocument/2006/relationships/hyperlink" Target="https://en.wikipedia.org/wiki/Cellular_network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n.wikipedia.org/wiki/Mobile_IP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152400"/>
            <a:ext cx="9144000" cy="677108"/>
          </a:xfrm>
        </p:spPr>
        <p:txBody>
          <a:bodyPr/>
          <a:lstStyle/>
          <a:p>
            <a:pPr eaLnBrk="1" hangingPunct="1"/>
            <a:r>
              <a:rPr lang="en-US" sz="4400" b="1" dirty="0"/>
              <a:t>IT 4833</a:t>
            </a:r>
            <a:endParaRPr lang="en-US" sz="4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96E43C-BC2B-4307-BAFC-C98478CDD153}"/>
              </a:ext>
            </a:extLst>
          </p:cNvPr>
          <p:cNvSpPr txBox="1"/>
          <p:nvPr/>
        </p:nvSpPr>
        <p:spPr>
          <a:xfrm>
            <a:off x="685800" y="3579968"/>
            <a:ext cx="89154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/>
              <a:t>Cellular Networks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3D25ED-B556-405F-BEA0-E96BA17908A1}"/>
              </a:ext>
            </a:extLst>
          </p:cNvPr>
          <p:cNvSpPr txBox="1"/>
          <p:nvPr/>
        </p:nvSpPr>
        <p:spPr>
          <a:xfrm>
            <a:off x="685800" y="6324600"/>
            <a:ext cx="85871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Created by: Dr. Lei Li and Professor Darin Morrow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5G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1384995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Faster data rate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Higher connection density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Lower latency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9074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FBEE2-9250-2765-AB11-1EEBF120F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40"/>
            <a:ext cx="9126750" cy="553998"/>
          </a:xfrm>
        </p:spPr>
        <p:txBody>
          <a:bodyPr/>
          <a:lstStyle/>
          <a:p>
            <a:r>
              <a:rPr lang="en-US" dirty="0"/>
              <a:t>Cellular Network Evolution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0423BC1-F02A-0F94-8B61-8115965FCB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481129"/>
              </p:ext>
            </p:extLst>
          </p:nvPr>
        </p:nvGraphicFramePr>
        <p:xfrm>
          <a:off x="556761" y="690924"/>
          <a:ext cx="8944878" cy="6452139"/>
        </p:xfrm>
        <a:graphic>
          <a:graphicData uri="http://schemas.openxmlformats.org/drawingml/2006/table">
            <a:tbl>
              <a:tblPr/>
              <a:tblGrid>
                <a:gridCol w="1490813">
                  <a:extLst>
                    <a:ext uri="{9D8B030D-6E8A-4147-A177-3AD203B41FA5}">
                      <a16:colId xmlns:a16="http://schemas.microsoft.com/office/drawing/2014/main" val="302859565"/>
                    </a:ext>
                  </a:extLst>
                </a:gridCol>
                <a:gridCol w="1229026">
                  <a:extLst>
                    <a:ext uri="{9D8B030D-6E8A-4147-A177-3AD203B41FA5}">
                      <a16:colId xmlns:a16="http://schemas.microsoft.com/office/drawing/2014/main" val="2929917339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513066299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4152800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3024543481"/>
                    </a:ext>
                  </a:extLst>
                </a:gridCol>
                <a:gridCol w="1653039">
                  <a:extLst>
                    <a:ext uri="{9D8B030D-6E8A-4147-A177-3AD203B41FA5}">
                      <a16:colId xmlns:a16="http://schemas.microsoft.com/office/drawing/2014/main" val="4208420369"/>
                    </a:ext>
                  </a:extLst>
                </a:gridCol>
              </a:tblGrid>
              <a:tr h="268711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600" b="1" dirty="0">
                          <a:effectLst/>
                        </a:rPr>
                        <a:t>Aspect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600" b="1" dirty="0">
                          <a:effectLst/>
                        </a:rPr>
                        <a:t>1G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600" b="1" dirty="0">
                          <a:effectLst/>
                        </a:rPr>
                        <a:t>2G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600" b="1" dirty="0">
                          <a:effectLst/>
                        </a:rPr>
                        <a:t>3G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600" b="1" dirty="0">
                          <a:effectLst/>
                        </a:rPr>
                        <a:t>4G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600" b="1" dirty="0">
                          <a:effectLst/>
                        </a:rPr>
                        <a:t>5G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3106786"/>
                  </a:ext>
                </a:extLst>
              </a:tr>
              <a:tr h="204798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1" dirty="0">
                          <a:effectLst/>
                        </a:rPr>
                        <a:t>Time Period</a:t>
                      </a:r>
                      <a:endParaRPr lang="en-US" sz="1200" dirty="0">
                        <a:effectLst/>
                      </a:endParaRP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1980s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1990s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Early 2000s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2009 onwards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2020s onwards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044446"/>
                  </a:ext>
                </a:extLst>
              </a:tr>
              <a:tr h="321752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1">
                          <a:effectLst/>
                        </a:rPr>
                        <a:t>Data Speed</a:t>
                      </a:r>
                      <a:endParaRPr lang="en-US" sz="1200">
                        <a:effectLst/>
                      </a:endParaRP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Few Kbps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Up to 384 Kbps (GPRS)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Up to 2 Mbps (3G)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100 Mbps to 1 Gbps (LTE)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1 Gbps to 10 Gbps (5G)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1037482"/>
                  </a:ext>
                </a:extLst>
              </a:tr>
              <a:tr h="396538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1">
                          <a:effectLst/>
                        </a:rPr>
                        <a:t>Technology</a:t>
                      </a:r>
                      <a:endParaRPr lang="en-US" sz="1200">
                        <a:effectLst/>
                      </a:endParaRP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Analog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Digital (GSM, CDMA)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CDMA2000, UMTS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LTE (Long-Term Evolution)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NR (New Radio)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1773967"/>
                  </a:ext>
                </a:extLst>
              </a:tr>
              <a:tr h="414172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1">
                          <a:effectLst/>
                        </a:rPr>
                        <a:t>Frequency Bands</a:t>
                      </a:r>
                      <a:endParaRPr lang="en-US" sz="1200">
                        <a:effectLst/>
                      </a:endParaRP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Narrowband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Narrowband and Wideband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Wideband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Broadband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Broadband (mmWave, sub-6 GHz)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2242831"/>
                  </a:ext>
                </a:extLst>
              </a:tr>
              <a:tr h="660622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1">
                          <a:effectLst/>
                        </a:rPr>
                        <a:t>Modulation</a:t>
                      </a:r>
                      <a:endParaRPr lang="en-US" sz="1200">
                        <a:effectLst/>
                      </a:endParaRP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Analog modulation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Digital modulation (e.g., QPSK, 16QAM)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CDMA modulation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OFDMA (Orthogonal Frequency Division Multiple Access)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Various (OFDM, SC-FDMA, etc.)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7562942"/>
                  </a:ext>
                </a:extLst>
              </a:tr>
              <a:tr h="290947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1">
                          <a:effectLst/>
                        </a:rPr>
                        <a:t>Latency</a:t>
                      </a:r>
                      <a:endParaRPr lang="en-US" sz="1200">
                        <a:effectLst/>
                      </a:endParaRP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High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Lower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Lower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Low (around 30 ms)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Ultra-low (1 ms or less)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5437886"/>
                  </a:ext>
                </a:extLst>
              </a:tr>
              <a:tr h="506590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1">
                          <a:effectLst/>
                        </a:rPr>
                        <a:t>Architecture</a:t>
                      </a:r>
                      <a:endParaRPr lang="en-US" sz="1200">
                        <a:effectLst/>
                      </a:endParaRP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Circuit-Switched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Circuit-Switched and Packet-Switched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Packet-Switched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All-IP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Network Slicing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4303326"/>
                  </a:ext>
                </a:extLst>
              </a:tr>
              <a:tr h="321752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1">
                          <a:effectLst/>
                        </a:rPr>
                        <a:t>Capacity and Efficiency</a:t>
                      </a:r>
                      <a:endParaRPr lang="en-US" sz="1200">
                        <a:effectLst/>
                      </a:endParaRP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Low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Improved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Further improved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High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Very High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8733697"/>
                  </a:ext>
                </a:extLst>
              </a:tr>
              <a:tr h="780019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1">
                          <a:effectLst/>
                        </a:rPr>
                        <a:t>Use Cases</a:t>
                      </a:r>
                      <a:endParaRPr lang="en-US" sz="1200">
                        <a:effectLst/>
                      </a:endParaRP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Voice Calls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SMS, Voice, Basic Data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Video Calling, Data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High-Speed Data, Streaming, VoIP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Enhanced Mobile Broadband, IoT, Mission-Critical Services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2925164"/>
                  </a:ext>
                </a:extLst>
              </a:tr>
              <a:tr h="204798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1">
                          <a:effectLst/>
                        </a:rPr>
                        <a:t>Security</a:t>
                      </a:r>
                      <a:endParaRPr lang="en-US" sz="1200">
                        <a:effectLst/>
                      </a:endParaRP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Low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Enhanced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Improved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Advanced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Enhanced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7552894"/>
                  </a:ext>
                </a:extLst>
              </a:tr>
              <a:tr h="588279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1">
                          <a:effectLst/>
                        </a:rPr>
                        <a:t>Multiple Access Schemes</a:t>
                      </a:r>
                      <a:endParaRPr lang="en-US" sz="1200">
                        <a:effectLst/>
                      </a:endParaRP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FDMA (Frequency Division Multiple Access)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FDMA, TDMA, CDMA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CDMA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OFDMA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OFDMA, TDMA, CDMA (in some cases)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6867937"/>
                  </a:ext>
                </a:extLst>
              </a:tr>
              <a:tr h="260141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1">
                          <a:effectLst/>
                        </a:rPr>
                        <a:t>Spectrum Efficiency</a:t>
                      </a:r>
                      <a:endParaRPr lang="en-US" sz="1200">
                        <a:effectLst/>
                      </a:endParaRP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Low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Improved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Further improved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High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Very High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2059028"/>
                  </a:ext>
                </a:extLst>
              </a:tr>
              <a:tr h="588279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1">
                          <a:effectLst/>
                        </a:rPr>
                        <a:t>Backward Compatibility</a:t>
                      </a:r>
                      <a:endParaRPr lang="en-US" sz="1200">
                        <a:effectLst/>
                      </a:endParaRP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-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Partial (GSM to GPRS)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Yes (backward compatibility with 2G)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Limited (some backward compatibility with 3G)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Yes (backward compatibility with 4G)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4829864"/>
                  </a:ext>
                </a:extLst>
              </a:tr>
              <a:tr h="588279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1">
                          <a:effectLst/>
                        </a:rPr>
                        <a:t>Notable Technologies</a:t>
                      </a:r>
                      <a:endParaRPr lang="en-US" sz="1200">
                        <a:effectLst/>
                      </a:endParaRP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AMPS (Advanced Mobile Phone System)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GSM, CDMA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WCDMA (Wideband CDMA), HSPA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>
                          <a:effectLst/>
                        </a:rPr>
                        <a:t>LTE-Advanced, LTE-Advanced Pro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dirty="0">
                          <a:effectLst/>
                        </a:rPr>
                        <a:t>Massive MIMO, Beamforming, Network Slicing, Edge Computing</a:t>
                      </a:r>
                    </a:p>
                  </a:txBody>
                  <a:tcPr marL="3113" marR="3113" marT="6227" marB="62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74956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05785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2G Architecture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0" y="1066800"/>
            <a:ext cx="8623992" cy="46482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1242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3G Architecture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7331" y="838200"/>
            <a:ext cx="8923737" cy="511918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3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4G LTE Architecture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7482" y="713768"/>
            <a:ext cx="8780686" cy="582514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8617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E30D0D-DBD4-2B3F-544A-2DBC6CDBBB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1C5DB-CA06-4EF8-BF02-845D545D6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/>
              <a:t>5G Architecture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4D8CBE-EB80-9040-D703-06EFB257E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1ECACC7-2D74-E071-5ADB-68AB058F74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650" y="1497660"/>
            <a:ext cx="8877300" cy="444752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C9EDA34-E76D-44D8-31B1-42A76348A491}"/>
              </a:ext>
            </a:extLst>
          </p:cNvPr>
          <p:cNvSpPr txBox="1"/>
          <p:nvPr/>
        </p:nvSpPr>
        <p:spPr>
          <a:xfrm>
            <a:off x="3048000" y="6858000"/>
            <a:ext cx="6019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Image source: https://www.geeksforgeeks.org/computer-networks/5g-network-architecture/</a:t>
            </a:r>
          </a:p>
        </p:txBody>
      </p:sp>
    </p:spTree>
    <p:extLst>
      <p:ext uri="{BB962C8B-B14F-4D97-AF65-F5344CB8AC3E}">
        <p14:creationId xmlns:p14="http://schemas.microsoft.com/office/powerpoint/2010/main" val="22894527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Mobile 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1846659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Allow mobile device to move from one network to another while maintaining permanent IP address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Mobile IPv4, Mobile IPv6.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Seamless and continuous Internet connectivity.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9813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Reference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u="sng" dirty="0">
                <a:hlinkClick r:id="rId2"/>
              </a:rPr>
              <a:t>https://en.wikipedia.org/wiki/Cellular_network</a:t>
            </a:r>
            <a:r>
              <a:rPr lang="en-US" sz="2800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u="sng" dirty="0">
                <a:hlinkClick r:id="rId3"/>
              </a:rPr>
              <a:t>https://www.google.com/url?sa=t&amp;rct=j&amp;q=&amp;esrc=s&amp;source=web&amp;cd=12&amp;ved=0ahUKEwizqvSLws7ZAhXiwVQKHR6SDI0QFghpMAs&amp;url=https%3A%2F%2Fedupediapublications.org%2Fjournals%2FIJR%2Farticle%2Fdownload%2F2521%2F2416&amp;usg=AOvVaw2L_BSCuGBIXmTVN2C7JRl9</a:t>
            </a:r>
            <a:r>
              <a:rPr lang="en-US" sz="2800" dirty="0"/>
              <a:t> 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u="sng" dirty="0">
                <a:hlinkClick r:id="rId4"/>
              </a:rPr>
              <a:t>https://en.wikipedia.org/wiki/Mobile_IP</a:t>
            </a:r>
            <a:r>
              <a:rPr lang="en-US" sz="2800" dirty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365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pPr eaLnBrk="1" hangingPunct="1"/>
            <a:r>
              <a:rPr lang="en-US" dirty="0"/>
              <a:t>Road Map</a:t>
            </a:r>
          </a:p>
        </p:txBody>
      </p:sp>
      <p:pic>
        <p:nvPicPr>
          <p:cNvPr id="14340" name="Picture 8" descr="j030343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817" y="872033"/>
            <a:ext cx="1884601" cy="135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419099" y="2712720"/>
            <a:ext cx="1906565" cy="596798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760" dirty="0">
                <a:solidFill>
                  <a:schemeClr val="tx1"/>
                </a:solidFill>
              </a:rPr>
              <a:t>Introduction</a:t>
            </a:r>
          </a:p>
        </p:txBody>
      </p:sp>
      <p:sp>
        <p:nvSpPr>
          <p:cNvPr id="38" name="Rectangle 37"/>
          <p:cNvSpPr/>
          <p:nvPr/>
        </p:nvSpPr>
        <p:spPr>
          <a:xfrm>
            <a:off x="7697269" y="2712720"/>
            <a:ext cx="2025852" cy="58674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760" dirty="0">
                <a:solidFill>
                  <a:schemeClr val="tx1"/>
                </a:solidFill>
              </a:rPr>
              <a:t>Security Auditing &amp; Risk Analysis</a:t>
            </a:r>
          </a:p>
        </p:txBody>
      </p:sp>
      <p:sp>
        <p:nvSpPr>
          <p:cNvPr id="40" name="Rectangle 39"/>
          <p:cNvSpPr/>
          <p:nvPr/>
        </p:nvSpPr>
        <p:spPr>
          <a:xfrm>
            <a:off x="419101" y="3649742"/>
            <a:ext cx="1906565" cy="58673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sz="1540" dirty="0">
                <a:solidFill>
                  <a:schemeClr val="tx2"/>
                </a:solidFill>
              </a:rPr>
              <a:t>Evolution of Wireless Network</a:t>
            </a:r>
          </a:p>
        </p:txBody>
      </p:sp>
      <p:cxnSp>
        <p:nvCxnSpPr>
          <p:cNvPr id="48" name="Straight Connector 47"/>
          <p:cNvCxnSpPr/>
          <p:nvPr/>
        </p:nvCxnSpPr>
        <p:spPr>
          <a:xfrm>
            <a:off x="1372383" y="3309519"/>
            <a:ext cx="1" cy="3402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2725311" y="2722778"/>
            <a:ext cx="2067375" cy="58674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760" dirty="0">
                <a:solidFill>
                  <a:schemeClr val="tx1"/>
                </a:solidFill>
              </a:rPr>
              <a:t>WLAN</a:t>
            </a:r>
          </a:p>
          <a:p>
            <a:pPr algn="ctr">
              <a:lnSpc>
                <a:spcPct val="90000"/>
              </a:lnSpc>
            </a:pPr>
            <a:r>
              <a:rPr lang="en-US" sz="1760" dirty="0">
                <a:solidFill>
                  <a:schemeClr val="tx1"/>
                </a:solidFill>
              </a:rPr>
              <a:t>Security</a:t>
            </a:r>
          </a:p>
        </p:txBody>
      </p:sp>
      <p:sp>
        <p:nvSpPr>
          <p:cNvPr id="51" name="Rectangle 50"/>
          <p:cNvSpPr/>
          <p:nvPr/>
        </p:nvSpPr>
        <p:spPr>
          <a:xfrm>
            <a:off x="2725311" y="3649742"/>
            <a:ext cx="2067375" cy="58674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WLAN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Overview </a:t>
            </a:r>
          </a:p>
        </p:txBody>
      </p:sp>
      <p:sp>
        <p:nvSpPr>
          <p:cNvPr id="52" name="Rectangle 51"/>
          <p:cNvSpPr/>
          <p:nvPr/>
        </p:nvSpPr>
        <p:spPr>
          <a:xfrm>
            <a:off x="2725311" y="4586761"/>
            <a:ext cx="2067375" cy="58674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1540" dirty="0">
                <a:solidFill>
                  <a:schemeClr val="tx2"/>
                </a:solidFill>
              </a:rPr>
              <a:t>WLAN Threats</a:t>
            </a:r>
          </a:p>
          <a:p>
            <a:pPr algn="ctr"/>
            <a:r>
              <a:rPr lang="en-US" sz="1540" dirty="0">
                <a:solidFill>
                  <a:schemeClr val="tx2"/>
                </a:solidFill>
              </a:rPr>
              <a:t>&amp; Vulnerabilities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3758998" y="3309519"/>
            <a:ext cx="0" cy="3402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3758998" y="4236482"/>
            <a:ext cx="0" cy="3502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ight Arrow 54"/>
          <p:cNvSpPr/>
          <p:nvPr/>
        </p:nvSpPr>
        <p:spPr>
          <a:xfrm>
            <a:off x="2394305" y="2959911"/>
            <a:ext cx="251460" cy="167640"/>
          </a:xfrm>
          <a:prstGeom prst="right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endParaRPr lang="en-US" sz="1760">
              <a:solidFill>
                <a:schemeClr val="tx1"/>
              </a:solidFill>
            </a:endParaRPr>
          </a:p>
        </p:txBody>
      </p:sp>
      <p:sp>
        <p:nvSpPr>
          <p:cNvPr id="56" name="Right Arrow 55"/>
          <p:cNvSpPr/>
          <p:nvPr/>
        </p:nvSpPr>
        <p:spPr>
          <a:xfrm>
            <a:off x="7329062" y="2922402"/>
            <a:ext cx="251460" cy="167640"/>
          </a:xfrm>
          <a:prstGeom prst="right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endParaRPr lang="en-US" sz="1760">
              <a:solidFill>
                <a:schemeClr val="tx1"/>
              </a:solidFill>
            </a:endParaRPr>
          </a:p>
        </p:txBody>
      </p:sp>
      <p:sp>
        <p:nvSpPr>
          <p:cNvPr id="57" name="Right Arrow 56"/>
          <p:cNvSpPr/>
          <p:nvPr/>
        </p:nvSpPr>
        <p:spPr>
          <a:xfrm>
            <a:off x="4911519" y="2959911"/>
            <a:ext cx="251460" cy="167640"/>
          </a:xfrm>
          <a:prstGeom prst="right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endParaRPr lang="en-US" sz="1760">
              <a:solidFill>
                <a:schemeClr val="tx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419099" y="4586761"/>
            <a:ext cx="1906565" cy="57668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1540" dirty="0">
                <a:solidFill>
                  <a:schemeClr val="tx2"/>
                </a:solidFill>
              </a:rPr>
              <a:t>Infor. Security</a:t>
            </a:r>
          </a:p>
          <a:p>
            <a:pPr algn="ctr"/>
            <a:r>
              <a:rPr lang="en-US" sz="1540" dirty="0">
                <a:solidFill>
                  <a:schemeClr val="tx2"/>
                </a:solidFill>
              </a:rPr>
              <a:t>Essentials</a:t>
            </a:r>
          </a:p>
        </p:txBody>
      </p:sp>
      <p:cxnSp>
        <p:nvCxnSpPr>
          <p:cNvPr id="59" name="Straight Connector 58"/>
          <p:cNvCxnSpPr/>
          <p:nvPr/>
        </p:nvCxnSpPr>
        <p:spPr>
          <a:xfrm>
            <a:off x="1360917" y="4233216"/>
            <a:ext cx="11465" cy="3434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2735851" y="5523781"/>
            <a:ext cx="2067375" cy="54173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1540" dirty="0">
                <a:solidFill>
                  <a:schemeClr val="tx2"/>
                </a:solidFill>
              </a:rPr>
              <a:t>WLAN</a:t>
            </a:r>
          </a:p>
          <a:p>
            <a:pPr algn="ctr"/>
            <a:r>
              <a:rPr lang="en-US" sz="1540" dirty="0">
                <a:solidFill>
                  <a:schemeClr val="tx2"/>
                </a:solidFill>
              </a:rPr>
              <a:t>Security</a:t>
            </a:r>
          </a:p>
        </p:txBody>
      </p:sp>
      <p:cxnSp>
        <p:nvCxnSpPr>
          <p:cNvPr id="61" name="Straight Connector 60"/>
          <p:cNvCxnSpPr/>
          <p:nvPr/>
        </p:nvCxnSpPr>
        <p:spPr>
          <a:xfrm>
            <a:off x="3769538" y="5163443"/>
            <a:ext cx="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2735851" y="6415800"/>
            <a:ext cx="2067375" cy="54173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WLAN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Security Tools</a:t>
            </a:r>
          </a:p>
        </p:txBody>
      </p:sp>
      <p:cxnSp>
        <p:nvCxnSpPr>
          <p:cNvPr id="63" name="Straight Connector 62"/>
          <p:cNvCxnSpPr/>
          <p:nvPr/>
        </p:nvCxnSpPr>
        <p:spPr>
          <a:xfrm>
            <a:off x="3750413" y="6055462"/>
            <a:ext cx="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5230247" y="2712720"/>
            <a:ext cx="2031549" cy="58674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760" dirty="0">
                <a:solidFill>
                  <a:schemeClr val="tx1"/>
                </a:solidFill>
              </a:rPr>
              <a:t>Mobile</a:t>
            </a:r>
          </a:p>
          <a:p>
            <a:pPr algn="ctr">
              <a:lnSpc>
                <a:spcPct val="90000"/>
              </a:lnSpc>
            </a:pPr>
            <a:r>
              <a:rPr lang="en-US" sz="1760" dirty="0">
                <a:solidFill>
                  <a:schemeClr val="tx1"/>
                </a:solidFill>
              </a:rPr>
              <a:t>Security</a:t>
            </a:r>
          </a:p>
        </p:txBody>
      </p:sp>
      <p:sp>
        <p:nvSpPr>
          <p:cNvPr id="65" name="Rectangle 64"/>
          <p:cNvSpPr/>
          <p:nvPr/>
        </p:nvSpPr>
        <p:spPr>
          <a:xfrm>
            <a:off x="5230247" y="3646475"/>
            <a:ext cx="2031549" cy="579949"/>
          </a:xfrm>
          <a:prstGeom prst="rect">
            <a:avLst/>
          </a:prstGeom>
          <a:solidFill>
            <a:srgbClr val="0060A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1540" dirty="0">
                <a:solidFill>
                  <a:schemeClr val="bg1"/>
                </a:solidFill>
              </a:rPr>
              <a:t>Mobile Network</a:t>
            </a:r>
          </a:p>
          <a:p>
            <a:pPr algn="ctr"/>
            <a:r>
              <a:rPr lang="en-US" sz="1540" dirty="0">
                <a:solidFill>
                  <a:schemeClr val="bg1"/>
                </a:solidFill>
              </a:rPr>
              <a:t>Overview</a:t>
            </a:r>
          </a:p>
        </p:txBody>
      </p:sp>
      <p:sp>
        <p:nvSpPr>
          <p:cNvPr id="66" name="Rectangle 65"/>
          <p:cNvSpPr/>
          <p:nvPr/>
        </p:nvSpPr>
        <p:spPr>
          <a:xfrm>
            <a:off x="5228997" y="4586762"/>
            <a:ext cx="2031549" cy="57075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1540" dirty="0">
                <a:solidFill>
                  <a:schemeClr val="tx2"/>
                </a:solidFill>
              </a:rPr>
              <a:t>Cellular Network </a:t>
            </a:r>
          </a:p>
          <a:p>
            <a:pPr algn="ctr"/>
            <a:r>
              <a:rPr lang="en-US" sz="1540" dirty="0">
                <a:solidFill>
                  <a:schemeClr val="tx2"/>
                </a:solidFill>
              </a:rPr>
              <a:t>Security</a:t>
            </a:r>
          </a:p>
        </p:txBody>
      </p:sp>
      <p:cxnSp>
        <p:nvCxnSpPr>
          <p:cNvPr id="67" name="Straight Connector 66"/>
          <p:cNvCxnSpPr/>
          <p:nvPr/>
        </p:nvCxnSpPr>
        <p:spPr>
          <a:xfrm>
            <a:off x="6246021" y="3299460"/>
            <a:ext cx="0" cy="3470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6244771" y="4226423"/>
            <a:ext cx="125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5228997" y="5529711"/>
            <a:ext cx="2031549" cy="52575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Mobile Security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Threats</a:t>
            </a:r>
          </a:p>
        </p:txBody>
      </p:sp>
      <p:cxnSp>
        <p:nvCxnSpPr>
          <p:cNvPr id="70" name="Straight Connector 69"/>
          <p:cNvCxnSpPr/>
          <p:nvPr/>
        </p:nvCxnSpPr>
        <p:spPr>
          <a:xfrm>
            <a:off x="6225646" y="5163443"/>
            <a:ext cx="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6225645" y="6055219"/>
            <a:ext cx="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5209870" y="6427660"/>
            <a:ext cx="2031549" cy="52575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Mobile Devices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Security</a:t>
            </a:r>
          </a:p>
        </p:txBody>
      </p:sp>
    </p:spTree>
    <p:extLst>
      <p:ext uri="{BB962C8B-B14F-4D97-AF65-F5344CB8AC3E}">
        <p14:creationId xmlns:p14="http://schemas.microsoft.com/office/powerpoint/2010/main" val="2518575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Learning Outcomes</a:t>
            </a:r>
          </a:p>
        </p:txBody>
      </p:sp>
      <p:sp>
        <p:nvSpPr>
          <p:cNvPr id="1536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02920" y="2209800"/>
            <a:ext cx="9052560" cy="4945380"/>
          </a:xfrm>
        </p:spPr>
        <p:txBody>
          <a:bodyPr>
            <a:normAutofit/>
          </a:bodyPr>
          <a:lstStyle/>
          <a:p>
            <a:r>
              <a:rPr lang="en-US" dirty="0"/>
              <a:t>After this module, a student will be able to: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Describe the basics of cellular network. 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Discuss the evolution of cellular network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Describe 2G, 3G, and 4G cellular network architecture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Discuss mobile IP</a:t>
            </a:r>
          </a:p>
        </p:txBody>
      </p:sp>
      <p:pic>
        <p:nvPicPr>
          <p:cNvPr id="15365" name="Picture 5" descr="F:\lilei\Courses\CSU Fall 2007\Microsoft Clip Art\j023629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6780" y="1120140"/>
            <a:ext cx="2289683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860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Cellular Network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1938992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Also called mobile network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Cellular radio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Divide a land area into cells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Frequency reuse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Mobile device &amp; base station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307892"/>
            <a:ext cx="3143250" cy="314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971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Evolution of Cellular Network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68980" y="5311140"/>
            <a:ext cx="419100" cy="16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0" y="1711700"/>
            <a:ext cx="8299963" cy="326898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74450" y="5999678"/>
            <a:ext cx="91363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Image </a:t>
            </a:r>
            <a:r>
              <a:rPr lang="en-US" sz="1600" dirty="0" err="1"/>
              <a:t>source:https</a:t>
            </a:r>
            <a:r>
              <a:rPr lang="en-US" sz="1600" dirty="0"/>
              <a:t>://www.quora.com/What-are-the-differences-between-1G-2G-3G-4G-and-5G</a:t>
            </a:r>
          </a:p>
        </p:txBody>
      </p:sp>
    </p:spTree>
    <p:extLst>
      <p:ext uri="{BB962C8B-B14F-4D97-AF65-F5344CB8AC3E}">
        <p14:creationId xmlns:p14="http://schemas.microsoft.com/office/powerpoint/2010/main" val="2707101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1G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1846659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Introduced around 1980’s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Analogous techniques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Advanced mobile phone system (AMPS)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Only for voice communication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2900" y="3886200"/>
            <a:ext cx="654885" cy="1720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723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2G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3323987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1990s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Digital network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GSM/CDMA/Edge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Enhanced spectrum efficiency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Better data service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Text messaging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Web </a:t>
            </a:r>
            <a:r>
              <a:rPr lang="en-US" dirty="0" err="1"/>
              <a:t>browing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Roaming between different networks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9980" y="3450808"/>
            <a:ext cx="1257300" cy="2413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5840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3G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2308324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2005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Digital network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UMTS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Features – universal calling, video calling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4951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4G -LTE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1846659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2011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Supporting high speed and high number of users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HD video streaming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Worldwide roaming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5451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662</Words>
  <Application>Microsoft Office PowerPoint</Application>
  <PresentationFormat>Custom</PresentationFormat>
  <Paragraphs>191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Arial Narrow</vt:lpstr>
      <vt:lpstr>Calibri</vt:lpstr>
      <vt:lpstr>Calibri Light</vt:lpstr>
      <vt:lpstr>Times New Roman</vt:lpstr>
      <vt:lpstr>Office Theme</vt:lpstr>
      <vt:lpstr>Custom Design</vt:lpstr>
      <vt:lpstr>IT 4833</vt:lpstr>
      <vt:lpstr>Road Map</vt:lpstr>
      <vt:lpstr>Learning Outcomes</vt:lpstr>
      <vt:lpstr>Cellular Network</vt:lpstr>
      <vt:lpstr>Evolution of Cellular Network</vt:lpstr>
      <vt:lpstr>1G</vt:lpstr>
      <vt:lpstr>2G</vt:lpstr>
      <vt:lpstr>3G</vt:lpstr>
      <vt:lpstr>4G -LTE</vt:lpstr>
      <vt:lpstr>5G</vt:lpstr>
      <vt:lpstr>Cellular Network Evolution</vt:lpstr>
      <vt:lpstr>2G Architecture</vt:lpstr>
      <vt:lpstr>3G Architecture</vt:lpstr>
      <vt:lpstr>4G LTE Architecture</vt:lpstr>
      <vt:lpstr>5G Architecture</vt:lpstr>
      <vt:lpstr>Mobile IP</vt:lpstr>
      <vt:lpstr>Reference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2022-02-09T22:15:00Z</dcterms:created>
  <dcterms:modified xsi:type="dcterms:W3CDTF">2025-06-21T17:29:43Z</dcterms:modified>
</cp:coreProperties>
</file>