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67" r:id="rId2"/>
  </p:sldMasterIdLst>
  <p:notesMasterIdLst>
    <p:notesMasterId r:id="rId19"/>
  </p:notesMasterIdLst>
  <p:sldIdLst>
    <p:sldId id="258" r:id="rId3"/>
    <p:sldId id="382" r:id="rId4"/>
    <p:sldId id="383" r:id="rId5"/>
    <p:sldId id="386" r:id="rId6"/>
    <p:sldId id="387" r:id="rId7"/>
    <p:sldId id="388" r:id="rId8"/>
    <p:sldId id="389" r:id="rId9"/>
    <p:sldId id="390" r:id="rId10"/>
    <p:sldId id="391" r:id="rId11"/>
    <p:sldId id="392" r:id="rId12"/>
    <p:sldId id="410" r:id="rId13"/>
    <p:sldId id="411" r:id="rId14"/>
    <p:sldId id="412" r:id="rId15"/>
    <p:sldId id="413" r:id="rId16"/>
    <p:sldId id="414" r:id="rId17"/>
    <p:sldId id="385" r:id="rId18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5D1BC92-3455-417A-8E01-A2489EA150B7}" v="18" dt="2025-06-21T17:16:44.330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332" autoAdjust="0"/>
    <p:restoredTop sz="86497" autoAdjust="0"/>
  </p:normalViewPr>
  <p:slideViewPr>
    <p:cSldViewPr>
      <p:cViewPr varScale="1">
        <p:scale>
          <a:sx n="60" d="100"/>
          <a:sy n="60" d="100"/>
        </p:scale>
        <p:origin x="1435" y="38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-4171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97538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A5D073-64A4-492F-AFBB-B32F2A972A16}" type="datetimeFigureOut">
              <a:rPr lang="en-US" smtClean="0"/>
              <a:t>6/21/2025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332163" y="971550"/>
            <a:ext cx="3394075" cy="2622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06475" y="3740150"/>
            <a:ext cx="8045450" cy="3060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97538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446CFF-8CBB-416E-9E7D-162CFAA2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637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9628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FA1890C6-9F99-41BB-B0EA-6322FAAFCC31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3</a:t>
            </a:fld>
            <a:endParaRPr lang="en-US" sz="12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993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8993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49388" y="6826323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537078" y="1006855"/>
            <a:ext cx="4984242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0CE44-849D-4090-8E00-E06913FC4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318905-5DEE-47B8-A906-AF44257BE2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2150" y="2068513"/>
            <a:ext cx="4260850" cy="49323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6756B8-4731-4B7D-8D3A-E910E6EDB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05400" y="2068513"/>
            <a:ext cx="4260850" cy="49323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9DE5AC-42FA-4CD7-AE52-3E2B8F903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6/21/2025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EC24CD-7608-4601-98AF-26A031E1A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71028B-C05E-423F-A64F-BBC85CAC0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578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B1765-586E-4FDA-839A-E35DFF688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414338"/>
            <a:ext cx="8675688" cy="15017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2A88F6-9223-4B09-BFF3-455F8CEC8F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2150" y="1905000"/>
            <a:ext cx="4256088" cy="933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C097B7-66C7-4627-BCDE-F801C21CEE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2150" y="2838450"/>
            <a:ext cx="4256088" cy="41767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747EDC-1674-4C73-BB10-64A4BF0B25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92700" y="1905000"/>
            <a:ext cx="4275138" cy="933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6FD56D-FA01-433C-AE1B-E309CBC070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92700" y="2838450"/>
            <a:ext cx="4275138" cy="41767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0AEF33A-95A5-4645-BCB7-6A1279508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6/21/2025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5AA568A-8EA0-498B-A7D5-55280CAFB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D550DF-86E1-4770-8BB6-13CCA6BB5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3127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8675EF-1B32-4007-B8E9-E71ECA402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961E43-AAEC-4B42-B5C6-B48D4163C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6/21/2025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EE3F04-B756-43E6-BCEF-F87F915A5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622A24-AB5A-40E0-B863-D1118F8CD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5844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F15F71-E42D-4FA3-B708-74A9B2914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6/21/2025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C38135-0206-4E5A-B186-57096CFF9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F1ACF9-E54F-4B61-A470-3B17FE657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140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D84E4-2460-4943-B43F-2DFA98FC8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517525"/>
            <a:ext cx="3244850" cy="18145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4C7BF4-CCFA-4C6B-A9DF-B63C9B7BBC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6725" y="1119188"/>
            <a:ext cx="5091113" cy="55229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63BC73-0024-4115-81CF-9F895EACD5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150" y="2332038"/>
            <a:ext cx="3244850" cy="4319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078AA2-F2DA-4D10-A2BD-B15BE6FA3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6/21/2025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BF32EB-81C8-467C-B0E2-AC1E8B0225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C67456-C562-4B36-99E2-857F13D4A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714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4B7584-62C6-460B-823C-97C71CE8F5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517525"/>
            <a:ext cx="3244850" cy="18145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CF828D-101C-4012-A845-CF8CEBF327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76725" y="1119188"/>
            <a:ext cx="5091113" cy="55229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9CDFC4-DC9B-48F3-B32B-CB6A2EA1AA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150" y="2332038"/>
            <a:ext cx="3244850" cy="4319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AF9B09-CD50-46D9-B878-62FAB3D14C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6/21/2025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D04F92-0A57-484D-BAA7-2FB70FA66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6C15B5-EBC0-4FAA-B518-CA4EA24A5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6144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A6F1F-6FD7-485C-97A4-DEBA0D2D8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C7A70F-580F-4FF5-9A29-BB4300121F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B3B3F9-FD4C-41A0-AFDB-19E5DC5E6B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6/21/2025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210FFC-76B7-4B27-AB93-00E30C47B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F65850-D93F-4CCE-B931-CE2B34F46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268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67C51C-D322-4B68-B9F3-896449A9AA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197725" y="414338"/>
            <a:ext cx="2168525" cy="65865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4DE8E1-9BE4-4DAB-A079-DED9466A1F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92150" y="414338"/>
            <a:ext cx="6353175" cy="65865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335902-A7C6-4E5E-9E6B-3257E9F6E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6/21/2025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97DD76-DC97-423C-B2BD-389ED1665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5B3905-9E03-4A9A-9FEE-67A3D4BEF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262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884891"/>
          </a:xfrm>
        </p:spPr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363979"/>
            <a:ext cx="8839200" cy="4923491"/>
          </a:xfrm>
        </p:spPr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6/21/2025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19200" y="1006855"/>
            <a:ext cx="8077200" cy="574040"/>
          </a:xfrm>
        </p:spPr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6/21/2025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1029"/>
            <a:ext cx="7543800" cy="761747"/>
          </a:xfrm>
        </p:spPr>
        <p:txBody>
          <a:bodyPr anchor="b"/>
          <a:lstStyle>
            <a:lvl1pPr algn="ctr">
              <a:defRPr sz="495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4082310"/>
            <a:ext cx="7543800" cy="304699"/>
          </a:xfrm>
        </p:spPr>
        <p:txBody>
          <a:bodyPr/>
          <a:lstStyle>
            <a:lvl1pPr marL="0" indent="0" algn="ctr">
              <a:buNone/>
              <a:defRPr sz="1980"/>
            </a:lvl1pPr>
            <a:lvl2pPr marL="377190" indent="0" algn="ctr">
              <a:buNone/>
              <a:defRPr sz="1650"/>
            </a:lvl2pPr>
            <a:lvl3pPr marL="754380" indent="0" algn="ctr">
              <a:buNone/>
              <a:defRPr sz="1485"/>
            </a:lvl3pPr>
            <a:lvl4pPr marL="1131570" indent="0" algn="ctr">
              <a:buNone/>
              <a:defRPr sz="1320"/>
            </a:lvl4pPr>
            <a:lvl5pPr marL="1508760" indent="0" algn="ctr">
              <a:buNone/>
              <a:defRPr sz="1320"/>
            </a:lvl5pPr>
            <a:lvl6pPr marL="1885950" indent="0" algn="ctr">
              <a:buNone/>
              <a:defRPr sz="1320"/>
            </a:lvl6pPr>
            <a:lvl7pPr marL="2263140" indent="0" algn="ctr">
              <a:buNone/>
              <a:defRPr sz="1320"/>
            </a:lvl7pPr>
            <a:lvl8pPr marL="2640330" indent="0" algn="ctr">
              <a:buNone/>
              <a:defRPr sz="1320"/>
            </a:lvl8pPr>
            <a:lvl9pPr marL="3017520" indent="0" algn="ctr">
              <a:buNone/>
              <a:defRPr sz="13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20" y="7228332"/>
            <a:ext cx="2313432" cy="27699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19856" y="7228332"/>
            <a:ext cx="3218688" cy="27699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27516" y="6888788"/>
            <a:ext cx="248920" cy="2154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C631D1E-0808-4BFB-9710-F3685C742A1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400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CBB5ED-8EFD-4E6F-B81E-0EA7321F32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7300" y="1271588"/>
            <a:ext cx="7543800" cy="270668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B0EE5B-41E6-40AA-B79D-CECCE2FD32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57300" y="4083050"/>
            <a:ext cx="7543800" cy="1876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D8A610-E51D-457C-9FA4-0177AD348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6/21/2025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32B586-54DA-453B-9634-57D7B6A50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CBBD95-0751-400E-897F-45A19A3DC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558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36CCB-4965-4DC0-B102-DB983E29EE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124D93-154D-48E3-AC71-18543A3332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EE8A4A-1F3D-49EA-92BA-6015891B5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6/21/2025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E896B4-1F5A-4A01-A385-857BDA87A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D9CF2B-BC11-4ACB-9D91-DB5E7AAEF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487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001007-BBAE-4BB9-934E-444629130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938338"/>
            <a:ext cx="8675688" cy="32321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CCE3AA-29E4-4569-859D-EFFE73797B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5200650"/>
            <a:ext cx="8675688" cy="170021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A63E3A-2582-4763-93EA-4B4F53B94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6/21/2025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F68DC7-0C7F-40C4-862A-A4EB051F6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FFE1C8-002F-4922-BD5B-A98C37FC1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452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57200" y="89056"/>
            <a:ext cx="9144000" cy="1107996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br>
              <a:rPr lang="en-US" dirty="0"/>
            </a:b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136113"/>
            <a:ext cx="9144000" cy="553997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4C956D0-934A-438F-8E9F-78A3ADBEBC94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59805" y="6773122"/>
            <a:ext cx="1999661" cy="44504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D2B594C-3A96-4933-87AB-06D65E3A1DE7}"/>
              </a:ext>
            </a:extLst>
          </p:cNvPr>
          <p:cNvSpPr/>
          <p:nvPr userDrawn="1"/>
        </p:nvSpPr>
        <p:spPr>
          <a:xfrm>
            <a:off x="457200" y="105460"/>
            <a:ext cx="9144000" cy="72097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B0ECE3A-7530-49CE-9997-00B980B14902}"/>
              </a:ext>
            </a:extLst>
          </p:cNvPr>
          <p:cNvSpPr txBox="1"/>
          <p:nvPr userDrawn="1"/>
        </p:nvSpPr>
        <p:spPr>
          <a:xfrm>
            <a:off x="9144000" y="7344709"/>
            <a:ext cx="609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fld id="{81D60167-4931-47E6-BA6A-407CBD079E47}" type="slidenum">
              <a:rPr kumimoji="0" lang="en-US" sz="1800" b="0" i="0" u="none" strike="noStrike" kern="1200" cap="none" spc="-5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ctr">
        <a:defRPr sz="2400"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97E141-29E1-49BB-ADAD-C70295FE3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414338"/>
            <a:ext cx="8674100" cy="1501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E889D9-1733-4A99-B655-CB8665DBC8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2150" y="2068513"/>
            <a:ext cx="8674100" cy="49323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FAB426-74FE-4214-993F-749E9C5583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2150" y="7204075"/>
            <a:ext cx="2262188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299CE-AC45-4C84-83C4-D802A969087C}" type="datetimeFigureOut">
              <a:rPr lang="en-US" smtClean="0"/>
              <a:t>6/21/2025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B36681-E6FB-4DB2-AD94-9CCA029E0A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32163" y="7204075"/>
            <a:ext cx="3394075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CC3695-EB46-4DE1-A7D5-4C54609AEB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104063" y="7204075"/>
            <a:ext cx="2262187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312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hyperlink" Target="https://en.wikipedia.org/wiki/Internet_of_things" TargetMode="External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File:ETRX357_ZigBee_module_with_size_ref.JPG" TargetMode="External"/><Relationship Id="rId5" Type="http://schemas.openxmlformats.org/officeDocument/2006/relationships/image" Target="../media/image9.png"/><Relationship Id="rId4" Type="http://schemas.openxmlformats.org/officeDocument/2006/relationships/hyperlink" Target="https://en.wikipedia.org/wiki/zigbee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Mobile_ad_hoc_network" TargetMode="External"/><Relationship Id="rId3" Type="http://schemas.openxmlformats.org/officeDocument/2006/relationships/hyperlink" Target="https://www.networkcomputing.com/networking/wireless-beginners-part-1-rf-and-waves/1640728721" TargetMode="External"/><Relationship Id="rId7" Type="http://schemas.openxmlformats.org/officeDocument/2006/relationships/hyperlink" Target="https://en.wikipedia.org/wiki/Wireless_LAN" TargetMode="External"/><Relationship Id="rId12" Type="http://schemas.openxmlformats.org/officeDocument/2006/relationships/hyperlink" Target="https://arxiv.org/pdf/1611.00861.pdf" TargetMode="External"/><Relationship Id="rId2" Type="http://schemas.openxmlformats.org/officeDocument/2006/relationships/hyperlink" Target="https://en.wikipedia.org/wiki/OSI_mode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IEEE_802.11" TargetMode="External"/><Relationship Id="rId11" Type="http://schemas.openxmlformats.org/officeDocument/2006/relationships/hyperlink" Target="https://www.networkcomputing.com/wireless/wireless-site-surveys-basics/861543211" TargetMode="External"/><Relationship Id="rId5" Type="http://schemas.openxmlformats.org/officeDocument/2006/relationships/hyperlink" Target="http://student.ing-steen.se/wlan/Chapter_3.pdf" TargetMode="External"/><Relationship Id="rId10" Type="http://schemas.openxmlformats.org/officeDocument/2006/relationships/hyperlink" Target="https://www.securedgenetworks.com/blog/3-wlan-design-best-practices-essential-to-deliver-a-better-user-experience" TargetMode="External"/><Relationship Id="rId4" Type="http://schemas.openxmlformats.org/officeDocument/2006/relationships/hyperlink" Target="http://searchnetworking.techtarget.com/answer/Whats-the-difference-between-licensed-and-unlicensed-wireless" TargetMode="External"/><Relationship Id="rId9" Type="http://schemas.openxmlformats.org/officeDocument/2006/relationships/hyperlink" Target="https://www.diffen.com/difference/Bluetooth_vs_Wifi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57200" y="152400"/>
            <a:ext cx="9144000" cy="677108"/>
          </a:xfrm>
        </p:spPr>
        <p:txBody>
          <a:bodyPr/>
          <a:lstStyle/>
          <a:p>
            <a:pPr eaLnBrk="1" hangingPunct="1"/>
            <a:r>
              <a:rPr lang="en-US" sz="4400" b="1" dirty="0"/>
              <a:t>IT 4833</a:t>
            </a:r>
            <a:endParaRPr lang="en-US" sz="4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A96E43C-BC2B-4307-BAFC-C98478CDD153}"/>
              </a:ext>
            </a:extLst>
          </p:cNvPr>
          <p:cNvSpPr txBox="1"/>
          <p:nvPr/>
        </p:nvSpPr>
        <p:spPr>
          <a:xfrm>
            <a:off x="685800" y="3579968"/>
            <a:ext cx="8915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/>
              <a:t>WLAN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3D25ED-B556-405F-BEA0-E96BA17908A1}"/>
              </a:ext>
            </a:extLst>
          </p:cNvPr>
          <p:cNvSpPr txBox="1"/>
          <p:nvPr/>
        </p:nvSpPr>
        <p:spPr>
          <a:xfrm>
            <a:off x="685800" y="6324600"/>
            <a:ext cx="85871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Created by: Dr. Lei Li and Professor Darin Morrow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6926" t="62495" r="10163" b="2785"/>
          <a:stretch/>
        </p:blipFill>
        <p:spPr>
          <a:xfrm>
            <a:off x="922020" y="2293620"/>
            <a:ext cx="8214360" cy="29337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225868" y="6658110"/>
            <a:ext cx="7879080" cy="3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40" dirty="0"/>
              <a:t>Image source: http://</a:t>
            </a:r>
            <a:r>
              <a:rPr lang="en-US" sz="1540" dirty="0" err="1"/>
              <a:t>slideplayer.com</a:t>
            </a:r>
            <a:r>
              <a:rPr lang="en-US" sz="1540" dirty="0"/>
              <a:t>/slide/6083009/</a:t>
            </a:r>
          </a:p>
        </p:txBody>
      </p:sp>
    </p:spTree>
    <p:extLst>
      <p:ext uri="{BB962C8B-B14F-4D97-AF65-F5344CB8AC3E}">
        <p14:creationId xmlns:p14="http://schemas.microsoft.com/office/powerpoint/2010/main" val="15231225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WLAN Design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1384995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More than just one product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Wireless network are more complicated than ever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Iterative process (WLAN planning never stops)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4626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WLAN Site Survey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2215991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AP placement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Channel interference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Survey types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Passive site survey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Active site survey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Predictive site survey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0254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MANET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2031325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 mobile ad-hoc network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No fixed infrastructure is needed.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Good for military application, disaster relief, environmental monitoring etc.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Drawbacks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Network performance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Routing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8140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Bluetooth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2769989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Personal network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2.4Ghz unlicensed band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Low bandwidth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Lower power consumption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Smaller coverage range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Easy to use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972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Emerging Wireless Technology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984500" y="6667419"/>
            <a:ext cx="5397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Image source: </a:t>
            </a:r>
            <a:r>
              <a:rPr lang="en-US" sz="1200" dirty="0">
                <a:hlinkClick r:id="rId3"/>
              </a:rPr>
              <a:t>https://en.wikipedia.org/wiki/Internet_of_things</a:t>
            </a:r>
            <a:endParaRPr lang="en-US" sz="1200" dirty="0"/>
          </a:p>
          <a:p>
            <a:r>
              <a:rPr lang="fr-FR" sz="1200" dirty="0"/>
              <a:t>Image source: </a:t>
            </a:r>
            <a:r>
              <a:rPr lang="fr-FR" sz="1200" dirty="0">
                <a:hlinkClick r:id="rId4"/>
              </a:rPr>
              <a:t>https://en.wikipedia.org/wiki/zigbee</a:t>
            </a:r>
            <a:endParaRPr lang="fr-FR" sz="1200" dirty="0"/>
          </a:p>
          <a:p>
            <a:r>
              <a:rPr lang="fr-FR" sz="1200" dirty="0"/>
              <a:t>Image source: https://en.wikipedia.org/wiki/b;uetooth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EE6053-4844-F4C6-1215-3A2C0352BB8A}"/>
              </a:ext>
            </a:extLst>
          </p:cNvPr>
          <p:cNvSpPr txBox="1"/>
          <p:nvPr/>
        </p:nvSpPr>
        <p:spPr>
          <a:xfrm>
            <a:off x="561975" y="869083"/>
            <a:ext cx="6374765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Internet of Things (IoT): </a:t>
            </a:r>
            <a:r>
              <a:rPr lang="en-US" sz="2000" dirty="0"/>
              <a:t>Refers to a network of physical devices embedded with sensors, software, and other technologies that enable them to collect and exchange data over the internet or other communication networks</a:t>
            </a:r>
          </a:p>
          <a:p>
            <a:endParaRPr lang="en-US" sz="2000" dirty="0"/>
          </a:p>
          <a:p>
            <a:r>
              <a:rPr lang="en-US" sz="2000" b="1" dirty="0"/>
              <a:t>Zigbee: </a:t>
            </a:r>
            <a:r>
              <a:rPr lang="en-US" sz="2000" dirty="0"/>
              <a:t>A low-power, low-data-rate wireless mesh network standard designed for small-scale projects like home automation and medical device data collection. It operates on IEEE 802.15.4 and is known for its low power consumption and secure networking</a:t>
            </a:r>
          </a:p>
          <a:p>
            <a:endParaRPr lang="en-US" sz="2000" dirty="0"/>
          </a:p>
          <a:p>
            <a:r>
              <a:rPr lang="en-US" sz="2000" b="1" dirty="0"/>
              <a:t>Bluetooth Low Energy (BLE): </a:t>
            </a:r>
            <a:r>
              <a:rPr lang="en-US" sz="2000" dirty="0"/>
              <a:t>A wireless communication technology designed to provide reduced power consumption while maintaining a similar communication range to classic Bluetooth. It is commonly used in applications like healthcare, fitness, and smart home devices 5 6.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C41DDE7-2FF2-2D8A-A2BD-7A0C3A5D26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6740" y="781815"/>
            <a:ext cx="2476500" cy="1396746"/>
          </a:xfrm>
          <a:prstGeom prst="rect">
            <a:avLst/>
          </a:prstGeom>
        </p:spPr>
      </p:pic>
      <p:sp>
        <p:nvSpPr>
          <p:cNvPr id="14" name="Rectangle 2">
            <a:extLst>
              <a:ext uri="{FF2B5EF4-FFF2-40B4-BE49-F238E27FC236}">
                <a16:creationId xmlns:a16="http://schemas.microsoft.com/office/drawing/2014/main" id="{20BF71C0-1377-5735-76CA-BB805D8C23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7600" y="3740465"/>
            <a:ext cx="13716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 Zigbee device</a:t>
            </a:r>
          </a:p>
        </p:txBody>
      </p:sp>
      <p:pic>
        <p:nvPicPr>
          <p:cNvPr id="1027" name="Picture 3">
            <a:hlinkClick r:id="rId6"/>
            <a:extLst>
              <a:ext uri="{FF2B5EF4-FFF2-40B4-BE49-F238E27FC236}">
                <a16:creationId xmlns:a16="http://schemas.microsoft.com/office/drawing/2014/main" id="{75EEC1BF-F5A6-D08B-7982-3C715E0CBB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6585" y="2361471"/>
            <a:ext cx="2202815" cy="1471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3AA4DFC-BEC2-A8BD-6C27-6846F48211E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62800" y="4852108"/>
            <a:ext cx="2006600" cy="659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7241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Reference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Praphul Chandra, Bulletproof Wireless Security: GSM, UMTS, 802.11, and Ad Hoc Security, ELSEVIER, 2005.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Jim Doherty, Wireless and Mobile Device Security, Jones &amp; Bartlett Learning, 2016.</a:t>
            </a:r>
            <a:endParaRPr lang="en-US" dirty="0">
              <a:hlinkClick r:id="rId2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u="sng" dirty="0">
                <a:hlinkClick r:id="rId3"/>
              </a:rPr>
              <a:t>https://www.networkcomputing.com/networking/wireless-beginners-part-1-rf-and-waves/1640728721</a:t>
            </a: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u="sng" dirty="0">
                <a:hlinkClick r:id="rId4"/>
              </a:rPr>
              <a:t>http://searchnetworking.techtarget.com/answer/Whats-the-difference-between-licensed-and-unlicensed-wireless</a:t>
            </a: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u="sng" dirty="0">
                <a:hlinkClick r:id="rId5"/>
              </a:rPr>
              <a:t>http://student.ing-steen.se/wlan/Chapter_3.pdf</a:t>
            </a: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u="sng" dirty="0">
                <a:hlinkClick r:id="rId6"/>
              </a:rPr>
              <a:t>https://en.wikipedia.org/wiki/IEEE_802.11</a:t>
            </a:r>
            <a:r>
              <a:rPr lang="en-US" dirty="0"/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u="sng" dirty="0">
                <a:hlinkClick r:id="rId7"/>
              </a:rPr>
              <a:t>https://en.wikipedia.org/wiki/Wireless_LAN</a:t>
            </a: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u="sng" dirty="0">
                <a:hlinkClick r:id="rId8"/>
              </a:rPr>
              <a:t>https://en.wikipedia.org/wiki/Mobile_ad_hoc_network</a:t>
            </a: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u="sng" dirty="0">
                <a:hlinkClick r:id="rId9"/>
              </a:rPr>
              <a:t>https://www.diffen.com/difference/Bluetooth_vs_Wifi</a:t>
            </a:r>
            <a:r>
              <a:rPr lang="en-US" dirty="0"/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u="sng" dirty="0">
                <a:hlinkClick r:id="rId10"/>
              </a:rPr>
              <a:t>https://www.securedgenetworks.com/blog/3-wlan-design-best-practices-essential-to-deliver-a-better-user-experience</a:t>
            </a: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u="sng" dirty="0">
                <a:hlinkClick r:id="rId11"/>
              </a:rPr>
              <a:t>https://www.networkcomputing.com/wireless/wireless-site-surveys-basics/861543211</a:t>
            </a:r>
            <a:r>
              <a:rPr lang="en-US" dirty="0"/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u="sng" dirty="0">
                <a:hlinkClick r:id="rId12"/>
              </a:rPr>
              <a:t>https://arxiv.org/pdf/1611.00861.pdf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310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pPr eaLnBrk="1" hangingPunct="1"/>
            <a:r>
              <a:rPr lang="en-US" dirty="0"/>
              <a:t>Road Map</a:t>
            </a:r>
          </a:p>
        </p:txBody>
      </p:sp>
      <p:pic>
        <p:nvPicPr>
          <p:cNvPr id="14340" name="Picture 8" descr="j030343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3817" y="872033"/>
            <a:ext cx="1884601" cy="135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419099" y="2712720"/>
            <a:ext cx="1906565" cy="596798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sz="1760" dirty="0">
                <a:solidFill>
                  <a:schemeClr val="tx1"/>
                </a:solidFill>
              </a:rPr>
              <a:t>Introduction</a:t>
            </a:r>
          </a:p>
        </p:txBody>
      </p:sp>
      <p:sp>
        <p:nvSpPr>
          <p:cNvPr id="38" name="Rectangle 37"/>
          <p:cNvSpPr/>
          <p:nvPr/>
        </p:nvSpPr>
        <p:spPr>
          <a:xfrm>
            <a:off x="7697269" y="2712720"/>
            <a:ext cx="2025852" cy="58674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sz="1760" dirty="0">
                <a:solidFill>
                  <a:schemeClr val="tx1"/>
                </a:solidFill>
              </a:rPr>
              <a:t>Security Auditing &amp; Risk Analysis</a:t>
            </a:r>
          </a:p>
        </p:txBody>
      </p:sp>
      <p:sp>
        <p:nvSpPr>
          <p:cNvPr id="40" name="Rectangle 39"/>
          <p:cNvSpPr/>
          <p:nvPr/>
        </p:nvSpPr>
        <p:spPr>
          <a:xfrm>
            <a:off x="419101" y="3649742"/>
            <a:ext cx="1906565" cy="586739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540" dirty="0">
                <a:solidFill>
                  <a:schemeClr val="tx2"/>
                </a:solidFill>
              </a:rPr>
              <a:t>Evolution of Wireless Network</a:t>
            </a:r>
          </a:p>
        </p:txBody>
      </p:sp>
      <p:cxnSp>
        <p:nvCxnSpPr>
          <p:cNvPr id="48" name="Straight Connector 47"/>
          <p:cNvCxnSpPr/>
          <p:nvPr/>
        </p:nvCxnSpPr>
        <p:spPr>
          <a:xfrm>
            <a:off x="1372383" y="3309519"/>
            <a:ext cx="1" cy="3402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/>
          <p:cNvSpPr/>
          <p:nvPr/>
        </p:nvSpPr>
        <p:spPr>
          <a:xfrm>
            <a:off x="2725311" y="2722778"/>
            <a:ext cx="2067375" cy="58674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sz="1760" dirty="0">
                <a:solidFill>
                  <a:schemeClr val="tx1"/>
                </a:solidFill>
              </a:rPr>
              <a:t>WLAN</a:t>
            </a:r>
          </a:p>
          <a:p>
            <a:pPr algn="ctr">
              <a:lnSpc>
                <a:spcPct val="90000"/>
              </a:lnSpc>
            </a:pPr>
            <a:r>
              <a:rPr lang="en-US" sz="1760" dirty="0">
                <a:solidFill>
                  <a:schemeClr val="tx1"/>
                </a:solidFill>
              </a:rPr>
              <a:t>Security</a:t>
            </a:r>
          </a:p>
        </p:txBody>
      </p:sp>
      <p:sp>
        <p:nvSpPr>
          <p:cNvPr id="51" name="Rectangle 50"/>
          <p:cNvSpPr/>
          <p:nvPr/>
        </p:nvSpPr>
        <p:spPr>
          <a:xfrm>
            <a:off x="2725311" y="3649742"/>
            <a:ext cx="2067375" cy="586740"/>
          </a:xfrm>
          <a:prstGeom prst="rect">
            <a:avLst/>
          </a:prstGeom>
          <a:solidFill>
            <a:srgbClr val="0060A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en-US" sz="1540" dirty="0">
                <a:solidFill>
                  <a:schemeClr val="bg1"/>
                </a:solidFill>
              </a:rPr>
              <a:t>WLAN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1540" dirty="0">
                <a:solidFill>
                  <a:schemeClr val="bg1"/>
                </a:solidFill>
              </a:rPr>
              <a:t>Overview </a:t>
            </a:r>
          </a:p>
        </p:txBody>
      </p:sp>
      <p:sp>
        <p:nvSpPr>
          <p:cNvPr id="52" name="Rectangle 51"/>
          <p:cNvSpPr/>
          <p:nvPr/>
        </p:nvSpPr>
        <p:spPr>
          <a:xfrm>
            <a:off x="2725311" y="4586761"/>
            <a:ext cx="2067375" cy="58674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lnSpc>
                <a:spcPct val="90000"/>
              </a:lnSpc>
              <a:defRPr/>
            </a:pPr>
            <a:r>
              <a:rPr lang="en-US" sz="1540" dirty="0">
                <a:solidFill>
                  <a:schemeClr val="tx2"/>
                </a:solidFill>
              </a:rPr>
              <a:t>WLAN Threats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1540" dirty="0">
                <a:solidFill>
                  <a:schemeClr val="tx2"/>
                </a:solidFill>
              </a:rPr>
              <a:t>&amp; Vulnerabilities</a:t>
            </a:r>
          </a:p>
        </p:txBody>
      </p:sp>
      <p:cxnSp>
        <p:nvCxnSpPr>
          <p:cNvPr id="53" name="Straight Connector 52"/>
          <p:cNvCxnSpPr/>
          <p:nvPr/>
        </p:nvCxnSpPr>
        <p:spPr>
          <a:xfrm>
            <a:off x="3758998" y="3309519"/>
            <a:ext cx="0" cy="3402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3758998" y="4236482"/>
            <a:ext cx="0" cy="3502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ight Arrow 54"/>
          <p:cNvSpPr/>
          <p:nvPr/>
        </p:nvSpPr>
        <p:spPr>
          <a:xfrm>
            <a:off x="2394305" y="2959911"/>
            <a:ext cx="251460" cy="167640"/>
          </a:xfrm>
          <a:prstGeom prst="rightArrow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</a:pPr>
            <a:endParaRPr lang="en-US" sz="1760">
              <a:solidFill>
                <a:schemeClr val="tx1"/>
              </a:solidFill>
            </a:endParaRPr>
          </a:p>
        </p:txBody>
      </p:sp>
      <p:sp>
        <p:nvSpPr>
          <p:cNvPr id="56" name="Right Arrow 55"/>
          <p:cNvSpPr/>
          <p:nvPr/>
        </p:nvSpPr>
        <p:spPr>
          <a:xfrm>
            <a:off x="7329062" y="2922402"/>
            <a:ext cx="251460" cy="167640"/>
          </a:xfrm>
          <a:prstGeom prst="rightArrow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</a:pPr>
            <a:endParaRPr lang="en-US" sz="1760">
              <a:solidFill>
                <a:schemeClr val="tx1"/>
              </a:solidFill>
            </a:endParaRPr>
          </a:p>
        </p:txBody>
      </p:sp>
      <p:sp>
        <p:nvSpPr>
          <p:cNvPr id="57" name="Right Arrow 56"/>
          <p:cNvSpPr/>
          <p:nvPr/>
        </p:nvSpPr>
        <p:spPr>
          <a:xfrm>
            <a:off x="4911519" y="2959911"/>
            <a:ext cx="251460" cy="167640"/>
          </a:xfrm>
          <a:prstGeom prst="rightArrow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</a:pPr>
            <a:endParaRPr lang="en-US" sz="1760">
              <a:solidFill>
                <a:schemeClr val="tx1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419099" y="4576705"/>
            <a:ext cx="1906565" cy="586739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US" sz="1540" dirty="0" err="1">
                <a:solidFill>
                  <a:schemeClr val="tx2"/>
                </a:solidFill>
              </a:rPr>
              <a:t>Infro</a:t>
            </a:r>
            <a:r>
              <a:rPr lang="en-US" sz="1540">
                <a:solidFill>
                  <a:schemeClr val="tx2"/>
                </a:solidFill>
              </a:rPr>
              <a:t>. </a:t>
            </a:r>
            <a:r>
              <a:rPr lang="en-US" sz="1540" dirty="0">
                <a:solidFill>
                  <a:schemeClr val="tx2"/>
                </a:solidFill>
              </a:rPr>
              <a:t>Security</a:t>
            </a:r>
          </a:p>
          <a:p>
            <a:pPr algn="ctr"/>
            <a:r>
              <a:rPr lang="en-US" sz="1540" dirty="0">
                <a:solidFill>
                  <a:schemeClr val="tx2"/>
                </a:solidFill>
              </a:rPr>
              <a:t>Essentials</a:t>
            </a:r>
          </a:p>
        </p:txBody>
      </p:sp>
      <p:cxnSp>
        <p:nvCxnSpPr>
          <p:cNvPr id="59" name="Straight Connector 58"/>
          <p:cNvCxnSpPr/>
          <p:nvPr/>
        </p:nvCxnSpPr>
        <p:spPr>
          <a:xfrm>
            <a:off x="1360917" y="4233216"/>
            <a:ext cx="11465" cy="3434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2735851" y="5523781"/>
            <a:ext cx="2067375" cy="541739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lnSpc>
                <a:spcPct val="90000"/>
              </a:lnSpc>
              <a:defRPr/>
            </a:pPr>
            <a:r>
              <a:rPr lang="en-US" sz="1540" dirty="0">
                <a:solidFill>
                  <a:schemeClr val="tx2"/>
                </a:solidFill>
              </a:rPr>
              <a:t>WLAN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1540" dirty="0">
                <a:solidFill>
                  <a:schemeClr val="tx2"/>
                </a:solidFill>
              </a:rPr>
              <a:t>Security</a:t>
            </a:r>
          </a:p>
        </p:txBody>
      </p:sp>
      <p:cxnSp>
        <p:nvCxnSpPr>
          <p:cNvPr id="61" name="Straight Connector 60"/>
          <p:cNvCxnSpPr/>
          <p:nvPr/>
        </p:nvCxnSpPr>
        <p:spPr>
          <a:xfrm>
            <a:off x="3769538" y="5163443"/>
            <a:ext cx="0" cy="3603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>
            <a:off x="2735851" y="6415800"/>
            <a:ext cx="2067375" cy="541739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lnSpc>
                <a:spcPct val="90000"/>
              </a:lnSpc>
              <a:defRPr/>
            </a:pPr>
            <a:r>
              <a:rPr lang="en-US" sz="1540" dirty="0">
                <a:solidFill>
                  <a:schemeClr val="tx2"/>
                </a:solidFill>
              </a:rPr>
              <a:t>WLAN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1540" dirty="0">
                <a:solidFill>
                  <a:schemeClr val="tx2"/>
                </a:solidFill>
              </a:rPr>
              <a:t>Security Tools</a:t>
            </a:r>
          </a:p>
        </p:txBody>
      </p:sp>
      <p:cxnSp>
        <p:nvCxnSpPr>
          <p:cNvPr id="63" name="Straight Connector 62"/>
          <p:cNvCxnSpPr/>
          <p:nvPr/>
        </p:nvCxnSpPr>
        <p:spPr>
          <a:xfrm>
            <a:off x="3750413" y="6055462"/>
            <a:ext cx="0" cy="3603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/>
          <p:cNvSpPr/>
          <p:nvPr/>
        </p:nvSpPr>
        <p:spPr>
          <a:xfrm>
            <a:off x="5230247" y="2712720"/>
            <a:ext cx="2031549" cy="58674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sz="1760" dirty="0">
                <a:solidFill>
                  <a:schemeClr val="tx1"/>
                </a:solidFill>
              </a:rPr>
              <a:t>Mobile</a:t>
            </a:r>
          </a:p>
          <a:p>
            <a:pPr algn="ctr">
              <a:lnSpc>
                <a:spcPct val="90000"/>
              </a:lnSpc>
            </a:pPr>
            <a:r>
              <a:rPr lang="en-US" sz="1760" dirty="0">
                <a:solidFill>
                  <a:schemeClr val="tx1"/>
                </a:solidFill>
              </a:rPr>
              <a:t>Security</a:t>
            </a:r>
          </a:p>
        </p:txBody>
      </p:sp>
      <p:sp>
        <p:nvSpPr>
          <p:cNvPr id="65" name="Rectangle 64"/>
          <p:cNvSpPr/>
          <p:nvPr/>
        </p:nvSpPr>
        <p:spPr>
          <a:xfrm>
            <a:off x="5230247" y="3646475"/>
            <a:ext cx="2031549" cy="579949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US" sz="1540" dirty="0">
                <a:solidFill>
                  <a:schemeClr val="tx2"/>
                </a:solidFill>
              </a:rPr>
              <a:t>Mobile Network</a:t>
            </a:r>
          </a:p>
          <a:p>
            <a:pPr algn="ctr"/>
            <a:r>
              <a:rPr lang="en-US" sz="1540" dirty="0">
                <a:solidFill>
                  <a:schemeClr val="tx2"/>
                </a:solidFill>
              </a:rPr>
              <a:t>Overview</a:t>
            </a:r>
          </a:p>
        </p:txBody>
      </p:sp>
      <p:sp>
        <p:nvSpPr>
          <p:cNvPr id="66" name="Rectangle 65"/>
          <p:cNvSpPr/>
          <p:nvPr/>
        </p:nvSpPr>
        <p:spPr>
          <a:xfrm>
            <a:off x="5228997" y="4586762"/>
            <a:ext cx="2031549" cy="57075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US" sz="1540" dirty="0">
                <a:solidFill>
                  <a:schemeClr val="tx2"/>
                </a:solidFill>
              </a:rPr>
              <a:t>Cellular Network </a:t>
            </a:r>
          </a:p>
          <a:p>
            <a:pPr algn="ctr"/>
            <a:r>
              <a:rPr lang="en-US" sz="1540" dirty="0">
                <a:solidFill>
                  <a:schemeClr val="tx2"/>
                </a:solidFill>
              </a:rPr>
              <a:t>Security</a:t>
            </a:r>
          </a:p>
        </p:txBody>
      </p:sp>
      <p:cxnSp>
        <p:nvCxnSpPr>
          <p:cNvPr id="67" name="Straight Connector 66"/>
          <p:cNvCxnSpPr/>
          <p:nvPr/>
        </p:nvCxnSpPr>
        <p:spPr>
          <a:xfrm>
            <a:off x="6246021" y="3299460"/>
            <a:ext cx="0" cy="3470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H="1">
            <a:off x="6244771" y="4226423"/>
            <a:ext cx="1250" cy="3603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tangle 68"/>
          <p:cNvSpPr/>
          <p:nvPr/>
        </p:nvSpPr>
        <p:spPr>
          <a:xfrm>
            <a:off x="5228997" y="5529711"/>
            <a:ext cx="2031549" cy="52575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lnSpc>
                <a:spcPct val="90000"/>
              </a:lnSpc>
              <a:defRPr/>
            </a:pPr>
            <a:r>
              <a:rPr lang="en-US" sz="1540" dirty="0">
                <a:solidFill>
                  <a:schemeClr val="tx2"/>
                </a:solidFill>
              </a:rPr>
              <a:t>Mobile Security 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1540" dirty="0">
                <a:solidFill>
                  <a:schemeClr val="tx2"/>
                </a:solidFill>
              </a:rPr>
              <a:t>Threats</a:t>
            </a:r>
          </a:p>
        </p:txBody>
      </p:sp>
      <p:cxnSp>
        <p:nvCxnSpPr>
          <p:cNvPr id="70" name="Straight Connector 69"/>
          <p:cNvCxnSpPr/>
          <p:nvPr/>
        </p:nvCxnSpPr>
        <p:spPr>
          <a:xfrm>
            <a:off x="6225646" y="5163443"/>
            <a:ext cx="0" cy="3603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6225645" y="6055219"/>
            <a:ext cx="0" cy="3603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Rectangle 71"/>
          <p:cNvSpPr/>
          <p:nvPr/>
        </p:nvSpPr>
        <p:spPr>
          <a:xfrm>
            <a:off x="5209870" y="6427660"/>
            <a:ext cx="2031549" cy="52575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lnSpc>
                <a:spcPct val="90000"/>
              </a:lnSpc>
              <a:defRPr/>
            </a:pPr>
            <a:r>
              <a:rPr lang="en-US" sz="1540" dirty="0">
                <a:solidFill>
                  <a:schemeClr val="tx2"/>
                </a:solidFill>
              </a:rPr>
              <a:t>Mobile Devices 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1540" dirty="0">
                <a:solidFill>
                  <a:schemeClr val="tx2"/>
                </a:solidFill>
              </a:rPr>
              <a:t>Security</a:t>
            </a:r>
          </a:p>
        </p:txBody>
      </p:sp>
    </p:spTree>
    <p:extLst>
      <p:ext uri="{BB962C8B-B14F-4D97-AF65-F5344CB8AC3E}">
        <p14:creationId xmlns:p14="http://schemas.microsoft.com/office/powerpoint/2010/main" val="2878676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Learning Outcomes</a:t>
            </a:r>
          </a:p>
        </p:txBody>
      </p:sp>
      <p:sp>
        <p:nvSpPr>
          <p:cNvPr id="1536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573024" y="1593532"/>
            <a:ext cx="9052560" cy="4945380"/>
          </a:xfrm>
        </p:spPr>
        <p:txBody>
          <a:bodyPr>
            <a:normAutofit/>
          </a:bodyPr>
          <a:lstStyle/>
          <a:p>
            <a:r>
              <a:rPr lang="en-US" dirty="0"/>
              <a:t>After this module, a student will be able to: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Describe the signaling technology for WLAN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Identify the common 802.11 standards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Describe how WLAN works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Describe mobile ad hoc network (MANET)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Explain what’s Bluetooth and how it different from Wi-Fi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Discuss the essentials for WLAN design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Discuss the basics of Wireless LAN site survey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Discuss the emerging technology in WLAN</a:t>
            </a:r>
            <a:endParaRPr lang="en-US" dirty="0"/>
          </a:p>
        </p:txBody>
      </p:sp>
      <p:pic>
        <p:nvPicPr>
          <p:cNvPr id="15365" name="Picture 5" descr="F:\lilei\Courses\CSU Fall 2007\Microsoft Clip Art\j023629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6780" y="1120140"/>
            <a:ext cx="228968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0823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WLAN Signaling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2769989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Radio frequency technology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Use 2.4GHz and 5 GHz unlicensed bands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Free to use without government license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Propagation problem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May interfere with other networks and other devices using the same band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2683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Propagation Problems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5000" t="5555" r="5000" b="32222"/>
          <a:stretch/>
        </p:blipFill>
        <p:spPr>
          <a:xfrm>
            <a:off x="502920" y="1371600"/>
            <a:ext cx="9052560" cy="46939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63466" y="7085331"/>
            <a:ext cx="7627620" cy="3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40" dirty="0"/>
              <a:t>Image source: https://</a:t>
            </a:r>
            <a:r>
              <a:rPr lang="en-US" sz="1540" dirty="0" err="1"/>
              <a:t>home.ubalt.edu</a:t>
            </a:r>
            <a:r>
              <a:rPr lang="en-US" sz="1540" dirty="0"/>
              <a:t>/</a:t>
            </a:r>
            <a:r>
              <a:rPr lang="en-US" sz="1540" dirty="0" err="1"/>
              <a:t>abento</a:t>
            </a:r>
            <a:r>
              <a:rPr lang="en-US" sz="1540" dirty="0"/>
              <a:t>/427/adapters2/sld073.htm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844040" y="6316980"/>
            <a:ext cx="6202680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80" b="1" dirty="0"/>
              <a:t>Most serious: Multipath interference </a:t>
            </a:r>
          </a:p>
        </p:txBody>
      </p:sp>
    </p:spTree>
    <p:extLst>
      <p:ext uri="{BB962C8B-B14F-4D97-AF65-F5344CB8AC3E}">
        <p14:creationId xmlns:p14="http://schemas.microsoft.com/office/powerpoint/2010/main" val="14784317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Spread Spectrum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2585323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Narrow band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Smaller channel bandwidth and greater transmission power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Spread Spectrum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Used by WLAN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Larger channel bandwidth and lower power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Reduce interference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FHSS &amp; DSSS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2482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WLAN Standards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461665"/>
          </a:xfrm>
        </p:spPr>
        <p:txBody>
          <a:bodyPr/>
          <a:lstStyle/>
          <a:p>
            <a:r>
              <a:rPr lang="en-US" dirty="0"/>
              <a:t>802.11 workgroup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977222"/>
            <a:ext cx="7543800" cy="41787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22020" y="7106286"/>
            <a:ext cx="7962900" cy="3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40" dirty="0"/>
              <a:t>http://</a:t>
            </a:r>
            <a:r>
              <a:rPr lang="en-US" sz="1540" dirty="0" err="1"/>
              <a:t>www.l-com.com</a:t>
            </a:r>
            <a:r>
              <a:rPr lang="en-US" sz="1540" dirty="0"/>
              <a:t>/blog/post/2015/12/17/</a:t>
            </a:r>
            <a:r>
              <a:rPr lang="en-US" sz="1540" dirty="0" err="1"/>
              <a:t>WiFi</a:t>
            </a:r>
            <a:r>
              <a:rPr lang="en-US" sz="1540" dirty="0"/>
              <a:t>-Alphabet-</a:t>
            </a:r>
            <a:r>
              <a:rPr lang="en-US" sz="1540" dirty="0" err="1"/>
              <a:t>Soup.aspx</a:t>
            </a:r>
            <a:endParaRPr lang="en-US" sz="1540" dirty="0"/>
          </a:p>
        </p:txBody>
      </p:sp>
    </p:spTree>
    <p:extLst>
      <p:ext uri="{BB962C8B-B14F-4D97-AF65-F5344CB8AC3E}">
        <p14:creationId xmlns:p14="http://schemas.microsoft.com/office/powerpoint/2010/main" val="2258848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WLAN Topology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2031325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Extension of wired network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Topology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Stations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Basic service set/extended service set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Distribution system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Access point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4201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461665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-784" t="19938" r="3918" b="11169"/>
          <a:stretch/>
        </p:blipFill>
        <p:spPr>
          <a:xfrm>
            <a:off x="712470" y="1371600"/>
            <a:ext cx="8633460" cy="46101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57300" y="7168592"/>
            <a:ext cx="7795260" cy="3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40" dirty="0"/>
              <a:t>Image source: https://</a:t>
            </a:r>
            <a:r>
              <a:rPr lang="en-US" sz="1540" dirty="0" err="1"/>
              <a:t>www.slideshare.net</a:t>
            </a:r>
            <a:r>
              <a:rPr lang="en-US" sz="1540" dirty="0"/>
              <a:t>/</a:t>
            </a:r>
            <a:r>
              <a:rPr lang="en-US" sz="1540" dirty="0" err="1"/>
              <a:t>AhmarShoebHashmi</a:t>
            </a:r>
            <a:r>
              <a:rPr lang="en-US" sz="1540" dirty="0"/>
              <a:t>/14-wireless-lan</a:t>
            </a:r>
          </a:p>
        </p:txBody>
      </p:sp>
    </p:spTree>
    <p:extLst>
      <p:ext uri="{BB962C8B-B14F-4D97-AF65-F5344CB8AC3E}">
        <p14:creationId xmlns:p14="http://schemas.microsoft.com/office/powerpoint/2010/main" val="11400111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720</Words>
  <Application>Microsoft Office PowerPoint</Application>
  <PresentationFormat>Custom</PresentationFormat>
  <Paragraphs>132</Paragraphs>
  <Slides>16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Arial Narrow</vt:lpstr>
      <vt:lpstr>Calibri</vt:lpstr>
      <vt:lpstr>Calibri Light</vt:lpstr>
      <vt:lpstr>Times New Roman</vt:lpstr>
      <vt:lpstr>Office Theme</vt:lpstr>
      <vt:lpstr>Custom Design</vt:lpstr>
      <vt:lpstr>IT 4833</vt:lpstr>
      <vt:lpstr>Road Map</vt:lpstr>
      <vt:lpstr>Learning Outcomes</vt:lpstr>
      <vt:lpstr>WLAN Signaling</vt:lpstr>
      <vt:lpstr>Propagation Problems</vt:lpstr>
      <vt:lpstr>Spread Spectrum</vt:lpstr>
      <vt:lpstr>WLAN Standards</vt:lpstr>
      <vt:lpstr>WLAN Topology </vt:lpstr>
      <vt:lpstr>PowerPoint Presentation</vt:lpstr>
      <vt:lpstr>PowerPoint Presentation</vt:lpstr>
      <vt:lpstr>WLAN Design</vt:lpstr>
      <vt:lpstr>WLAN Site Survey</vt:lpstr>
      <vt:lpstr>MANET</vt:lpstr>
      <vt:lpstr>Bluetooth</vt:lpstr>
      <vt:lpstr>Emerging Wireless Technology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2022-02-09T22:15:00Z</dcterms:created>
  <dcterms:modified xsi:type="dcterms:W3CDTF">2025-06-21T17:17:10Z</dcterms:modified>
</cp:coreProperties>
</file>