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14"/>
  </p:notesMasterIdLst>
  <p:sldIdLst>
    <p:sldId id="258" r:id="rId3"/>
    <p:sldId id="382" r:id="rId4"/>
    <p:sldId id="383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85" r:id="rId13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86497" autoAdjust="0"/>
  </p:normalViewPr>
  <p:slideViewPr>
    <p:cSldViewPr>
      <p:cViewPr varScale="1">
        <p:scale>
          <a:sx n="60" d="100"/>
          <a:sy n="60" d="100"/>
        </p:scale>
        <p:origin x="2088" y="3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rgbClr val="FFFF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1890C6-9F99-41BB-B0EA-6322FAAFCC31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aylored.com/blog/what-is-byod-and-how-does-it-impact-your-wireless-network/" TargetMode="External"/><Relationship Id="rId3" Type="http://schemas.openxmlformats.org/officeDocument/2006/relationships/hyperlink" Target="https://askleo.com/whats_the_difference_between_a_mac_address_and_an_ip_address/" TargetMode="External"/><Relationship Id="rId7" Type="http://schemas.openxmlformats.org/officeDocument/2006/relationships/hyperlink" Target="http://g3ict.org/download/p/fileId_920/productId_233" TargetMode="External"/><Relationship Id="rId2" Type="http://schemas.openxmlformats.org/officeDocument/2006/relationships/hyperlink" Target="https://en.wikipedia.org/wiki/OSI_mode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ablefree.net/wireless-technology/history-of-wifi-technology/" TargetMode="External"/><Relationship Id="rId5" Type="http://schemas.openxmlformats.org/officeDocument/2006/relationships/hyperlink" Target="http://www.rfwireless-world.com/Terminology/circuit-switching-vs-packet-switching.html" TargetMode="External"/><Relationship Id="rId4" Type="http://schemas.openxmlformats.org/officeDocument/2006/relationships/hyperlink" Target="https://www.webopedia.com/DidYouKnow/Internet/ipv6_ipv4_difference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IT 4833</a:t>
            </a:r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Evolution of Wireless Network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Dr. Lei Li and Professor Darin Morrow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Social &amp; Economic Impacts of Wireless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Health care industry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Financial sector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Education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Bring Your Own Device (BYOD)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76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Praphul Chandra, Bulletproof Wireless Security: GSM, UMTS, 802.11, and Ad Hoc Security, ELSEVIER, 2005.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Jim Doherty, Wireless and Mobile Device Security, Jones &amp; Bartlett Learning, 2016.</a:t>
            </a:r>
            <a:endParaRPr lang="en-US" dirty="0">
              <a:hlinkClick r:id="rId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2"/>
              </a:rPr>
              <a:t>https://en.wikipedia.org/wiki/OSI_model</a:t>
            </a:r>
            <a:r>
              <a:rPr lang="en-US" u="sng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3"/>
              </a:rPr>
              <a:t>https://askleo.com/whats_the_difference_between_a_mac_address_and_an_ip_address/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4"/>
              </a:rPr>
              <a:t>https://www.webopedia.com/DidYouKnow/Internet/ipv6_ipv4_difference.html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5"/>
              </a:rPr>
              <a:t>http://www.rfwireless-world.com/Terminology/circuit-switching-vs-packet-switching.html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6"/>
              </a:rPr>
              <a:t>http://www.cablefree.net/wireless-technology/history-of-wifi-technology/</a:t>
            </a:r>
            <a:r>
              <a:rPr lang="en-US" u="sng" dirty="0"/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7"/>
              </a:rPr>
              <a:t>http://g3ict.org/download/p/fileId_920/productId_233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>
                <a:hlinkClick r:id="rId8"/>
              </a:rPr>
              <a:t>https://www.taylored.com/blog/what-is-byod-and-how-does-it-impact-your-wireless-network/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10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pPr eaLnBrk="1" hangingPunct="1"/>
            <a:r>
              <a:rPr lang="en-US" dirty="0"/>
              <a:t>Road Map</a:t>
            </a:r>
          </a:p>
        </p:txBody>
      </p:sp>
      <p:pic>
        <p:nvPicPr>
          <p:cNvPr id="14340" name="Picture 8" descr="j030343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17" y="872033"/>
            <a:ext cx="1884601" cy="135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9099" y="2712720"/>
            <a:ext cx="1906565" cy="5967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697269" y="2712720"/>
            <a:ext cx="2025852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 Auditing &amp; Risk Analysis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19101" y="3649742"/>
            <a:ext cx="1906565" cy="586739"/>
          </a:xfrm>
          <a:prstGeom prst="rect">
            <a:avLst/>
          </a:prstGeom>
          <a:solidFill>
            <a:srgbClr val="0060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540" dirty="0">
                <a:solidFill>
                  <a:schemeClr val="bg1"/>
                </a:solidFill>
              </a:rPr>
              <a:t>Evolution of Wireless Network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1372383" y="3309519"/>
            <a:ext cx="1" cy="340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2725311" y="2722778"/>
            <a:ext cx="2067375" cy="2450723"/>
            <a:chOff x="1966568" y="2371344"/>
            <a:chExt cx="1524000" cy="2227930"/>
          </a:xfrm>
        </p:grpSpPr>
        <p:sp>
          <p:nvSpPr>
            <p:cNvPr id="50" name="Rectangle 49"/>
            <p:cNvSpPr/>
            <p:nvPr/>
          </p:nvSpPr>
          <p:spPr>
            <a:xfrm>
              <a:off x="1966568" y="2371344"/>
              <a:ext cx="1524000" cy="5334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en-US" sz="1760" dirty="0">
                  <a:solidFill>
                    <a:schemeClr val="tx1"/>
                  </a:solidFill>
                </a:rPr>
                <a:t>WLAN</a:t>
              </a:r>
            </a:p>
            <a:p>
              <a:pPr algn="ctr">
                <a:lnSpc>
                  <a:spcPct val="90000"/>
                </a:lnSpc>
              </a:pPr>
              <a:r>
                <a:rPr lang="en-US" sz="1760" dirty="0">
                  <a:solidFill>
                    <a:schemeClr val="tx1"/>
                  </a:solidFill>
                </a:rPr>
                <a:t>Security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966568" y="3214038"/>
              <a:ext cx="15240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WLAN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Overview 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66568" y="4065874"/>
              <a:ext cx="15240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WLAN Threats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/>
                  </a:solidFill>
                </a:rPr>
                <a:t>&amp; Vulnerabilities</a:t>
              </a: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2728568" y="2904744"/>
              <a:ext cx="0" cy="309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728568" y="3747438"/>
              <a:ext cx="0" cy="3184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ight Arrow 54"/>
          <p:cNvSpPr/>
          <p:nvPr/>
        </p:nvSpPr>
        <p:spPr>
          <a:xfrm>
            <a:off x="2394305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>
            <a:off x="7329062" y="2922402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4911519" y="2959911"/>
            <a:ext cx="251460" cy="167640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endParaRPr lang="en-US" sz="176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19099" y="4576705"/>
            <a:ext cx="1906565" cy="586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Infor. Security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Essentials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1360917" y="4233216"/>
            <a:ext cx="11465" cy="343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35851" y="5523781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3769538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735851" y="6415800"/>
            <a:ext cx="2067375" cy="5417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WLAN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 Tools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3750413" y="6055462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230247" y="2712720"/>
            <a:ext cx="2031549" cy="58674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Mobile</a:t>
            </a:r>
          </a:p>
          <a:p>
            <a:pPr algn="ctr">
              <a:lnSpc>
                <a:spcPct val="90000"/>
              </a:lnSpc>
            </a:pPr>
            <a:r>
              <a:rPr lang="en-US" sz="1760" dirty="0">
                <a:solidFill>
                  <a:schemeClr val="tx1"/>
                </a:solidFill>
              </a:rPr>
              <a:t>Security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230247" y="3646475"/>
            <a:ext cx="2031549" cy="57994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Mobile Network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Overview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228997" y="4586762"/>
            <a:ext cx="2031549" cy="5707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540" dirty="0">
                <a:solidFill>
                  <a:schemeClr val="tx2"/>
                </a:solidFill>
              </a:rPr>
              <a:t>Cellular Network </a:t>
            </a:r>
          </a:p>
          <a:p>
            <a:pPr algn="ctr"/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6246021" y="3299460"/>
            <a:ext cx="0" cy="347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244771" y="4226423"/>
            <a:ext cx="125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5228997" y="5529711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Security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Threats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6225646" y="5163443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225645" y="6055219"/>
            <a:ext cx="0" cy="3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5209870" y="6427660"/>
            <a:ext cx="2031549" cy="5257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Mobile Devices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540" dirty="0">
                <a:solidFill>
                  <a:schemeClr val="tx2"/>
                </a:solidFill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2878676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/>
              <a:t>Learning Outcomes</a:t>
            </a:r>
            <a:endParaRPr lang="en-US" dirty="0"/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" y="2209800"/>
            <a:ext cx="9052560" cy="4945380"/>
          </a:xfrm>
        </p:spPr>
        <p:txBody>
          <a:bodyPr>
            <a:normAutofit/>
          </a:bodyPr>
          <a:lstStyle/>
          <a:p>
            <a:r>
              <a:rPr lang="en-US" dirty="0"/>
              <a:t>After this module, a student will be able to: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Explain the OSI model and functionality of each layer in OSI model.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MAC address and IP Address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Explain the difference between packet switching and circuit switching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Describe the history of wireless networking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Discuss the economic impact of wireless networking</a:t>
            </a:r>
          </a:p>
        </p:txBody>
      </p:sp>
      <p:pic>
        <p:nvPicPr>
          <p:cNvPr id="15365" name="Picture 5" descr="F:\lilei\Courses\CSU Fall 2007\Microsoft Clip Art\j023629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80" y="1120140"/>
            <a:ext cx="228968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82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OSI Reference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Open Systems Interconnection model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Conceptual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Interoperability of diverse communication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Partition a communication system into 7 abstraction layers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62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OSI Layers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665650"/>
            <a:ext cx="6030215" cy="48506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41120" y="7106286"/>
            <a:ext cx="7292340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Image source: https://</a:t>
            </a:r>
            <a:r>
              <a:rPr lang="en-US" sz="1540" dirty="0" err="1"/>
              <a:t>www.tes.com</a:t>
            </a:r>
            <a:r>
              <a:rPr lang="en-US" sz="1540" dirty="0"/>
              <a:t>/lessons/AMRvJVl32tmEEQ/</a:t>
            </a:r>
            <a:r>
              <a:rPr lang="en-US" sz="1540" dirty="0" err="1"/>
              <a:t>osi</a:t>
            </a:r>
            <a:r>
              <a:rPr lang="en-US" sz="1540" dirty="0"/>
              <a:t>-model</a:t>
            </a:r>
          </a:p>
        </p:txBody>
      </p:sp>
    </p:spTree>
    <p:extLst>
      <p:ext uri="{BB962C8B-B14F-4D97-AF65-F5344CB8AC3E}">
        <p14:creationId xmlns:p14="http://schemas.microsoft.com/office/powerpoint/2010/main" val="900504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/>
              <a:t>OSI vs TCP/IP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100" y="1371600"/>
            <a:ext cx="8893097" cy="486156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73480" y="6652261"/>
            <a:ext cx="745998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40" dirty="0"/>
              <a:t>Source: http://</a:t>
            </a:r>
            <a:r>
              <a:rPr lang="en-US" sz="1540" dirty="0" err="1"/>
              <a:t>searchnetworking.techtarget.com</a:t>
            </a:r>
            <a:r>
              <a:rPr lang="en-US" sz="1540" dirty="0"/>
              <a:t>/answer/What-is-the-difference-between-OSI-model-and-TCP-IP-other-than-the-number-of-layers</a:t>
            </a:r>
          </a:p>
        </p:txBody>
      </p:sp>
    </p:spTree>
    <p:extLst>
      <p:ext uri="{BB962C8B-B14F-4D97-AF65-F5344CB8AC3E}">
        <p14:creationId xmlns:p14="http://schemas.microsoft.com/office/powerpoint/2010/main" val="102776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MAC Address vs. IP Address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Mac address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Serial number assigned to network adaptor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Used to identify a device in Local Area Network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link layer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IP Address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Number used to identify a device on TCP/IP network, e.g., Internet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Network layer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IPv4 </a:t>
            </a:r>
            <a:r>
              <a:rPr lang="mr-IN" dirty="0"/>
              <a:t>–</a:t>
            </a:r>
            <a:r>
              <a:rPr lang="en-US" dirty="0"/>
              <a:t> 32-bit address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IPv6 </a:t>
            </a:r>
            <a:r>
              <a:rPr lang="mr-IN" dirty="0"/>
              <a:t>–</a:t>
            </a:r>
            <a:r>
              <a:rPr lang="en-US" dirty="0"/>
              <a:t> 128 bit address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017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Circuit &amp; Packet Switching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Circuit Switching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Dedicated connection established before the communication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Suitable for Public Switched Telephone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Packet Switching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broken into small packages at the sources, transmitted over the network at any order, &amp; assembled at destination.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Connection shared by many users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Suitable for data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97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History of WLAN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WLAN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Wireless Network based on IEEE 802.11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Defined at data link layer of OSI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Wifi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family of products work on WLAN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WLAN Standards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IEEE 802.11 workgroup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Unlicensed band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ALOHAnet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802.11a, 802.11b, 802.11g, 802.11n, 802.11ac</a:t>
            </a:r>
            <a:r>
              <a:rPr lang="mr-IN" dirty="0"/>
              <a:t>…</a:t>
            </a:r>
            <a:r>
              <a:rPr lang="en-US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Convergence of voice and data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2">
                    <a:shade val="90000"/>
                  </a:schemeClr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59DE6EB8-52AB-45EA-A660-3E1EBFA7298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59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514</Words>
  <Application>Microsoft Office PowerPoint</Application>
  <PresentationFormat>Custom</PresentationFormat>
  <Paragraphs>103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IT 4833</vt:lpstr>
      <vt:lpstr>Road Map</vt:lpstr>
      <vt:lpstr>Learning Outcomes</vt:lpstr>
      <vt:lpstr>OSI Reference Model</vt:lpstr>
      <vt:lpstr>OSI Layers</vt:lpstr>
      <vt:lpstr>OSI vs TCP/IP</vt:lpstr>
      <vt:lpstr>MAC Address vs. IP Address</vt:lpstr>
      <vt:lpstr>Circuit &amp; Packet Switching </vt:lpstr>
      <vt:lpstr>History of WLAN</vt:lpstr>
      <vt:lpstr>Social &amp; Economic Impacts of Wireless Network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2022-02-09T22:15:00Z</dcterms:created>
  <dcterms:modified xsi:type="dcterms:W3CDTF">2025-06-21T17:04:04Z</dcterms:modified>
</cp:coreProperties>
</file>