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21"/>
  </p:notesMasterIdLst>
  <p:sldIdLst>
    <p:sldId id="258" r:id="rId3"/>
    <p:sldId id="393" r:id="rId4"/>
    <p:sldId id="394" r:id="rId5"/>
    <p:sldId id="395" r:id="rId6"/>
    <p:sldId id="396" r:id="rId7"/>
    <p:sldId id="397" r:id="rId8"/>
    <p:sldId id="398" r:id="rId9"/>
    <p:sldId id="399" r:id="rId10"/>
    <p:sldId id="400" r:id="rId11"/>
    <p:sldId id="401" r:id="rId12"/>
    <p:sldId id="402" r:id="rId13"/>
    <p:sldId id="403" r:id="rId14"/>
    <p:sldId id="404" r:id="rId15"/>
    <p:sldId id="405" r:id="rId16"/>
    <p:sldId id="406" r:id="rId17"/>
    <p:sldId id="407" r:id="rId18"/>
    <p:sldId id="408" r:id="rId19"/>
    <p:sldId id="409" r:id="rId20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32" autoAdjust="0"/>
    <p:restoredTop sz="86497" autoAdjust="0"/>
  </p:normalViewPr>
  <p:slideViewPr>
    <p:cSldViewPr>
      <p:cViewPr varScale="1">
        <p:scale>
          <a:sx n="60" d="100"/>
          <a:sy n="60" d="100"/>
        </p:scale>
        <p:origin x="1435" y="3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417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A1890C6-9F99-41BB-B0EA-6322FAAFCC31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993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394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usna.edu/CyberDept/sy110/lec/pillarsCybSec/lec.html" TargetMode="External"/><Relationship Id="rId13" Type="http://schemas.openxmlformats.org/officeDocument/2006/relationships/hyperlink" Target="https://en.wikipedia.org/wiki/Digital_signature" TargetMode="External"/><Relationship Id="rId3" Type="http://schemas.openxmlformats.org/officeDocument/2006/relationships/hyperlink" Target="https://en.wikipedia.org/wiki/Information_security" TargetMode="External"/><Relationship Id="rId7" Type="http://schemas.openxmlformats.org/officeDocument/2006/relationships/hyperlink" Target="http://searchsecurity.techtarget.com/definition/authentication-authorization-and-accounting" TargetMode="External"/><Relationship Id="rId12" Type="http://schemas.openxmlformats.org/officeDocument/2006/relationships/hyperlink" Target="https://www.tutorialspoint.com/cryptography/data_integrity_in_cryptography.htm" TargetMode="External"/><Relationship Id="rId2" Type="http://schemas.openxmlformats.org/officeDocument/2006/relationships/hyperlink" Target="https://en.wikipedia.org/wiki/OSI_mode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Defense_in_depth_(computing)" TargetMode="External"/><Relationship Id="rId11" Type="http://schemas.openxmlformats.org/officeDocument/2006/relationships/hyperlink" Target="https://en.wikipedia.org/wiki/Hybrid_cryptosystem" TargetMode="External"/><Relationship Id="rId5" Type="http://schemas.openxmlformats.org/officeDocument/2006/relationships/hyperlink" Target="http://cf.rims.org/Magazine/PrintTemplate.cfm?AID=2409" TargetMode="External"/><Relationship Id="rId15" Type="http://schemas.openxmlformats.org/officeDocument/2006/relationships/hyperlink" Target="https://www.tcdi.com/information-security-compliance-which-regulations/" TargetMode="External"/><Relationship Id="rId10" Type="http://schemas.openxmlformats.org/officeDocument/2006/relationships/hyperlink" Target="https://en.wikipedia.org/wiki/Public-key_cryptography" TargetMode="External"/><Relationship Id="rId4" Type="http://schemas.openxmlformats.org/officeDocument/2006/relationships/hyperlink" Target="https://en.wikipedia.org/wiki/Wireless_security" TargetMode="External"/><Relationship Id="rId9" Type="http://schemas.openxmlformats.org/officeDocument/2006/relationships/hyperlink" Target="http://www.webopedia.com/TERM/S/symmetric_key_cryptography.html" TargetMode="External"/><Relationship Id="rId14" Type="http://schemas.openxmlformats.org/officeDocument/2006/relationships/hyperlink" Target="https://en.wikipedia.org/wiki/Cyber_security_standard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IT 4833</a:t>
            </a:r>
            <a:endParaRPr lang="en-US" sz="4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96E43C-BC2B-4307-BAFC-C98478CDD153}"/>
              </a:ext>
            </a:extLst>
          </p:cNvPr>
          <p:cNvSpPr txBox="1"/>
          <p:nvPr/>
        </p:nvSpPr>
        <p:spPr>
          <a:xfrm>
            <a:off x="685800" y="3579968"/>
            <a:ext cx="8915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Information Security Essentials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D25ED-B556-405F-BEA0-E96BA17908A1}"/>
              </a:ext>
            </a:extLst>
          </p:cNvPr>
          <p:cNvSpPr txBox="1"/>
          <p:nvPr/>
        </p:nvSpPr>
        <p:spPr>
          <a:xfrm>
            <a:off x="685800" y="6324600"/>
            <a:ext cx="8587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Created by: Dr. Lei Li and Professor Darin Morrow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Integrity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03132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Threats to integrity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Passive and active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Hash function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Mathematical function that converts a numerical input value into another compressed numerical value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Minor changes in hash input will cause significant change in hash value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398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5 Pillars of Information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30832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Protection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Detection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Reaction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Documentation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Prevention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29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Access Control - AAA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38499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Authentication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Authorization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Accounting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041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Defense in Depth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38499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Physical controls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Technical controls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Administrative controls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545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46166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008" y="888797"/>
            <a:ext cx="8726012" cy="58218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9100" y="6880821"/>
            <a:ext cx="9136380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0" dirty="0"/>
              <a:t>https://</a:t>
            </a:r>
            <a:r>
              <a:rPr lang="en-US" sz="1540" dirty="0" err="1"/>
              <a:t>www.slideshare.net</a:t>
            </a:r>
            <a:r>
              <a:rPr lang="en-US" sz="1540" dirty="0"/>
              <a:t>/</a:t>
            </a:r>
            <a:r>
              <a:rPr lang="en-US" sz="1540" dirty="0" err="1"/>
              <a:t>OTNArchbeat</a:t>
            </a:r>
            <a:r>
              <a:rPr lang="en-US" sz="1540" dirty="0"/>
              <a:t>/rationalization-and-defense-in-depth-two-steps-closer-to-the-clouds</a:t>
            </a:r>
          </a:p>
        </p:txBody>
      </p:sp>
    </p:spTree>
    <p:extLst>
      <p:ext uri="{BB962C8B-B14F-4D97-AF65-F5344CB8AC3E}">
        <p14:creationId xmlns:p14="http://schemas.microsoft.com/office/powerpoint/2010/main" val="12927913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Threats to Wireless 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38499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System access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Device control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Data theft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377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Information Security Standards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EB9B73-0C9A-C143-AFB1-80517B9188C2}"/>
              </a:ext>
            </a:extLst>
          </p:cNvPr>
          <p:cNvSpPr txBox="1"/>
          <p:nvPr/>
        </p:nvSpPr>
        <p:spPr>
          <a:xfrm>
            <a:off x="474450" y="1017730"/>
            <a:ext cx="910950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ISO 27001: </a:t>
            </a:r>
            <a:r>
              <a:rPr lang="en-US" dirty="0"/>
              <a:t>An international standard for information security management systems (ISMS). It specifies requirements for establishing, implementing, maintaining, and continually improving an ISMS</a:t>
            </a:r>
          </a:p>
          <a:p>
            <a:endParaRPr lang="en-US" dirty="0"/>
          </a:p>
          <a:p>
            <a:r>
              <a:rPr lang="en-US" b="1" dirty="0"/>
              <a:t>ISO 27002</a:t>
            </a:r>
            <a:r>
              <a:rPr lang="en-US" dirty="0"/>
              <a:t>: Provides guidelines and best practices for information security management. It offers a reference set of information security controls for use by those responsible for implementing an ISMS </a:t>
            </a:r>
          </a:p>
          <a:p>
            <a:endParaRPr lang="en-US" dirty="0"/>
          </a:p>
          <a:p>
            <a:r>
              <a:rPr lang="en-US" b="1" dirty="0"/>
              <a:t>NIST: </a:t>
            </a:r>
            <a:r>
              <a:rPr lang="en-US" dirty="0"/>
              <a:t>The National Institute of Standards and Technology, a U.S. federal agency that develops and promotes measurement standards, including those for cybersecurity and information technology </a:t>
            </a:r>
          </a:p>
          <a:p>
            <a:endParaRPr lang="en-US" b="1" dirty="0"/>
          </a:p>
          <a:p>
            <a:r>
              <a:rPr lang="en-US" b="1" dirty="0"/>
              <a:t>ETSI: </a:t>
            </a:r>
            <a:r>
              <a:rPr lang="en-US" dirty="0"/>
              <a:t>The European Telecommunications Standards Institute, a non-profit organization that develops globally applicable standards for information and communications technologies (ICT), including telecommunications and broadcasting </a:t>
            </a:r>
          </a:p>
          <a:p>
            <a:endParaRPr lang="en-US" dirty="0"/>
          </a:p>
          <a:p>
            <a:r>
              <a:rPr lang="en-US" b="1" dirty="0"/>
              <a:t>CISQ: </a:t>
            </a:r>
            <a:r>
              <a:rPr lang="en-US" dirty="0"/>
              <a:t>The Consortium for Information &amp; Software Quality, an industry group that develops standards for automating the measurement of software size and structural quality from source code 5.</a:t>
            </a:r>
          </a:p>
        </p:txBody>
      </p:sp>
    </p:spTree>
    <p:extLst>
      <p:ext uri="{BB962C8B-B14F-4D97-AF65-F5344CB8AC3E}">
        <p14:creationId xmlns:p14="http://schemas.microsoft.com/office/powerpoint/2010/main" val="1119545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Regulatory Compliance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E75DAD-BDBE-67C4-DB0B-6F3E74B2FA4A}"/>
              </a:ext>
            </a:extLst>
          </p:cNvPr>
          <p:cNvSpPr txBox="1"/>
          <p:nvPr/>
        </p:nvSpPr>
        <p:spPr>
          <a:xfrm>
            <a:off x="474450" y="793045"/>
            <a:ext cx="87630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Sarbanes-Oxley Act (SOX): </a:t>
            </a:r>
            <a:r>
              <a:rPr lang="en-US" sz="2000" dirty="0"/>
              <a:t>A U.S. federal law enacted in 2002 to protect investors from fraudulent financial reporting by corporations. It mandates strict reforms to improve corporate financial disclosures and prevent accounting fraud </a:t>
            </a:r>
          </a:p>
          <a:p>
            <a:endParaRPr lang="en-US" sz="2000" dirty="0"/>
          </a:p>
          <a:p>
            <a:r>
              <a:rPr lang="en-US" sz="2000" b="1" dirty="0"/>
              <a:t>Gramm-Leach-Bliley Act (GLBA): </a:t>
            </a:r>
            <a:r>
              <a:rPr lang="en-US" sz="2000" dirty="0"/>
              <a:t>A 1999 law that requires financial institutions to explain their information-sharing practices to customers and safeguard sensitive data. It aims to protect consumer financial privacy </a:t>
            </a:r>
          </a:p>
          <a:p>
            <a:endParaRPr lang="en-US" sz="2000" dirty="0"/>
          </a:p>
          <a:p>
            <a:r>
              <a:rPr lang="en-US" sz="2000" b="1" dirty="0"/>
              <a:t>Health Insurance Portability and Accountability Act (HIPAA): </a:t>
            </a:r>
            <a:r>
              <a:rPr lang="en-US" sz="2000" dirty="0"/>
              <a:t>A 1996 U.S. law that establishes national standards to protect sensitive patient health information from being disclosed without the patient's consent or knowledge</a:t>
            </a:r>
          </a:p>
          <a:p>
            <a:endParaRPr lang="en-US" sz="2000" dirty="0"/>
          </a:p>
          <a:p>
            <a:r>
              <a:rPr lang="en-US" sz="2000" b="1" dirty="0"/>
              <a:t>Payment Card Industry Data Security Standard (PCI-DSS): </a:t>
            </a:r>
            <a:r>
              <a:rPr lang="en-US" sz="2000" dirty="0"/>
              <a:t>An information security standard for organizations that handle branded credit cards from major card schemes. It aims to protect cardholder data and reduce credit card fraud 4.</a:t>
            </a:r>
          </a:p>
        </p:txBody>
      </p:sp>
    </p:spTree>
    <p:extLst>
      <p:ext uri="{BB962C8B-B14F-4D97-AF65-F5344CB8AC3E}">
        <p14:creationId xmlns:p14="http://schemas.microsoft.com/office/powerpoint/2010/main" val="5340950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Praphul Chandra, Bulletproof Wireless Security: GSM, UMTS, 802.11, and Ad Hoc Security, ELSEVIER, 2005.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Jim Doherty, Wireless and Mobile Device Security, Jones &amp; Bartlett Learning, 2016.</a:t>
            </a:r>
            <a:endParaRPr lang="en-US" dirty="0">
              <a:hlinkClick r:id="rId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3"/>
              </a:rPr>
              <a:t>https://en.wikipedia.org/wiki/Information_security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4"/>
              </a:rPr>
              <a:t>https://en.wikipedia.org/wiki/Wireless_security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5"/>
              </a:rPr>
              <a:t>http://cf.rims.org/Magazine/PrintTemplate.cfm?AID=2409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6"/>
              </a:rPr>
              <a:t>https://en.wikipedia.org/wiki/Defense_in_depth_(computing)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7"/>
              </a:rPr>
              <a:t>http://searchsecurity.techtarget.com/definition/authentication-authorization-and-accounting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8"/>
              </a:rPr>
              <a:t>https://www.usna.edu/CyberDept/sy110/lec/pillarsCybSec/lec.html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/>
              <a:t>SKC:</a:t>
            </a:r>
            <a:r>
              <a:rPr lang="en-US" u="sng" dirty="0" err="1">
                <a:hlinkClick r:id="rId9"/>
              </a:rPr>
              <a:t>http</a:t>
            </a:r>
            <a:r>
              <a:rPr lang="en-US" u="sng" dirty="0">
                <a:hlinkClick r:id="rId9"/>
              </a:rPr>
              <a:t>://www.webopedia.com/TERM/S/symmetric_key_cryptography.html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AKC: </a:t>
            </a:r>
            <a:r>
              <a:rPr lang="en-US" u="sng" dirty="0">
                <a:hlinkClick r:id="rId10"/>
              </a:rPr>
              <a:t>https://en.wikipedia.org/wiki/Public-key_cryptography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Hybrid cryptograph: </a:t>
            </a:r>
            <a:r>
              <a:rPr lang="en-US" u="sng" dirty="0">
                <a:hlinkClick r:id="rId11"/>
              </a:rPr>
              <a:t>https://en.wikipedia.org/wiki/Hybrid_cryptosystem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12"/>
              </a:rPr>
              <a:t>https://www.tutorialspoint.com/cryptography/data_integrity_in_cryptography.htm</a:t>
            </a:r>
            <a:r>
              <a:rPr lang="en-US" dirty="0"/>
              <a:t>  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13"/>
              </a:rPr>
              <a:t>https://en.wikipedia.org/wiki/Digital_signature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14"/>
              </a:rPr>
              <a:t>https://en.wikipedia.org/wiki/Cyber_security_standards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15"/>
              </a:rPr>
              <a:t>https://www.tcdi.com/information-security-compliance-which-regulations/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52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pPr eaLnBrk="1" hangingPunct="1"/>
            <a:r>
              <a:rPr lang="en-US" dirty="0"/>
              <a:t>Road Map</a:t>
            </a:r>
          </a:p>
        </p:txBody>
      </p:sp>
      <p:pic>
        <p:nvPicPr>
          <p:cNvPr id="14340" name="Picture 8" descr="j030343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817" y="872033"/>
            <a:ext cx="1884601" cy="135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19099" y="2712720"/>
            <a:ext cx="1906565" cy="59679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697269" y="2712720"/>
            <a:ext cx="2025852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 Auditing &amp; Risk Analysis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19101" y="3649742"/>
            <a:ext cx="1906565" cy="586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540" dirty="0">
                <a:solidFill>
                  <a:schemeClr val="tx2"/>
                </a:solidFill>
              </a:rPr>
              <a:t>Evolution of Wireless Network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1372383" y="3309519"/>
            <a:ext cx="1" cy="3402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2725311" y="2722778"/>
            <a:ext cx="2067375" cy="2450723"/>
            <a:chOff x="1966568" y="2371344"/>
            <a:chExt cx="1524000" cy="2227930"/>
          </a:xfrm>
        </p:grpSpPr>
        <p:sp>
          <p:nvSpPr>
            <p:cNvPr id="50" name="Rectangle 49"/>
            <p:cNvSpPr/>
            <p:nvPr/>
          </p:nvSpPr>
          <p:spPr>
            <a:xfrm>
              <a:off x="1966568" y="2371344"/>
              <a:ext cx="1524000" cy="5334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en-US" sz="1760" dirty="0">
                  <a:solidFill>
                    <a:schemeClr val="tx1"/>
                  </a:solidFill>
                </a:rPr>
                <a:t>WLAN</a:t>
              </a:r>
            </a:p>
            <a:p>
              <a:pPr algn="ctr">
                <a:lnSpc>
                  <a:spcPct val="90000"/>
                </a:lnSpc>
              </a:pPr>
              <a:r>
                <a:rPr lang="en-US" sz="1760" dirty="0">
                  <a:solidFill>
                    <a:schemeClr val="tx1"/>
                  </a:solidFill>
                </a:rPr>
                <a:t>Security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966568" y="3214038"/>
              <a:ext cx="1524000" cy="5334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WLAN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Overview 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966568" y="4065874"/>
              <a:ext cx="1524000" cy="5334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WLAN Threats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&amp; Vulnerabilities</a:t>
              </a:r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2728568" y="2904744"/>
              <a:ext cx="0" cy="309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728568" y="3747438"/>
              <a:ext cx="0" cy="3184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ight Arrow 54"/>
          <p:cNvSpPr/>
          <p:nvPr/>
        </p:nvSpPr>
        <p:spPr>
          <a:xfrm>
            <a:off x="2394305" y="2959911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6" name="Right Arrow 55"/>
          <p:cNvSpPr/>
          <p:nvPr/>
        </p:nvSpPr>
        <p:spPr>
          <a:xfrm>
            <a:off x="7329062" y="2922402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7" name="Right Arrow 56"/>
          <p:cNvSpPr/>
          <p:nvPr/>
        </p:nvSpPr>
        <p:spPr>
          <a:xfrm>
            <a:off x="4911519" y="2959911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19099" y="4586761"/>
            <a:ext cx="1906565" cy="576682"/>
          </a:xfrm>
          <a:prstGeom prst="rect">
            <a:avLst/>
          </a:prstGeom>
          <a:solidFill>
            <a:srgbClr val="0060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bg1"/>
                </a:solidFill>
              </a:rPr>
              <a:t>Infor. Security</a:t>
            </a:r>
          </a:p>
          <a:p>
            <a:pPr algn="ctr"/>
            <a:r>
              <a:rPr lang="en-US" sz="1540" dirty="0">
                <a:solidFill>
                  <a:schemeClr val="bg1"/>
                </a:solidFill>
              </a:rPr>
              <a:t>Essentials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1360917" y="4233216"/>
            <a:ext cx="11465" cy="3434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735851" y="5523781"/>
            <a:ext cx="2067375" cy="541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3769538" y="5163443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2735851" y="6415800"/>
            <a:ext cx="2067375" cy="541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 Tools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3750413" y="6055462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5230247" y="2712720"/>
            <a:ext cx="2031549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Mobile</a:t>
            </a:r>
          </a:p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230247" y="3646475"/>
            <a:ext cx="2031549" cy="57994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Mobile Network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Overview</a:t>
            </a:r>
          </a:p>
        </p:txBody>
      </p:sp>
      <p:sp>
        <p:nvSpPr>
          <p:cNvPr id="66" name="Rectangle 65"/>
          <p:cNvSpPr/>
          <p:nvPr/>
        </p:nvSpPr>
        <p:spPr>
          <a:xfrm>
            <a:off x="5228997" y="4586762"/>
            <a:ext cx="2031549" cy="57075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Cellular Network 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6246021" y="3299460"/>
            <a:ext cx="0" cy="3470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6244771" y="4226423"/>
            <a:ext cx="125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5228997" y="5529711"/>
            <a:ext cx="2031549" cy="525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Mobile Security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Threats</a:t>
            </a:r>
          </a:p>
        </p:txBody>
      </p:sp>
      <p:cxnSp>
        <p:nvCxnSpPr>
          <p:cNvPr id="70" name="Straight Connector 69"/>
          <p:cNvCxnSpPr/>
          <p:nvPr/>
        </p:nvCxnSpPr>
        <p:spPr>
          <a:xfrm>
            <a:off x="6225646" y="5163443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225645" y="6055219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5209870" y="6427660"/>
            <a:ext cx="2031549" cy="525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Mobile Devices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</p:spTree>
    <p:extLst>
      <p:ext uri="{BB962C8B-B14F-4D97-AF65-F5344CB8AC3E}">
        <p14:creationId xmlns:p14="http://schemas.microsoft.com/office/powerpoint/2010/main" val="705622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Learning Outcomes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51688" y="1559814"/>
            <a:ext cx="9052560" cy="494538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After this module, a student will be able to: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Define Information Security and Wireless Security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the five pillars of information security.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Discuss defense in depth in information security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Define the AAA of information security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the five principles Information security: CIA triad, Non-repudiation and Accountability. 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Explain the difference between symmetric key cryptography (SKC) and public key cryptography (PKC).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how integrity is achieved through hash function.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how digital signature works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Discuss the threats category to wireless network/device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Discuss inf0rmation security standards and regulatory compliances</a:t>
            </a:r>
          </a:p>
        </p:txBody>
      </p:sp>
      <p:pic>
        <p:nvPicPr>
          <p:cNvPr id="15365" name="Picture 5" descr="F:\lilei\Courses\CSU Fall 2007\Microsoft Clip Art\j023629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780" y="1120140"/>
            <a:ext cx="2289683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856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Information Security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3508653"/>
          </a:xfrm>
        </p:spPr>
        <p:txBody>
          <a:bodyPr/>
          <a:lstStyle/>
          <a:p>
            <a:r>
              <a:rPr lang="en-US" dirty="0"/>
              <a:t>“Preservation of confidentiality, integrity and availability of information. Note: In addition, other properties, such as authenticity, accountability, non-repudiation and reliability can also be involved." (ISO/IEC 27000:2009)</a:t>
            </a:r>
          </a:p>
          <a:p>
            <a:r>
              <a:rPr lang="en-US" dirty="0"/>
              <a:t>Wireless Security </a:t>
            </a:r>
          </a:p>
          <a:p>
            <a:pPr lvl="1"/>
            <a:r>
              <a:rPr lang="en-US" dirty="0"/>
              <a:t>Specific to wireless networks and mobile devices</a:t>
            </a:r>
          </a:p>
          <a:p>
            <a:r>
              <a:rPr lang="en-US" dirty="0"/>
              <a:t>Balanced approach among security, implementation efficiency, &amp; employee productivity.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519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5 Security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30832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Confidentiality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Integrity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Availability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Non-repudiation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Authentication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16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Cryptography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75432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For confidentiality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Symmetric-key cryptography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Same key for encryption and decryption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Simple and fast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Two parties must exchange the key in a secure way beforehand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608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Public Key Cryptography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400657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 pair of keys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Public key </a:t>
            </a:r>
            <a:r>
              <a:rPr lang="mr-IN" dirty="0"/>
              <a:t>–</a:t>
            </a:r>
            <a:r>
              <a:rPr lang="en-US" dirty="0"/>
              <a:t> available for public and other user may use it for encryption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Private key </a:t>
            </a:r>
            <a:r>
              <a:rPr lang="mr-IN" dirty="0"/>
              <a:t>–</a:t>
            </a:r>
            <a:r>
              <a:rPr lang="en-US" dirty="0"/>
              <a:t> only known to owner. Decrypt the message encoded using public key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Solved the key exchange problem of SKC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Strong security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More computationally intensive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927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Hybrid Cryptosystem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01566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Combine the benefit of SKC and PKC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Use PKC for the key exchange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Use SKC for the communication afterward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08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Digital Signature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384" y="1219200"/>
            <a:ext cx="8357616" cy="258532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Using PKC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Private key for signing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Public key for verification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Applications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Authentication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Integrity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Non-repudiation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18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976</Words>
  <Application>Microsoft Office PowerPoint</Application>
  <PresentationFormat>Custom</PresentationFormat>
  <Paragraphs>155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Arial Narrow</vt:lpstr>
      <vt:lpstr>Calibri</vt:lpstr>
      <vt:lpstr>Calibri Light</vt:lpstr>
      <vt:lpstr>Times New Roman</vt:lpstr>
      <vt:lpstr>Office Theme</vt:lpstr>
      <vt:lpstr>Custom Design</vt:lpstr>
      <vt:lpstr>IT 4833</vt:lpstr>
      <vt:lpstr>Road Map</vt:lpstr>
      <vt:lpstr>Learning Outcomes</vt:lpstr>
      <vt:lpstr>Information Security </vt:lpstr>
      <vt:lpstr>5 Security Principles</vt:lpstr>
      <vt:lpstr>Cryptography </vt:lpstr>
      <vt:lpstr>Public Key Cryptography </vt:lpstr>
      <vt:lpstr>Hybrid Cryptosystem</vt:lpstr>
      <vt:lpstr>Digital Signature</vt:lpstr>
      <vt:lpstr>Integrity </vt:lpstr>
      <vt:lpstr>5 Pillars of Information Security</vt:lpstr>
      <vt:lpstr>Access Control - AAA</vt:lpstr>
      <vt:lpstr>Defense in Depth</vt:lpstr>
      <vt:lpstr>PowerPoint Presentation</vt:lpstr>
      <vt:lpstr>Threats to Wireless Network</vt:lpstr>
      <vt:lpstr>Information Security Standards </vt:lpstr>
      <vt:lpstr>Regulatory Compliance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2022-02-09T22:15:00Z</dcterms:created>
  <dcterms:modified xsi:type="dcterms:W3CDTF">2025-06-21T17:07:50Z</dcterms:modified>
</cp:coreProperties>
</file>