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67" r:id="rId2"/>
  </p:sldMasterIdLst>
  <p:notesMasterIdLst>
    <p:notesMasterId r:id="rId8"/>
  </p:notesMasterIdLst>
  <p:sldIdLst>
    <p:sldId id="258" r:id="rId3"/>
    <p:sldId id="412" r:id="rId4"/>
    <p:sldId id="413" r:id="rId5"/>
    <p:sldId id="416" r:id="rId6"/>
    <p:sldId id="415" r:id="rId7"/>
  </p:sldIdLst>
  <p:sldSz cx="10058400" cy="7772400"/>
  <p:notesSz cx="10058400" cy="7772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B864594-DAAA-4747-81F6-B87636CF65CB}" v="1" dt="2025-02-01T20:49:11.722"/>
    <p1510:client id="{4236EDA2-29E8-4635-9517-A7D989A0CC31}" v="3" dt="2025-02-01T21:00:07.786"/>
    <p1510:client id="{4CEC131B-319C-419D-82E4-F169387F13DE}" v="1" dt="2025-02-01T20:54:41.337"/>
    <p1510:client id="{9C22606D-F00B-4BCE-AC6F-A9BE16FB3735}" v="2" dt="2025-02-02T04:25:49.101"/>
    <p1510:client id="{B3E61BF9-1675-439A-8396-9C4C5E61F09B}" v="2" dt="2025-02-02T04:13:59.832"/>
    <p1510:client id="{B650D2A9-4F24-4029-B98B-2DB3B00B9C3B}" v="5" dt="2025-02-02T05:08:08.242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15" autoAdjust="0"/>
    <p:restoredTop sz="86497" autoAdjust="0"/>
  </p:normalViewPr>
  <p:slideViewPr>
    <p:cSldViewPr>
      <p:cViewPr varScale="1">
        <p:scale>
          <a:sx n="63" d="100"/>
          <a:sy n="63" d="100"/>
        </p:scale>
        <p:origin x="2069" y="6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-4171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5/10/relationships/revisionInfo" Target="revisionInfo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59275" cy="3889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97538" y="0"/>
            <a:ext cx="4359275" cy="3889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A5D073-64A4-492F-AFBB-B32F2A972A16}" type="datetimeFigureOut">
              <a:rPr lang="en-US" smtClean="0"/>
              <a:t>2/2/2025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332163" y="971550"/>
            <a:ext cx="3394075" cy="2622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006475" y="3740150"/>
            <a:ext cx="8045450" cy="30607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7383463"/>
            <a:ext cx="4359275" cy="3889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97538" y="7383463"/>
            <a:ext cx="4359275" cy="3889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446CFF-8CBB-416E-9E7D-162CFAA2F7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637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037016-FE48-4490-844A-5F7421DA958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9628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7200" y="6705600"/>
            <a:ext cx="9144000" cy="609600"/>
          </a:xfrm>
          <a:custGeom>
            <a:avLst/>
            <a:gdLst/>
            <a:ahLst/>
            <a:cxnLst/>
            <a:rect l="l" t="t" r="r" b="b"/>
            <a:pathLst>
              <a:path w="9144000" h="609600">
                <a:moveTo>
                  <a:pt x="0" y="0"/>
                </a:moveTo>
                <a:lnTo>
                  <a:pt x="0" y="609600"/>
                </a:lnTo>
                <a:lnTo>
                  <a:pt x="9144000" y="609600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57200" y="457200"/>
            <a:ext cx="9144000" cy="1447800"/>
          </a:xfrm>
          <a:custGeom>
            <a:avLst/>
            <a:gdLst/>
            <a:ahLst/>
            <a:cxnLst/>
            <a:rect l="l" t="t" r="r" b="b"/>
            <a:pathLst>
              <a:path w="9144000" h="1447800">
                <a:moveTo>
                  <a:pt x="0" y="0"/>
                </a:moveTo>
                <a:lnTo>
                  <a:pt x="0" y="1447800"/>
                </a:lnTo>
                <a:lnTo>
                  <a:pt x="9144000" y="1447799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549388" y="6826323"/>
            <a:ext cx="2000250" cy="4457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537078" y="1006855"/>
            <a:ext cx="4984242" cy="5740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80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A0CE44-849D-4090-8E00-E06913FC40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318905-5DEE-47B8-A906-AF44257BE20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2150" y="2068513"/>
            <a:ext cx="4260850" cy="49323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6756B8-4731-4B7D-8D3A-E910E6EDB0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05400" y="2068513"/>
            <a:ext cx="4260850" cy="49323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9DE5AC-42FA-4CD7-AE52-3E2B8F903D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2/2/2025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EC24CD-7608-4601-98AF-26A031E1AF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71028B-C05E-423F-A64F-BBC85CAC03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578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8B1765-586E-4FDA-839A-E35DFF6889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150" y="414338"/>
            <a:ext cx="8675688" cy="15017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2A88F6-9223-4B09-BFF3-455F8CEC8F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2150" y="1905000"/>
            <a:ext cx="4256088" cy="9334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C097B7-66C7-4627-BCDE-F801C21CEE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2150" y="2838450"/>
            <a:ext cx="4256088" cy="41767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D747EDC-1674-4C73-BB10-64A4BF0B25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92700" y="1905000"/>
            <a:ext cx="4275138" cy="9334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96FD56D-FA01-433C-AE1B-E309CBC0706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92700" y="2838450"/>
            <a:ext cx="4275138" cy="41767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0AEF33A-95A5-4645-BCB7-6A1279508B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2/2/2025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5AA568A-8EA0-498B-A7D5-55280CAFB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1D550DF-86E1-4770-8BB6-13CCA6BB5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3127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675EF-1B32-4007-B8E9-E71ECA4024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961E43-AAEC-4B42-B5C6-B48D4163C8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2/2/2025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EE3F04-B756-43E6-BCEF-F87F915A54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622A24-AB5A-40E0-B863-D1118F8CD6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5844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3F15F71-E42D-4FA3-B708-74A9B2914E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2/2/2025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FC38135-0206-4E5A-B186-57096CFF9A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F1ACF9-E54F-4B61-A470-3B17FE657C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1401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7D84E4-2460-4943-B43F-2DFA98FC8C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150" y="517525"/>
            <a:ext cx="3244850" cy="181451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4C7BF4-CCFA-4C6B-A9DF-B63C9B7BBC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76725" y="1119188"/>
            <a:ext cx="5091113" cy="552291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63BC73-0024-4115-81CF-9F895EACD5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150" y="2332038"/>
            <a:ext cx="3244850" cy="431958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078AA2-F2DA-4D10-A2BD-B15BE6FA3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2/2/2025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BF32EB-81C8-467C-B0E2-AC1E8B0225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C67456-C562-4B36-99E2-857F13D4A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714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4B7584-62C6-460B-823C-97C71CE8F5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150" y="517525"/>
            <a:ext cx="3244850" cy="181451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4CF828D-101C-4012-A845-CF8CEBF3271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76725" y="1119188"/>
            <a:ext cx="5091113" cy="55229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9CDFC4-DC9B-48F3-B32B-CB6A2EA1AA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150" y="2332038"/>
            <a:ext cx="3244850" cy="431958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AF9B09-CD50-46D9-B878-62FAB3D14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2/2/2025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D04F92-0A57-484D-BAA7-2FB70FA669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6C15B5-EBC0-4FAA-B518-CA4EA24A5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6144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2A6F1F-6FD7-485C-97A4-DEBA0D2D80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C7A70F-580F-4FF5-9A29-BB4300121F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B3B3F9-FD4C-41A0-AFDB-19E5DC5E6B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210FFC-76B7-4B27-AB93-00E30C47BB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F65850-D93F-4CCE-B931-CE2B34F46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268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967C51C-D322-4B68-B9F3-896449A9AA4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197725" y="414338"/>
            <a:ext cx="2168525" cy="658653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24DE8E1-9BE4-4DAB-A079-DED9466A1F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92150" y="414338"/>
            <a:ext cx="6353175" cy="658653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335902-A7C6-4E5E-9E6B-3257E9F6E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97DD76-DC97-423C-B2BD-389ED16655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5B3905-9E03-4A9A-9FEE-67A3D4BEF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2623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884891"/>
          </a:xfrm>
        </p:spPr>
        <p:txBody>
          <a:bodyPr lIns="0" tIns="0" rIns="0" bIns="0"/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09600" y="1363979"/>
            <a:ext cx="8839200" cy="4923491"/>
          </a:xfrm>
        </p:spPr>
        <p:txBody>
          <a:bodyPr lIns="0" tIns="0" rIns="0" bIns="0"/>
          <a:lstStyle>
            <a:lvl1pPr>
              <a:defRPr sz="30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80076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7200" y="6705600"/>
            <a:ext cx="9144000" cy="609600"/>
          </a:xfrm>
          <a:custGeom>
            <a:avLst/>
            <a:gdLst/>
            <a:ahLst/>
            <a:cxnLst/>
            <a:rect l="l" t="t" r="r" b="b"/>
            <a:pathLst>
              <a:path w="9144000" h="609600">
                <a:moveTo>
                  <a:pt x="0" y="0"/>
                </a:moveTo>
                <a:lnTo>
                  <a:pt x="0" y="609600"/>
                </a:lnTo>
                <a:lnTo>
                  <a:pt x="9144000" y="609600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57200" y="457200"/>
            <a:ext cx="9144000" cy="1447800"/>
          </a:xfrm>
          <a:custGeom>
            <a:avLst/>
            <a:gdLst/>
            <a:ahLst/>
            <a:cxnLst/>
            <a:rect l="l" t="t" r="r" b="b"/>
            <a:pathLst>
              <a:path w="9144000" h="1447800">
                <a:moveTo>
                  <a:pt x="0" y="0"/>
                </a:moveTo>
                <a:lnTo>
                  <a:pt x="0" y="1447800"/>
                </a:lnTo>
                <a:lnTo>
                  <a:pt x="9144000" y="1447799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533400" y="6822185"/>
            <a:ext cx="2000250" cy="4457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219200" y="1006855"/>
            <a:ext cx="8077200" cy="574040"/>
          </a:xfrm>
        </p:spPr>
        <p:txBody>
          <a:bodyPr lIns="0" tIns="0" rIns="0" bIns="0"/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7200" y="6705600"/>
            <a:ext cx="9144000" cy="609600"/>
          </a:xfrm>
          <a:custGeom>
            <a:avLst/>
            <a:gdLst/>
            <a:ahLst/>
            <a:cxnLst/>
            <a:rect l="l" t="t" r="r" b="b"/>
            <a:pathLst>
              <a:path w="9144000" h="609600">
                <a:moveTo>
                  <a:pt x="0" y="0"/>
                </a:moveTo>
                <a:lnTo>
                  <a:pt x="0" y="609600"/>
                </a:lnTo>
                <a:lnTo>
                  <a:pt x="9144000" y="609600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57200" y="457200"/>
            <a:ext cx="9144000" cy="1447800"/>
          </a:xfrm>
          <a:custGeom>
            <a:avLst/>
            <a:gdLst/>
            <a:ahLst/>
            <a:cxnLst/>
            <a:rect l="l" t="t" r="r" b="b"/>
            <a:pathLst>
              <a:path w="9144000" h="1447800">
                <a:moveTo>
                  <a:pt x="0" y="0"/>
                </a:moveTo>
                <a:lnTo>
                  <a:pt x="0" y="1447800"/>
                </a:lnTo>
                <a:lnTo>
                  <a:pt x="9144000" y="1447799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533400" y="6822185"/>
            <a:ext cx="2000250" cy="4457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1029"/>
            <a:ext cx="7543800" cy="761747"/>
          </a:xfrm>
        </p:spPr>
        <p:txBody>
          <a:bodyPr anchor="b"/>
          <a:lstStyle>
            <a:lvl1pPr algn="ctr">
              <a:defRPr sz="495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304699"/>
          </a:xfrm>
        </p:spPr>
        <p:txBody>
          <a:bodyPr/>
          <a:lstStyle>
            <a:lvl1pPr marL="0" indent="0" algn="ctr">
              <a:buNone/>
              <a:defRPr sz="1980"/>
            </a:lvl1pPr>
            <a:lvl2pPr marL="377190" indent="0" algn="ctr">
              <a:buNone/>
              <a:defRPr sz="1650"/>
            </a:lvl2pPr>
            <a:lvl3pPr marL="754380" indent="0" algn="ctr">
              <a:buNone/>
              <a:defRPr sz="1485"/>
            </a:lvl3pPr>
            <a:lvl4pPr marL="1131570" indent="0" algn="ctr">
              <a:buNone/>
              <a:defRPr sz="1320"/>
            </a:lvl4pPr>
            <a:lvl5pPr marL="1508760" indent="0" algn="ctr">
              <a:buNone/>
              <a:defRPr sz="1320"/>
            </a:lvl5pPr>
            <a:lvl6pPr marL="1885950" indent="0" algn="ctr">
              <a:buNone/>
              <a:defRPr sz="1320"/>
            </a:lvl6pPr>
            <a:lvl7pPr marL="2263140" indent="0" algn="ctr">
              <a:buNone/>
              <a:defRPr sz="1320"/>
            </a:lvl7pPr>
            <a:lvl8pPr marL="2640330" indent="0" algn="ctr">
              <a:buNone/>
              <a:defRPr sz="1320"/>
            </a:lvl8pPr>
            <a:lvl9pPr marL="3017520" indent="0" algn="ctr">
              <a:buNone/>
              <a:defRPr sz="13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2920" y="7228332"/>
            <a:ext cx="2313432" cy="276999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19856" y="7228332"/>
            <a:ext cx="3218688" cy="276999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827516" y="6888788"/>
            <a:ext cx="248920" cy="21544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C631D1E-0808-4BFB-9710-F3685C742A1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400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CBB5ED-8EFD-4E6F-B81E-0EA7321F32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57300" y="1271588"/>
            <a:ext cx="7543800" cy="270668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EE5B-41E6-40AA-B79D-CECCE2FD32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7300" y="4083050"/>
            <a:ext cx="7543800" cy="1876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D8A610-E51D-457C-9FA4-0177AD3485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32B586-54DA-453B-9634-57D7B6A50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CBBD95-0751-400E-897F-45A19A3DC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558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136CCB-4965-4DC0-B102-DB983E29EE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124D93-154D-48E3-AC71-18543A3332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E8A4A-1F3D-49EA-92BA-6015891B58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E896B4-1F5A-4A01-A385-857BDA87AE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D9CF2B-BC11-4ACB-9D91-DB5E7AAEF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487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001007-BBAE-4BB9-934E-4446291301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1938338"/>
            <a:ext cx="8675688" cy="32321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CCE3AA-29E4-4569-859D-EFFE73797B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5200650"/>
            <a:ext cx="8675688" cy="1700213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A63E3A-2582-4763-93EA-4B4F53B94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F68DC7-0C7F-40C4-862A-A4EB051F6C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FFE1C8-002F-4922-BD5B-A98C37FC15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452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7200" y="6705600"/>
            <a:ext cx="9144000" cy="609600"/>
          </a:xfrm>
          <a:custGeom>
            <a:avLst/>
            <a:gdLst/>
            <a:ahLst/>
            <a:cxnLst/>
            <a:rect l="l" t="t" r="r" b="b"/>
            <a:pathLst>
              <a:path w="9144000" h="609600">
                <a:moveTo>
                  <a:pt x="0" y="0"/>
                </a:moveTo>
                <a:lnTo>
                  <a:pt x="0" y="609600"/>
                </a:lnTo>
                <a:lnTo>
                  <a:pt x="9144000" y="609600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57200" y="89056"/>
            <a:ext cx="9144000" cy="1107996"/>
          </a:xfrm>
          <a:prstGeom prst="rect">
            <a:avLst/>
          </a:prstGeom>
          <a:solidFill>
            <a:srgbClr val="FFC000"/>
          </a:solidFill>
        </p:spPr>
        <p:txBody>
          <a:bodyPr wrap="square" lIns="0" tIns="0" rIns="0" bIns="0">
            <a:spAutoFit/>
          </a:bodyPr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br>
              <a:rPr lang="en-US" dirty="0"/>
            </a:br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136113"/>
            <a:ext cx="9144000" cy="553997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0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4C956D0-934A-438F-8E9F-78A3ADBEBC94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659805" y="6773122"/>
            <a:ext cx="1999661" cy="445047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D2B594C-3A96-4933-87AB-06D65E3A1DE7}"/>
              </a:ext>
            </a:extLst>
          </p:cNvPr>
          <p:cNvSpPr/>
          <p:nvPr userDrawn="1"/>
        </p:nvSpPr>
        <p:spPr>
          <a:xfrm>
            <a:off x="457200" y="105460"/>
            <a:ext cx="9144000" cy="72097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B0ECE3A-7530-49CE-9997-00B980B14902}"/>
              </a:ext>
            </a:extLst>
          </p:cNvPr>
          <p:cNvSpPr txBox="1"/>
          <p:nvPr userDrawn="1"/>
        </p:nvSpPr>
        <p:spPr>
          <a:xfrm>
            <a:off x="9144000" y="7344709"/>
            <a:ext cx="6096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fld id="{81D60167-4931-47E6-BA6A-407CBD079E47}" type="slidenum">
              <a:rPr kumimoji="0" lang="en-US" sz="1800" b="0" i="0" u="none" strike="noStrike" kern="1200" cap="none" spc="-5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xStyles>
    <p:titleStyle>
      <a:lvl1pPr algn="ctr">
        <a:defRPr sz="2400"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597E141-29E1-49BB-ADAD-C70295FE36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150" y="414338"/>
            <a:ext cx="8674100" cy="1501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E889D9-1733-4A99-B655-CB8665DBC8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2150" y="2068513"/>
            <a:ext cx="8674100" cy="49323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FAB426-74FE-4214-993F-749E9C5583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2150" y="7204075"/>
            <a:ext cx="2262188" cy="414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4299CE-AC45-4C84-83C4-D802A969087C}" type="datetimeFigureOut">
              <a:rPr lang="en-US" smtClean="0"/>
              <a:t>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B36681-E6FB-4DB2-AD94-9CCA029E0A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32163" y="7204075"/>
            <a:ext cx="3394075" cy="414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CC3695-EB46-4DE1-A7D5-4C54609AEB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04063" y="7204075"/>
            <a:ext cx="2262187" cy="414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312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ekahau.com/products/heatmapper/overview/" TargetMode="External"/><Relationship Id="rId3" Type="http://schemas.openxmlformats.org/officeDocument/2006/relationships/hyperlink" Target="https://support.apple.com/en-us/HT202790" TargetMode="External"/><Relationship Id="rId7" Type="http://schemas.openxmlformats.org/officeDocument/2006/relationships/hyperlink" Target="https://www.wireshark.org/" TargetMode="External"/><Relationship Id="rId2" Type="http://schemas.openxmlformats.org/officeDocument/2006/relationships/hyperlink" Target="http://techgenix.com/top-11-networking-commands/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www.kismetwireless.net/" TargetMode="External"/><Relationship Id="rId5" Type="http://schemas.openxmlformats.org/officeDocument/2006/relationships/hyperlink" Target="https://www.metageek.com/products/inssider/" TargetMode="External"/><Relationship Id="rId4" Type="http://schemas.openxmlformats.org/officeDocument/2006/relationships/hyperlink" Target="http://stumbler.net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ireshark.org/" TargetMode="External"/><Relationship Id="rId2" Type="http://schemas.openxmlformats.org/officeDocument/2006/relationships/hyperlink" Target="https://www.aircrack-ng.org/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www.darknet.org.uk/2008/11/sara-security-auditors-research-assistant-network-analysis-tool/" TargetMode="External"/><Relationship Id="rId5" Type="http://schemas.openxmlformats.org/officeDocument/2006/relationships/hyperlink" Target="https://metasploit.com/" TargetMode="External"/><Relationship Id="rId4" Type="http://schemas.openxmlformats.org/officeDocument/2006/relationships/hyperlink" Target="https://www.coresecurity.com/content/penetration-testi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7200" y="152400"/>
            <a:ext cx="9144000" cy="677108"/>
          </a:xfrm>
        </p:spPr>
        <p:txBody>
          <a:bodyPr/>
          <a:lstStyle/>
          <a:p>
            <a:pPr eaLnBrk="1" hangingPunct="1"/>
            <a:r>
              <a:rPr lang="en-US" sz="4400" b="1" dirty="0"/>
              <a:t>IT 4833</a:t>
            </a:r>
            <a:endParaRPr lang="en-US" sz="4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A96E43C-BC2B-4307-BAFC-C98478CDD153}"/>
              </a:ext>
            </a:extLst>
          </p:cNvPr>
          <p:cNvSpPr txBox="1"/>
          <p:nvPr/>
        </p:nvSpPr>
        <p:spPr>
          <a:xfrm>
            <a:off x="685800" y="3579968"/>
            <a:ext cx="89154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/>
              <a:t>Wireless Security Tools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B3D25ED-B556-405F-BEA0-E96BA17908A1}"/>
              </a:ext>
            </a:extLst>
          </p:cNvPr>
          <p:cNvSpPr txBox="1"/>
          <p:nvPr/>
        </p:nvSpPr>
        <p:spPr>
          <a:xfrm>
            <a:off x="685800" y="6324600"/>
            <a:ext cx="85871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Created by: Dr. Lei Li and Professor Darin Morrow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7C4D89-9A59-FC8D-FB6C-DFE712C805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1000" y="61029"/>
            <a:ext cx="9220200" cy="761747"/>
          </a:xfrm>
        </p:spPr>
        <p:txBody>
          <a:bodyPr/>
          <a:lstStyle/>
          <a:p>
            <a:r>
              <a:rPr lang="en-US" dirty="0"/>
              <a:t>Tools 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D65057F-A840-7CFA-F419-DFA4E115419D}"/>
              </a:ext>
            </a:extLst>
          </p:cNvPr>
          <p:cNvSpPr txBox="1"/>
          <p:nvPr/>
        </p:nvSpPr>
        <p:spPr>
          <a:xfrm>
            <a:off x="762000" y="1064560"/>
            <a:ext cx="8686800" cy="31239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Bef>
                <a:spcPts val="600"/>
              </a:spcBef>
            </a:pPr>
            <a:r>
              <a:rPr lang="en-US" b="1" i="0" dirty="0">
                <a:solidFill>
                  <a:srgbClr val="111111"/>
                </a:solidFill>
                <a:effectLst/>
                <a:latin typeface="-apple-system"/>
              </a:rPr>
              <a:t>Free and Open-Source Tools</a:t>
            </a:r>
          </a:p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111111"/>
                </a:solidFill>
                <a:latin typeface="-apple-system"/>
              </a:rPr>
              <a:t>Aircrack-ng</a:t>
            </a:r>
            <a:r>
              <a:rPr lang="en-US" dirty="0">
                <a:solidFill>
                  <a:srgbClr val="111111"/>
                </a:solidFill>
                <a:latin typeface="-apple-system"/>
              </a:rPr>
              <a:t>: A suite of tools for auditing wireless networks, including packet capture and export capabilities</a:t>
            </a:r>
            <a:r>
              <a:rPr lang="en-US" b="0" i="0" dirty="0">
                <a:solidFill>
                  <a:srgbClr val="111111"/>
                </a:solidFill>
                <a:effectLst/>
                <a:latin typeface="-apple-system"/>
              </a:rPr>
              <a:t>.</a:t>
            </a:r>
          </a:p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b="0" i="0" dirty="0">
              <a:solidFill>
                <a:srgbClr val="111111"/>
              </a:solidFill>
              <a:effectLst/>
              <a:latin typeface="-apple-system"/>
            </a:endParaRPr>
          </a:p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111111"/>
                </a:solidFill>
                <a:latin typeface="-apple-system"/>
              </a:rPr>
              <a:t>Kismet</a:t>
            </a:r>
            <a:r>
              <a:rPr lang="en-US" dirty="0">
                <a:solidFill>
                  <a:srgbClr val="111111"/>
                </a:solidFill>
                <a:latin typeface="-apple-system"/>
              </a:rPr>
              <a:t>: A wireless network detector, sniffer, and intrusion detection system</a:t>
            </a:r>
          </a:p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b="0" i="0" dirty="0">
              <a:solidFill>
                <a:srgbClr val="111111"/>
              </a:solidFill>
              <a:effectLst/>
              <a:latin typeface="-apple-system"/>
            </a:endParaRPr>
          </a:p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111111"/>
                </a:solidFill>
                <a:latin typeface="-apple-system"/>
              </a:rPr>
              <a:t>bettercap</a:t>
            </a:r>
            <a:r>
              <a:rPr lang="en-US" dirty="0">
                <a:solidFill>
                  <a:srgbClr val="111111"/>
                </a:solidFill>
                <a:latin typeface="-apple-system"/>
              </a:rPr>
              <a:t>: A versatile tool for network reconnaissance and penetration testing</a:t>
            </a:r>
          </a:p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b="0" i="0" dirty="0">
              <a:solidFill>
                <a:srgbClr val="111111"/>
              </a:solidFill>
              <a:effectLst/>
              <a:latin typeface="-apple-system"/>
            </a:endParaRPr>
          </a:p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111111"/>
                </a:solidFill>
                <a:latin typeface="-apple-system"/>
              </a:rPr>
              <a:t>Fern Wi-Fi Cracker</a:t>
            </a:r>
            <a:r>
              <a:rPr lang="en-US" dirty="0">
                <a:solidFill>
                  <a:srgbClr val="111111"/>
                </a:solidFill>
                <a:latin typeface="-apple-system"/>
              </a:rPr>
              <a:t>: A tool for auditing and attacking wireless networks</a:t>
            </a:r>
            <a:endParaRPr lang="en-US" b="0" i="0" dirty="0">
              <a:solidFill>
                <a:srgbClr val="111111"/>
              </a:solidFill>
              <a:effectLst/>
              <a:latin typeface="-apple-system"/>
            </a:endParaRPr>
          </a:p>
        </p:txBody>
      </p:sp>
    </p:spTree>
    <p:extLst>
      <p:ext uri="{BB962C8B-B14F-4D97-AF65-F5344CB8AC3E}">
        <p14:creationId xmlns:p14="http://schemas.microsoft.com/office/powerpoint/2010/main" val="28111094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880B94-45DD-A54F-A5D4-33D82C9FA9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B901C1-6EC2-09B9-8BBB-8852A71141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1000" y="61029"/>
            <a:ext cx="9220200" cy="761747"/>
          </a:xfrm>
        </p:spPr>
        <p:txBody>
          <a:bodyPr/>
          <a:lstStyle/>
          <a:p>
            <a:r>
              <a:rPr lang="en-US" dirty="0"/>
              <a:t>Tools 2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DF5312A-0B4B-0077-0D5E-F39C019F75FB}"/>
              </a:ext>
            </a:extLst>
          </p:cNvPr>
          <p:cNvSpPr txBox="1"/>
          <p:nvPr/>
        </p:nvSpPr>
        <p:spPr>
          <a:xfrm>
            <a:off x="533400" y="1378134"/>
            <a:ext cx="9067800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Bef>
                <a:spcPts val="600"/>
              </a:spcBef>
            </a:pPr>
            <a:r>
              <a:rPr lang="en-US" b="1" i="0" dirty="0">
                <a:solidFill>
                  <a:srgbClr val="111111"/>
                </a:solidFill>
                <a:effectLst/>
                <a:latin typeface="-apple-system"/>
              </a:rPr>
              <a:t>Free and Open-Source Tools</a:t>
            </a:r>
          </a:p>
          <a:p>
            <a:pPr algn="l">
              <a:spcBef>
                <a:spcPts val="600"/>
              </a:spcBef>
            </a:pPr>
            <a:endParaRPr lang="en-US" b="1" i="0" dirty="0">
              <a:solidFill>
                <a:srgbClr val="111111"/>
              </a:solidFill>
              <a:effectLst/>
              <a:latin typeface="-apple-system"/>
            </a:endParaRPr>
          </a:p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 err="1">
                <a:solidFill>
                  <a:srgbClr val="111111"/>
                </a:solidFill>
                <a:latin typeface="-apple-system"/>
              </a:rPr>
              <a:t>Aircrack</a:t>
            </a:r>
            <a:r>
              <a:rPr lang="en-US" b="1" dirty="0">
                <a:solidFill>
                  <a:srgbClr val="111111"/>
                </a:solidFill>
                <a:latin typeface="-apple-system"/>
              </a:rPr>
              <a:t>-ng</a:t>
            </a:r>
            <a:r>
              <a:rPr lang="en-US" dirty="0">
                <a:solidFill>
                  <a:srgbClr val="111111"/>
                </a:solidFill>
                <a:latin typeface="-apple-system"/>
              </a:rPr>
              <a:t>: A suite of tools for auditing wireless networks, including packet capture and export capabilities</a:t>
            </a:r>
          </a:p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b="0" i="0" dirty="0">
              <a:solidFill>
                <a:srgbClr val="111111"/>
              </a:solidFill>
              <a:effectLst/>
              <a:latin typeface="-apple-system"/>
            </a:endParaRPr>
          </a:p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111111"/>
                </a:solidFill>
                <a:latin typeface="-apple-system"/>
              </a:rPr>
              <a:t>Kismet</a:t>
            </a:r>
            <a:r>
              <a:rPr lang="en-US" dirty="0">
                <a:solidFill>
                  <a:srgbClr val="111111"/>
                </a:solidFill>
                <a:latin typeface="-apple-system"/>
              </a:rPr>
              <a:t>: A wireless network detector, sniffer, and intrusion detection system</a:t>
            </a:r>
          </a:p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b="0" i="0" dirty="0">
              <a:solidFill>
                <a:srgbClr val="111111"/>
              </a:solidFill>
              <a:effectLst/>
              <a:latin typeface="-apple-system"/>
            </a:endParaRPr>
          </a:p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111111"/>
                </a:solidFill>
                <a:latin typeface="-apple-system"/>
              </a:rPr>
              <a:t>bettercap</a:t>
            </a:r>
            <a:r>
              <a:rPr lang="en-US" dirty="0">
                <a:solidFill>
                  <a:srgbClr val="111111"/>
                </a:solidFill>
                <a:latin typeface="-apple-system"/>
              </a:rPr>
              <a:t>: A versatile tool for network reconnaissance and penetration testing</a:t>
            </a:r>
          </a:p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b="0" i="0" dirty="0">
              <a:solidFill>
                <a:srgbClr val="111111"/>
              </a:solidFill>
              <a:effectLst/>
              <a:latin typeface="-apple-system"/>
            </a:endParaRPr>
          </a:p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111111"/>
                </a:solidFill>
                <a:latin typeface="-apple-system"/>
              </a:rPr>
              <a:t>Fern Wi-Fi Cracker</a:t>
            </a:r>
            <a:r>
              <a:rPr lang="en-US" dirty="0">
                <a:solidFill>
                  <a:srgbClr val="111111"/>
                </a:solidFill>
                <a:latin typeface="-apple-system"/>
              </a:rPr>
              <a:t>: A tool for auditing and attacking wireless networks</a:t>
            </a:r>
            <a:endParaRPr lang="en-US" b="0" i="0" dirty="0">
              <a:solidFill>
                <a:srgbClr val="111111"/>
              </a:solidFill>
              <a:effectLst/>
              <a:latin typeface="-apple-system"/>
            </a:endParaRPr>
          </a:p>
        </p:txBody>
      </p:sp>
    </p:spTree>
    <p:extLst>
      <p:ext uri="{BB962C8B-B14F-4D97-AF65-F5344CB8AC3E}">
        <p14:creationId xmlns:p14="http://schemas.microsoft.com/office/powerpoint/2010/main" val="29584089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1E5ABA-FB92-FC06-4087-97C8161944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B0DD1F-DD22-7F68-977A-213B842B2A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76200"/>
            <a:ext cx="9067800" cy="761747"/>
          </a:xfrm>
        </p:spPr>
        <p:txBody>
          <a:bodyPr/>
          <a:lstStyle/>
          <a:p>
            <a:r>
              <a:rPr lang="en-US" dirty="0"/>
              <a:t>More Tools 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A27CC53-51F2-BB20-1A12-54CF6890514B}"/>
              </a:ext>
            </a:extLst>
          </p:cNvPr>
          <p:cNvSpPr txBox="1"/>
          <p:nvPr/>
        </p:nvSpPr>
        <p:spPr>
          <a:xfrm>
            <a:off x="457200" y="1143000"/>
            <a:ext cx="8534400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>
              <a:buFont typeface="Symbol" panose="05050102010706020507" pitchFamily="18" charset="2"/>
              <a:buChar char="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Describe the functionalities of built-in commonly used network utilities tools for Windows and Mac OS.  </a:t>
            </a:r>
          </a:p>
          <a:p>
            <a:pPr marL="342900" marR="0" lvl="0" indent="-342900">
              <a:buFont typeface="Calibri" panose="020F0502020204030204" pitchFamily="34" charset="0"/>
              <a:buChar char="-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Window OS: </a:t>
            </a:r>
            <a:r>
              <a:rPr lang="en-US" sz="18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http://techgenix.com/top-11-networking-commands/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342900" marR="0" lvl="0" indent="-342900">
              <a:buFont typeface="Calibri" panose="020F0502020204030204" pitchFamily="34" charset="0"/>
              <a:buChar char="-"/>
            </a:pPr>
            <a:r>
              <a:rPr lang="pt-B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Mac OS: </a:t>
            </a:r>
            <a:r>
              <a:rPr lang="pt-BR" sz="18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https://support.apple.com/en-us/HT202790</a:t>
            </a:r>
            <a:r>
              <a:rPr lang="pt-B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pt-BR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optional</a:t>
            </a:r>
            <a:r>
              <a:rPr lang="pt-B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marL="342900" marR="0" lvl="0" indent="-342900">
              <a:buFont typeface="Calibri" panose="020F0502020204030204" pitchFamily="34" charset="0"/>
              <a:buChar char="-"/>
            </a:pPr>
            <a:endParaRPr lang="pt-BR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/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buFont typeface="Symbol" panose="05050102010706020507" pitchFamily="18" charset="2"/>
              <a:buChar char=""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buFont typeface="Symbol" panose="05050102010706020507" pitchFamily="18" charset="2"/>
              <a:buChar char="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Describe the functionalities of WLAN discovery tools such as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NetStumbler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InSSIDer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Kismet and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HeatMapper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pPr marL="685800" marR="0"/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NetStumbler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(Windows OS): </a:t>
            </a:r>
            <a:r>
              <a:rPr lang="en-US" sz="18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http://stumbler.net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85800" marR="0"/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InSSIDer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(free on Linux): </a:t>
            </a:r>
            <a:r>
              <a:rPr lang="en-US" sz="18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https://www.metageek.com/products/inssider/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685800" marR="0"/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Kismet: </a:t>
            </a:r>
            <a:r>
              <a:rPr lang="en-US" sz="18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6"/>
              </a:rPr>
              <a:t>https://www.kismetwireless.net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685800" marR="0"/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Wireshark: </a:t>
            </a:r>
            <a:r>
              <a:rPr lang="en-US" sz="18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7"/>
              </a:rPr>
              <a:t>https://www.wireshark.org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685800" marR="0"/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HeatMapper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(WLAN site survey tool): </a:t>
            </a:r>
            <a:r>
              <a:rPr lang="en-US" sz="18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8"/>
              </a:rPr>
              <a:t>https://www.ekahau.com/products/heatmapper/overview/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342900" marR="0" lvl="0" indent="-342900">
              <a:buFont typeface="Symbol" panose="05050102010706020507" pitchFamily="18" charset="2"/>
              <a:buChar char=""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65328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C65395-A5D5-0834-A029-DF5F2E1941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7AF32E-F4B1-282C-3277-68F8D884A5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76200"/>
            <a:ext cx="9067800" cy="761747"/>
          </a:xfrm>
        </p:spPr>
        <p:txBody>
          <a:bodyPr/>
          <a:lstStyle/>
          <a:p>
            <a:r>
              <a:rPr lang="en-US" dirty="0"/>
              <a:t>More Tools 2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CC0AE83-DFB9-1DD0-4BE0-71EC8D714DA7}"/>
              </a:ext>
            </a:extLst>
          </p:cNvPr>
          <p:cNvSpPr txBox="1"/>
          <p:nvPr/>
        </p:nvSpPr>
        <p:spPr>
          <a:xfrm>
            <a:off x="457200" y="1143000"/>
            <a:ext cx="8915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/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buFont typeface="Symbol" panose="05050102010706020507" pitchFamily="18" charset="2"/>
              <a:buChar char="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Describe the functionalities of network protocol analyzing tools, such as Aircrack-ng and Wireshark.</a:t>
            </a:r>
          </a:p>
          <a:p>
            <a:pPr marL="342900" marR="0" lvl="0" indent="-342900">
              <a:buFont typeface="Calibri" panose="020F0502020204030204" pitchFamily="34" charset="0"/>
              <a:buChar char="-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Aircrack-ng: </a:t>
            </a:r>
            <a:r>
              <a:rPr lang="en-US" sz="18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https://www.aircrack-ng.org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buFont typeface="Calibri" panose="020F0502020204030204" pitchFamily="34" charset="0"/>
              <a:buChar char="-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Wireshark: </a:t>
            </a:r>
            <a:r>
              <a:rPr lang="en-US" sz="18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https://www.wireshark.org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342900" marR="0" lvl="0" indent="-342900">
              <a:buFont typeface="Symbol" panose="05050102010706020507" pitchFamily="18" charset="2"/>
              <a:buChar char=""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buFont typeface="Symbol" panose="05050102010706020507" pitchFamily="18" charset="2"/>
              <a:buChar char="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Describe penetration testing. Discuss the penetration testing tools such as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metasploit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and SARA. </a:t>
            </a:r>
          </a:p>
          <a:p>
            <a:pPr marL="342900" marR="0" lvl="0" indent="-342900">
              <a:buFont typeface="Calibri" panose="020F0502020204030204" pitchFamily="34" charset="0"/>
              <a:buChar char="-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Penetration test: </a:t>
            </a:r>
            <a:r>
              <a:rPr lang="en-US" sz="18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https://www.coresecurity.com/content/penetration-testing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buFont typeface="Calibri" panose="020F0502020204030204" pitchFamily="34" charset="0"/>
              <a:buChar char="-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Metasploit: </a:t>
            </a:r>
            <a:r>
              <a:rPr lang="en-US" sz="18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https://metasploit.com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buFont typeface="Calibri" panose="020F0502020204030204" pitchFamily="34" charset="0"/>
              <a:buChar char="-"/>
            </a:pPr>
            <a:r>
              <a:rPr lang="pt-B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SARA: </a:t>
            </a:r>
            <a:r>
              <a:rPr lang="pt-BR" sz="18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6"/>
              </a:rPr>
              <a:t>https://www.darknet.org.uk/2008/11/sara-security-auditors-research-assistant-network-analysis-tool/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010302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360</Words>
  <Application>Microsoft Office PowerPoint</Application>
  <PresentationFormat>Custom</PresentationFormat>
  <Paragraphs>46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4" baseType="lpstr">
      <vt:lpstr>-apple-system</vt:lpstr>
      <vt:lpstr>Arial</vt:lpstr>
      <vt:lpstr>Arial Narrow</vt:lpstr>
      <vt:lpstr>Calibri</vt:lpstr>
      <vt:lpstr>Calibri Light</vt:lpstr>
      <vt:lpstr>Symbol</vt:lpstr>
      <vt:lpstr>Times New Roman</vt:lpstr>
      <vt:lpstr>Office Theme</vt:lpstr>
      <vt:lpstr>Custom Design</vt:lpstr>
      <vt:lpstr>IT 4833</vt:lpstr>
      <vt:lpstr>Tools 1</vt:lpstr>
      <vt:lpstr>Tools 2</vt:lpstr>
      <vt:lpstr>More Tools 1</vt:lpstr>
      <vt:lpstr>More Tools 2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2022-02-09T22:15:00Z</dcterms:created>
  <dcterms:modified xsi:type="dcterms:W3CDTF">2025-02-02T05:08:46Z</dcterms:modified>
</cp:coreProperties>
</file>