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7" r:id="rId2"/>
  </p:sldMasterIdLst>
  <p:notesMasterIdLst>
    <p:notesMasterId r:id="rId22"/>
  </p:notesMasterIdLst>
  <p:sldIdLst>
    <p:sldId id="258" r:id="rId3"/>
    <p:sldId id="382" r:id="rId4"/>
    <p:sldId id="427" r:id="rId5"/>
    <p:sldId id="398" r:id="rId6"/>
    <p:sldId id="399" r:id="rId7"/>
    <p:sldId id="400" r:id="rId8"/>
    <p:sldId id="401" r:id="rId9"/>
    <p:sldId id="402" r:id="rId10"/>
    <p:sldId id="403" r:id="rId11"/>
    <p:sldId id="404" r:id="rId12"/>
    <p:sldId id="405" r:id="rId13"/>
    <p:sldId id="411" r:id="rId14"/>
    <p:sldId id="407" r:id="rId15"/>
    <p:sldId id="406" r:id="rId16"/>
    <p:sldId id="428" r:id="rId17"/>
    <p:sldId id="408" r:id="rId18"/>
    <p:sldId id="409" r:id="rId19"/>
    <p:sldId id="410" r:id="rId20"/>
    <p:sldId id="397" r:id="rId21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F106E8-2676-4AAA-AA2E-ABEFC4C59100}" v="2" dt="2025-02-02T04:48:02.405"/>
    <p1510:client id="{3B864594-DAAA-4747-81F6-B87636CF65CB}" v="1" dt="2025-02-01T20:49:11.722"/>
    <p1510:client id="{4236EDA2-29E8-4635-9517-A7D989A0CC31}" v="3" dt="2025-02-01T21:00:07.786"/>
    <p1510:client id="{4CEC131B-319C-419D-82E4-F169387F13DE}" v="1" dt="2025-02-01T20:54:41.337"/>
    <p1510:client id="{65806C15-7906-4E12-A6F8-A170BB83729D}" v="4" dt="2025-02-02T04:42:31.374"/>
    <p1510:client id="{9C22606D-F00B-4BCE-AC6F-A9BE16FB3735}" v="2" dt="2025-02-02T04:25:49.101"/>
    <p1510:client id="{B3E61BF9-1675-439A-8396-9C4C5E61F09B}" v="2" dt="2025-02-02T04:13:59.83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58" autoAdjust="0"/>
    <p:restoredTop sz="86497" autoAdjust="0"/>
  </p:normalViewPr>
  <p:slideViewPr>
    <p:cSldViewPr>
      <p:cViewPr varScale="1">
        <p:scale>
          <a:sx n="63" d="100"/>
          <a:sy n="63" d="100"/>
        </p:scale>
        <p:origin x="2074" y="5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-417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A1890C6-9F99-41BB-B0EA-6322FAAFCC31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99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gate.net/publication/235339185_Security_of_3G_and_LTE" TargetMode="External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t&amp;rct=j&amp;q=&amp;esrc=s&amp;source=web&amp;cd=4&amp;ved=0ahUKEwjz6t612-rUAhXHzz4KHV7FAksQFghBMAM&amp;url=https%3A%2F%2Fwww.sans.org%2Freading-room%2Fwhitepapers%2Ftelephone%2Fgsm-standard-an-overview-security-317&amp;usg=AFQjCNEVQqhFN991Ei5NxPmDY5V_wCnSiA&amp;cad=rja" TargetMode="External"/><Relationship Id="rId2" Type="http://schemas.openxmlformats.org/officeDocument/2006/relationships/hyperlink" Target="https://books.google.com/books?id=IHg0JBShDhEC&amp;pg=PA369&amp;lpg=PA369&amp;dq=security+in+first+generation+traditional+wireless+networks&amp;source=bl&amp;ots=l41aXRqaZG&amp;sig=oovVfZ5rO0fHByWNvBH2gxi1eG4&amp;hl=en&amp;sa=X&amp;ved=0ahUKEwj3ysn71-rUAhXLdj4KHc9lBI8Q6AEIMTAC#v=onepage&amp;q=security%20in%20first%20generation%20traditional%20wireless%20networks&amp;f=fals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researchgate.net/publication/235339185_Security_of_3G_and_LTE" TargetMode="External"/><Relationship Id="rId4" Type="http://schemas.openxmlformats.org/officeDocument/2006/relationships/hyperlink" Target="https://arxiv.org/pdf/1002.3175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152400"/>
            <a:ext cx="9144000" cy="677108"/>
          </a:xfrm>
        </p:spPr>
        <p:txBody>
          <a:bodyPr/>
          <a:lstStyle/>
          <a:p>
            <a:pPr eaLnBrk="1" hangingPunct="1"/>
            <a:r>
              <a:rPr lang="en-US" sz="4400" b="1" dirty="0"/>
              <a:t>IT 4833</a:t>
            </a:r>
            <a:endParaRPr lang="en-US" sz="4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96E43C-BC2B-4307-BAFC-C98478CDD153}"/>
              </a:ext>
            </a:extLst>
          </p:cNvPr>
          <p:cNvSpPr txBox="1"/>
          <p:nvPr/>
        </p:nvSpPr>
        <p:spPr>
          <a:xfrm>
            <a:off x="685800" y="3579968"/>
            <a:ext cx="8915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Cellular Security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D25ED-B556-405F-BEA0-E96BA17908A1}"/>
              </a:ext>
            </a:extLst>
          </p:cNvPr>
          <p:cNvSpPr txBox="1"/>
          <p:nvPr/>
        </p:nvSpPr>
        <p:spPr>
          <a:xfrm>
            <a:off x="685800" y="6324600"/>
            <a:ext cx="8587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Created by: Dr. Lei Li and Professor Darin Morrow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834C2-8F63-2B4B-9891-DCDF2FA05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GSM Security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AE01D-2A87-EA48-A7D6-1E2435AD31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369331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Unilateral authentication and vulnerability to the man-in-the-middle attack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Flaws in implementation of A3/A8 algorithms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SIM card cloning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Over-the-air cracking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Flaws in cryptographic algorithms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Etc.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91343-F46D-4248-8E22-7A01AF959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08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62DD1-7296-4847-8499-3FCFDB181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3G (UTMS) Security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EF8D9-1E87-EB4A-A0E5-02BF982BE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 extension of encryption and integrity protection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Protection of the signaling infrastructure in the core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network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 cryptographic keys derived on the User Services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Identity Module (USIM) are longer in UMTS (128-bits)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than in GSM (64-bits).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Standard encryption algorithms used by 3G were openly published.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 definition of standard UMTS authentication algorithms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C1A6C9-B6C8-5547-9217-82C2599C2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283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62982-B5DE-044B-A54C-A330271D2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3G/LTE Security Architecture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96D62E9-1771-E54E-BEF1-D0C6E233DB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873" b="10556"/>
          <a:stretch/>
        </p:blipFill>
        <p:spPr>
          <a:xfrm>
            <a:off x="1383030" y="2293620"/>
            <a:ext cx="7082790" cy="368808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78B74B-B35B-F649-9231-EF3091993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44BAF9-DA78-864B-8006-96627099CBA5}"/>
              </a:ext>
            </a:extLst>
          </p:cNvPr>
          <p:cNvSpPr txBox="1"/>
          <p:nvPr/>
        </p:nvSpPr>
        <p:spPr>
          <a:xfrm>
            <a:off x="922020" y="6400801"/>
            <a:ext cx="8214360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80" dirty="0"/>
              <a:t>Image source: </a:t>
            </a:r>
            <a:r>
              <a:rPr lang="en-US" sz="1980" u="sng" dirty="0">
                <a:hlinkClick r:id="rId3"/>
              </a:rPr>
              <a:t>https://www.researchgate.net</a:t>
            </a:r>
            <a:r>
              <a:rPr lang="en-US" sz="1980" u="sng">
                <a:hlinkClick r:id="rId3"/>
              </a:rPr>
              <a:t>/publication/235339185_Security_of_3G_and_LTE</a:t>
            </a:r>
            <a:endParaRPr lang="en-US" sz="1980"/>
          </a:p>
        </p:txBody>
      </p:sp>
    </p:spTree>
    <p:extLst>
      <p:ext uri="{BB962C8B-B14F-4D97-AF65-F5344CB8AC3E}">
        <p14:creationId xmlns:p14="http://schemas.microsoft.com/office/powerpoint/2010/main" val="2619640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119D7-CD42-C54E-96E4-843EA96EB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3G &amp; 4G Security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D5BDC-CB57-B845-961B-8A8D9E4FD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Network access security (NAS)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Network domain security (NDS)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User domain security (UDS)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Application domain security (ADS)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Visibility and configurability of security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D16F80-7766-DB4A-B67B-51B81ED40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9765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80107-6E92-BA45-B198-58A8C9A63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4G LTE Security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07F02-4AE5-3E45-A9C5-6723B12439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An extended key hierarchy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 even longer cryptographic keys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(256-bits) and the inclusion of better cryptographic ciphers.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Separation of control plane and user plane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Integrated inter-working security for legacy and non-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3GPP networks.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Greater protection for back-haul link since the physical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security of an </a:t>
            </a:r>
            <a:r>
              <a:rPr lang="en-US" dirty="0" err="1"/>
              <a:t>eNB</a:t>
            </a:r>
            <a:r>
              <a:rPr lang="en-US" dirty="0"/>
              <a:t> cannot be trusted.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Mutual authentication between a relay node and the network.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 Requiring the use of the USIM and excluding the GSM SIM.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63A25F-E832-F644-B4F2-6AE04921C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535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30085-719D-DEA0-BD06-11E762F25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5G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16A2FA-0DB7-3F6E-F829-7C48A55F6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650" y="1017730"/>
            <a:ext cx="8974350" cy="5847755"/>
          </a:xfrm>
        </p:spPr>
        <p:txBody>
          <a:bodyPr/>
          <a:lstStyle/>
          <a:p>
            <a:pPr algn="l"/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5G is the fifth generation of cellular network technology, introduced as the successor to 4G. It offers significant improvements in speed, latency, and connectivity, enabling a wide range of advanced applications. Here are some key points about 5G:</a:t>
            </a: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Speed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5G can achieve peak download speeds of up to 10 Gbps, significantly faster than 4G</a:t>
            </a:r>
            <a:r>
              <a:rPr lang="en-US" sz="2000" baseline="30000" dirty="0">
                <a:solidFill>
                  <a:srgbClr val="111111"/>
                </a:solidFill>
                <a:latin typeface="-apple-system"/>
              </a:rPr>
              <a:t>1</a:t>
            </a:r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Latency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It has ultra-low latency, often around 1 millisecond, which is crucial for real-time applications like remote surgery and autonomous vehicles</a:t>
            </a:r>
            <a:r>
              <a:rPr lang="en-US" sz="2000" baseline="30000" dirty="0">
                <a:solidFill>
                  <a:srgbClr val="111111"/>
                </a:solidFill>
                <a:latin typeface="-apple-system"/>
              </a:rPr>
              <a:t>1</a:t>
            </a:r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Capacity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5G networks can support a much higher number of connected devices simultaneously, making it ideal for the Internet of Things (IoT) and smart cities</a:t>
            </a:r>
            <a:r>
              <a:rPr lang="en-US" sz="2000" baseline="30000" dirty="0">
                <a:solidFill>
                  <a:srgbClr val="111111"/>
                </a:solidFill>
                <a:latin typeface="-apple-system"/>
              </a:rPr>
              <a:t>1</a:t>
            </a:r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Technology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It uses advanced technologies like Massive MIMO (Multiple Input Multiple Output), beamforming, and network slicing to enhance performance and efficiency</a:t>
            </a:r>
            <a:endParaRPr lang="en-US" sz="2000" b="0" i="0" dirty="0">
              <a:solidFill>
                <a:srgbClr val="111111"/>
              </a:solidFill>
              <a:effectLst/>
              <a:latin typeface="-apple-system"/>
            </a:endParaRP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Use Cases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5G enables new applications such as extended reality (XR), industrial automation, and enhanced mobile broadband</a:t>
            </a:r>
            <a:r>
              <a:rPr lang="en-US" sz="2000" baseline="30000" dirty="0">
                <a:solidFill>
                  <a:srgbClr val="111111"/>
                </a:solidFill>
                <a:latin typeface="-apple-system"/>
              </a:rPr>
              <a:t>1</a:t>
            </a:r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</a:p>
          <a:p>
            <a:pPr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111111"/>
                </a:solidFill>
                <a:latin typeface="-apple-system"/>
              </a:rPr>
              <a:t> Challenges</a:t>
            </a:r>
            <a:r>
              <a:rPr lang="en-US" sz="2000" dirty="0">
                <a:solidFill>
                  <a:srgbClr val="111111"/>
                </a:solidFill>
                <a:latin typeface="-apple-system"/>
              </a:rPr>
              <a:t>: Despite its benefits, 5G deployment faces challenges like significant infrastructure investment, spectrum allocation, and security concerns</a:t>
            </a:r>
            <a:r>
              <a:rPr lang="en-US" sz="2000" baseline="30000" dirty="0">
                <a:solidFill>
                  <a:srgbClr val="111111"/>
                </a:solidFill>
                <a:latin typeface="-apple-system"/>
              </a:rPr>
              <a:t>1</a:t>
            </a:r>
            <a:r>
              <a:rPr lang="en-US" sz="20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950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AB5ED-7E84-834D-A808-1DBE40ECD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Network Access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565A4-A4A8-1B40-89CE-94F52F9074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84665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User identity confidentiality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Entity authentication and key agreement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Data confidentiality and integrity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4CC050-696C-5348-9168-B9EFA65CA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4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C84C5-464F-0449-92BE-D4B738B62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Network Domain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BD9B8-9C81-B043-B47A-2E735341F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378565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Security of the communication between network nodes, located either in the same or in different networks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 Protect the core network signaling protocols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 confidentiality, integrity, authentication and anti-replay protection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Standard procedures based on cryptographic techniques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E2AFA0-BE56-6842-9989-151631EC6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816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B37B2-0D35-B24C-8057-92A64E7D3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Cyber Attacks to 3G &amp; LTE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6B0112-3747-F246-BD3D-194782499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84665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Crypto-attack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Denial of Service attack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 Side-channel attack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326B63-2E0F-DB44-97CD-8830D8166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7542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hlinkClick r:id="rId2"/>
              </a:rPr>
              <a:t>https://books.google.com/books?id=IHg0JBShDhEC&amp;pg=PA369&amp;lpg=PA369&amp;dq=security+in+first+generation+traditional+wireless+networks&amp;source=bl&amp;ots=l41aXRqaZG&amp;sig=oovVfZ5rO0fHByWNvBH2gxi1eG4&amp;hl=en&amp;sa=X&amp;ved=0ahUKEwj3ysn71-rUAhXLdj4KHc9lBI8Q6AEIMTAC#v=onepage&amp;q=security%20in%20first%20generation%20traditional%20wireless%20networks&amp;f=false</a:t>
            </a: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hlinkClick r:id="rId3"/>
              </a:rPr>
              <a:t>https://www.google.com/url?sa=t&amp;rct=j&amp;q=&amp;esrc=s&amp;source=web&amp;cd=4&amp;ved=0ahUKEwjz6t612-rUAhXHzz4KHV7FAksQFghBMAM&amp;url=https%3A%2F%2Fwww.sans.org%2Freading-room%2Fwhitepapers%2Ftelephone%2Fgsm-standard-an-overview-security-317&amp;usg=AFQjCNEVQqhFN991Ei5NxPmDY5V_wCnSiA&amp;cad=rja</a:t>
            </a:r>
            <a:r>
              <a:rPr lang="en-US" sz="2400" dirty="0"/>
              <a:t> (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hlinkClick r:id="rId4"/>
              </a:rPr>
              <a:t>https://arxiv.org/pdf/1002.3175.pdf</a:t>
            </a:r>
            <a:r>
              <a:rPr lang="en-US" sz="240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hlinkClick r:id="rId5"/>
              </a:rPr>
              <a:t>https://www.researchgate.net/publication/235339185_Security_of_3G_and_LTE</a:t>
            </a: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u="sng" dirty="0">
                <a:hlinkClick r:id="rId5"/>
              </a:rPr>
              <a:t>https://www.researchgate.net/publication/235339185_Security_of_3G_and_LTE</a:t>
            </a:r>
            <a:r>
              <a:rPr lang="en-US" sz="2400" dirty="0"/>
              <a:t> </a:t>
            </a:r>
            <a:r>
              <a:rPr lang="en-US" sz="2400" u="sng" dirty="0">
                <a:hlinkClick r:id="rId5"/>
              </a:rPr>
              <a:t>https://www.researchgate.net/publication/235339185_Security_of_3G_and_LTE</a:t>
            </a:r>
            <a:r>
              <a:rPr lang="en-US" sz="2400" dirty="0"/>
              <a:t> </a:t>
            </a:r>
            <a:r>
              <a:rPr lang="en-US" sz="2400" u="sng" dirty="0">
                <a:hlinkClick r:id="rId5"/>
              </a:rPr>
              <a:t>https://www.researchgate.net/publication/235339185_Security_of_3G_and_LTE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030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pPr eaLnBrk="1" hangingPunct="1"/>
            <a:r>
              <a:rPr lang="en-US" dirty="0"/>
              <a:t>Road Map</a:t>
            </a:r>
          </a:p>
        </p:txBody>
      </p:sp>
      <p:pic>
        <p:nvPicPr>
          <p:cNvPr id="14340" name="Picture 8" descr="j030343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17" y="872033"/>
            <a:ext cx="1884601" cy="135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19099" y="2712720"/>
            <a:ext cx="1906565" cy="59679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697269" y="2712720"/>
            <a:ext cx="2025852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 Auditing &amp; Risk Analysis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19101" y="3649742"/>
            <a:ext cx="1906565" cy="586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540" dirty="0">
                <a:solidFill>
                  <a:schemeClr val="tx2"/>
                </a:solidFill>
              </a:rPr>
              <a:t>Evolution of Wireless Network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1372383" y="3309519"/>
            <a:ext cx="1" cy="340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2725311" y="2722778"/>
            <a:ext cx="2067375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WLAN</a:t>
            </a:r>
          </a:p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725311" y="3649742"/>
            <a:ext cx="2067375" cy="58674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WLAN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Overview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725311" y="4586761"/>
            <a:ext cx="2067375" cy="58674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tx2"/>
                </a:solidFill>
              </a:rPr>
              <a:t>WLAN Threats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&amp; Vulnerabilities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3758998" y="3309519"/>
            <a:ext cx="0" cy="340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758998" y="4236482"/>
            <a:ext cx="0" cy="35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ight Arrow 54"/>
          <p:cNvSpPr/>
          <p:nvPr/>
        </p:nvSpPr>
        <p:spPr>
          <a:xfrm>
            <a:off x="2394305" y="2959911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6" name="Right Arrow 55"/>
          <p:cNvSpPr/>
          <p:nvPr/>
        </p:nvSpPr>
        <p:spPr>
          <a:xfrm>
            <a:off x="7329062" y="2922402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7" name="Right Arrow 56"/>
          <p:cNvSpPr/>
          <p:nvPr/>
        </p:nvSpPr>
        <p:spPr>
          <a:xfrm>
            <a:off x="4911519" y="2959911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19099" y="4586761"/>
            <a:ext cx="1906565" cy="57668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tx2"/>
                </a:solidFill>
              </a:rPr>
              <a:t>Infor. Security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Essentials</a:t>
            </a:r>
          </a:p>
        </p:txBody>
      </p:sp>
      <p:cxnSp>
        <p:nvCxnSpPr>
          <p:cNvPr id="59" name="Straight Connector 58"/>
          <p:cNvCxnSpPr/>
          <p:nvPr/>
        </p:nvCxnSpPr>
        <p:spPr>
          <a:xfrm>
            <a:off x="1360917" y="4233216"/>
            <a:ext cx="11465" cy="343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2735851" y="5523781"/>
            <a:ext cx="2067375" cy="541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tx2"/>
                </a:solidFill>
              </a:rPr>
              <a:t>WLAN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</p:txBody>
      </p:sp>
      <p:cxnSp>
        <p:nvCxnSpPr>
          <p:cNvPr id="61" name="Straight Connector 60"/>
          <p:cNvCxnSpPr/>
          <p:nvPr/>
        </p:nvCxnSpPr>
        <p:spPr>
          <a:xfrm>
            <a:off x="3769538" y="5163443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2735851" y="6415800"/>
            <a:ext cx="2067375" cy="541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WLAN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Security Tools</a:t>
            </a:r>
          </a:p>
        </p:txBody>
      </p:sp>
      <p:cxnSp>
        <p:nvCxnSpPr>
          <p:cNvPr id="63" name="Straight Connector 62"/>
          <p:cNvCxnSpPr/>
          <p:nvPr/>
        </p:nvCxnSpPr>
        <p:spPr>
          <a:xfrm>
            <a:off x="3750413" y="6055462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5230247" y="2712720"/>
            <a:ext cx="2031549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Mobile</a:t>
            </a:r>
          </a:p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</a:t>
            </a:r>
          </a:p>
        </p:txBody>
      </p:sp>
      <p:sp>
        <p:nvSpPr>
          <p:cNvPr id="65" name="Rectangle 64"/>
          <p:cNvSpPr/>
          <p:nvPr/>
        </p:nvSpPr>
        <p:spPr>
          <a:xfrm>
            <a:off x="5230247" y="3646475"/>
            <a:ext cx="2031549" cy="57994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540" dirty="0">
                <a:solidFill>
                  <a:schemeClr val="tx2"/>
                </a:solidFill>
              </a:rPr>
              <a:t>Mobile Network</a:t>
            </a:r>
          </a:p>
          <a:p>
            <a:pPr algn="ctr">
              <a:lnSpc>
                <a:spcPct val="90000"/>
              </a:lnSpc>
            </a:pPr>
            <a:r>
              <a:rPr lang="en-US" sz="1540" dirty="0">
                <a:solidFill>
                  <a:schemeClr val="tx2"/>
                </a:solidFill>
              </a:rPr>
              <a:t>Overview</a:t>
            </a:r>
          </a:p>
        </p:txBody>
      </p:sp>
      <p:sp>
        <p:nvSpPr>
          <p:cNvPr id="66" name="Rectangle 65"/>
          <p:cNvSpPr/>
          <p:nvPr/>
        </p:nvSpPr>
        <p:spPr>
          <a:xfrm>
            <a:off x="5228997" y="4586762"/>
            <a:ext cx="2031549" cy="570752"/>
          </a:xfrm>
          <a:prstGeom prst="rect">
            <a:avLst/>
          </a:prstGeom>
          <a:solidFill>
            <a:srgbClr val="0060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bg1"/>
                </a:solidFill>
              </a:rPr>
              <a:t>Cellular Network </a:t>
            </a:r>
          </a:p>
          <a:p>
            <a:pPr algn="ctr"/>
            <a:r>
              <a:rPr lang="en-US" sz="1540" dirty="0">
                <a:solidFill>
                  <a:schemeClr val="bg1"/>
                </a:solidFill>
              </a:rPr>
              <a:t>Security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6246021" y="3299460"/>
            <a:ext cx="0" cy="3470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6244771" y="4226423"/>
            <a:ext cx="125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5228997" y="5529711"/>
            <a:ext cx="2031549" cy="52575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Mobile Security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Threats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6225646" y="5163443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6225645" y="6055219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/>
          <p:cNvSpPr/>
          <p:nvPr/>
        </p:nvSpPr>
        <p:spPr>
          <a:xfrm>
            <a:off x="5209870" y="6427660"/>
            <a:ext cx="2031549" cy="52575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Mobile Devices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2878676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48640" y="762000"/>
            <a:ext cx="9052560" cy="494538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After this module, a student will be able to: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Describe the security vulnerabilities present in 1G TWN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Describe the security architecture of GSM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Describe the existing issues in GSM security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Discuss the security improvement of 3G and 4G LTE network comparing to GSM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Describe the security features of UMTS (3G) and LTE (4G)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Briefly describe Network Access Security and Network Domain Security.  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Discuss the l attacks on 3G and 4G network</a:t>
            </a:r>
          </a:p>
        </p:txBody>
      </p:sp>
      <p:pic>
        <p:nvPicPr>
          <p:cNvPr id="15365" name="Picture 5" descr="F:\lilei\Courses\CSU Fall 2007\Microsoft Clip Art\j02362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321533"/>
            <a:ext cx="228968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82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71368-37ED-5945-9D90-2F0A5FB72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1G Cellular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A635E-7029-6541-BAF3-6757F5D7B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92333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No Security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Electronic Serial Number (ESN) cloning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CBFDA9-319F-374A-8F0C-304F30B6D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828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78F18-D56C-024C-9D06-F50FDBE94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2G Cellular Network (GSM)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47B1AF-BAEC-AC49-B247-3220B3D6D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F44703-8BA8-5F42-9D91-867FACA34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785263"/>
            <a:ext cx="8869680" cy="4778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F467AC-C257-4848-956C-32209AC674E3}"/>
              </a:ext>
            </a:extLst>
          </p:cNvPr>
          <p:cNvSpPr txBox="1"/>
          <p:nvPr/>
        </p:nvSpPr>
        <p:spPr>
          <a:xfrm>
            <a:off x="507978" y="5986216"/>
            <a:ext cx="930402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80" dirty="0"/>
              <a:t>https://</a:t>
            </a:r>
            <a:r>
              <a:rPr lang="en-US" sz="1980" dirty="0" err="1"/>
              <a:t>www.sans.org</a:t>
            </a:r>
            <a:r>
              <a:rPr lang="en-US" sz="1980" dirty="0"/>
              <a:t>/reading-room/whitepapers/telephone/gsm-standard-an-overview-security-317</a:t>
            </a:r>
          </a:p>
        </p:txBody>
      </p:sp>
    </p:spTree>
    <p:extLst>
      <p:ext uri="{BB962C8B-B14F-4D97-AF65-F5344CB8AC3E}">
        <p14:creationId xmlns:p14="http://schemas.microsoft.com/office/powerpoint/2010/main" val="4272249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3B7C7-6B81-B04C-AAC4-142F93DB2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GSM Security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3368E-A0DA-964C-9E30-7629268DB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Authentication of the registered subscribers only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Secure data transfer through the use of encryption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Mobile phones are inoperable without a SIM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Duplicate SIMs are not allowed on the network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Securely stored KI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0B466-1E7E-E544-B3EC-92E301E0E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882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A5F50-1637-DD4A-989A-F838D2CD5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GSM - Authentication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D9D419-0D63-E14E-947B-4D6550A8C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394D65-E956-DE46-9E94-A5B4FFBBA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673" y="838200"/>
            <a:ext cx="8815070" cy="36880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0713A0-6332-3D40-8BA0-922DFC4C10CA}"/>
              </a:ext>
            </a:extLst>
          </p:cNvPr>
          <p:cNvSpPr txBox="1"/>
          <p:nvPr/>
        </p:nvSpPr>
        <p:spPr>
          <a:xfrm>
            <a:off x="652145" y="6005484"/>
            <a:ext cx="9304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www.sans.org</a:t>
            </a:r>
            <a:r>
              <a:rPr lang="en-US" dirty="0"/>
              <a:t>/reading-room/whitepapers/telephone/gsm-standard-an-overview-security-317</a:t>
            </a:r>
          </a:p>
        </p:txBody>
      </p:sp>
    </p:spTree>
    <p:extLst>
      <p:ext uri="{BB962C8B-B14F-4D97-AF65-F5344CB8AC3E}">
        <p14:creationId xmlns:p14="http://schemas.microsoft.com/office/powerpoint/2010/main" val="3815802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EF950-513D-0340-8542-50BEA3935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GSM- Anonymity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F2F97-5420-8445-BE56-8CB8D6744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30832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International Mobile Subscriber Identity (IMSI)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Temporary Mobile Subscriber Identity (TMSI)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IMSI is rarely transmitted after authentication unless it’s absolutely necessary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433BBF-5233-B746-A5AD-0F4B64CF2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083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56CA-DBA3-E44D-B819-D4BC713EE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GSM – Encryption &amp; Decryption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847EC-3E44-1846-A98F-15C2223F6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38499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Authentication Algorithm A3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Ciphering Algorithm A5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Ciphering Key Generating Algorithm A8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340D85-2EB8-374F-AF64-37A442DB7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890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1038</Words>
  <Application>Microsoft Office PowerPoint</Application>
  <PresentationFormat>Custom</PresentationFormat>
  <Paragraphs>141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-apple-system</vt:lpstr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IT 4833</vt:lpstr>
      <vt:lpstr>Road Map</vt:lpstr>
      <vt:lpstr>Learning Outcomes</vt:lpstr>
      <vt:lpstr>1G Cellular Network</vt:lpstr>
      <vt:lpstr>2G Cellular Network (GSM)</vt:lpstr>
      <vt:lpstr>GSM Security Functions</vt:lpstr>
      <vt:lpstr>GSM - Authentication</vt:lpstr>
      <vt:lpstr>GSM- Anonymity</vt:lpstr>
      <vt:lpstr>GSM – Encryption &amp; Decryption</vt:lpstr>
      <vt:lpstr>GSM Security Challenges</vt:lpstr>
      <vt:lpstr>3G (UTMS) Security Improvement</vt:lpstr>
      <vt:lpstr>3G/LTE Security Architecture</vt:lpstr>
      <vt:lpstr>3G &amp; 4G Security Features</vt:lpstr>
      <vt:lpstr>4G LTE Security Improvement</vt:lpstr>
      <vt:lpstr>5G</vt:lpstr>
      <vt:lpstr>Network Access Security</vt:lpstr>
      <vt:lpstr>Network Domain Security</vt:lpstr>
      <vt:lpstr>Cyber Attacks to 3G &amp; LTE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2022-02-09T22:15:00Z</dcterms:created>
  <dcterms:modified xsi:type="dcterms:W3CDTF">2025-02-02T04:53:04Z</dcterms:modified>
</cp:coreProperties>
</file>