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31"/>
  </p:notesMasterIdLst>
  <p:sldIdLst>
    <p:sldId id="258" r:id="rId3"/>
    <p:sldId id="382" r:id="rId4"/>
    <p:sldId id="384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402" r:id="rId14"/>
    <p:sldId id="395" r:id="rId15"/>
    <p:sldId id="396" r:id="rId16"/>
    <p:sldId id="397" r:id="rId17"/>
    <p:sldId id="398" r:id="rId18"/>
    <p:sldId id="405" r:id="rId19"/>
    <p:sldId id="404" r:id="rId20"/>
    <p:sldId id="394" r:id="rId21"/>
    <p:sldId id="407" r:id="rId22"/>
    <p:sldId id="399" r:id="rId23"/>
    <p:sldId id="400" r:id="rId24"/>
    <p:sldId id="408" r:id="rId25"/>
    <p:sldId id="409" r:id="rId26"/>
    <p:sldId id="410" r:id="rId27"/>
    <p:sldId id="411" r:id="rId28"/>
    <p:sldId id="406" r:id="rId29"/>
    <p:sldId id="385" r:id="rId30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  <p1510:client id="{4236EDA2-29E8-4635-9517-A7D989A0CC31}" v="3" dt="2025-02-01T21:00:07.786"/>
    <p1510:client id="{4CEC131B-319C-419D-82E4-F169387F13DE}" v="1" dt="2025-02-01T20:54:41.337"/>
    <p1510:client id="{9C22606D-F00B-4BCE-AC6F-A9BE16FB3735}" v="2" dt="2025-02-02T04:25:49.101"/>
    <p1510:client id="{B3E61BF9-1675-439A-8396-9C4C5E61F09B}" v="2" dt="2025-02-02T04:13:59.83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6497" autoAdjust="0"/>
  </p:normalViewPr>
  <p:slideViewPr>
    <p:cSldViewPr>
      <p:cViewPr varScale="1">
        <p:scale>
          <a:sx n="63" d="100"/>
          <a:sy n="63" d="100"/>
        </p:scale>
        <p:origin x="2074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Virtual_private_network" TargetMode="External"/><Relationship Id="rId13" Type="http://schemas.openxmlformats.org/officeDocument/2006/relationships/hyperlink" Target="https://www.calyptix.com/research-2/ssl-vpn-and-ipsec-vpn-how-they-work/" TargetMode="External"/><Relationship Id="rId3" Type="http://schemas.openxmlformats.org/officeDocument/2006/relationships/hyperlink" Target="https://www.cisco.com/c/en/us/about/press/internet-protocol-journal/back-issues/table-contents-14/wireless-networks.html" TargetMode="External"/><Relationship Id="rId7" Type="http://schemas.openxmlformats.org/officeDocument/2006/relationships/hyperlink" Target="https://www.cisco.com/c/en/us/td/docs/routers/access/wireless/software/guide/SecurityAuthenticationTypes.html#wp1034858" TargetMode="External"/><Relationship Id="rId12" Type="http://schemas.openxmlformats.org/officeDocument/2006/relationships/hyperlink" Target="https://en.wikipedia.org/wiki/IPsec" TargetMode="External"/><Relationship Id="rId17" Type="http://schemas.openxmlformats.org/officeDocument/2006/relationships/hyperlink" Target="http://www.wseas.us/e-library/conferences/2008/bucharest/mcbe/13mcbe.pdf" TargetMode="External"/><Relationship Id="rId2" Type="http://schemas.openxmlformats.org/officeDocument/2006/relationships/hyperlink" Target="https://en.wikipedia.org/wiki/OSI_model" TargetMode="External"/><Relationship Id="rId16" Type="http://schemas.openxmlformats.org/officeDocument/2006/relationships/hyperlink" Target="http://searchmobilecomputing.techtarget.com/tip/Creating-a-wireless-security-polic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ooks.google.com/books?id=noWHCgAAQBAJ&amp;pg=PA161&amp;lpg=PA161&amp;dq=ssid+bofuscation&amp;source=bl&amp;ots=CfCLH4fhhY&amp;sig=93JeGN8aTOHZEGKUS7jNnGDpluE&amp;hl=en&amp;sa=X&amp;ved=0ahUKEwin_7mA98TYAhVE0VMKHa9WB7IQ6AEIKzAA#v=onepage&amp;q=ssid%20bofuscation&amp;f=false" TargetMode="External"/><Relationship Id="rId11" Type="http://schemas.openxmlformats.org/officeDocument/2006/relationships/hyperlink" Target="https://www.howtogeek.com/204697/wi-fi-security-should-you-use-wpa2-aes-wpa2-tkip-or-both/" TargetMode="External"/><Relationship Id="rId5" Type="http://schemas.openxmlformats.org/officeDocument/2006/relationships/hyperlink" Target="http://searchnetworking.techtarget.com/feature/Using-VLANs-to-compartmentalize-WLAN-traffic" TargetMode="External"/><Relationship Id="rId15" Type="http://schemas.openxmlformats.org/officeDocument/2006/relationships/hyperlink" Target="http://www.ciscopress.com/articles/article.asp?p=1998559&amp;seqNum=3" TargetMode="External"/><Relationship Id="rId10" Type="http://schemas.openxmlformats.org/officeDocument/2006/relationships/hyperlink" Target="https://www.networksasia.net/article/what-are-differences-between-intrusion-detection-and-intrusion-prevention-1227715200" TargetMode="External"/><Relationship Id="rId4" Type="http://schemas.openxmlformats.org/officeDocument/2006/relationships/hyperlink" Target="http://searchsecurity.techtarget.com/feature/Wireless-AP-placement-basics" TargetMode="External"/><Relationship Id="rId9" Type="http://schemas.openxmlformats.org/officeDocument/2006/relationships/hyperlink" Target="http://searchnetworking.techtarget.com/tip/WLAN-security-Beyond-the-VPN" TargetMode="External"/><Relationship Id="rId14" Type="http://schemas.openxmlformats.org/officeDocument/2006/relationships/hyperlink" Target="https://www.cisco.com/c/en/us/about/security-center/framework-segmentation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Wireless Security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 - VPN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r>
              <a:rPr lang="en-US" dirty="0"/>
              <a:t>Extend private network across a public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63" t="18372"/>
          <a:stretch/>
        </p:blipFill>
        <p:spPr>
          <a:xfrm>
            <a:off x="2133600" y="2541788"/>
            <a:ext cx="5280660" cy="309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00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VPN over WLAN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Secure WLAN using VPN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 authentication, encryption, and privacy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User’s IP address is obscured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performance of the network may suffer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Requires user to install special software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77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VPN Protocols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0313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SSL VPN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Securely access the web from browser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IPSec</a:t>
            </a:r>
            <a:r>
              <a:rPr lang="en-US" dirty="0"/>
              <a:t> VPN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Set at IP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More often used to allow secure remote-access to a private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31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Authentication - Open authentication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657" y="2033434"/>
            <a:ext cx="7837085" cy="3734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1010" y="6783589"/>
            <a:ext cx="8801100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www.cisco.com</a:t>
            </a:r>
            <a:r>
              <a:rPr lang="en-US" sz="1540" dirty="0"/>
              <a:t>/c/</a:t>
            </a:r>
            <a:r>
              <a:rPr lang="en-US" sz="1540" dirty="0" err="1"/>
              <a:t>en</a:t>
            </a:r>
            <a:r>
              <a:rPr lang="en-US" sz="1540" dirty="0"/>
              <a:t>/us/td/docs/routers/access/wireless/software/guide/SecurityAuthenticationTypes.html#wp1034858</a:t>
            </a:r>
          </a:p>
        </p:txBody>
      </p:sp>
    </p:spTree>
    <p:extLst>
      <p:ext uri="{BB962C8B-B14F-4D97-AF65-F5344CB8AC3E}">
        <p14:creationId xmlns:p14="http://schemas.microsoft.com/office/powerpoint/2010/main" val="1136116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Authentication </a:t>
            </a:r>
            <a:r>
              <a:rPr lang="mr-IN" dirty="0"/>
              <a:t>–</a:t>
            </a:r>
            <a:r>
              <a:rPr lang="en-US" dirty="0"/>
              <a:t> Shared Key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1010" y="6783589"/>
            <a:ext cx="8801100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www.cisco.com</a:t>
            </a:r>
            <a:r>
              <a:rPr lang="en-US" sz="1540" dirty="0"/>
              <a:t>/c/</a:t>
            </a:r>
            <a:r>
              <a:rPr lang="en-US" sz="1540" dirty="0" err="1"/>
              <a:t>en</a:t>
            </a:r>
            <a:r>
              <a:rPr lang="en-US" sz="1540" dirty="0"/>
              <a:t>/us/td/docs/routers/access/wireless/software/guide/SecurityAuthenticationTypes.html#wp1034858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11" y="2110390"/>
            <a:ext cx="9051813" cy="394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9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Authentication </a:t>
            </a:r>
            <a:r>
              <a:rPr lang="mr-IN" dirty="0"/>
              <a:t>–</a:t>
            </a:r>
            <a:r>
              <a:rPr lang="en-US" dirty="0"/>
              <a:t> EAP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81" y="957713"/>
            <a:ext cx="8839200" cy="461665"/>
          </a:xfrm>
        </p:spPr>
        <p:txBody>
          <a:bodyPr/>
          <a:lstStyle/>
          <a:p>
            <a:r>
              <a:rPr lang="en-US" dirty="0"/>
              <a:t>Extensible authentication 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4449" y="5884642"/>
            <a:ext cx="9126749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https://www.cisco.com/c/en/us/td/docs/routers/access/wireless/software/guide/SecurityAuthenticationTypes.html#wp1034858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14" y="1630991"/>
            <a:ext cx="8261933" cy="404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224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Authentication </a:t>
            </a:r>
            <a:r>
              <a:rPr lang="mr-IN" dirty="0"/>
              <a:t>–</a:t>
            </a:r>
            <a:r>
              <a:rPr lang="en-US" dirty="0"/>
              <a:t> MAC Based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0" y="5922373"/>
            <a:ext cx="8801100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www.cisco.com</a:t>
            </a:r>
            <a:r>
              <a:rPr lang="en-US" sz="1540" dirty="0"/>
              <a:t>/c/</a:t>
            </a:r>
            <a:r>
              <a:rPr lang="en-US" sz="1540" dirty="0" err="1"/>
              <a:t>en</a:t>
            </a:r>
            <a:r>
              <a:rPr lang="en-US" sz="1540" dirty="0"/>
              <a:t>/us/td/docs/routers/access/wireless/software/guide/SecurityAuthenticationTypes.html#wp1034858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50027"/>
            <a:ext cx="8458200" cy="406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18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802.1x Authentication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91811"/>
            <a:ext cx="8839200" cy="923330"/>
          </a:xfrm>
        </p:spPr>
        <p:txBody>
          <a:bodyPr/>
          <a:lstStyle/>
          <a:p>
            <a:r>
              <a:rPr lang="en-US" dirty="0"/>
              <a:t>Used for LAN or WLAN</a:t>
            </a:r>
          </a:p>
          <a:p>
            <a:r>
              <a:rPr lang="en-US" dirty="0"/>
              <a:t>Use EAP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020115"/>
            <a:ext cx="6436449" cy="41170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0645" y="6342098"/>
            <a:ext cx="821436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en.wikipedia.org</a:t>
            </a:r>
            <a:r>
              <a:rPr lang="en-US" sz="1540" dirty="0"/>
              <a:t>/wiki/IEEE_802.1X#Typical_authentication_progression</a:t>
            </a:r>
          </a:p>
        </p:txBody>
      </p:sp>
    </p:spTree>
    <p:extLst>
      <p:ext uri="{BB962C8B-B14F-4D97-AF65-F5344CB8AC3E}">
        <p14:creationId xmlns:p14="http://schemas.microsoft.com/office/powerpoint/2010/main" val="891631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WLAN Authorization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8640" y="914400"/>
            <a:ext cx="9052560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Authenticated users should have different permissions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802.1X for both authentication and authorization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802.1X funnel wireless traffic onto VLAN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Group-based permissions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Grouping wireless traffic using 802.1Q tags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Create a link between authentication and authorization</a:t>
            </a:r>
          </a:p>
        </p:txBody>
      </p:sp>
    </p:spTree>
    <p:extLst>
      <p:ext uri="{BB962C8B-B14F-4D97-AF65-F5344CB8AC3E}">
        <p14:creationId xmlns:p14="http://schemas.microsoft.com/office/powerpoint/2010/main" val="1679160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Data Protection -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21599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WEP </a:t>
            </a:r>
            <a:r>
              <a:rPr lang="mr-IN" sz="2400" dirty="0">
                <a:latin typeface="+mn-lt"/>
              </a:rPr>
              <a:t>–</a:t>
            </a:r>
            <a:r>
              <a:rPr lang="en-US" sz="2400" dirty="0">
                <a:latin typeface="+mn-lt"/>
              </a:rPr>
              <a:t> not secure at all.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WPA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WPA2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Temporal Key Integrity Protocol (TKIP) </a:t>
            </a:r>
            <a:r>
              <a:rPr lang="mr-IN" sz="2400" dirty="0"/>
              <a:t>–</a:t>
            </a:r>
            <a:r>
              <a:rPr lang="en-US" sz="2400" dirty="0"/>
              <a:t> backward compatible with WEP device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Advanced Encryption Standard (AES) </a:t>
            </a:r>
            <a:r>
              <a:rPr lang="mr-IN" sz="2400" dirty="0"/>
              <a:t>–</a:t>
            </a:r>
            <a:r>
              <a:rPr lang="en-US" sz="2400" dirty="0"/>
              <a:t> most secure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1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725311" y="2722778"/>
            <a:ext cx="2067375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WLAN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725311" y="3649742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Overview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725311" y="4586761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WLAN Threats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&amp; Vulnerabilities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3758998" y="3309519"/>
            <a:ext cx="0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58998" y="4236482"/>
            <a:ext cx="0" cy="35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bg1"/>
                </a:solidFill>
              </a:rPr>
              <a:t>WLAN</a:t>
            </a:r>
          </a:p>
          <a:p>
            <a:pPr algn="ctr"/>
            <a:r>
              <a:rPr lang="en-US" sz="1540" dirty="0">
                <a:solidFill>
                  <a:schemeClr val="bg1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2878676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90876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New security standard announced in 2018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New 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Robust protection - protect people who use weak password, brute force attacks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Simplification of configuration and security for device with limited display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Individualized data encryption for open Wi-Fi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CNSA compliance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74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Data Protection- </a:t>
            </a:r>
            <a:r>
              <a:rPr lang="en-US" dirty="0" err="1"/>
              <a:t>IPSec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52903"/>
            <a:ext cx="8839200" cy="151907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Internet protocol security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End-to-end security scheme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Operates at OSI Internet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85999"/>
            <a:ext cx="7010400" cy="3535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6155166"/>
            <a:ext cx="86334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www.slashroot.in</a:t>
            </a:r>
            <a:r>
              <a:rPr lang="en-US" sz="1540" dirty="0"/>
              <a:t>/what-</a:t>
            </a:r>
            <a:r>
              <a:rPr lang="en-US" sz="1540" dirty="0" err="1"/>
              <a:t>ipsec</a:t>
            </a:r>
            <a:r>
              <a:rPr lang="en-US" sz="1540" dirty="0"/>
              <a:t>-and-how-</a:t>
            </a:r>
            <a:r>
              <a:rPr lang="en-US" sz="1540" dirty="0" err="1"/>
              <a:t>ipsec</a:t>
            </a:r>
            <a:r>
              <a:rPr lang="en-US" sz="1540" dirty="0"/>
              <a:t>-does-job-securing-data-communication</a:t>
            </a:r>
          </a:p>
        </p:txBody>
      </p:sp>
    </p:spTree>
    <p:extLst>
      <p:ext uri="{BB962C8B-B14F-4D97-AF65-F5344CB8AC3E}">
        <p14:creationId xmlns:p14="http://schemas.microsoft.com/office/powerpoint/2010/main" val="868825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 err="1"/>
              <a:t>IPSec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720365"/>
            <a:ext cx="9052560" cy="4616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20" y="1828800"/>
            <a:ext cx="7307580" cy="36862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450" y="5810972"/>
            <a:ext cx="904875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0" dirty="0"/>
              <a:t>Image source: https://</a:t>
            </a:r>
            <a:r>
              <a:rPr lang="en-US" sz="1320" dirty="0" err="1"/>
              <a:t>www.google.com</a:t>
            </a:r>
            <a:r>
              <a:rPr lang="en-US" sz="1320" dirty="0"/>
              <a:t>/</a:t>
            </a:r>
            <a:r>
              <a:rPr lang="en-US" sz="1320" dirty="0" err="1"/>
              <a:t>search?q</a:t>
            </a:r>
            <a:r>
              <a:rPr lang="en-US" sz="1320" dirty="0"/>
              <a:t>=</a:t>
            </a:r>
            <a:r>
              <a:rPr lang="en-US" sz="1320" dirty="0" err="1"/>
              <a:t>ipsec+tunnel+mode+vs+transport+mode&amp;safe</a:t>
            </a:r>
            <a:r>
              <a:rPr lang="en-US" sz="1320" dirty="0"/>
              <a:t>=</a:t>
            </a:r>
            <a:r>
              <a:rPr lang="en-US" sz="1320" dirty="0" err="1"/>
              <a:t>active&amp;source</a:t>
            </a:r>
            <a:r>
              <a:rPr lang="en-US" sz="1320" dirty="0"/>
              <a:t>=</a:t>
            </a:r>
            <a:r>
              <a:rPr lang="en-US" sz="1320" dirty="0" err="1"/>
              <a:t>lnms&amp;tbm</a:t>
            </a:r>
            <a:r>
              <a:rPr lang="en-US" sz="1320" dirty="0"/>
              <a:t>=</a:t>
            </a:r>
            <a:r>
              <a:rPr lang="en-US" sz="1320" dirty="0" err="1"/>
              <a:t>isch&amp;sa</a:t>
            </a:r>
            <a:r>
              <a:rPr lang="en-US" sz="1320" dirty="0"/>
              <a:t>=</a:t>
            </a:r>
            <a:r>
              <a:rPr lang="en-US" sz="1320" dirty="0" err="1"/>
              <a:t>X&amp;ved</a:t>
            </a:r>
            <a:r>
              <a:rPr lang="en-US" sz="1320" dirty="0"/>
              <a:t>=0ahUKEwi5vpj_n8nYAhUFRCYKHUGTANkQ_AUICigB&amp;biw=999&amp;bih=970#imgrc=8HftlxcUbTFmxM:</a:t>
            </a:r>
          </a:p>
        </p:txBody>
      </p:sp>
    </p:spTree>
    <p:extLst>
      <p:ext uri="{BB962C8B-B14F-4D97-AF65-F5344CB8AC3E}">
        <p14:creationId xmlns:p14="http://schemas.microsoft.com/office/powerpoint/2010/main" val="502694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 err="1"/>
              <a:t>IPSec</a:t>
            </a:r>
            <a:r>
              <a:rPr lang="en-US" dirty="0"/>
              <a:t> VPN vs. SSL VPN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IPSec</a:t>
            </a:r>
            <a:r>
              <a:rPr lang="en-US" dirty="0"/>
              <a:t> VPN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Function at network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Remote access to company office network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Always on connection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SSL VPN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Function at application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More granular access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Used in web browsers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60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Comprehensive Security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12365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Risk analysis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What to protect, value of the asset, possibility of breach, cost to protect the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Governing policies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Technical policies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End-user policies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77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Wireless Security Policy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r>
              <a:rPr lang="en-US" dirty="0"/>
              <a:t>Define assets, risks and security objectives</a:t>
            </a:r>
          </a:p>
          <a:p>
            <a:r>
              <a:rPr lang="en-US" dirty="0"/>
              <a:t>Identify required security practices and measures</a:t>
            </a:r>
          </a:p>
          <a:p>
            <a:r>
              <a:rPr lang="en-US" dirty="0"/>
              <a:t>Dictate acceptable behavior and enforcement</a:t>
            </a:r>
          </a:p>
          <a:p>
            <a:r>
              <a:rPr lang="en-US" dirty="0"/>
              <a:t>Serve as a vehicle for achieving consensus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20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Wireless Security Policy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5394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Policy objectives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Ownership and authority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Scope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Risk assessment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Security measures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Acceptable usage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Deployment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Auditing and enforcement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57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Wireless Security in Big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16239" y="532003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622" y="2198072"/>
            <a:ext cx="1173479" cy="2462213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80" b="1" dirty="0"/>
              <a:t>Physical </a:t>
            </a:r>
          </a:p>
          <a:p>
            <a:r>
              <a:rPr lang="en-US" sz="1980" b="1" dirty="0"/>
              <a:t>Security</a:t>
            </a:r>
          </a:p>
          <a:p>
            <a:endParaRPr lang="en-US" sz="1980" dirty="0"/>
          </a:p>
          <a:p>
            <a:endParaRPr lang="en-US" sz="1980" dirty="0"/>
          </a:p>
          <a:p>
            <a:endParaRPr lang="en-US" sz="1980" dirty="0"/>
          </a:p>
          <a:p>
            <a:endParaRPr lang="en-US" sz="1980" dirty="0"/>
          </a:p>
          <a:p>
            <a:r>
              <a:rPr lang="en-US" sz="1760" dirty="0"/>
              <a:t>Contain </a:t>
            </a:r>
          </a:p>
          <a:p>
            <a:r>
              <a:rPr lang="en-US" sz="1760" dirty="0"/>
              <a:t>signals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7676" y="2231928"/>
            <a:ext cx="4861560" cy="938719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980" b="1" dirty="0"/>
              <a:t>Access Control </a:t>
            </a:r>
          </a:p>
          <a:p>
            <a:r>
              <a:rPr lang="en-US" sz="1760" dirty="0"/>
              <a:t>SSID             MAC     Authentication    VPN</a:t>
            </a:r>
          </a:p>
          <a:p>
            <a:r>
              <a:rPr lang="en-US" sz="1760" dirty="0"/>
              <a:t>Obfuscation Filtering      802.1x.        </a:t>
            </a:r>
            <a:r>
              <a:rPr lang="en-US" sz="1760" dirty="0" err="1"/>
              <a:t>IPSec</a:t>
            </a:r>
            <a:endParaRPr lang="en-US" sz="1760" dirty="0"/>
          </a:p>
        </p:txBody>
      </p:sp>
      <p:sp>
        <p:nvSpPr>
          <p:cNvPr id="8" name="TextBox 7"/>
          <p:cNvSpPr txBox="1"/>
          <p:nvPr/>
        </p:nvSpPr>
        <p:spPr>
          <a:xfrm>
            <a:off x="2393870" y="3695973"/>
            <a:ext cx="4861560" cy="938719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980" b="1" dirty="0"/>
              <a:t>Data Protection</a:t>
            </a:r>
          </a:p>
          <a:p>
            <a:r>
              <a:rPr lang="en-US" sz="1760" dirty="0"/>
              <a:t>Encryption   Authentication    VPN</a:t>
            </a:r>
          </a:p>
          <a:p>
            <a:r>
              <a:rPr lang="en-US" sz="1760" dirty="0"/>
              <a:t>WPA/WPA2 Filtering      802.1x.        </a:t>
            </a:r>
            <a:r>
              <a:rPr lang="en-US" sz="1760" dirty="0" err="1"/>
              <a:t>IPSec</a:t>
            </a:r>
            <a:endParaRPr lang="en-US" sz="1760" dirty="0"/>
          </a:p>
        </p:txBody>
      </p:sp>
      <p:sp>
        <p:nvSpPr>
          <p:cNvPr id="9" name="TextBox 8"/>
          <p:cNvSpPr txBox="1"/>
          <p:nvPr/>
        </p:nvSpPr>
        <p:spPr>
          <a:xfrm>
            <a:off x="7671909" y="2231927"/>
            <a:ext cx="1388269" cy="2428357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80" b="1" dirty="0"/>
              <a:t>Corporate Network</a:t>
            </a:r>
          </a:p>
          <a:p>
            <a:endParaRPr lang="en-US" sz="1980" dirty="0"/>
          </a:p>
          <a:p>
            <a:endParaRPr lang="en-US" sz="1980" dirty="0"/>
          </a:p>
          <a:p>
            <a:endParaRPr lang="en-US" sz="1980" dirty="0"/>
          </a:p>
          <a:p>
            <a:r>
              <a:rPr lang="en-US" sz="1760" dirty="0"/>
              <a:t>Firewall, anti-virus, IPS, IDS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143000"/>
            <a:ext cx="8298178" cy="871008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980" b="1" dirty="0"/>
              <a:t>Security Auditing</a:t>
            </a:r>
          </a:p>
          <a:p>
            <a:endParaRPr lang="en-US" sz="1540" dirty="0"/>
          </a:p>
          <a:p>
            <a:r>
              <a:rPr lang="en-US" sz="1540" dirty="0"/>
              <a:t>Identify issues and establish baseline for </a:t>
            </a:r>
            <a:r>
              <a:rPr lang="en-US" sz="1540"/>
              <a:t>the network</a:t>
            </a:r>
            <a:endParaRPr lang="en-US" sz="1540" dirty="0"/>
          </a:p>
        </p:txBody>
      </p:sp>
      <p:sp>
        <p:nvSpPr>
          <p:cNvPr id="11" name="TextBox 10"/>
          <p:cNvSpPr txBox="1"/>
          <p:nvPr/>
        </p:nvSpPr>
        <p:spPr>
          <a:xfrm>
            <a:off x="929640" y="5097263"/>
            <a:ext cx="8298178" cy="871008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980" b="1" dirty="0"/>
              <a:t>Comprehensive Security Policies</a:t>
            </a:r>
          </a:p>
          <a:p>
            <a:endParaRPr lang="en-US" sz="1540" dirty="0"/>
          </a:p>
          <a:p>
            <a:r>
              <a:rPr lang="en-US" sz="1540" dirty="0"/>
              <a:t>User awareness and training, compliance consideration, etc. </a:t>
            </a:r>
          </a:p>
        </p:txBody>
      </p:sp>
    </p:spTree>
    <p:extLst>
      <p:ext uri="{BB962C8B-B14F-4D97-AF65-F5344CB8AC3E}">
        <p14:creationId xmlns:p14="http://schemas.microsoft.com/office/powerpoint/2010/main" val="5448457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225" y="838200"/>
            <a:ext cx="8839200" cy="4923491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Praphul Chandra, Bulletproof Wireless Security: GSM, UMTS, 802.11, and Ad Hoc Security, ELSEVIER, 2005.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Jim Doherty, Wireless and Mobile Device Security, Jones &amp; Bartlett Learning, 2016.</a:t>
            </a:r>
            <a:endParaRPr lang="en-US" sz="1600" dirty="0"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3"/>
              </a:rPr>
              <a:t>https://www.cisco.com/c/en/us/about/press/internet-protocol-journal/back-issues/table-contents-14/wireless-networks.html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4"/>
              </a:rPr>
              <a:t>http://searchsecurity.techtarget.com/feature/Wireless-AP-placement-basics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5"/>
              </a:rPr>
              <a:t>http://searchnetworking.techtarget.com/feature/Using-VLANs-to-compartmentalize-WLAN-traffic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6"/>
              </a:rPr>
              <a:t>https://books.google.com/books?id=noWHCgAAQBAJ&amp;pg=PA161&amp;lpg=PA161&amp;dq=ssid+bofuscation&amp;source=bl&amp;ots=CfCLH4fhhY&amp;sig=93JeGN8aTOHZEGKUS7jNnGDpluE&amp;hl=en&amp;sa=X&amp;ved=0ahUKEwin_7mA98TYAhVE0VMKHa9WB7IQ6AEIKzAA#v=onepage&amp;q=ssid%20bofuscation&amp;f=fal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7"/>
              </a:rPr>
              <a:t>https://www.cisco.com/c/en/us/td/docs/routers/access/wireless/software/guide/SecurityAuthenticationTypes.html#wp1034858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8"/>
              </a:rPr>
              <a:t>https://en.wikipedia.org/wiki/Virtual_private_network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9"/>
              </a:rPr>
              <a:t>http://searchnetworking.techtarget.com/tip/WLAN-security-Beyond-the-VPN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0"/>
              </a:rPr>
              <a:t>https://www.networksasia.net/article/what-are-differences-between-intrusion-detection-and-intrusion-prevention-1227715200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1"/>
              </a:rPr>
              <a:t>https://www.howtogeek.com/204697/wi-fi-security-should-you-use-wpa2-aes-wpa2-tkip-or-both/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2"/>
              </a:rPr>
              <a:t>https://en.wikipedia.org/wiki/IPsec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3"/>
              </a:rPr>
              <a:t>https://www.calyptix.com/research-2/ssl-vpn-and-ipsec-vpn-how-they-work/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4"/>
              </a:rPr>
              <a:t>https://www.cisco.com/c/en/us/about/security-center/framework-segmentation.html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5"/>
              </a:rPr>
              <a:t>http://www.ciscopress.com/articles/article.asp?p=1998559&amp;seqNum=3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6"/>
              </a:rPr>
              <a:t>http://searchmobilecomputing.techtarget.com/tip/Creating-a-wireless-security-policy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hlinkClick r:id="rId17"/>
              </a:rPr>
              <a:t>http://www.wseas.us/e-library/confereces/2008/bucharest/mcbe/13mcbe.pdf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79120" y="1050925"/>
            <a:ext cx="9052560" cy="49453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architecture for securing wireless network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List the measures to physically secure WLAN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measures for access control and authentication in WLAN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issues of using VPN to secure WLAN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Differentiate intrusion detection systems and intrusion prevention systems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method of data protection using in enterprise wireless network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how to develop a comprehensive security policy for wireless network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auditing process for a wireless network security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81" y="5709222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Security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Customer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Physical wireless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User Access Control &amp; 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Encryption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Comprehensive security policy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5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Highly Secure Wireless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669" b="5923"/>
          <a:stretch/>
        </p:blipFill>
        <p:spPr>
          <a:xfrm>
            <a:off x="1359408" y="2171893"/>
            <a:ext cx="7292340" cy="377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920" y="7106286"/>
            <a:ext cx="871728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Source: https://</a:t>
            </a:r>
            <a:r>
              <a:rPr lang="en-US" sz="1540" dirty="0" err="1"/>
              <a:t>www.cisco.com</a:t>
            </a:r>
            <a:r>
              <a:rPr lang="en-US" sz="1540" dirty="0"/>
              <a:t>/c/dam/</a:t>
            </a:r>
            <a:r>
              <a:rPr lang="en-US" sz="1540" dirty="0" err="1"/>
              <a:t>en_us</a:t>
            </a:r>
            <a:r>
              <a:rPr lang="en-US" sz="1540" dirty="0"/>
              <a:t>/about/ac123/ac147/images/</a:t>
            </a:r>
            <a:r>
              <a:rPr lang="en-US" sz="1540" dirty="0" err="1"/>
              <a:t>ipj</a:t>
            </a:r>
            <a:r>
              <a:rPr lang="en-US" sz="1540" dirty="0"/>
              <a:t>/ipj_5-3/</a:t>
            </a:r>
            <a:r>
              <a:rPr lang="en-US" sz="1540" dirty="0" err="1"/>
              <a:t>highly_secure.gif</a:t>
            </a:r>
            <a:endParaRPr lang="en-US" sz="1540" dirty="0"/>
          </a:p>
        </p:txBody>
      </p:sp>
      <p:sp>
        <p:nvSpPr>
          <p:cNvPr id="7" name="Rectangle 6"/>
          <p:cNvSpPr/>
          <p:nvPr/>
        </p:nvSpPr>
        <p:spPr>
          <a:xfrm>
            <a:off x="3268980" y="5311140"/>
            <a:ext cx="419100" cy="16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0"/>
          </a:p>
        </p:txBody>
      </p:sp>
      <p:sp>
        <p:nvSpPr>
          <p:cNvPr id="8" name="TextBox 7"/>
          <p:cNvSpPr txBox="1"/>
          <p:nvPr/>
        </p:nvSpPr>
        <p:spPr>
          <a:xfrm>
            <a:off x="3268980" y="5311140"/>
            <a:ext cx="670560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0" dirty="0"/>
              <a:t>WPA</a:t>
            </a:r>
          </a:p>
        </p:txBody>
      </p:sp>
    </p:spTree>
    <p:extLst>
      <p:ext uri="{BB962C8B-B14F-4D97-AF65-F5344CB8AC3E}">
        <p14:creationId xmlns:p14="http://schemas.microsoft.com/office/powerpoint/2010/main" val="1446056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Physical Security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Contain of radio frequency (RF) signals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Reduce RF leak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Site modeling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Placement of the 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Replace </a:t>
            </a:r>
            <a:r>
              <a:rPr lang="en-US" dirty="0" err="1"/>
              <a:t>omni</a:t>
            </a:r>
            <a:r>
              <a:rPr lang="en-US" dirty="0"/>
              <a:t> antenna with directional antenna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 power adjustment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47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WLAN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40065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Isolate WLAN traffics from LAN traffics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Easier for the WLAN traffic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Physical segmentation using switch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Virtual 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Larger WLANs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Logically divide the network into groups using broadcast domains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8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SSID Obfuscation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Segment users by SSID/VLAN pair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SSID cloaking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Hide WLAN from unauthorized client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Best practice for avoiding casual or opportunistic access to the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 sufficient to defeat passive or active scanning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38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 Control - MAC Filtering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87798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MAC 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Physical address of the device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Operates at OSI layer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Deny by default, permit by exception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Suitable for small business or SOHO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Not effective control in WLAN as in 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Attacker can monitor the network traffics and capture the MAC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56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1355</Words>
  <Application>Microsoft Office PowerPoint</Application>
  <PresentationFormat>Custom</PresentationFormat>
  <Paragraphs>238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Security Architecture</vt:lpstr>
      <vt:lpstr>A Highly Secure Wireless Network</vt:lpstr>
      <vt:lpstr>Physical Security </vt:lpstr>
      <vt:lpstr>WLAN Segmentation</vt:lpstr>
      <vt:lpstr>Access Control</vt:lpstr>
      <vt:lpstr>Access Control - MAC Filtering </vt:lpstr>
      <vt:lpstr>Access Control - VPN</vt:lpstr>
      <vt:lpstr>VPN over WLAN</vt:lpstr>
      <vt:lpstr>VPN Protocols </vt:lpstr>
      <vt:lpstr>Authentication - Open authentication </vt:lpstr>
      <vt:lpstr>Authentication – Shared Key Authentication</vt:lpstr>
      <vt:lpstr>Authentication – EAP </vt:lpstr>
      <vt:lpstr>Authentication – MAC Based</vt:lpstr>
      <vt:lpstr>802.1x Authentication </vt:lpstr>
      <vt:lpstr>WLAN Authorization</vt:lpstr>
      <vt:lpstr>Data Protection - Encryption</vt:lpstr>
      <vt:lpstr>WPA3</vt:lpstr>
      <vt:lpstr>Data Protection- IPSec</vt:lpstr>
      <vt:lpstr>IPSec </vt:lpstr>
      <vt:lpstr>IPSec VPN vs. SSL VPN</vt:lpstr>
      <vt:lpstr>Comprehensive Security Policy</vt:lpstr>
      <vt:lpstr>Wireless Security Policy </vt:lpstr>
      <vt:lpstr>Wireless Security Policy Content</vt:lpstr>
      <vt:lpstr>Wireless Security in Big Picture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2025-02-02T05:00:26Z</dcterms:modified>
</cp:coreProperties>
</file>