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19"/>
  </p:notesMasterIdLst>
  <p:sldIdLst>
    <p:sldId id="258" r:id="rId3"/>
    <p:sldId id="412" r:id="rId4"/>
    <p:sldId id="383" r:id="rId5"/>
    <p:sldId id="413" r:id="rId6"/>
    <p:sldId id="414" r:id="rId7"/>
    <p:sldId id="415" r:id="rId8"/>
    <p:sldId id="416" r:id="rId9"/>
    <p:sldId id="417" r:id="rId10"/>
    <p:sldId id="418" r:id="rId11"/>
    <p:sldId id="419" r:id="rId12"/>
    <p:sldId id="426" r:id="rId13"/>
    <p:sldId id="421" r:id="rId14"/>
    <p:sldId id="422" r:id="rId15"/>
    <p:sldId id="423" r:id="rId16"/>
    <p:sldId id="424" r:id="rId17"/>
    <p:sldId id="425" r:id="rId18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864594-DAAA-4747-81F6-B87636CF65CB}" v="1" dt="2025-02-01T20:49:11.722"/>
    <p1510:client id="{4236EDA2-29E8-4635-9517-A7D989A0CC31}" v="3" dt="2025-02-01T21:00:07.786"/>
    <p1510:client id="{4CEC131B-319C-419D-82E4-F169387F13DE}" v="1" dt="2025-02-01T20:54:41.337"/>
    <p1510:client id="{65806C15-7906-4E12-A6F8-A170BB83729D}" v="4" dt="2025-02-02T04:42:31.374"/>
    <p1510:client id="{9C22606D-F00B-4BCE-AC6F-A9BE16FB3735}" v="2" dt="2025-02-02T04:25:49.101"/>
    <p1510:client id="{B3E61BF9-1675-439A-8396-9C4C5E61F09B}" v="2" dt="2025-02-02T04:13:59.83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86497" autoAdjust="0"/>
  </p:normalViewPr>
  <p:slideViewPr>
    <p:cSldViewPr>
      <p:cViewPr varScale="1">
        <p:scale>
          <a:sx n="63" d="100"/>
          <a:sy n="63" d="100"/>
        </p:scale>
        <p:origin x="2074" y="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1890C6-9F99-41BB-B0EA-6322FAAFCC31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=&amp;esrc=s&amp;source=web&amp;cd=12&amp;ved=0ahUKEwizqvSLws7ZAhXiwVQKHR6SDI0QFghpMAs&amp;url=https%3A%2F%2Fedupediapublications.org%2Fjournals%2FIJR%2Farticle%2Fdownload%2F2521%2F2416&amp;usg=AOvVaw2L_BSCuGBIXmTVN2C7JRl9" TargetMode="External"/><Relationship Id="rId2" Type="http://schemas.openxmlformats.org/officeDocument/2006/relationships/hyperlink" Target="https://en.wikipedia.org/wiki/Cellular_networ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Mobile_I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Cellular Networks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5G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Faster data rate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Higher connection density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Lower latency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07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FBEE2-9250-2765-AB11-1EEBF120F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40"/>
            <a:ext cx="9126750" cy="553998"/>
          </a:xfrm>
        </p:spPr>
        <p:txBody>
          <a:bodyPr/>
          <a:lstStyle/>
          <a:p>
            <a:r>
              <a:rPr lang="en-US" dirty="0"/>
              <a:t>Cellular Network Evolution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0423BC1-F02A-0F94-8B61-8115965FCB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81129"/>
              </p:ext>
            </p:extLst>
          </p:nvPr>
        </p:nvGraphicFramePr>
        <p:xfrm>
          <a:off x="556761" y="690924"/>
          <a:ext cx="8944878" cy="6452139"/>
        </p:xfrm>
        <a:graphic>
          <a:graphicData uri="http://schemas.openxmlformats.org/drawingml/2006/table">
            <a:tbl>
              <a:tblPr/>
              <a:tblGrid>
                <a:gridCol w="1490813">
                  <a:extLst>
                    <a:ext uri="{9D8B030D-6E8A-4147-A177-3AD203B41FA5}">
                      <a16:colId xmlns:a16="http://schemas.microsoft.com/office/drawing/2014/main" val="302859565"/>
                    </a:ext>
                  </a:extLst>
                </a:gridCol>
                <a:gridCol w="1229026">
                  <a:extLst>
                    <a:ext uri="{9D8B030D-6E8A-4147-A177-3AD203B41FA5}">
                      <a16:colId xmlns:a16="http://schemas.microsoft.com/office/drawing/2014/main" val="292991733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51306629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4152800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024543481"/>
                    </a:ext>
                  </a:extLst>
                </a:gridCol>
                <a:gridCol w="1653039">
                  <a:extLst>
                    <a:ext uri="{9D8B030D-6E8A-4147-A177-3AD203B41FA5}">
                      <a16:colId xmlns:a16="http://schemas.microsoft.com/office/drawing/2014/main" val="4208420369"/>
                    </a:ext>
                  </a:extLst>
                </a:gridCol>
              </a:tblGrid>
              <a:tr h="268711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Aspect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1G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2G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3G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4G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5G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106786"/>
                  </a:ext>
                </a:extLst>
              </a:tr>
              <a:tr h="20479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 dirty="0">
                          <a:effectLst/>
                        </a:rPr>
                        <a:t>Time Period</a:t>
                      </a:r>
                      <a:endParaRPr lang="en-US" sz="1200" dirty="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1980s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1990s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Early 2000s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2009 onwards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2020s onwards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044446"/>
                  </a:ext>
                </a:extLst>
              </a:tr>
              <a:tr h="32175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Data Speed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Few Kbps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Up to 384 Kbps (GPRS)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Up to 2 Mbps (3G)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100 Mbps to 1 Gbps (LTE)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1 Gbps to 10 Gbps (5G)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037482"/>
                  </a:ext>
                </a:extLst>
              </a:tr>
              <a:tr h="39653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Technology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Analog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Digital (GSM, CDMA)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CDMA2000, UMTS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LTE (Long-Term Evolution)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NR (New Radio)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773967"/>
                  </a:ext>
                </a:extLst>
              </a:tr>
              <a:tr h="41417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Frequency Bands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Narrowband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Narrowband and Wideband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Wideband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Broadband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Broadband (mmWave, sub-6 GHz)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242831"/>
                  </a:ext>
                </a:extLst>
              </a:tr>
              <a:tr h="66062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Modulation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Analog modulation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Digital modulation (e.g., QPSK, 16QAM)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CDMA modulation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OFDMA (Orthogonal Frequency Division Multiple Access)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Various (OFDM, SC-FDMA, etc.)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562942"/>
                  </a:ext>
                </a:extLst>
              </a:tr>
              <a:tr h="290947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Latency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Lower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Lower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 (around 30 ms)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Ultra-low (1 ms or less)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437886"/>
                  </a:ext>
                </a:extLst>
              </a:tr>
              <a:tr h="506590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Architecture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Circuit-Switched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Circuit-Switched and Packet-Switched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Packet-Switched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All-IP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Network Slicing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03326"/>
                  </a:ext>
                </a:extLst>
              </a:tr>
              <a:tr h="32175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Capacity and Efficiency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Further 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Very 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733697"/>
                  </a:ext>
                </a:extLst>
              </a:tr>
              <a:tr h="78001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Use Cases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Voice Calls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SMS, Voice, Basic Data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Video Calling, Data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High-Speed Data, Streaming, VoIP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Enhanced Mobile Broadband, IoT, Mission-Critical Services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925164"/>
                  </a:ext>
                </a:extLst>
              </a:tr>
              <a:tr h="20479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Security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Enhanced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Advanced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Enhanced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552894"/>
                  </a:ext>
                </a:extLst>
              </a:tr>
              <a:tr h="58827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Multiple Access Schemes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FDMA (Frequency Division Multiple Access)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FDMA, TDMA, CDMA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CDMA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OFDMA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OFDMA, TDMA, CDMA (in some cases)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867937"/>
                  </a:ext>
                </a:extLst>
              </a:tr>
              <a:tr h="260141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Spectrum Efficiency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Further 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Very 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059028"/>
                  </a:ext>
                </a:extLst>
              </a:tr>
              <a:tr h="58827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Backward Compatibility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-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Partial (GSM to GPRS)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Yes (backward compatibility with 2G)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Limited (some backward compatibility with 3G)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Yes (backward compatibility with 4G)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829864"/>
                  </a:ext>
                </a:extLst>
              </a:tr>
              <a:tr h="58827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Notable Technologies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AMPS (Advanced Mobile Phone System)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GSM, CDMA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WCDMA (Wideband CDMA), HSPA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LTE-Advanced, LTE-Advanced Pro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Massive MIMO, Beamforming, Network Slicing, Edge Computing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495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0578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2G Architecture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066800"/>
            <a:ext cx="8623992" cy="46482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24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3G Architecture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331" y="838200"/>
            <a:ext cx="8923737" cy="511918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4G LTE Architecture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7482" y="713768"/>
            <a:ext cx="8780686" cy="582514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61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Mobile 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Allow mobile device to move from one network to another while maintaining permanent IP address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Mobile IPv4, Mobile IPv6.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Seamless and continuous Internet connectivity.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81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>
                <a:hlinkClick r:id="rId2"/>
              </a:rPr>
              <a:t>https://en.wikipedia.org/wiki/Cellular_network</a:t>
            </a:r>
            <a:r>
              <a:rPr lang="en-US" sz="28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>
                <a:hlinkClick r:id="rId3"/>
              </a:rPr>
              <a:t>https://www.google.com/url?sa=t&amp;rct=j&amp;q=&amp;esrc=s&amp;source=web&amp;cd=12&amp;ved=0ahUKEwizqvSLws7ZAhXiwVQKHR6SDI0QFghpMAs&amp;url=https%3A%2F%2Fedupediapublications.org%2Fjournals%2FIJR%2Farticle%2Fdownload%2F2521%2F2416&amp;usg=AOvVaw2L_BSCuGBIXmTVN2C7JRl9</a:t>
            </a:r>
            <a:r>
              <a:rPr lang="en-US" sz="2800" dirty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>
                <a:hlinkClick r:id="rId4"/>
              </a:rPr>
              <a:t>https://en.wikipedia.org/wiki/Mobile_IP</a:t>
            </a:r>
            <a:r>
              <a:rPr lang="en-US" sz="2800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65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pPr eaLnBrk="1" hangingPunct="1"/>
            <a:r>
              <a:rPr lang="en-US" dirty="0"/>
              <a:t>Road Map</a:t>
            </a:r>
          </a:p>
        </p:txBody>
      </p:sp>
      <p:pic>
        <p:nvPicPr>
          <p:cNvPr id="14340" name="Picture 8" descr="j030343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17" y="872033"/>
            <a:ext cx="1884601" cy="135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9099" y="2712720"/>
            <a:ext cx="1906565" cy="5967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697269" y="2712720"/>
            <a:ext cx="2025852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 Auditing &amp; Risk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9101" y="3649742"/>
            <a:ext cx="1906565" cy="586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540" dirty="0">
                <a:solidFill>
                  <a:schemeClr val="tx2"/>
                </a:solidFill>
              </a:rPr>
              <a:t>Evolution of Wireless Network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372383" y="3309519"/>
            <a:ext cx="1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725311" y="2722778"/>
            <a:ext cx="2067375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WLAN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725311" y="3649742"/>
            <a:ext cx="2067375" cy="5867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Overview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725311" y="4586761"/>
            <a:ext cx="2067375" cy="5867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WLAN Threats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&amp; Vulnerabilities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3758998" y="3309519"/>
            <a:ext cx="0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758998" y="4236482"/>
            <a:ext cx="0" cy="35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ight Arrow 54"/>
          <p:cNvSpPr/>
          <p:nvPr/>
        </p:nvSpPr>
        <p:spPr>
          <a:xfrm>
            <a:off x="2394305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7329062" y="2922402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11519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9099" y="4586761"/>
            <a:ext cx="1906565" cy="57668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Infor. Security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Essentials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360917" y="4233216"/>
            <a:ext cx="11465" cy="34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35851" y="5523781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3769538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735851" y="6415800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 Tools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0413" y="6055462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230247" y="2712720"/>
            <a:ext cx="2031549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Mobile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0247" y="3646475"/>
            <a:ext cx="2031549" cy="579949"/>
          </a:xfrm>
          <a:prstGeom prst="rect">
            <a:avLst/>
          </a:prstGeom>
          <a:solidFill>
            <a:srgbClr val="006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bg1"/>
                </a:solidFill>
              </a:rPr>
              <a:t>Mobile Network</a:t>
            </a:r>
          </a:p>
          <a:p>
            <a:pPr algn="ctr"/>
            <a:r>
              <a:rPr lang="en-US" sz="1540" dirty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28997" y="4586762"/>
            <a:ext cx="2031549" cy="5707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Cellular Network 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246021" y="3299460"/>
            <a:ext cx="0" cy="347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244771" y="4226423"/>
            <a:ext cx="125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8997" y="5529711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Security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Threats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6225646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225645" y="6055219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09870" y="6427660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Devices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2518575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" y="2209800"/>
            <a:ext cx="9052560" cy="4945380"/>
          </a:xfrm>
        </p:spPr>
        <p:txBody>
          <a:bodyPr>
            <a:normAutofit/>
          </a:bodyPr>
          <a:lstStyle/>
          <a:p>
            <a:r>
              <a:rPr lang="en-US" dirty="0"/>
              <a:t>After this module, a student will be able to: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basics of cellular network. 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the evolution of cellular network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2G, 3G, and 4G cellular network architecture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mobile IP</a:t>
            </a:r>
          </a:p>
        </p:txBody>
      </p:sp>
      <p:pic>
        <p:nvPicPr>
          <p:cNvPr id="15365" name="Picture 5" descr="F:\lilei\Courses\CSU Fall 2007\Microsoft Clip Art\j02362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80" y="1120140"/>
            <a:ext cx="228968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60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Cellular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93899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Also called mobile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Cellular radio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Divide a land area into cells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Frequency reuse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Mobile device &amp; base station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07892"/>
            <a:ext cx="31432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71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Evolution of Cellular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68980" y="5311140"/>
            <a:ext cx="419100" cy="16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711700"/>
            <a:ext cx="8299963" cy="32689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4450" y="5999678"/>
            <a:ext cx="9136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Image </a:t>
            </a:r>
            <a:r>
              <a:rPr lang="en-US" sz="1600" dirty="0" err="1"/>
              <a:t>source:https</a:t>
            </a:r>
            <a:r>
              <a:rPr lang="en-US" sz="1600" dirty="0"/>
              <a:t>://www.quora.com/What-are-the-differences-between-1G-2G-3G-4G-and-5G</a:t>
            </a:r>
          </a:p>
        </p:txBody>
      </p:sp>
    </p:spTree>
    <p:extLst>
      <p:ext uri="{BB962C8B-B14F-4D97-AF65-F5344CB8AC3E}">
        <p14:creationId xmlns:p14="http://schemas.microsoft.com/office/powerpoint/2010/main" val="2707101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1G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Introduced around 1980’s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Analogous techniques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Advanced mobile phone system (AMPS)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Only for voice communication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2900" y="3886200"/>
            <a:ext cx="654885" cy="172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72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2G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3239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1990s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Digital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GSM/CDMA/Edge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Enhanced spectrum efficiency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Better data service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Text messaging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Web </a:t>
            </a:r>
            <a:r>
              <a:rPr lang="en-US" dirty="0" err="1"/>
              <a:t>browing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Roaming between different networks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980" y="3450808"/>
            <a:ext cx="1257300" cy="241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84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3G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2005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Digital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UMTS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Features – universal calling, video calling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95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4G -LTE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2011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Supporting high speed and high number of users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HD video streaming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Worldwide roaming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45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645</Words>
  <Application>Microsoft Office PowerPoint</Application>
  <PresentationFormat>Custom</PresentationFormat>
  <Paragraphs>189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IT 4833</vt:lpstr>
      <vt:lpstr>Road Map</vt:lpstr>
      <vt:lpstr>Learning Outcomes</vt:lpstr>
      <vt:lpstr>Cellular Network</vt:lpstr>
      <vt:lpstr>Evolution of Cellular Network</vt:lpstr>
      <vt:lpstr>1G</vt:lpstr>
      <vt:lpstr>2G</vt:lpstr>
      <vt:lpstr>3G</vt:lpstr>
      <vt:lpstr>4G -LTE</vt:lpstr>
      <vt:lpstr>5G</vt:lpstr>
      <vt:lpstr>Cellular Network Evolution</vt:lpstr>
      <vt:lpstr>2G Architecture</vt:lpstr>
      <vt:lpstr>3G Architecture</vt:lpstr>
      <vt:lpstr>4G LTE Architecture</vt:lpstr>
      <vt:lpstr>Mobile IP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2025-02-02T05:00:04Z</dcterms:modified>
</cp:coreProperties>
</file>