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21"/>
  </p:notesMasterIdLst>
  <p:sldIdLst>
    <p:sldId id="258" r:id="rId3"/>
    <p:sldId id="393" r:id="rId4"/>
    <p:sldId id="394" r:id="rId5"/>
    <p:sldId id="395" r:id="rId6"/>
    <p:sldId id="396" r:id="rId7"/>
    <p:sldId id="397" r:id="rId8"/>
    <p:sldId id="398" r:id="rId9"/>
    <p:sldId id="399" r:id="rId10"/>
    <p:sldId id="400" r:id="rId11"/>
    <p:sldId id="401" r:id="rId12"/>
    <p:sldId id="402" r:id="rId13"/>
    <p:sldId id="403" r:id="rId14"/>
    <p:sldId id="404" r:id="rId15"/>
    <p:sldId id="405" r:id="rId16"/>
    <p:sldId id="406" r:id="rId17"/>
    <p:sldId id="407" r:id="rId18"/>
    <p:sldId id="408" r:id="rId19"/>
    <p:sldId id="409" r:id="rId20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864594-DAAA-4747-81F6-B87636CF65CB}" v="1" dt="2025-02-01T20:49:11.722"/>
    <p1510:client id="{4CEC131B-319C-419D-82E4-F169387F13DE}" v="1" dt="2025-02-01T20:54:41.33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32" autoAdjust="0"/>
    <p:restoredTop sz="86497" autoAdjust="0"/>
  </p:normalViewPr>
  <p:slideViewPr>
    <p:cSldViewPr>
      <p:cViewPr varScale="1">
        <p:scale>
          <a:sx n="63" d="100"/>
          <a:sy n="63" d="100"/>
        </p:scale>
        <p:origin x="1354" y="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39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2/1/2025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sna.edu/CyberDept/sy110/lec/pillarsCybSec/lec.html" TargetMode="External"/><Relationship Id="rId13" Type="http://schemas.openxmlformats.org/officeDocument/2006/relationships/hyperlink" Target="https://en.wikipedia.org/wiki/Digital_signature" TargetMode="External"/><Relationship Id="rId3" Type="http://schemas.openxmlformats.org/officeDocument/2006/relationships/hyperlink" Target="https://en.wikipedia.org/wiki/Information_security" TargetMode="External"/><Relationship Id="rId7" Type="http://schemas.openxmlformats.org/officeDocument/2006/relationships/hyperlink" Target="http://searchsecurity.techtarget.com/definition/authentication-authorization-and-accounting" TargetMode="External"/><Relationship Id="rId12" Type="http://schemas.openxmlformats.org/officeDocument/2006/relationships/hyperlink" Target="https://www.tutorialspoint.com/cryptography/data_integrity_in_cryptography.htm" TargetMode="External"/><Relationship Id="rId2" Type="http://schemas.openxmlformats.org/officeDocument/2006/relationships/hyperlink" Target="https://en.wikipedia.org/wiki/OSI_mod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Defense_in_depth_(computing)" TargetMode="External"/><Relationship Id="rId11" Type="http://schemas.openxmlformats.org/officeDocument/2006/relationships/hyperlink" Target="https://en.wikipedia.org/wiki/Hybrid_cryptosystem" TargetMode="External"/><Relationship Id="rId5" Type="http://schemas.openxmlformats.org/officeDocument/2006/relationships/hyperlink" Target="http://cf.rims.org/Magazine/PrintTemplate.cfm?AID=2409" TargetMode="External"/><Relationship Id="rId15" Type="http://schemas.openxmlformats.org/officeDocument/2006/relationships/hyperlink" Target="https://www.tcdi.com/information-security-compliance-which-regulations/" TargetMode="External"/><Relationship Id="rId10" Type="http://schemas.openxmlformats.org/officeDocument/2006/relationships/hyperlink" Target="https://en.wikipedia.org/wiki/Public-key_cryptography" TargetMode="External"/><Relationship Id="rId4" Type="http://schemas.openxmlformats.org/officeDocument/2006/relationships/hyperlink" Target="https://en.wikipedia.org/wiki/Wireless_security" TargetMode="External"/><Relationship Id="rId9" Type="http://schemas.openxmlformats.org/officeDocument/2006/relationships/hyperlink" Target="http://www.webopedia.com/TERM/S/symmetric_key_cryptography.html" TargetMode="External"/><Relationship Id="rId14" Type="http://schemas.openxmlformats.org/officeDocument/2006/relationships/hyperlink" Target="https://en.wikipedia.org/wiki/Cyber_security_standard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Information Security Essentials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Integrity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0313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Threats to integrity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Passive and active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Hash function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Mathematical function that converts a numerical input value into another compressed numerical value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Minor changes in hash input will cause significant change in hash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98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5 Pillars of Information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Documentation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Prevention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9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Access Control - AAA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Authentication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Authorization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Accounting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41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Defense in Depth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Physical controls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Technical controls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Administrative controls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45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08" y="888797"/>
            <a:ext cx="8726012" cy="5821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" y="6880821"/>
            <a:ext cx="9136380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https://</a:t>
            </a:r>
            <a:r>
              <a:rPr lang="en-US" sz="1540" dirty="0" err="1"/>
              <a:t>www.slideshare.net</a:t>
            </a:r>
            <a:r>
              <a:rPr lang="en-US" sz="1540" dirty="0"/>
              <a:t>/</a:t>
            </a:r>
            <a:r>
              <a:rPr lang="en-US" sz="1540" dirty="0" err="1"/>
              <a:t>OTNArchbeat</a:t>
            </a:r>
            <a:r>
              <a:rPr lang="en-US" sz="1540" dirty="0"/>
              <a:t>/rationalization-and-defense-in-depth-two-steps-closer-to-the-clouds</a:t>
            </a:r>
          </a:p>
        </p:txBody>
      </p:sp>
    </p:spTree>
    <p:extLst>
      <p:ext uri="{BB962C8B-B14F-4D97-AF65-F5344CB8AC3E}">
        <p14:creationId xmlns:p14="http://schemas.microsoft.com/office/powerpoint/2010/main" val="1292791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Threats to Wireless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System access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Device control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Data theft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37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Information Security Standards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ISO 27001, 27002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NIST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ETSI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CISQ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45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Regulatory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lvl="0"/>
            <a:r>
              <a:rPr lang="en-US" b="1" dirty="0"/>
              <a:t>Sarbanes-Oxley Act</a:t>
            </a:r>
          </a:p>
          <a:p>
            <a:pPr lvl="0"/>
            <a:r>
              <a:rPr lang="en-US" b="1" dirty="0"/>
              <a:t>GLBA</a:t>
            </a:r>
          </a:p>
          <a:p>
            <a:pPr lvl="0"/>
            <a:r>
              <a:rPr lang="en-US" b="1" dirty="0"/>
              <a:t>HIPPA</a:t>
            </a:r>
          </a:p>
          <a:p>
            <a:pPr lvl="0"/>
            <a:r>
              <a:rPr lang="en-US" b="1" dirty="0"/>
              <a:t>PCI-DSS.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95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Praphul Chandra, Bulletproof Wireless Security: GSM, UMTS, 802.11, and Ad Hoc Security, ELSEVIER, 2005.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Jim Doherty, Wireless and Mobile Device Security, Jones &amp; Bartlett Learning, 2016.</a:t>
            </a:r>
            <a:endParaRPr lang="en-US" dirty="0">
              <a:hlinkClick r:id="rId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3"/>
              </a:rPr>
              <a:t>https://en.wikipedia.org/wiki/Information_security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4"/>
              </a:rPr>
              <a:t>https://en.wikipedia.org/wiki/Wireless_security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5"/>
              </a:rPr>
              <a:t>http://cf.rims.org/Magazine/PrintTemplate.cfm?AID=2409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6"/>
              </a:rPr>
              <a:t>https://en.wikipedia.org/wiki/Defense_in_depth_(computing)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7"/>
              </a:rPr>
              <a:t>http://searchsecurity.techtarget.com/definition/authentication-authorization-and-accounting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8"/>
              </a:rPr>
              <a:t>https://www.usna.edu/CyberDept/sy110/lec/pillarsCybSec/lec.html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SKC:</a:t>
            </a:r>
            <a:r>
              <a:rPr lang="en-US" u="sng" dirty="0" err="1">
                <a:hlinkClick r:id="rId9"/>
              </a:rPr>
              <a:t>http</a:t>
            </a:r>
            <a:r>
              <a:rPr lang="en-US" u="sng" dirty="0">
                <a:hlinkClick r:id="rId9"/>
              </a:rPr>
              <a:t>://www.webopedia.com/TERM/S/symmetric_key_cryptography.html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AKC: </a:t>
            </a:r>
            <a:r>
              <a:rPr lang="en-US" u="sng" dirty="0">
                <a:hlinkClick r:id="rId10"/>
              </a:rPr>
              <a:t>https://en.wikipedia.org/wiki/Public-key_cryptography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Hybrid cryptograph: </a:t>
            </a:r>
            <a:r>
              <a:rPr lang="en-US" u="sng" dirty="0">
                <a:hlinkClick r:id="rId11"/>
              </a:rPr>
              <a:t>https://en.wikipedia.org/wiki/Hybrid_cryptosystem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12"/>
              </a:rPr>
              <a:t>https://www.tutorialspoint.com/cryptography/data_integrity_in_cryptography.htm</a:t>
            </a:r>
            <a:r>
              <a:rPr lang="en-US" dirty="0"/>
              <a:t>  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13"/>
              </a:rPr>
              <a:t>https://en.wikipedia.org/wiki/Digital_signature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14"/>
              </a:rPr>
              <a:t>https://en.wikipedia.org/wiki/Cyber_security_standards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15"/>
              </a:rPr>
              <a:t>https://www.tcdi.com/information-security-compliance-which-regulations/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2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tx2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2725311" y="2722778"/>
            <a:ext cx="2067375" cy="2450723"/>
            <a:chOff x="1966568" y="2371344"/>
            <a:chExt cx="1524000" cy="2227930"/>
          </a:xfrm>
        </p:grpSpPr>
        <p:sp>
          <p:nvSpPr>
            <p:cNvPr id="50" name="Rectangle 49"/>
            <p:cNvSpPr/>
            <p:nvPr/>
          </p:nvSpPr>
          <p:spPr>
            <a:xfrm>
              <a:off x="1966568" y="2371344"/>
              <a:ext cx="1524000" cy="5334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Security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66568" y="3214038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Overview 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66568" y="4065874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 Threats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&amp; Vulnerabilities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728568" y="2904744"/>
              <a:ext cx="0" cy="309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28568" y="3747438"/>
              <a:ext cx="0" cy="318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86761"/>
            <a:ext cx="1906565" cy="576682"/>
          </a:xfrm>
          <a:prstGeom prst="rect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bg1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bg1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705622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51688" y="1559814"/>
            <a:ext cx="9052560" cy="494538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After this module, a student will be able to: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Define Information Security and Wireless Security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five pillars of information security.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defense in depth in information security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Define the AAA of information security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five principles Information security: CIA triad, Non-repudiation and Accountability. 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Explain the difference between symmetric key cryptography (SKC) and public key cryptography (PKC).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how integrity is achieved through hash function.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how digital signature works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the threats category to wireless network/device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inf0rmation security standards and regulatory compliances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80" y="1120140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56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Information Security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508653"/>
          </a:xfrm>
        </p:spPr>
        <p:txBody>
          <a:bodyPr/>
          <a:lstStyle/>
          <a:p>
            <a:r>
              <a:rPr lang="en-US" dirty="0"/>
              <a:t>“Preservation of confidentiality, integrity and availability of information. Note: In addition, other properties, such as authenticity, accountability, non-repudiation and reliability can also be involved." (ISO/IEC 27000:2009)</a:t>
            </a:r>
          </a:p>
          <a:p>
            <a:r>
              <a:rPr lang="en-US" dirty="0"/>
              <a:t>Wireless Security </a:t>
            </a:r>
          </a:p>
          <a:p>
            <a:pPr lvl="1"/>
            <a:r>
              <a:rPr lang="en-US" dirty="0"/>
              <a:t>Specific to wireless networks and mobile devices</a:t>
            </a:r>
          </a:p>
          <a:p>
            <a:r>
              <a:rPr lang="en-US" dirty="0"/>
              <a:t>Balanced approach among security, implementation efficiency, &amp; employee productivity.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19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5 Security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Confidentiality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Integrity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Availability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Non-repudiation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Authentication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16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Cryptography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75432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For confidentiality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Symmetric-key cryptography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Same key for encryption and decryption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Simple and fast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Two parties must exchange the key in a secure way beforehand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08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Public Key Cryptography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40065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pair of keys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Public key </a:t>
            </a:r>
            <a:r>
              <a:rPr lang="mr-IN" dirty="0"/>
              <a:t>–</a:t>
            </a:r>
            <a:r>
              <a:rPr lang="en-US" dirty="0"/>
              <a:t> available for public and other user may use it for encryption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Private key </a:t>
            </a:r>
            <a:r>
              <a:rPr lang="mr-IN" dirty="0"/>
              <a:t>–</a:t>
            </a:r>
            <a:r>
              <a:rPr lang="en-US" dirty="0"/>
              <a:t> only known to owner. Decrypt the message encoded using public key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Solved the key exchange problem of SKC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Strong security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More computationally intensive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27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Hybrid Cryptosystem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0156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Combine the benefit of SKC and PKC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PKC for the key exchange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SKC for the communication afterward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08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Digital Signature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384" y="1219200"/>
            <a:ext cx="8357616" cy="25853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Using PKC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Private key for signing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Public key for verification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Authentication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Integrity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Non-repudiation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8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697</Words>
  <Application>Microsoft Office PowerPoint</Application>
  <PresentationFormat>Custom</PresentationFormat>
  <Paragraphs>147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Information Security </vt:lpstr>
      <vt:lpstr>5 Security Principles</vt:lpstr>
      <vt:lpstr>Cryptography </vt:lpstr>
      <vt:lpstr>Public Key Cryptography </vt:lpstr>
      <vt:lpstr>Hybrid Cryptosystem</vt:lpstr>
      <vt:lpstr>Digital Signature</vt:lpstr>
      <vt:lpstr>Integrity </vt:lpstr>
      <vt:lpstr>5 Pillars of Information Security</vt:lpstr>
      <vt:lpstr>Access Control - AAA</vt:lpstr>
      <vt:lpstr>Defense in Depth</vt:lpstr>
      <vt:lpstr>PowerPoint Presentation</vt:lpstr>
      <vt:lpstr>Threats to Wireless Network</vt:lpstr>
      <vt:lpstr>Information Security Standards </vt:lpstr>
      <vt:lpstr>Regulatory Compliance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2025-02-01T20:58:18Z</dcterms:modified>
</cp:coreProperties>
</file>