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</p:sldMasterIdLst>
  <p:notesMasterIdLst>
    <p:notesMasterId r:id="rId19"/>
  </p:notesMasterIdLst>
  <p:sldIdLst>
    <p:sldId id="258" r:id="rId3"/>
    <p:sldId id="382" r:id="rId4"/>
    <p:sldId id="383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410" r:id="rId13"/>
    <p:sldId id="411" r:id="rId14"/>
    <p:sldId id="412" r:id="rId15"/>
    <p:sldId id="413" r:id="rId16"/>
    <p:sldId id="414" r:id="rId17"/>
    <p:sldId id="385" r:id="rId1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864594-DAAA-4747-81F6-B87636CF65CB}" v="1" dt="2025-02-01T20:49:11.722"/>
    <p1510:client id="{4236EDA2-29E8-4635-9517-A7D989A0CC31}" v="3" dt="2025-02-01T21:00:07.786"/>
    <p1510:client id="{4CEC131B-319C-419D-82E4-F169387F13DE}" v="1" dt="2025-02-01T20:54:41.33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32" autoAdjust="0"/>
    <p:restoredTop sz="86497" autoAdjust="0"/>
  </p:normalViewPr>
  <p:slideViewPr>
    <p:cSldViewPr>
      <p:cViewPr varScale="1">
        <p:scale>
          <a:sx n="63" d="100"/>
          <a:sy n="63" d="100"/>
        </p:scale>
        <p:origin x="1354" y="5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417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A5D073-64A4-492F-AFBB-B32F2A972A16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46CFF-8CBB-416E-9E7D-162CFAA2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37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37016-FE48-4490-844A-5F7421DA958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62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A1890C6-9F99-41BB-B0EA-6322FAAFCC3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99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49388" y="6826323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7078" y="1006855"/>
            <a:ext cx="498424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CE44-849D-4090-8E00-E06913FC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18905-5DEE-47B8-A906-AF44257BE2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15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756B8-4731-4B7D-8D3A-E910E6EDB0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068513"/>
            <a:ext cx="4260850" cy="4932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DE5AC-42FA-4CD7-AE52-3E2B8F90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C24CD-7608-4601-98AF-26A031E1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1028B-C05E-423F-A64F-BBC85CAC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57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B1765-586E-4FDA-839A-E35DFF68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A88F6-9223-4B09-BFF3-455F8CEC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97B7-66C7-4627-BCDE-F801C21CE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47EDC-1674-4C73-BB10-64A4BF0B2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FD56D-FA01-433C-AE1B-E309CBC07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AEF33A-95A5-4645-BCB7-6A127950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AA568A-8EA0-498B-A7D5-55280CAFB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550DF-86E1-4770-8BB6-13CCA6BB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12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675EF-1B32-4007-B8E9-E71ECA40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961E43-AAEC-4B42-B5C6-B48D4163C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E3F04-B756-43E6-BCEF-F87F915A5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22A24-AB5A-40E0-B863-D1118F8C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4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F15F71-E42D-4FA3-B708-74A9B291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38135-0206-4E5A-B186-57096CFF9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F1ACF9-E54F-4B61-A470-3B17FE6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0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84E4-2460-4943-B43F-2DFA98FC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C7BF4-CCFA-4C6B-A9DF-B63C9B7BB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3BC73-0024-4115-81CF-9F895EACD5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078AA2-F2DA-4D10-A2BD-B15BE6FA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F32EB-81C8-467C-B0E2-AC1E8B022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67456-C562-4B36-99E2-857F13D4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4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B7584-62C6-460B-823C-97C71CE8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F828D-101C-4012-A845-CF8CEBF32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9CDFC4-DC9B-48F3-B32B-CB6A2EA1A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F9B09-CD50-46D9-B878-62FAB3D1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04F92-0A57-484D-BAA7-2FB70FA6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6C15B5-EBC0-4FAA-B518-CA4EA24A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14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6F1F-6FD7-485C-97A4-DEBA0D2D8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7A70F-580F-4FF5-9A29-BB4300121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3B3F9-FD4C-41A0-AFDB-19E5DC5E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0FFC-76B7-4B27-AB93-00E30C47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5850-D93F-4CCE-B931-CE2B34F4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6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67C51C-D322-4B68-B9F3-896449A9AA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7725" y="414338"/>
            <a:ext cx="2168525" cy="6586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DE8E1-9BE4-4DAB-A079-DED9466A1F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2150" y="414338"/>
            <a:ext cx="6353175" cy="6586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35902-A7C6-4E5E-9E6B-3257E9F6E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7DD76-DC97-423C-B2BD-389ED166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3905-9E03-4A9A-9FEE-67A3D4BEF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6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884891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363979"/>
            <a:ext cx="8839200" cy="4923491"/>
          </a:xfrm>
        </p:spPr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19200" y="1006855"/>
            <a:ext cx="8077200" cy="574040"/>
          </a:xfrm>
        </p:spPr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200"/>
            <a:ext cx="9144000" cy="1447800"/>
          </a:xfrm>
          <a:custGeom>
            <a:avLst/>
            <a:gdLst/>
            <a:ahLst/>
            <a:cxnLst/>
            <a:rect l="l" t="t" r="r" b="b"/>
            <a:pathLst>
              <a:path w="9144000" h="1447800">
                <a:moveTo>
                  <a:pt x="0" y="0"/>
                </a:moveTo>
                <a:lnTo>
                  <a:pt x="0" y="1447800"/>
                </a:lnTo>
                <a:lnTo>
                  <a:pt x="9144000" y="1447799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33400" y="6822185"/>
            <a:ext cx="2000250" cy="445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144000" y="7446683"/>
            <a:ext cx="248920" cy="205184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1029"/>
            <a:ext cx="7543800" cy="7617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304699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20" y="7228332"/>
            <a:ext cx="2313432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19856" y="7228332"/>
            <a:ext cx="3218688" cy="27699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27516" y="6888788"/>
            <a:ext cx="248920" cy="2154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631D1E-0808-4BFB-9710-F3685C742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B5ED-8EFD-4E6F-B81E-0EA7321F3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0EE5B-41E6-40AA-B79D-CECCE2FD32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A610-E51D-457C-9FA4-0177AD348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2B586-54DA-453B-9634-57D7B6A5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BD95-0751-400E-897F-45A19A3D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55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6CCB-4965-4DC0-B102-DB983E29E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24D93-154D-48E3-AC71-18543A333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E8A4A-1F3D-49EA-92BA-6015891B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896B4-1F5A-4A01-A385-857BDA8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9CF2B-BC11-4ACB-9D91-DB5E7AAEF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1007-BBAE-4BB9-934E-444629130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E3AA-29E4-4569-859D-EFFE73797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63E3A-2582-4763-93EA-4B4F53B9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F68DC7-0C7F-40C4-862A-A4EB051F6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FE1C8-002F-4922-BD5B-A98C37FC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705600"/>
            <a:ext cx="9144000" cy="609600"/>
          </a:xfrm>
          <a:custGeom>
            <a:avLst/>
            <a:gdLst/>
            <a:ahLst/>
            <a:cxnLst/>
            <a:rect l="l" t="t" r="r" b="b"/>
            <a:pathLst>
              <a:path w="9144000" h="609600">
                <a:moveTo>
                  <a:pt x="0" y="0"/>
                </a:moveTo>
                <a:lnTo>
                  <a:pt x="0" y="609600"/>
                </a:lnTo>
                <a:lnTo>
                  <a:pt x="9144000" y="60960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EBC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89056"/>
            <a:ext cx="9144000" cy="1107996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br>
              <a:rPr lang="en-US" dirty="0"/>
            </a:b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36113"/>
            <a:ext cx="9144000" cy="5539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956D0-934A-438F-8E9F-78A3ADBEBC9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59805" y="6773122"/>
            <a:ext cx="1999661" cy="4450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2B594C-3A96-4933-87AB-06D65E3A1DE7}"/>
              </a:ext>
            </a:extLst>
          </p:cNvPr>
          <p:cNvSpPr/>
          <p:nvPr userDrawn="1"/>
        </p:nvSpPr>
        <p:spPr>
          <a:xfrm>
            <a:off x="457200" y="105460"/>
            <a:ext cx="9144000" cy="7209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0ECE3A-7530-49CE-9997-00B980B14902}"/>
              </a:ext>
            </a:extLst>
          </p:cNvPr>
          <p:cNvSpPr txBox="1"/>
          <p:nvPr userDrawn="1"/>
        </p:nvSpPr>
        <p:spPr>
          <a:xfrm>
            <a:off x="9144000" y="7344709"/>
            <a:ext cx="60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81D60167-4931-47E6-BA6A-407CBD079E47}" type="slidenum">
              <a:rPr kumimoji="0" lang="en-US" sz="1800" b="0" i="0" u="none" strike="noStrike" kern="1200" cap="none" spc="-5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>
        <a:defRPr sz="24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97E141-29E1-49BB-ADAD-C70295FE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4100" cy="15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E889D9-1733-4A99-B655-CB8665DBC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2068513"/>
            <a:ext cx="8674100" cy="4932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B426-74FE-4214-993F-749E9C55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2150" y="7204075"/>
            <a:ext cx="2262188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99CE-AC45-4C84-83C4-D802A969087C}" type="datetimeFigureOut">
              <a:rPr lang="en-US" smtClean="0"/>
              <a:t>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36681-E6FB-4DB2-AD94-9CCA029E0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2163" y="7204075"/>
            <a:ext cx="3394075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C3695-EB46-4DE1-A7D5-4C54609AE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4063" y="7204075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C2D-216D-4317-B2CF-BB0BA747B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obile_ad_hoc_network" TargetMode="External"/><Relationship Id="rId3" Type="http://schemas.openxmlformats.org/officeDocument/2006/relationships/hyperlink" Target="https://www.networkcomputing.com/networking/wireless-beginners-part-1-rf-and-waves/1640728721" TargetMode="External"/><Relationship Id="rId7" Type="http://schemas.openxmlformats.org/officeDocument/2006/relationships/hyperlink" Target="https://en.wikipedia.org/wiki/Wireless_LAN" TargetMode="External"/><Relationship Id="rId12" Type="http://schemas.openxmlformats.org/officeDocument/2006/relationships/hyperlink" Target="https://arxiv.org/pdf/1611.00861.pdf" TargetMode="External"/><Relationship Id="rId2" Type="http://schemas.openxmlformats.org/officeDocument/2006/relationships/hyperlink" Target="https://en.wikipedia.org/wiki/OSI_mode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IEEE_802.11" TargetMode="External"/><Relationship Id="rId11" Type="http://schemas.openxmlformats.org/officeDocument/2006/relationships/hyperlink" Target="https://www.networkcomputing.com/wireless/wireless-site-surveys-basics/861543211" TargetMode="External"/><Relationship Id="rId5" Type="http://schemas.openxmlformats.org/officeDocument/2006/relationships/hyperlink" Target="http://student.ing-steen.se/wlan/Chapter_3.pdf" TargetMode="External"/><Relationship Id="rId10" Type="http://schemas.openxmlformats.org/officeDocument/2006/relationships/hyperlink" Target="https://www.securedgenetworks.com/blog/3-wlan-design-best-practices-essential-to-deliver-a-better-user-experience" TargetMode="External"/><Relationship Id="rId4" Type="http://schemas.openxmlformats.org/officeDocument/2006/relationships/hyperlink" Target="http://searchnetworking.techtarget.com/answer/Whats-the-difference-between-licensed-and-unlicensed-wireless" TargetMode="External"/><Relationship Id="rId9" Type="http://schemas.openxmlformats.org/officeDocument/2006/relationships/hyperlink" Target="https://www.diffen.com/difference/Bluetooth_vs_Wif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152400"/>
            <a:ext cx="9144000" cy="677108"/>
          </a:xfrm>
        </p:spPr>
        <p:txBody>
          <a:bodyPr/>
          <a:lstStyle/>
          <a:p>
            <a:pPr eaLnBrk="1" hangingPunct="1"/>
            <a:r>
              <a:rPr lang="en-US" sz="4400" b="1" dirty="0"/>
              <a:t>IT 4833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6E43C-BC2B-4307-BAFC-C98478CDD153}"/>
              </a:ext>
            </a:extLst>
          </p:cNvPr>
          <p:cNvSpPr txBox="1"/>
          <p:nvPr/>
        </p:nvSpPr>
        <p:spPr>
          <a:xfrm>
            <a:off x="685800" y="3579968"/>
            <a:ext cx="8915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WLAN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D25ED-B556-405F-BEA0-E96BA17908A1}"/>
              </a:ext>
            </a:extLst>
          </p:cNvPr>
          <p:cNvSpPr txBox="1"/>
          <p:nvPr/>
        </p:nvSpPr>
        <p:spPr>
          <a:xfrm>
            <a:off x="685800" y="6324600"/>
            <a:ext cx="858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Created by: Dr. Lei Li and Professor Darin Morrow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926" t="62495" r="10163" b="2785"/>
          <a:stretch/>
        </p:blipFill>
        <p:spPr>
          <a:xfrm>
            <a:off x="922020" y="2293620"/>
            <a:ext cx="8214360" cy="29337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25868" y="6658110"/>
            <a:ext cx="787908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http://</a:t>
            </a:r>
            <a:r>
              <a:rPr lang="en-US" sz="1540" dirty="0" err="1"/>
              <a:t>slideplayer.com</a:t>
            </a:r>
            <a:r>
              <a:rPr lang="en-US" sz="1540" dirty="0"/>
              <a:t>/slide/6083009/</a:t>
            </a:r>
          </a:p>
        </p:txBody>
      </p:sp>
    </p:spTree>
    <p:extLst>
      <p:ext uri="{BB962C8B-B14F-4D97-AF65-F5344CB8AC3E}">
        <p14:creationId xmlns:p14="http://schemas.microsoft.com/office/powerpoint/2010/main" val="1523122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38499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More than just one product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Wireless network are more complicated than ever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Iterative process (WLAN planning never stops)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62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Site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21599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AP placement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Channel interference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Survey 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Passive site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Active site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Predictive site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25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MANET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313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mobile ad-hoc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 fixed infrastructure is needed.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Good for military application, disaster relief, environmental monitoring etc.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Drawbacks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Network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Routing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14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Bluetooth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76998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Personal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2.4Ghz unlicensed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Low bandwidth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Lower power consumption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Smaller coverage range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Easy to use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97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Emerging Wireless 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138499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Internet of Things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Zigbee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Bluetooth Low Energy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660" y="3131820"/>
            <a:ext cx="3667125" cy="3520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4940" y="6903721"/>
            <a:ext cx="712470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https://</a:t>
            </a:r>
            <a:r>
              <a:rPr lang="en-US" sz="1540" dirty="0" err="1"/>
              <a:t>en.wikipedia.org</a:t>
            </a:r>
            <a:r>
              <a:rPr lang="en-US" sz="1540" dirty="0"/>
              <a:t>/wiki/</a:t>
            </a:r>
            <a:r>
              <a:rPr lang="en-US" sz="1540" dirty="0" err="1"/>
              <a:t>Internet_of_things</a:t>
            </a:r>
            <a:endParaRPr lang="en-US" sz="1540" dirty="0"/>
          </a:p>
        </p:txBody>
      </p:sp>
    </p:spTree>
    <p:extLst>
      <p:ext uri="{BB962C8B-B14F-4D97-AF65-F5344CB8AC3E}">
        <p14:creationId xmlns:p14="http://schemas.microsoft.com/office/powerpoint/2010/main" val="1424724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Praphul Chandra, Bulletproof Wireless Security: GSM, UMTS, 802.11, and Ad Hoc Security, ELSEVIER, 2005.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Jim Doherty, Wireless and Mobile Device Security, Jones &amp; Bartlett Learning, 2016.</a:t>
            </a:r>
            <a:endParaRPr lang="en-US" dirty="0">
              <a:hlinkClick r:id="rId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3"/>
              </a:rPr>
              <a:t>https://www.networkcomputing.com/networking/wireless-beginners-part-1-rf-and-waves/1640728721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4"/>
              </a:rPr>
              <a:t>http://searchnetworking.techtarget.com/answer/Whats-the-difference-between-licensed-and-unlicensed-wireless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5"/>
              </a:rPr>
              <a:t>http://student.ing-steen.se/wlan/Chapter_3.pdf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6"/>
              </a:rPr>
              <a:t>https://en.wikipedia.org/wiki/IEEE_802.11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7"/>
              </a:rPr>
              <a:t>https://en.wikipedia.org/wiki/Wireless_LAN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8"/>
              </a:rPr>
              <a:t>https://en.wikipedia.org/wiki/Mobile_ad_hoc_network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9"/>
              </a:rPr>
              <a:t>https://www.diffen.com/difference/Bluetooth_vs_Wifi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0"/>
              </a:rPr>
              <a:t>https://www.securedgenetworks.com/blog/3-wlan-design-best-practices-essential-to-deliver-a-better-user-experience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1"/>
              </a:rPr>
              <a:t>https://www.networkcomputing.com/wireless/wireless-site-surveys-basics/861543211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>
                <a:hlinkClick r:id="rId12"/>
              </a:rPr>
              <a:t>https://arxiv.org/pdf/1611.00861.pdf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1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pPr eaLnBrk="1" hangingPunct="1"/>
            <a:r>
              <a:rPr lang="en-US" dirty="0"/>
              <a:t>Road Map</a:t>
            </a:r>
          </a:p>
        </p:txBody>
      </p:sp>
      <p:pic>
        <p:nvPicPr>
          <p:cNvPr id="14340" name="Picture 8" descr="j030343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17" y="872033"/>
            <a:ext cx="1884601" cy="13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19099" y="2712720"/>
            <a:ext cx="1906565" cy="5967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697269" y="2712720"/>
            <a:ext cx="2025852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 Auditing &amp; Risk Analysis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9101" y="3649742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540" dirty="0">
                <a:solidFill>
                  <a:schemeClr val="tx2"/>
                </a:solidFill>
              </a:rPr>
              <a:t>Evolution of Wireless Network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372383" y="3309519"/>
            <a:ext cx="1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2725311" y="2722778"/>
            <a:ext cx="2067375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WLAN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25311" y="3649742"/>
            <a:ext cx="2067375" cy="586740"/>
          </a:xfrm>
          <a:prstGeom prst="rect">
            <a:avLst/>
          </a:prstGeom>
          <a:solidFill>
            <a:srgbClr val="006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bg1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bg1"/>
                </a:solidFill>
              </a:rPr>
              <a:t>Overview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725311" y="4586761"/>
            <a:ext cx="2067375" cy="5867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 Threats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&amp; Vulnerabilities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758998" y="3309519"/>
            <a:ext cx="0" cy="340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758998" y="4236482"/>
            <a:ext cx="0" cy="35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Arrow 54"/>
          <p:cNvSpPr/>
          <p:nvPr/>
        </p:nvSpPr>
        <p:spPr>
          <a:xfrm>
            <a:off x="2394305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6" name="Right Arrow 55"/>
          <p:cNvSpPr/>
          <p:nvPr/>
        </p:nvSpPr>
        <p:spPr>
          <a:xfrm>
            <a:off x="7329062" y="2922402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4911519" y="2959911"/>
            <a:ext cx="251460" cy="167640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endParaRPr lang="en-US" sz="176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19099" y="4576705"/>
            <a:ext cx="1906565" cy="586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 err="1">
                <a:solidFill>
                  <a:schemeClr val="tx2"/>
                </a:solidFill>
              </a:rPr>
              <a:t>Infro</a:t>
            </a:r>
            <a:r>
              <a:rPr lang="en-US" sz="1540">
                <a:solidFill>
                  <a:schemeClr val="tx2"/>
                </a:solidFill>
              </a:rPr>
              <a:t>. </a:t>
            </a: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Essentials</a:t>
            </a:r>
          </a:p>
        </p:txBody>
      </p:sp>
      <p:cxnSp>
        <p:nvCxnSpPr>
          <p:cNvPr id="59" name="Straight Connector 58"/>
          <p:cNvCxnSpPr/>
          <p:nvPr/>
        </p:nvCxnSpPr>
        <p:spPr>
          <a:xfrm>
            <a:off x="1360917" y="4233216"/>
            <a:ext cx="11465" cy="343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735851" y="5523781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1" name="Straight Connector 60"/>
          <p:cNvCxnSpPr/>
          <p:nvPr/>
        </p:nvCxnSpPr>
        <p:spPr>
          <a:xfrm>
            <a:off x="3769538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35851" y="6415800"/>
            <a:ext cx="2067375" cy="54173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WLAN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 Tools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3750413" y="6055462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230247" y="2712720"/>
            <a:ext cx="2031549" cy="58674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Mobile</a:t>
            </a:r>
          </a:p>
          <a:p>
            <a:pPr algn="ctr">
              <a:lnSpc>
                <a:spcPct val="90000"/>
              </a:lnSpc>
            </a:pPr>
            <a:r>
              <a:rPr lang="en-US" sz="1760" dirty="0">
                <a:solidFill>
                  <a:schemeClr val="tx1"/>
                </a:solidFill>
              </a:rPr>
              <a:t>Security</a:t>
            </a:r>
          </a:p>
        </p:txBody>
      </p:sp>
      <p:sp>
        <p:nvSpPr>
          <p:cNvPr id="65" name="Rectangle 64"/>
          <p:cNvSpPr/>
          <p:nvPr/>
        </p:nvSpPr>
        <p:spPr>
          <a:xfrm>
            <a:off x="5230247" y="3646475"/>
            <a:ext cx="2031549" cy="57994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Mobile Network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Overview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228997" y="4586762"/>
            <a:ext cx="2031549" cy="57075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sz="1540" dirty="0">
                <a:solidFill>
                  <a:schemeClr val="tx2"/>
                </a:solidFill>
              </a:rPr>
              <a:t>Cellular Network </a:t>
            </a:r>
          </a:p>
          <a:p>
            <a:pPr algn="ctr"/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6246021" y="3299460"/>
            <a:ext cx="0" cy="3470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6244771" y="4226423"/>
            <a:ext cx="125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5228997" y="5529711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Security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Threats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6225646" y="5163443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6225645" y="6055219"/>
            <a:ext cx="0" cy="3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5209870" y="6427660"/>
            <a:ext cx="2031549" cy="52575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Mobile Devices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540" dirty="0">
                <a:solidFill>
                  <a:schemeClr val="tx2"/>
                </a:solidFill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878676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Learning Outcomes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73024" y="1593532"/>
            <a:ext cx="9052560" cy="4945380"/>
          </a:xfrm>
        </p:spPr>
        <p:txBody>
          <a:bodyPr>
            <a:normAutofit/>
          </a:bodyPr>
          <a:lstStyle/>
          <a:p>
            <a:r>
              <a:rPr lang="en-US" dirty="0"/>
              <a:t>After this module, a student will be able to: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the signaling technology for WLAN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Identify the common 802.11 standards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how WLAN works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Describe mobile ad hoc network (MANET)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Explain what’s Bluetooth and how it different from Wi-Fi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essentials for WLAN design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basics of Wireless LAN site survey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Discuss the emerging technology in WLAN</a:t>
            </a:r>
            <a:endParaRPr lang="en-US" dirty="0"/>
          </a:p>
        </p:txBody>
      </p:sp>
      <p:pic>
        <p:nvPicPr>
          <p:cNvPr id="15365" name="Picture 5" descr="F:\lilei\Courses\CSU Fall 2007\Microsoft Clip Art\j02362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80" y="1120140"/>
            <a:ext cx="228968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Signaling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76998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Radio frequency technology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2.4GHz and 5 GHz unlicensed bands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Free to use without government license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Propagation problem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May interfere with other networks and other devices using the same band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68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Propagation Problems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00" t="5555" r="5000" b="32222"/>
          <a:stretch/>
        </p:blipFill>
        <p:spPr>
          <a:xfrm>
            <a:off x="502920" y="1371600"/>
            <a:ext cx="9052560" cy="4693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3466" y="7085331"/>
            <a:ext cx="762762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https://</a:t>
            </a:r>
            <a:r>
              <a:rPr lang="en-US" sz="1540" dirty="0" err="1"/>
              <a:t>home.ubalt.edu</a:t>
            </a:r>
            <a:r>
              <a:rPr lang="en-US" sz="1540" dirty="0"/>
              <a:t>/</a:t>
            </a:r>
            <a:r>
              <a:rPr lang="en-US" sz="1540" dirty="0" err="1"/>
              <a:t>abento</a:t>
            </a:r>
            <a:r>
              <a:rPr lang="en-US" sz="1540" dirty="0"/>
              <a:t>/427/adapters2/sld073.htm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44040" y="6316980"/>
            <a:ext cx="6202680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0" b="1" dirty="0"/>
              <a:t>Most serious: Multipath interference </a:t>
            </a:r>
          </a:p>
        </p:txBody>
      </p:sp>
    </p:spTree>
    <p:extLst>
      <p:ext uri="{BB962C8B-B14F-4D97-AF65-F5344CB8AC3E}">
        <p14:creationId xmlns:p14="http://schemas.microsoft.com/office/powerpoint/2010/main" val="1478431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Spread Spectrum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58532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Narrow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Smaller channel bandwidth and greater transmission power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Spread Spectrum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Used by WLAN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Larger channel bandwidth and lower power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Reduce interference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FHSS &amp; DSSS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4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461665"/>
          </a:xfrm>
        </p:spPr>
        <p:txBody>
          <a:bodyPr/>
          <a:lstStyle/>
          <a:p>
            <a:r>
              <a:rPr lang="en-US" dirty="0"/>
              <a:t>802.11 workgroup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77222"/>
            <a:ext cx="7543800" cy="4178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2020" y="7106286"/>
            <a:ext cx="796290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http://</a:t>
            </a:r>
            <a:r>
              <a:rPr lang="en-US" sz="1540" dirty="0" err="1"/>
              <a:t>www.l-com.com</a:t>
            </a:r>
            <a:r>
              <a:rPr lang="en-US" sz="1540" dirty="0"/>
              <a:t>/blog/post/2015/12/17/</a:t>
            </a:r>
            <a:r>
              <a:rPr lang="en-US" sz="1540" dirty="0" err="1"/>
              <a:t>WiFi</a:t>
            </a:r>
            <a:r>
              <a:rPr lang="en-US" sz="1540" dirty="0"/>
              <a:t>-Alphabet-</a:t>
            </a:r>
            <a:r>
              <a:rPr lang="en-US" sz="1540" dirty="0" err="1"/>
              <a:t>Soup.aspx</a:t>
            </a:r>
            <a:endParaRPr lang="en-US" sz="1540" dirty="0"/>
          </a:p>
        </p:txBody>
      </p:sp>
    </p:spTree>
    <p:extLst>
      <p:ext uri="{BB962C8B-B14F-4D97-AF65-F5344CB8AC3E}">
        <p14:creationId xmlns:p14="http://schemas.microsoft.com/office/powerpoint/2010/main" val="2258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r>
              <a:rPr lang="en-US" dirty="0"/>
              <a:t>WLAN Topology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20313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Extension of wired network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Topology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Stations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Basic service set/extended service set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Distribution system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Access point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2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450" y="132839"/>
            <a:ext cx="9126750" cy="55399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79"/>
            <a:ext cx="8839200" cy="46166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200" kern="1200">
                <a:solidFill>
                  <a:schemeClr val="tx2">
                    <a:shade val="90000"/>
                  </a:schemeClr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fld id="{59DE6EB8-52AB-45EA-A660-3E1EBFA7298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784" t="19938" r="3918" b="11169"/>
          <a:stretch/>
        </p:blipFill>
        <p:spPr>
          <a:xfrm>
            <a:off x="712470" y="1371600"/>
            <a:ext cx="863346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7300" y="7168592"/>
            <a:ext cx="779526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0" dirty="0"/>
              <a:t>Image source: https://</a:t>
            </a:r>
            <a:r>
              <a:rPr lang="en-US" sz="1540" dirty="0" err="1"/>
              <a:t>www.slideshare.net</a:t>
            </a:r>
            <a:r>
              <a:rPr lang="en-US" sz="1540" dirty="0"/>
              <a:t>/</a:t>
            </a:r>
            <a:r>
              <a:rPr lang="en-US" sz="1540" dirty="0" err="1"/>
              <a:t>AhmarShoebHashmi</a:t>
            </a:r>
            <a:r>
              <a:rPr lang="en-US" sz="1540" dirty="0"/>
              <a:t>/14-wireless-lan</a:t>
            </a:r>
          </a:p>
        </p:txBody>
      </p:sp>
    </p:spTree>
    <p:extLst>
      <p:ext uri="{BB962C8B-B14F-4D97-AF65-F5344CB8AC3E}">
        <p14:creationId xmlns:p14="http://schemas.microsoft.com/office/powerpoint/2010/main" val="1140011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575</Words>
  <Application>Microsoft Office PowerPoint</Application>
  <PresentationFormat>Custom</PresentationFormat>
  <Paragraphs>128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Times New Roman</vt:lpstr>
      <vt:lpstr>Office Theme</vt:lpstr>
      <vt:lpstr>Custom Design</vt:lpstr>
      <vt:lpstr>IT 4833</vt:lpstr>
      <vt:lpstr>Road Map</vt:lpstr>
      <vt:lpstr>Learning Outcomes</vt:lpstr>
      <vt:lpstr>WLAN Signaling</vt:lpstr>
      <vt:lpstr>Propagation Problems</vt:lpstr>
      <vt:lpstr>Spread Spectrum</vt:lpstr>
      <vt:lpstr>WLAN Standards</vt:lpstr>
      <vt:lpstr>WLAN Topology </vt:lpstr>
      <vt:lpstr>PowerPoint Presentation</vt:lpstr>
      <vt:lpstr>PowerPoint Presentation</vt:lpstr>
      <vt:lpstr>WLAN Design</vt:lpstr>
      <vt:lpstr>WLAN Site Survey</vt:lpstr>
      <vt:lpstr>MANET</vt:lpstr>
      <vt:lpstr>Bluetooth</vt:lpstr>
      <vt:lpstr>Emerging Wireless Technology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2022-02-09T22:15:00Z</dcterms:created>
  <dcterms:modified xsi:type="dcterms:W3CDTF">2025-02-02T04:34:10Z</dcterms:modified>
</cp:coreProperties>
</file>