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7" r:id="rId2"/>
  </p:sldMasterIdLst>
  <p:notesMasterIdLst>
    <p:notesMasterId r:id="rId14"/>
  </p:notesMasterIdLst>
  <p:sldIdLst>
    <p:sldId id="258" r:id="rId3"/>
    <p:sldId id="382" r:id="rId4"/>
    <p:sldId id="383" r:id="rId5"/>
    <p:sldId id="386" r:id="rId6"/>
    <p:sldId id="387" r:id="rId7"/>
    <p:sldId id="388" r:id="rId8"/>
    <p:sldId id="389" r:id="rId9"/>
    <p:sldId id="390" r:id="rId10"/>
    <p:sldId id="391" r:id="rId11"/>
    <p:sldId id="392" r:id="rId12"/>
    <p:sldId id="385" r:id="rId13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864594-DAAA-4747-81F6-B87636CF65CB}" v="1" dt="2025-02-01T20:49:11.72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21" autoAdjust="0"/>
    <p:restoredTop sz="86497" autoAdjust="0"/>
  </p:normalViewPr>
  <p:slideViewPr>
    <p:cSldViewPr>
      <p:cViewPr varScale="1">
        <p:scale>
          <a:sx n="63" d="100"/>
          <a:sy n="63" d="100"/>
        </p:scale>
        <p:origin x="2006" y="5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417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D073-64A4-492F-AFBB-B32F2A972A16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46CFF-8CBB-416E-9E7D-162CFAA2F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62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A1890C6-9F99-41BB-B0EA-6322FAAFCC31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993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49388" y="6826323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37078" y="1006855"/>
            <a:ext cx="4984242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CE44-849D-4090-8E00-E06913FC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18905-5DEE-47B8-A906-AF44257BE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215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756B8-4731-4B7D-8D3A-E910E6EDB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540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DE5AC-42FA-4CD7-AE52-3E2B8F90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C24CD-7608-4601-98AF-26A031E1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1028B-C05E-423F-A64F-BBC85CAC0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7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1765-586E-4FDA-839A-E35DFF68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5688" cy="1501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A88F6-9223-4B09-BFF3-455F8CEC8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1905000"/>
            <a:ext cx="425608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097B7-66C7-4627-BCDE-F801C21CE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150" y="2838450"/>
            <a:ext cx="425608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47EDC-1674-4C73-BB10-64A4BF0B2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700" y="1905000"/>
            <a:ext cx="427513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6FD56D-FA01-433C-AE1B-E309CBC07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700" y="2838450"/>
            <a:ext cx="427513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EF33A-95A5-4645-BCB7-6A127950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AA568A-8EA0-498B-A7D5-55280CAF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550DF-86E1-4770-8BB6-13CCA6BB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12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675EF-1B32-4007-B8E9-E71ECA40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61E43-AAEC-4B42-B5C6-B48D4163C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E3F04-B756-43E6-BCEF-F87F915A5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22A24-AB5A-40E0-B863-D1118F8CD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84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15F71-E42D-4FA3-B708-74A9B29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C38135-0206-4E5A-B186-57096CFF9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CF9-E54F-4B61-A470-3B17FE6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40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84E4-2460-4943-B43F-2DFA98FC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C7BF4-CCFA-4C6B-A9DF-B63C9B7BB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3BC73-0024-4115-81CF-9F895EACD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78AA2-F2DA-4D10-A2BD-B15BE6FA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F32EB-81C8-467C-B0E2-AC1E8B022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67456-C562-4B36-99E2-857F13D4A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14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7584-62C6-460B-823C-97C71CE8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F828D-101C-4012-A845-CF8CEBF327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CDFC4-DC9B-48F3-B32B-CB6A2EA1A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F9B09-CD50-46D9-B878-62FAB3D1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04F92-0A57-484D-BAA7-2FB70FA66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C15B5-EBC0-4FAA-B518-CA4EA24A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14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6F1F-6FD7-485C-97A4-DEBA0D2D8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C7A70F-580F-4FF5-9A29-BB4300121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3B3F9-FD4C-41A0-AFDB-19E5DC5E6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10FFC-76B7-4B27-AB93-00E30C47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65850-D93F-4CCE-B931-CE2B34F4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6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67C51C-D322-4B68-B9F3-896449A9AA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7725" y="414338"/>
            <a:ext cx="2168525" cy="6586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DE8E1-9BE4-4DAB-A079-DED9466A1F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2150" y="414338"/>
            <a:ext cx="6353175" cy="6586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35902-A7C6-4E5E-9E6B-3257E9F6E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7DD76-DC97-423C-B2BD-389ED1665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3905-9E03-4A9A-9FEE-67A3D4BE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6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884891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923491"/>
          </a:xfrm>
        </p:spPr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19200" y="1006855"/>
            <a:ext cx="8077200" cy="574040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1029"/>
            <a:ext cx="7543800" cy="7617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304699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" y="7228332"/>
            <a:ext cx="2313432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19856" y="7228332"/>
            <a:ext cx="3218688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27516" y="6888788"/>
            <a:ext cx="248920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631D1E-0808-4BFB-9710-F3685C742A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B5ED-8EFD-4E6F-B81E-0EA7321F32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1588"/>
            <a:ext cx="7543800" cy="27066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EE5B-41E6-40AA-B79D-CECCE2FD3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3050"/>
            <a:ext cx="7543800" cy="1876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A610-E51D-457C-9FA4-0177AD348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2B586-54DA-453B-9634-57D7B6A5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BBD95-0751-400E-897F-45A19A3D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5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6CCB-4965-4DC0-B102-DB983E29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24D93-154D-48E3-AC71-18543A333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E8A4A-1F3D-49EA-92BA-6015891B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896B4-1F5A-4A01-A385-857BDA87A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9CF2B-BC11-4ACB-9D91-DB5E7AAE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8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1007-BBAE-4BB9-934E-44462913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38338"/>
            <a:ext cx="8675688" cy="32321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CE3AA-29E4-4569-859D-EFFE7379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5200650"/>
            <a:ext cx="8675688" cy="170021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63E3A-2582-4763-93EA-4B4F53B94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68DC7-0C7F-40C4-862A-A4EB051F6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FE1C8-002F-4922-BD5B-A98C37FC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5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89056"/>
            <a:ext cx="9144000" cy="1107996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br>
              <a:rPr lang="en-US" dirty="0"/>
            </a:b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36113"/>
            <a:ext cx="9144000" cy="55399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C956D0-934A-438F-8E9F-78A3ADBEBC9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9805" y="6773122"/>
            <a:ext cx="1999661" cy="4450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B594C-3A96-4933-87AB-06D65E3A1DE7}"/>
              </a:ext>
            </a:extLst>
          </p:cNvPr>
          <p:cNvSpPr/>
          <p:nvPr userDrawn="1"/>
        </p:nvSpPr>
        <p:spPr>
          <a:xfrm>
            <a:off x="457200" y="105460"/>
            <a:ext cx="9144000" cy="72097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ECE3A-7530-49CE-9997-00B980B14902}"/>
              </a:ext>
            </a:extLst>
          </p:cNvPr>
          <p:cNvSpPr txBox="1"/>
          <p:nvPr userDrawn="1"/>
        </p:nvSpPr>
        <p:spPr>
          <a:xfrm>
            <a:off x="9144000" y="7344709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81D60167-4931-47E6-BA6A-407CBD079E47}" type="slidenum">
              <a:rPr kumimoji="0" lang="en-US" sz="1800" b="0" i="0" u="none" strike="noStrike" kern="1200" cap="none" spc="-5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>
        <a:defRPr sz="240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E141-29E1-49BB-ADAD-C70295FE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4100" cy="1501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89D9-1733-4A99-B655-CB8665DBC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2068513"/>
            <a:ext cx="8674100" cy="493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AB426-74FE-4214-993F-749E9C558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2150" y="7204075"/>
            <a:ext cx="2262188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99CE-AC45-4C84-83C4-D802A969087C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36681-E6FB-4DB2-AD94-9CCA029E0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2163" y="7204075"/>
            <a:ext cx="339407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C3695-EB46-4DE1-A7D5-4C54609AE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4063" y="7204075"/>
            <a:ext cx="2262187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1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aylored.com/blog/what-is-byod-and-how-does-it-impact-your-wireless-network/" TargetMode="External"/><Relationship Id="rId3" Type="http://schemas.openxmlformats.org/officeDocument/2006/relationships/hyperlink" Target="https://askleo.com/whats_the_difference_between_a_mac_address_and_an_ip_address/" TargetMode="External"/><Relationship Id="rId7" Type="http://schemas.openxmlformats.org/officeDocument/2006/relationships/hyperlink" Target="http://g3ict.org/download/p/fileId_920/productId_233" TargetMode="External"/><Relationship Id="rId2" Type="http://schemas.openxmlformats.org/officeDocument/2006/relationships/hyperlink" Target="https://en.wikipedia.org/wiki/OSI_mode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ablefree.net/wireless-technology/history-of-wifi-technology/" TargetMode="External"/><Relationship Id="rId5" Type="http://schemas.openxmlformats.org/officeDocument/2006/relationships/hyperlink" Target="http://www.rfwireless-world.com/Terminology/circuit-switching-vs-packet-switching.html" TargetMode="External"/><Relationship Id="rId4" Type="http://schemas.openxmlformats.org/officeDocument/2006/relationships/hyperlink" Target="https://www.webopedia.com/DidYouKnow/Internet/ipv6_ipv4_difference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b="1" dirty="0"/>
              <a:t>IT 4833</a:t>
            </a:r>
            <a:endParaRPr lang="en-US" sz="4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96E43C-BC2B-4307-BAFC-C98478CDD153}"/>
              </a:ext>
            </a:extLst>
          </p:cNvPr>
          <p:cNvSpPr txBox="1"/>
          <p:nvPr/>
        </p:nvSpPr>
        <p:spPr>
          <a:xfrm>
            <a:off x="685800" y="3579968"/>
            <a:ext cx="89154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Evolution of Wireless Network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3D25ED-B556-405F-BEA0-E96BA17908A1}"/>
              </a:ext>
            </a:extLst>
          </p:cNvPr>
          <p:cNvSpPr txBox="1"/>
          <p:nvPr/>
        </p:nvSpPr>
        <p:spPr>
          <a:xfrm>
            <a:off x="685800" y="6324600"/>
            <a:ext cx="85871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Created by: Dr. Lei Li and Professor Darin Morrow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Social &amp; Economic Impacts of Wireless Network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84665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Health care industry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Financial sector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Education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Bring Your Own Device (BYOD)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576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Praphul Chandra, Bulletproof Wireless Security: GSM, UMTS, 802.11, and Ad Hoc Security, ELSEVIER, 2005.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Jim Doherty, Wireless and Mobile Device Security, Jones &amp; Bartlett Learning, 2016.</a:t>
            </a:r>
            <a:endParaRPr lang="en-US" dirty="0">
              <a:hlinkClick r:id="rId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2"/>
              </a:rPr>
              <a:t>https://en.wikipedia.org/wiki/OSI_model</a:t>
            </a:r>
            <a:r>
              <a:rPr lang="en-US" u="sng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3"/>
              </a:rPr>
              <a:t>https://askleo.com/whats_the_difference_between_a_mac_address_and_an_ip_address/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4"/>
              </a:rPr>
              <a:t>https://www.webopedia.com/DidYouKnow/Internet/ipv6_ipv4_difference.html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5"/>
              </a:rPr>
              <a:t>http://www.rfwireless-world.com/Terminology/circuit-switching-vs-packet-switching.html</a:t>
            </a:r>
            <a:r>
              <a:rPr lang="en-US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6"/>
              </a:rPr>
              <a:t>http://www.cablefree.net/wireless-technology/history-of-wifi-technology/</a:t>
            </a:r>
            <a:r>
              <a:rPr lang="en-US" u="sng" dirty="0"/>
              <a:t>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7"/>
              </a:rPr>
              <a:t>http://g3ict.org/download/p/fileId_920/productId_233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8"/>
              </a:rPr>
              <a:t>https://www.taylored.com/blog/what-is-byod-and-how-does-it-impact-your-wireless-network/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10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pPr eaLnBrk="1" hangingPunct="1"/>
            <a:r>
              <a:rPr lang="en-US" dirty="0"/>
              <a:t>Road Map</a:t>
            </a:r>
          </a:p>
        </p:txBody>
      </p:sp>
      <p:pic>
        <p:nvPicPr>
          <p:cNvPr id="14340" name="Picture 8" descr="j030343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817" y="872033"/>
            <a:ext cx="1884601" cy="135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19099" y="2712720"/>
            <a:ext cx="1906565" cy="59679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697269" y="2712720"/>
            <a:ext cx="2025852" cy="58674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Security Auditing &amp; Risk Analysis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19101" y="3649742"/>
            <a:ext cx="1906565" cy="586739"/>
          </a:xfrm>
          <a:prstGeom prst="rect">
            <a:avLst/>
          </a:prstGeom>
          <a:solidFill>
            <a:srgbClr val="0060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540" dirty="0">
                <a:solidFill>
                  <a:schemeClr val="bg1"/>
                </a:solidFill>
              </a:rPr>
              <a:t>Evolution of Wireless Network</a:t>
            </a:r>
          </a:p>
        </p:txBody>
      </p:sp>
      <p:cxnSp>
        <p:nvCxnSpPr>
          <p:cNvPr id="48" name="Straight Connector 47"/>
          <p:cNvCxnSpPr/>
          <p:nvPr/>
        </p:nvCxnSpPr>
        <p:spPr>
          <a:xfrm>
            <a:off x="1372383" y="3309519"/>
            <a:ext cx="1" cy="3402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2725311" y="2722778"/>
            <a:ext cx="2067375" cy="2450723"/>
            <a:chOff x="1966568" y="2371344"/>
            <a:chExt cx="1524000" cy="2227930"/>
          </a:xfrm>
        </p:grpSpPr>
        <p:sp>
          <p:nvSpPr>
            <p:cNvPr id="50" name="Rectangle 49"/>
            <p:cNvSpPr/>
            <p:nvPr/>
          </p:nvSpPr>
          <p:spPr>
            <a:xfrm>
              <a:off x="1966568" y="2371344"/>
              <a:ext cx="1524000" cy="5334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en-US" sz="1760" dirty="0">
                  <a:solidFill>
                    <a:schemeClr val="tx1"/>
                  </a:solidFill>
                </a:rPr>
                <a:t>WLAN</a:t>
              </a:r>
            </a:p>
            <a:p>
              <a:pPr algn="ctr">
                <a:lnSpc>
                  <a:spcPct val="90000"/>
                </a:lnSpc>
              </a:pPr>
              <a:r>
                <a:rPr lang="en-US" sz="1760" dirty="0">
                  <a:solidFill>
                    <a:schemeClr val="tx1"/>
                  </a:solidFill>
                </a:rPr>
                <a:t>Security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966568" y="3214038"/>
              <a:ext cx="1524000" cy="53340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/>
                  </a:solidFill>
                </a:rPr>
                <a:t>WLAN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/>
                  </a:solidFill>
                </a:rPr>
                <a:t>Overview </a:t>
              </a: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966568" y="4065874"/>
              <a:ext cx="1524000" cy="53340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/>
                  </a:solidFill>
                </a:rPr>
                <a:t>WLAN Threats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/>
                  </a:solidFill>
                </a:rPr>
                <a:t>&amp; Vulnerabilities</a:t>
              </a:r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2728568" y="2904744"/>
              <a:ext cx="0" cy="309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728568" y="3747438"/>
              <a:ext cx="0" cy="3184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ight Arrow 54"/>
          <p:cNvSpPr/>
          <p:nvPr/>
        </p:nvSpPr>
        <p:spPr>
          <a:xfrm>
            <a:off x="2394305" y="2959911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6" name="Right Arrow 55"/>
          <p:cNvSpPr/>
          <p:nvPr/>
        </p:nvSpPr>
        <p:spPr>
          <a:xfrm>
            <a:off x="7329062" y="2922402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7" name="Right Arrow 56"/>
          <p:cNvSpPr/>
          <p:nvPr/>
        </p:nvSpPr>
        <p:spPr>
          <a:xfrm>
            <a:off x="4911519" y="2959911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19099" y="4576705"/>
            <a:ext cx="1906565" cy="586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Infor. Security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Essentials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1360917" y="4233216"/>
            <a:ext cx="11465" cy="3434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2735851" y="5523781"/>
            <a:ext cx="2067375" cy="541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WLAN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  <p:cxnSp>
        <p:nvCxnSpPr>
          <p:cNvPr id="61" name="Straight Connector 60"/>
          <p:cNvCxnSpPr/>
          <p:nvPr/>
        </p:nvCxnSpPr>
        <p:spPr>
          <a:xfrm>
            <a:off x="3769538" y="5163443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2735851" y="6415800"/>
            <a:ext cx="2067375" cy="541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WLAN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Security Tools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3750413" y="6055462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5230247" y="2712720"/>
            <a:ext cx="2031549" cy="58674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Mobile</a:t>
            </a:r>
          </a:p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Security</a:t>
            </a:r>
          </a:p>
        </p:txBody>
      </p:sp>
      <p:sp>
        <p:nvSpPr>
          <p:cNvPr id="65" name="Rectangle 64"/>
          <p:cNvSpPr/>
          <p:nvPr/>
        </p:nvSpPr>
        <p:spPr>
          <a:xfrm>
            <a:off x="5230247" y="3646475"/>
            <a:ext cx="2031549" cy="57994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Mobile Network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Overview</a:t>
            </a:r>
          </a:p>
        </p:txBody>
      </p:sp>
      <p:sp>
        <p:nvSpPr>
          <p:cNvPr id="66" name="Rectangle 65"/>
          <p:cNvSpPr/>
          <p:nvPr/>
        </p:nvSpPr>
        <p:spPr>
          <a:xfrm>
            <a:off x="5228997" y="4586762"/>
            <a:ext cx="2031549" cy="57075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Cellular Network 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6246021" y="3299460"/>
            <a:ext cx="0" cy="3470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6244771" y="4226423"/>
            <a:ext cx="125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5228997" y="5529711"/>
            <a:ext cx="2031549" cy="52575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Mobile Security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Threats</a:t>
            </a:r>
          </a:p>
        </p:txBody>
      </p:sp>
      <p:cxnSp>
        <p:nvCxnSpPr>
          <p:cNvPr id="70" name="Straight Connector 69"/>
          <p:cNvCxnSpPr/>
          <p:nvPr/>
        </p:nvCxnSpPr>
        <p:spPr>
          <a:xfrm>
            <a:off x="6225646" y="5163443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6225645" y="6055219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5209870" y="6427660"/>
            <a:ext cx="2031549" cy="52575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Mobile Devices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</p:spTree>
    <p:extLst>
      <p:ext uri="{BB962C8B-B14F-4D97-AF65-F5344CB8AC3E}">
        <p14:creationId xmlns:p14="http://schemas.microsoft.com/office/powerpoint/2010/main" val="2878676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/>
              <a:t>Learning Outcomes</a:t>
            </a:r>
            <a:endParaRPr lang="en-US" dirty="0"/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02920" y="2209800"/>
            <a:ext cx="9052560" cy="4945380"/>
          </a:xfrm>
        </p:spPr>
        <p:txBody>
          <a:bodyPr>
            <a:normAutofit/>
          </a:bodyPr>
          <a:lstStyle/>
          <a:p>
            <a:r>
              <a:rPr lang="en-US" dirty="0"/>
              <a:t>After this module, a student will be able to: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Explain the OSI model and functionality of each layer in OSI model.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Describe MAC address and IP Address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Explain the difference between packet switching and circuit switching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Describe the history of wireless networking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Discuss the economic impact of wireless networking</a:t>
            </a:r>
          </a:p>
        </p:txBody>
      </p:sp>
      <p:pic>
        <p:nvPicPr>
          <p:cNvPr id="15365" name="Picture 5" descr="F:\lilei\Courses\CSU Fall 2007\Microsoft Clip Art\j023629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780" y="1120140"/>
            <a:ext cx="2289683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82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OSI Reference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230832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Open Systems Interconnection model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Conceptual model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Interoperability of diverse communication systems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Partition a communication system into 7 abstraction layers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662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OSI Layers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665650"/>
            <a:ext cx="6030215" cy="48506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41120" y="7106286"/>
            <a:ext cx="7292340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40" dirty="0"/>
              <a:t>Image source: https://</a:t>
            </a:r>
            <a:r>
              <a:rPr lang="en-US" sz="1540" dirty="0" err="1"/>
              <a:t>www.tes.com</a:t>
            </a:r>
            <a:r>
              <a:rPr lang="en-US" sz="1540" dirty="0"/>
              <a:t>/lessons/AMRvJVl32tmEEQ/</a:t>
            </a:r>
            <a:r>
              <a:rPr lang="en-US" sz="1540" dirty="0" err="1"/>
              <a:t>osi</a:t>
            </a:r>
            <a:r>
              <a:rPr lang="en-US" sz="1540" dirty="0"/>
              <a:t>-model</a:t>
            </a:r>
          </a:p>
        </p:txBody>
      </p:sp>
    </p:spTree>
    <p:extLst>
      <p:ext uri="{BB962C8B-B14F-4D97-AF65-F5344CB8AC3E}">
        <p14:creationId xmlns:p14="http://schemas.microsoft.com/office/powerpoint/2010/main" val="900504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9100" y="1371600"/>
            <a:ext cx="8893097" cy="486156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73480" y="6652261"/>
            <a:ext cx="745998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40" dirty="0"/>
              <a:t>Source: http://</a:t>
            </a:r>
            <a:r>
              <a:rPr lang="en-US" sz="1540" dirty="0" err="1"/>
              <a:t>searchnetworking.techtarget.com</a:t>
            </a:r>
            <a:r>
              <a:rPr lang="en-US" sz="1540" dirty="0"/>
              <a:t>/answer/What-is-the-difference-between-OSI-model-and-TCP-IP-other-than-the-number-of-layers</a:t>
            </a:r>
          </a:p>
        </p:txBody>
      </p:sp>
    </p:spTree>
    <p:extLst>
      <p:ext uri="{BB962C8B-B14F-4D97-AF65-F5344CB8AC3E}">
        <p14:creationId xmlns:p14="http://schemas.microsoft.com/office/powerpoint/2010/main" val="102776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MAC Address vs. IP Address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Mac address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Serial number assigned to network adaptor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Used to identify a device in Local Area Network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Data link layer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IP Address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Number used to identify a device on TCP/IP network, e.g., Internet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Network layer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IPv4 </a:t>
            </a:r>
            <a:r>
              <a:rPr lang="mr-IN" dirty="0"/>
              <a:t>–</a:t>
            </a:r>
            <a:r>
              <a:rPr lang="en-US" dirty="0"/>
              <a:t> 32-bit address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IPv6 </a:t>
            </a:r>
            <a:r>
              <a:rPr lang="mr-IN" dirty="0"/>
              <a:t>–</a:t>
            </a:r>
            <a:r>
              <a:rPr lang="en-US" dirty="0"/>
              <a:t> 128 bit address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017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Circuit &amp; Packet Switching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Circuit Switching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Dedicated connection established before the communication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Suitable for Public Switched Telephone Network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Packet Switching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Data broken into small packages at the sources, transmitted over the network at any order, &amp; assembled at destination.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Connection shared by many users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Suitable for data network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797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History of WLAN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WLAN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Wireless Network based on IEEE 802.11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Defined at data link layer of OSI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/>
              <a:t>Wifi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family of products work on WLAN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WLAN Standards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IEEE 802.11 workgroup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Unlicensed band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ALOHAnet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802.11a, 802.11b, 802.11g, 802.11n, 802.11ac</a:t>
            </a:r>
            <a:r>
              <a:rPr lang="mr-IN" dirty="0"/>
              <a:t>…</a:t>
            </a:r>
            <a:r>
              <a:rPr lang="en-US" dirty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Convergence of voice and data network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59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509</Words>
  <Application>Microsoft Office PowerPoint</Application>
  <PresentationFormat>Custom</PresentationFormat>
  <Paragraphs>102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Arial Narrow</vt:lpstr>
      <vt:lpstr>Calibri</vt:lpstr>
      <vt:lpstr>Calibri Light</vt:lpstr>
      <vt:lpstr>Times New Roman</vt:lpstr>
      <vt:lpstr>Office Theme</vt:lpstr>
      <vt:lpstr>Custom Design</vt:lpstr>
      <vt:lpstr>IT 4833</vt:lpstr>
      <vt:lpstr>Road Map</vt:lpstr>
      <vt:lpstr>Learning Outcomes</vt:lpstr>
      <vt:lpstr>OSI Reference Model</vt:lpstr>
      <vt:lpstr>OSI Layers</vt:lpstr>
      <vt:lpstr>PowerPoint Presentation</vt:lpstr>
      <vt:lpstr>MAC Address vs. IP Address</vt:lpstr>
      <vt:lpstr>Circuit &amp; Packet Switching </vt:lpstr>
      <vt:lpstr>History of WLAN</vt:lpstr>
      <vt:lpstr>Social &amp; Economic Impacts of Wireless Network</vt:lpstr>
      <vt:lpstr>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2022-02-09T22:15:00Z</dcterms:created>
  <dcterms:modified xsi:type="dcterms:W3CDTF">2025-02-02T05:09:25Z</dcterms:modified>
</cp:coreProperties>
</file>