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9"/>
  </p:notesMasterIdLst>
  <p:sldIdLst>
    <p:sldId id="258" r:id="rId3"/>
    <p:sldId id="257" r:id="rId4"/>
    <p:sldId id="292" r:id="rId5"/>
    <p:sldId id="281" r:id="rId6"/>
    <p:sldId id="288" r:id="rId7"/>
    <p:sldId id="299" r:id="rId8"/>
    <p:sldId id="300" r:id="rId9"/>
    <p:sldId id="298" r:id="rId10"/>
    <p:sldId id="289" r:id="rId11"/>
    <p:sldId id="301" r:id="rId12"/>
    <p:sldId id="269" r:id="rId13"/>
    <p:sldId id="271" r:id="rId14"/>
    <p:sldId id="282" r:id="rId15"/>
    <p:sldId id="270" r:id="rId16"/>
    <p:sldId id="297" r:id="rId17"/>
    <p:sldId id="260" r:id="rId18"/>
    <p:sldId id="295" r:id="rId19"/>
    <p:sldId id="272" r:id="rId20"/>
    <p:sldId id="273" r:id="rId21"/>
    <p:sldId id="283" r:id="rId22"/>
    <p:sldId id="284" r:id="rId23"/>
    <p:sldId id="274" r:id="rId24"/>
    <p:sldId id="302" r:id="rId25"/>
    <p:sldId id="275" r:id="rId26"/>
    <p:sldId id="279" r:id="rId27"/>
    <p:sldId id="280" r:id="rId28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 autoAdjust="0"/>
    <p:restoredTop sz="95226" autoAdjust="0"/>
  </p:normalViewPr>
  <p:slideViewPr>
    <p:cSldViewPr>
      <p:cViewPr varScale="1">
        <p:scale>
          <a:sx n="74" d="100"/>
          <a:sy n="74" d="100"/>
        </p:scale>
        <p:origin x="1262" y="6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orkamajig.com/blog/guide-to-work-breakdown-structures-wb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/>
              <a:t>Scheduling</a:t>
            </a:r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D7C837-03EC-4FB7-A5B3-4597C7432221}"/>
              </a:ext>
            </a:extLst>
          </p:cNvPr>
          <p:cNvSpPr txBox="1"/>
          <p:nvPr/>
        </p:nvSpPr>
        <p:spPr>
          <a:xfrm>
            <a:off x="1066800" y="3571501"/>
            <a:ext cx="6477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Project Planning</a:t>
            </a:r>
          </a:p>
          <a:p>
            <a:r>
              <a:rPr lang="en-US" sz="3200" b="1" dirty="0"/>
              <a:t>Create a Project Plan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89D48F-6CF4-4E29-A2AB-3700DA6F86E1}"/>
              </a:ext>
            </a:extLst>
          </p:cNvPr>
          <p:cNvSpPr txBox="1"/>
          <p:nvPr/>
        </p:nvSpPr>
        <p:spPr>
          <a:xfrm>
            <a:off x="685800" y="6172200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Created by: Vande Ven, Susan and Morrow, Darin,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Components of the project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Project's starting points: 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It’s the PM’s job to costs associates with achieving results.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That’s is true but – it will take many people to really get there.</a:t>
            </a:r>
          </a:p>
          <a:p>
            <a:pPr lvl="1"/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Scope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Maintain scope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Change Control (Module 5)  - be strict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33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Components of the project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8600" dirty="0">
                <a:latin typeface="+mn-lt"/>
              </a:rPr>
              <a:t>Schedule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phase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sub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8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8600" dirty="0">
                <a:latin typeface="+mn-lt"/>
              </a:rPr>
              <a:t>Cost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phase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8600" dirty="0"/>
              <a:t>For each sub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8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8600" dirty="0">
                <a:latin typeface="+mn-lt"/>
              </a:rPr>
              <a:t>Performance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6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8600" dirty="0">
                <a:latin typeface="+mn-lt"/>
              </a:rPr>
              <a:t>If you must be able to measure whether the project is on track during execution</a:t>
            </a:r>
          </a:p>
        </p:txBody>
      </p:sp>
    </p:spTree>
    <p:extLst>
      <p:ext uri="{BB962C8B-B14F-4D97-AF65-F5344CB8AC3E}">
        <p14:creationId xmlns:p14="http://schemas.microsoft.com/office/powerpoint/2010/main" val="64975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b="1" dirty="0"/>
              <a:t>Project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Create a list of tasks that need to performed.  For each task determine the following: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The amount of effort (hours or days) required for completing the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The resource needed to finish the task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Established an accurate delivery date for each task.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Input all the tasks, durations and the resources needed to complete each task.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19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Schedule and cost baselines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09981"/>
            <a:ext cx="8839200" cy="5895619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Develop a </a:t>
            </a:r>
            <a:r>
              <a:rPr lang="en-US" sz="2400" u="sng" dirty="0">
                <a:solidFill>
                  <a:srgbClr val="FF0000"/>
                </a:solidFill>
                <a:latin typeface="+mn-lt"/>
              </a:rPr>
              <a:t>work breakdown structure (WBS) </a:t>
            </a:r>
            <a:r>
              <a:rPr lang="en-US" sz="2400" dirty="0">
                <a:latin typeface="+mn-lt"/>
              </a:rPr>
              <a:t>Identify activities and tasks, all the work to be done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Estimate how many hours it will take to complete each task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Estimate cost of each task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Consider how much time each resource can be devote to this one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u="sng" dirty="0">
                <a:solidFill>
                  <a:srgbClr val="FF0000"/>
                </a:solidFill>
                <a:latin typeface="+mn-lt"/>
              </a:rPr>
              <a:t>Develop critical path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u="sng" dirty="0">
              <a:solidFill>
                <a:srgbClr val="FF0000"/>
              </a:solidFill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Develop schedule, which puts all tasks and estimates in a calendar.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Develop a cost-by-time period </a:t>
            </a:r>
          </a:p>
        </p:txBody>
      </p:sp>
    </p:spTree>
    <p:extLst>
      <p:ext uri="{BB962C8B-B14F-4D97-AF65-F5344CB8AC3E}">
        <p14:creationId xmlns:p14="http://schemas.microsoft.com/office/powerpoint/2010/main" val="2200129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Project Deliverables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Create a list of things needed to the project to meet those goals.  Examples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Requirements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Design + Reviews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Software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UI/UX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Database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APIs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Etc.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Code Reviews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Unit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Test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Deployment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09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Project Deliverables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Specify when and how to deliver each item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When can it start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How long will it take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What's the size and complexity of the work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Small, Med, large (define that)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Easy, Moderate, Complex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dirty="0"/>
              <a:t>The combination determines the length of time (e.g. Large and complex takes more time than easy and small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How long does it take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Who can do the work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Add the deliverables to the project plan with an estimated delivery date.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100" dirty="0"/>
              <a:t>List the tasks to be done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100" dirty="0"/>
              <a:t>Who will do it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100" dirty="0"/>
              <a:t>When is it do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100" dirty="0"/>
              <a:t>Checkpoints so you know you are on track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43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Roles and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What resources are part of the project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Skills – UI/UX, Database Developer, ????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Roles – PM, Design Lead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Who are those resources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Are they currently on the team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Do we need to hire employees or contractors</a:t>
            </a:r>
          </a:p>
          <a:p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959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Estimation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09981"/>
            <a:ext cx="8839200" cy="5895619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Estimating is difficult but you will have to estimate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SCOPE must be known otherwise you are guessing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(and yes, they may ask you to guess)</a:t>
            </a:r>
          </a:p>
          <a:p>
            <a:pPr lvl="1"/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Analogous (Past Experience)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Use similar projects (scope and timeline) to use a basis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Look for new technologies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3 step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Best case (never happens)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Most likely/probable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Worst Case (what you use when forced to guess)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Most companies will have a process (formal or informal)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Functional changes (new, existing) – small, medium, large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Interfaces changes (new, existing) – small, med, large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4844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 common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Sponsor imposing a delivery deadline that is not realistic based on your estimates.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The options you have in this situation are:</a:t>
            </a:r>
            <a:endParaRPr lang="en-US" sz="3600" dirty="0">
              <a:latin typeface="+mn-lt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Renegotiate the deadline (project delay)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Employ additional resources (increased cost)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Reduce the scope of the project (less delivered)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Note: Use the project schedule to justify pursuing one of these options.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09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b="1" dirty="0"/>
              <a:t>Supporting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Human Resource 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Identify, by name, number, type of people, their roles and responsibilities to carry out the project.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Put the start dates, the duration and the method you will use for obtaining them.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11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52400"/>
            <a:ext cx="9052560" cy="1201420"/>
          </a:xfrm>
        </p:spPr>
        <p:txBody>
          <a:bodyPr>
            <a:normAutofit fontScale="90000"/>
          </a:bodyPr>
          <a:lstStyle/>
          <a:p>
            <a:br>
              <a:rPr lang="en-US" sz="2970" dirty="0"/>
            </a:br>
            <a:r>
              <a:rPr lang="en-US" sz="2970" dirty="0"/>
              <a:t>Key to Success</a:t>
            </a:r>
            <a:br>
              <a:rPr lang="en-US" sz="2970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280" y="1905000"/>
            <a:ext cx="8839200" cy="492349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PLANNING!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It saves time, money, frustration, etc.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"Project plan" is a set of living documents that can be expected to change over the life of the project.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A place to deviate from if needed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Hope is not a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Explain the project plan to all stakeholders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47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Management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2316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Not all new requests will result in changes to the scope, schedule or budget, but a process is needed to study all new requests to determine their impact on the project.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Different approval levels are usually needed for different types of changes.</a:t>
            </a:r>
          </a:p>
        </p:txBody>
      </p:sp>
    </p:spTree>
    <p:extLst>
      <p:ext uri="{BB962C8B-B14F-4D97-AF65-F5344CB8AC3E}">
        <p14:creationId xmlns:p14="http://schemas.microsoft.com/office/powerpoint/2010/main" val="3099648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Communications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454582"/>
            <a:ext cx="9052560" cy="539849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Who wants which reports, how often, in what format and using what media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How issues will be escalated and when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Where project information will be stored and who can access it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new risks have surfaced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metrics will be used to ensure a quality product is built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47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Communications Plan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387798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Create a document showing who is to be kept informed about the project.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Project Stakeholders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Project Team members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Project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How they will receive the information.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Have weekly or bi-weekly reports</a:t>
            </a:r>
          </a:p>
        </p:txBody>
      </p:sp>
    </p:spTree>
    <p:extLst>
      <p:ext uri="{BB962C8B-B14F-4D97-AF65-F5344CB8AC3E}">
        <p14:creationId xmlns:p14="http://schemas.microsoft.com/office/powerpoint/2010/main" val="3798730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Risk Management Plan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296511"/>
            <a:ext cx="9052560" cy="517937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740" dirty="0"/>
              <a:t>You will have risks – How will you mitigate?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540" dirty="0"/>
              <a:t>Time and cost estimate too optimistic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540" dirty="0"/>
              <a:t>Most people plan too little time and too little $$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540" dirty="0"/>
              <a:t>Customer review and feedback cycle too slow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540" dirty="0"/>
              <a:t>Reviews and sign offs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540" dirty="0"/>
              <a:t>Unexpected budget cuts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540" dirty="0"/>
              <a:t>Funding can become an issue</a:t>
            </a:r>
          </a:p>
        </p:txBody>
      </p:sp>
    </p:spTree>
    <p:extLst>
      <p:ext uri="{BB962C8B-B14F-4D97-AF65-F5344CB8AC3E}">
        <p14:creationId xmlns:p14="http://schemas.microsoft.com/office/powerpoint/2010/main" val="24586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Risk Management Plan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296511"/>
            <a:ext cx="9052560" cy="517937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740" dirty="0"/>
              <a:t>You will have risks – How will you mitigate?</a:t>
            </a:r>
            <a:endParaRPr lang="en-US" sz="254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Unclear roles and responsibilities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400" dirty="0"/>
              <a:t>Who are decision makers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No stakeholder input obtained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400" dirty="0"/>
              <a:t>Poor Requirements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Not clearly understanding stakeholder needs 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400" dirty="0"/>
              <a:t>Poor Requirements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Changing requirements after the project has started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400" dirty="0"/>
              <a:t>Change Control</a:t>
            </a:r>
          </a:p>
        </p:txBody>
      </p:sp>
    </p:spTree>
    <p:extLst>
      <p:ext uri="{BB962C8B-B14F-4D97-AF65-F5344CB8AC3E}">
        <p14:creationId xmlns:p14="http://schemas.microsoft.com/office/powerpoint/2010/main" val="33262385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015053"/>
            <a:ext cx="9052560" cy="5838027"/>
          </a:xfrm>
        </p:spPr>
        <p:txBody>
          <a:bodyPr>
            <a:normAutofit lnSpcReduction="10000"/>
          </a:bodyPr>
          <a:lstStyle/>
          <a:p>
            <a:endParaRPr lang="en-US" sz="36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</a:rPr>
              <a:t>Risks can be tracked using a risk log.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Risk must be clear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Risk must have a risk owner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Risk must have a mitigation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Risks must be reviewed at stakeholder level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</a:rPr>
              <a:t>Review your risk log on a regular basis.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Resolve you Risks on a regular basis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Tracking risks doesn’t resolve 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+mn-lt"/>
              </a:rPr>
              <a:t>Remember, if you ignore risks, they don't go away.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Go well for you – IT WILL NOT!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09222F-BE02-4156-9CD6-1568CCC06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Risk Management </a:t>
            </a:r>
            <a:r>
              <a:rPr lang="en-US" b="1"/>
              <a:t>Plan Continued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683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b="1" dirty="0"/>
              <a:t>Congratulations!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05" y="695304"/>
            <a:ext cx="8625840" cy="738663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Follow </a:t>
            </a:r>
            <a:r>
              <a:rPr lang="en-US" b="1" dirty="0"/>
              <a:t>all the steps </a:t>
            </a:r>
            <a:r>
              <a:rPr lang="en-US" dirty="0"/>
              <a:t>above &amp; you should have a </a:t>
            </a:r>
            <a:r>
              <a:rPr lang="en-US" b="1" dirty="0"/>
              <a:t>good project plan</a:t>
            </a:r>
            <a:r>
              <a:rPr lang="en-US" dirty="0"/>
              <a:t>. 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Don't forget to </a:t>
            </a:r>
            <a:r>
              <a:rPr lang="en-US" b="1" dirty="0"/>
              <a:t>update and adjust your plan </a:t>
            </a:r>
            <a:r>
              <a:rPr lang="en-US" dirty="0"/>
              <a:t>as the project progress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Keep </a:t>
            </a:r>
            <a:r>
              <a:rPr lang="en-US" b="1" dirty="0"/>
              <a:t>measuring progress </a:t>
            </a:r>
            <a:r>
              <a:rPr lang="en-US" dirty="0"/>
              <a:t>against the plan.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Developing a </a:t>
            </a:r>
            <a:r>
              <a:rPr lang="en-US" b="1" dirty="0"/>
              <a:t>clear and executable </a:t>
            </a:r>
            <a:r>
              <a:rPr lang="en-US" dirty="0"/>
              <a:t>project plan takes time and effort.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Don’t skip planning </a:t>
            </a:r>
            <a:r>
              <a:rPr lang="en-US" dirty="0"/>
              <a:t>and jump straight into execution. 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81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Project Scope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83" y="1424454"/>
            <a:ext cx="8805017" cy="4923491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latin typeface="+mn-lt"/>
              </a:rPr>
              <a:t>Most important document in the project plan.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latin typeface="+mn-lt"/>
              </a:rPr>
              <a:t>Comprehensive - decreases the chances of miscommunication.</a:t>
            </a:r>
          </a:p>
          <a:p>
            <a:endParaRPr lang="en-US" sz="3800" u="sng" dirty="0">
              <a:solidFill>
                <a:srgbClr val="FF0000"/>
              </a:solidFill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u="sng" dirty="0">
                <a:latin typeface="+mn-lt"/>
              </a:rPr>
              <a:t>The scope statement should include: 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/>
              <a:t>Business needs  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/>
              <a:t>Project objectives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/>
              <a:t>Benefits of completing the project,  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/>
              <a:t>Which deliverables will be included or excluded from the project</a:t>
            </a:r>
          </a:p>
          <a:p>
            <a:endParaRPr lang="en-US" sz="38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latin typeface="+mn-lt"/>
              </a:rPr>
              <a:t>In a way, its a contract between the project manager and sponsor - one that can only be changed with sponsor approval. 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latin typeface="+mn-lt"/>
              </a:rPr>
              <a:t>Define what is in and out of scope – be clear and specific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b="1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b="1" dirty="0">
                <a:latin typeface="+mn-lt"/>
              </a:rPr>
              <a:t>Keeping scope at </a:t>
            </a:r>
            <a:r>
              <a:rPr lang="en-US" sz="3800" b="1" dirty="0" err="1">
                <a:latin typeface="+mn-lt"/>
              </a:rPr>
              <a:t>evey</a:t>
            </a:r>
            <a:r>
              <a:rPr lang="en-US" sz="3800" b="1" dirty="0">
                <a:latin typeface="+mn-lt"/>
              </a:rPr>
              <a:t> stage of the project is critical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1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Project Scope Statement - 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E3F16-9409-466A-8F3E-6F8C822A628D}"/>
              </a:ext>
            </a:extLst>
          </p:cNvPr>
          <p:cNvSpPr txBox="1"/>
          <p:nvPr/>
        </p:nvSpPr>
        <p:spPr>
          <a:xfrm>
            <a:off x="762000" y="990600"/>
            <a:ext cx="1981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One Example</a:t>
            </a:r>
            <a:endParaRPr lang="en-US" dirty="0"/>
          </a:p>
        </p:txBody>
      </p:sp>
      <p:pic>
        <p:nvPicPr>
          <p:cNvPr id="3" name="Picture 2" descr="Diagram of a sample project charter.&#10;&#10;Project Scope Example [Online Image] Retrieved March 16,2022 from https://templatelab.com/project-scope/&#10;">
            <a:extLst>
              <a:ext uri="{FF2B5EF4-FFF2-40B4-BE49-F238E27FC236}">
                <a16:creationId xmlns:a16="http://schemas.microsoft.com/office/drawing/2014/main" id="{D581FEA9-6302-411D-A718-8B0375894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774" y="609600"/>
            <a:ext cx="4652102" cy="58684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C24960-7DFF-457E-8AE3-2326BE3498BF}"/>
              </a:ext>
            </a:extLst>
          </p:cNvPr>
          <p:cNvSpPr txBox="1"/>
          <p:nvPr/>
        </p:nvSpPr>
        <p:spPr>
          <a:xfrm>
            <a:off x="990600" y="6351079"/>
            <a:ext cx="75438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Project Scope Example [Online Image] Retrieved March 16,2022 from https://templatelab.com/project-scope/</a:t>
            </a:r>
          </a:p>
        </p:txBody>
      </p:sp>
    </p:spTree>
    <p:extLst>
      <p:ext uri="{BB962C8B-B14F-4D97-AF65-F5344CB8AC3E}">
        <p14:creationId xmlns:p14="http://schemas.microsoft.com/office/powerpoint/2010/main" val="284943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C7ED-65F2-4B88-8C82-822A385F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Work Breakdown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0BA31-3CE7-4836-A639-D0B323681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1614677"/>
            <a:ext cx="8321040" cy="2646878"/>
          </a:xfrm>
        </p:spPr>
        <p:txBody>
          <a:bodyPr/>
          <a:lstStyle/>
          <a:p>
            <a:r>
              <a:rPr lang="en-US" i="1" dirty="0"/>
              <a:t>“A work breakdown structure defines all the things a project needs to accomplish, organized into multiple levels, and displayed graphically.”   </a:t>
            </a:r>
          </a:p>
          <a:p>
            <a:endParaRPr lang="en-US" i="1" dirty="0"/>
          </a:p>
          <a:p>
            <a:endParaRPr lang="en-US" i="1" dirty="0"/>
          </a:p>
          <a:p>
            <a:r>
              <a:rPr lang="en-US" sz="2200" dirty="0">
                <a:hlinkClick r:id="rId2"/>
              </a:rPr>
              <a:t>Work Breakdown Schedule More Info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9852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C7ED-65F2-4B88-8C82-822A385F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Work Breakdown Discussion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52240D-663E-A411-CACC-E278F3EF2AC9}"/>
              </a:ext>
            </a:extLst>
          </p:cNvPr>
          <p:cNvSpPr txBox="1"/>
          <p:nvPr/>
        </p:nvSpPr>
        <p:spPr>
          <a:xfrm>
            <a:off x="609600" y="762000"/>
            <a:ext cx="88392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Work Breakdown Structure includes</a:t>
            </a:r>
            <a:r>
              <a:rPr lang="en-US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Dividing a large and complex project into simpler, manageable and independent tasks.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root of this tree (structure) is labelled by the Project name itself.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 constructing a work breakdown structure,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Each node is recursively decomposed into smaller sub-activities,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Until at the leaf level,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Activities becomes undividable and independent.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follows a Top-Down approach.</a:t>
            </a:r>
          </a:p>
          <a:p>
            <a:endParaRPr lang="en-US" sz="2400" dirty="0"/>
          </a:p>
          <a:p>
            <a:r>
              <a:rPr lang="en-US" sz="2400" b="1" dirty="0"/>
              <a:t>Steps:</a:t>
            </a:r>
          </a:p>
          <a:p>
            <a:r>
              <a:rPr lang="en-US" sz="2400" dirty="0"/>
              <a:t>Step-1: Identify the major activities of the project.</a:t>
            </a:r>
          </a:p>
          <a:p>
            <a:r>
              <a:rPr lang="en-US" sz="2400" dirty="0"/>
              <a:t>Step-2: Identify the sub-activities of the major activities.</a:t>
            </a:r>
          </a:p>
          <a:p>
            <a:r>
              <a:rPr lang="en-US" sz="2400" dirty="0"/>
              <a:t>Step-3: Repeat till undividable, simple and independent activities are created.</a:t>
            </a:r>
          </a:p>
        </p:txBody>
      </p:sp>
    </p:spTree>
    <p:extLst>
      <p:ext uri="{BB962C8B-B14F-4D97-AF65-F5344CB8AC3E}">
        <p14:creationId xmlns:p14="http://schemas.microsoft.com/office/powerpoint/2010/main" val="338825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C7ED-65F2-4B88-8C82-822A385F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Work Breakdown Discussion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1C6611-FFF8-AA02-D7FE-2880760DCF89}"/>
              </a:ext>
            </a:extLst>
          </p:cNvPr>
          <p:cNvSpPr txBox="1"/>
          <p:nvPr/>
        </p:nvSpPr>
        <p:spPr>
          <a:xfrm>
            <a:off x="1066800" y="6259067"/>
            <a:ext cx="829324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Work Breakdown Structure [Online Image] Retrieved October 3, 2022, from https://www.geeksforgeeks.org/software-engineering-work-breakdown-structure/ </a:t>
            </a:r>
          </a:p>
        </p:txBody>
      </p:sp>
      <p:pic>
        <p:nvPicPr>
          <p:cNvPr id="1026" name="Picture 2" descr="This is an example of a generic work breakdown structure where we start with the project and then define the high level tasks of that project">
            <a:extLst>
              <a:ext uri="{FF2B5EF4-FFF2-40B4-BE49-F238E27FC236}">
                <a16:creationId xmlns:a16="http://schemas.microsoft.com/office/drawing/2014/main" id="{EEDABFBD-05BC-EDE1-EB64-AC0B23BA1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39735"/>
            <a:ext cx="6858001" cy="486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72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C7ED-65F2-4B88-8C82-822A385F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Work Breakdown Examples</a:t>
            </a:r>
          </a:p>
        </p:txBody>
      </p:sp>
      <p:pic>
        <p:nvPicPr>
          <p:cNvPr id="4" name="Picture 3" descr="Work Breakdown Structure example for an e-commerce project. It contains Project management, Analysis, Design, Developing, Testing and Production">
            <a:extLst>
              <a:ext uri="{FF2B5EF4-FFF2-40B4-BE49-F238E27FC236}">
                <a16:creationId xmlns:a16="http://schemas.microsoft.com/office/drawing/2014/main" id="{C666EC0C-F0A7-9E47-7FF5-CA70EBB84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38200"/>
            <a:ext cx="8229600" cy="51321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1C6611-FFF8-AA02-D7FE-2880760DCF89}"/>
              </a:ext>
            </a:extLst>
          </p:cNvPr>
          <p:cNvSpPr txBox="1"/>
          <p:nvPr/>
        </p:nvSpPr>
        <p:spPr>
          <a:xfrm>
            <a:off x="990600" y="6351079"/>
            <a:ext cx="75438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Work Breakdown Structure [Online Image] Retrieved October 3, 2022, fromhttps://blog.ganttpro.com/en/work-breakdown-structure-example-wbs/ </a:t>
            </a:r>
          </a:p>
        </p:txBody>
      </p:sp>
    </p:spTree>
    <p:extLst>
      <p:ext uri="{BB962C8B-B14F-4D97-AF65-F5344CB8AC3E}">
        <p14:creationId xmlns:p14="http://schemas.microsoft.com/office/powerpoint/2010/main" val="1822463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4FD5-F571-4469-9A45-6795ED9E1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Create a Work Breakdown Structure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566BD-BC64-47E6-B63C-ECC1420F6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415498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Determine the major deliverables or products to be produced. ...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Divide each of these major deliverables into its component deliverables in the same manner. ...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Divide each of these work pieces into its component parts.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45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1442</Words>
  <Application>Microsoft Office PowerPoint</Application>
  <PresentationFormat>Custom</PresentationFormat>
  <Paragraphs>239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Scheduling</vt:lpstr>
      <vt:lpstr> Key to Success  </vt:lpstr>
      <vt:lpstr>Project Scope Statement</vt:lpstr>
      <vt:lpstr>Project Scope Statement - Example</vt:lpstr>
      <vt:lpstr>Work Breakdown Structure</vt:lpstr>
      <vt:lpstr>Work Breakdown Discussion</vt:lpstr>
      <vt:lpstr>Work Breakdown Discussion</vt:lpstr>
      <vt:lpstr>Work Breakdown Examples</vt:lpstr>
      <vt:lpstr>How to Create a Work Breakdown Structure </vt:lpstr>
      <vt:lpstr>Components of the project plan</vt:lpstr>
      <vt:lpstr>Components of the project plan</vt:lpstr>
      <vt:lpstr>Project Schedule</vt:lpstr>
      <vt:lpstr>Schedule and cost baselines</vt:lpstr>
      <vt:lpstr>Project Deliverables </vt:lpstr>
      <vt:lpstr>Project Deliverables </vt:lpstr>
      <vt:lpstr>Roles and Responsibilities</vt:lpstr>
      <vt:lpstr>Estimation Methods</vt:lpstr>
      <vt:lpstr>A common problem</vt:lpstr>
      <vt:lpstr>Supporting Plans</vt:lpstr>
      <vt:lpstr>Management Plans</vt:lpstr>
      <vt:lpstr>Communications </vt:lpstr>
      <vt:lpstr>Communications Plan </vt:lpstr>
      <vt:lpstr>Risk Management Plan </vt:lpstr>
      <vt:lpstr>Risk Management Plan </vt:lpstr>
      <vt:lpstr>Risk Management Plan Continued </vt:lpstr>
      <vt:lpstr>Congratulations!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2024-06-02T20:44:23Z</dcterms:modified>
</cp:coreProperties>
</file>