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29"/>
  </p:notesMasterIdLst>
  <p:sldIdLst>
    <p:sldId id="258" r:id="rId3"/>
    <p:sldId id="284" r:id="rId4"/>
    <p:sldId id="260" r:id="rId5"/>
    <p:sldId id="261" r:id="rId6"/>
    <p:sldId id="391" r:id="rId7"/>
    <p:sldId id="395" r:id="rId8"/>
    <p:sldId id="279" r:id="rId9"/>
    <p:sldId id="394" r:id="rId10"/>
    <p:sldId id="393" r:id="rId11"/>
    <p:sldId id="286" r:id="rId12"/>
    <p:sldId id="280" r:id="rId13"/>
    <p:sldId id="397" r:id="rId14"/>
    <p:sldId id="400" r:id="rId15"/>
    <p:sldId id="281" r:id="rId16"/>
    <p:sldId id="398" r:id="rId17"/>
    <p:sldId id="282" r:id="rId18"/>
    <p:sldId id="401" r:id="rId19"/>
    <p:sldId id="402" r:id="rId20"/>
    <p:sldId id="283" r:id="rId21"/>
    <p:sldId id="405" r:id="rId22"/>
    <p:sldId id="407" r:id="rId23"/>
    <p:sldId id="406" r:id="rId24"/>
    <p:sldId id="403" r:id="rId25"/>
    <p:sldId id="404" r:id="rId26"/>
    <p:sldId id="285" r:id="rId27"/>
    <p:sldId id="389" r:id="rId28"/>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89" autoAdjust="0"/>
    <p:restoredTop sz="86449" autoAdjust="0"/>
  </p:normalViewPr>
  <p:slideViewPr>
    <p:cSldViewPr>
      <p:cViewPr varScale="1">
        <p:scale>
          <a:sx n="64" d="100"/>
          <a:sy n="64" d="100"/>
        </p:scale>
        <p:origin x="1747" y="58"/>
      </p:cViewPr>
      <p:guideLst>
        <p:guide orient="horz" pos="2880"/>
        <p:guide pos="2160"/>
      </p:guideLst>
    </p:cSldViewPr>
  </p:slideViewPr>
  <p:outlineViewPr>
    <p:cViewPr>
      <p:scale>
        <a:sx n="33" d="100"/>
        <a:sy n="33" d="100"/>
      </p:scale>
      <p:origin x="0" y="-5846"/>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97538" y="0"/>
            <a:ext cx="4359275" cy="388938"/>
          </a:xfrm>
          <a:prstGeom prst="rect">
            <a:avLst/>
          </a:prstGeom>
        </p:spPr>
        <p:txBody>
          <a:bodyPr vert="horz" lIns="91440" tIns="45720" rIns="91440" bIns="45720" rtlCol="0"/>
          <a:lstStyle>
            <a:lvl1pPr algn="r">
              <a:defRPr sz="1200"/>
            </a:lvl1pPr>
          </a:lstStyle>
          <a:p>
            <a:fld id="{06A5D073-64A4-492F-AFBB-B32F2A972A16}" type="datetimeFigureOut">
              <a:rPr lang="en-US" smtClean="0"/>
              <a:t>6/2/2024</a:t>
            </a:fld>
            <a:endParaRPr lang="en-US"/>
          </a:p>
        </p:txBody>
      </p:sp>
      <p:sp>
        <p:nvSpPr>
          <p:cNvPr id="4" name="Slide Image Placeholder 3"/>
          <p:cNvSpPr>
            <a:spLocks noGrp="1" noRot="1" noChangeAspect="1"/>
          </p:cNvSpPr>
          <p:nvPr>
            <p:ph type="sldImg" idx="2"/>
          </p:nvPr>
        </p:nvSpPr>
        <p:spPr>
          <a:xfrm>
            <a:off x="3332163" y="971550"/>
            <a:ext cx="3394075" cy="26225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006475" y="3740150"/>
            <a:ext cx="8045450" cy="3060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97538" y="7383463"/>
            <a:ext cx="4359275" cy="388937"/>
          </a:xfrm>
          <a:prstGeom prst="rect">
            <a:avLst/>
          </a:prstGeom>
        </p:spPr>
        <p:txBody>
          <a:bodyPr vert="horz" lIns="91440" tIns="45720" rIns="91440" bIns="45720" rtlCol="0" anchor="b"/>
          <a:lstStyle>
            <a:lvl1pPr algn="r">
              <a:defRPr sz="1200"/>
            </a:lvl1pPr>
          </a:lstStyle>
          <a:p>
            <a:fld id="{76446CFF-8CBB-416E-9E7D-162CFAA2F774}" type="slidenum">
              <a:rPr lang="en-US" smtClean="0"/>
              <a:t>‹#›</a:t>
            </a:fld>
            <a:endParaRPr lang="en-US"/>
          </a:p>
        </p:txBody>
      </p:sp>
    </p:spTree>
    <p:extLst>
      <p:ext uri="{BB962C8B-B14F-4D97-AF65-F5344CB8AC3E}">
        <p14:creationId xmlns:p14="http://schemas.microsoft.com/office/powerpoint/2010/main" val="2181637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A037016-FE48-4490-844A-5F7421DA958A}" type="slidenum">
              <a:rPr lang="en-US" smtClean="0"/>
              <a:pPr>
                <a:defRPr/>
              </a:pPr>
              <a:t>1</a:t>
            </a:fld>
            <a:endParaRPr lang="en-US"/>
          </a:p>
        </p:txBody>
      </p:sp>
    </p:spTree>
    <p:extLst>
      <p:ext uri="{BB962C8B-B14F-4D97-AF65-F5344CB8AC3E}">
        <p14:creationId xmlns:p14="http://schemas.microsoft.com/office/powerpoint/2010/main" val="12409628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17" name="bk object 17"/>
          <p:cNvSpPr/>
          <p:nvPr/>
        </p:nvSpPr>
        <p:spPr>
          <a:xfrm>
            <a:off x="457200" y="457200"/>
            <a:ext cx="9144000" cy="1447800"/>
          </a:xfrm>
          <a:custGeom>
            <a:avLst/>
            <a:gdLst/>
            <a:ahLst/>
            <a:cxnLst/>
            <a:rect l="l" t="t" r="r" b="b"/>
            <a:pathLst>
              <a:path w="9144000" h="1447800">
                <a:moveTo>
                  <a:pt x="0" y="0"/>
                </a:moveTo>
                <a:lnTo>
                  <a:pt x="0" y="1447800"/>
                </a:lnTo>
                <a:lnTo>
                  <a:pt x="9144000" y="1447799"/>
                </a:lnTo>
                <a:lnTo>
                  <a:pt x="9144000" y="0"/>
                </a:lnTo>
                <a:lnTo>
                  <a:pt x="0" y="0"/>
                </a:lnTo>
                <a:close/>
              </a:path>
            </a:pathLst>
          </a:custGeom>
          <a:solidFill>
            <a:srgbClr val="FEBC11"/>
          </a:solidFill>
        </p:spPr>
        <p:txBody>
          <a:bodyPr wrap="square" lIns="0" tIns="0" rIns="0" bIns="0" rtlCol="0"/>
          <a:lstStyle/>
          <a:p>
            <a:endParaRPr/>
          </a:p>
        </p:txBody>
      </p:sp>
      <p:sp>
        <p:nvSpPr>
          <p:cNvPr id="18" name="bk object 18"/>
          <p:cNvSpPr/>
          <p:nvPr/>
        </p:nvSpPr>
        <p:spPr>
          <a:xfrm>
            <a:off x="549388" y="6826323"/>
            <a:ext cx="2000250" cy="44577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ctrTitle"/>
          </p:nvPr>
        </p:nvSpPr>
        <p:spPr>
          <a:xfrm>
            <a:off x="2537078" y="1006855"/>
            <a:ext cx="4984242" cy="574040"/>
          </a:xfrm>
          <a:prstGeom prst="rect">
            <a:avLst/>
          </a:prstGeom>
        </p:spPr>
        <p:txBody>
          <a:bodyPr wrap="square" lIns="0" tIns="0" rIns="0" bIns="0">
            <a:spAutoFit/>
          </a:bodyPr>
          <a:lstStyle>
            <a:lvl1pPr>
              <a:defRPr sz="3600" b="1" i="0">
                <a:solidFill>
                  <a:schemeClr val="tx1"/>
                </a:solidFill>
                <a:latin typeface="Arial Narrow"/>
                <a:cs typeface="Arial Narrow"/>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6/2/2024</a:t>
            </a:fld>
            <a:endParaRPr lang="en-US"/>
          </a:p>
        </p:txBody>
      </p:sp>
      <p:sp>
        <p:nvSpPr>
          <p:cNvPr id="6" name="Holder 6"/>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0CE44-849D-4090-8E00-E06913FC40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318905-5DEE-47B8-A906-AF44257BE20F}"/>
              </a:ext>
            </a:extLst>
          </p:cNvPr>
          <p:cNvSpPr>
            <a:spLocks noGrp="1"/>
          </p:cNvSpPr>
          <p:nvPr>
            <p:ph sz="half" idx="1"/>
          </p:nvPr>
        </p:nvSpPr>
        <p:spPr>
          <a:xfrm>
            <a:off x="692150" y="2068513"/>
            <a:ext cx="4260850" cy="4932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06756B8-4731-4B7D-8D3A-E910E6EDB036}"/>
              </a:ext>
            </a:extLst>
          </p:cNvPr>
          <p:cNvSpPr>
            <a:spLocks noGrp="1"/>
          </p:cNvSpPr>
          <p:nvPr>
            <p:ph sz="half" idx="2"/>
          </p:nvPr>
        </p:nvSpPr>
        <p:spPr>
          <a:xfrm>
            <a:off x="5105400" y="2068513"/>
            <a:ext cx="4260850" cy="4932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F9DE5AC-42FA-4CD7-AE52-3E2B8F903DB6}"/>
              </a:ext>
            </a:extLst>
          </p:cNvPr>
          <p:cNvSpPr>
            <a:spLocks noGrp="1"/>
          </p:cNvSpPr>
          <p:nvPr>
            <p:ph type="dt" sz="half" idx="10"/>
          </p:nvPr>
        </p:nvSpPr>
        <p:spPr/>
        <p:txBody>
          <a:bodyPr/>
          <a:lstStyle/>
          <a:p>
            <a:fld id="{B64299CE-AC45-4C84-83C4-D802A969087C}" type="datetimeFigureOut">
              <a:rPr lang="en-US" smtClean="0"/>
              <a:t>6/2/2024</a:t>
            </a:fld>
            <a:endParaRPr lang="en-US"/>
          </a:p>
        </p:txBody>
      </p:sp>
      <p:sp>
        <p:nvSpPr>
          <p:cNvPr id="6" name="Footer Placeholder 5">
            <a:extLst>
              <a:ext uri="{FF2B5EF4-FFF2-40B4-BE49-F238E27FC236}">
                <a16:creationId xmlns:a16="http://schemas.microsoft.com/office/drawing/2014/main" id="{D8EC24CD-7608-4601-98AF-26A031E1AF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71028B-C05E-423F-A64F-BBC85CAC035C}"/>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987578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B1765-586E-4FDA-839A-E35DFF6889AF}"/>
              </a:ext>
            </a:extLst>
          </p:cNvPr>
          <p:cNvSpPr>
            <a:spLocks noGrp="1"/>
          </p:cNvSpPr>
          <p:nvPr>
            <p:ph type="title"/>
          </p:nvPr>
        </p:nvSpPr>
        <p:spPr>
          <a:xfrm>
            <a:off x="692150" y="414338"/>
            <a:ext cx="8675688" cy="150177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2A88F6-9223-4B09-BFF3-455F8CEC8F84}"/>
              </a:ext>
            </a:extLst>
          </p:cNvPr>
          <p:cNvSpPr>
            <a:spLocks noGrp="1"/>
          </p:cNvSpPr>
          <p:nvPr>
            <p:ph type="body" idx="1"/>
          </p:nvPr>
        </p:nvSpPr>
        <p:spPr>
          <a:xfrm>
            <a:off x="692150" y="1905000"/>
            <a:ext cx="4256088"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C097B7-66C7-4627-BCDE-F801C21CEE45}"/>
              </a:ext>
            </a:extLst>
          </p:cNvPr>
          <p:cNvSpPr>
            <a:spLocks noGrp="1"/>
          </p:cNvSpPr>
          <p:nvPr>
            <p:ph sz="half" idx="2"/>
          </p:nvPr>
        </p:nvSpPr>
        <p:spPr>
          <a:xfrm>
            <a:off x="692150" y="2838450"/>
            <a:ext cx="4256088" cy="41767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747EDC-1674-4C73-BB10-64A4BF0B25FA}"/>
              </a:ext>
            </a:extLst>
          </p:cNvPr>
          <p:cNvSpPr>
            <a:spLocks noGrp="1"/>
          </p:cNvSpPr>
          <p:nvPr>
            <p:ph type="body" sz="quarter" idx="3"/>
          </p:nvPr>
        </p:nvSpPr>
        <p:spPr>
          <a:xfrm>
            <a:off x="5092700" y="1905000"/>
            <a:ext cx="4275138"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6FD56D-FA01-433C-AE1B-E309CBC07065}"/>
              </a:ext>
            </a:extLst>
          </p:cNvPr>
          <p:cNvSpPr>
            <a:spLocks noGrp="1"/>
          </p:cNvSpPr>
          <p:nvPr>
            <p:ph sz="quarter" idx="4"/>
          </p:nvPr>
        </p:nvSpPr>
        <p:spPr>
          <a:xfrm>
            <a:off x="5092700" y="2838450"/>
            <a:ext cx="4275138" cy="41767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0AEF33A-95A5-4645-BCB7-6A1279508B69}"/>
              </a:ext>
            </a:extLst>
          </p:cNvPr>
          <p:cNvSpPr>
            <a:spLocks noGrp="1"/>
          </p:cNvSpPr>
          <p:nvPr>
            <p:ph type="dt" sz="half" idx="10"/>
          </p:nvPr>
        </p:nvSpPr>
        <p:spPr/>
        <p:txBody>
          <a:bodyPr/>
          <a:lstStyle/>
          <a:p>
            <a:fld id="{B64299CE-AC45-4C84-83C4-D802A969087C}" type="datetimeFigureOut">
              <a:rPr lang="en-US" smtClean="0"/>
              <a:t>6/2/2024</a:t>
            </a:fld>
            <a:endParaRPr lang="en-US"/>
          </a:p>
        </p:txBody>
      </p:sp>
      <p:sp>
        <p:nvSpPr>
          <p:cNvPr id="8" name="Footer Placeholder 7">
            <a:extLst>
              <a:ext uri="{FF2B5EF4-FFF2-40B4-BE49-F238E27FC236}">
                <a16:creationId xmlns:a16="http://schemas.microsoft.com/office/drawing/2014/main" id="{F5AA568A-8EA0-498B-A7D5-55280CAFB1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D550DF-86E1-4770-8BB6-13CCA6BB5579}"/>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847312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675EF-1B32-4007-B8E9-E71ECA4024D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1961E43-AAEC-4B42-B5C6-B48D4163C8DF}"/>
              </a:ext>
            </a:extLst>
          </p:cNvPr>
          <p:cNvSpPr>
            <a:spLocks noGrp="1"/>
          </p:cNvSpPr>
          <p:nvPr>
            <p:ph type="dt" sz="half" idx="10"/>
          </p:nvPr>
        </p:nvSpPr>
        <p:spPr/>
        <p:txBody>
          <a:bodyPr/>
          <a:lstStyle/>
          <a:p>
            <a:fld id="{B64299CE-AC45-4C84-83C4-D802A969087C}" type="datetimeFigureOut">
              <a:rPr lang="en-US" smtClean="0"/>
              <a:t>6/2/2024</a:t>
            </a:fld>
            <a:endParaRPr lang="en-US"/>
          </a:p>
        </p:txBody>
      </p:sp>
      <p:sp>
        <p:nvSpPr>
          <p:cNvPr id="4" name="Footer Placeholder 3">
            <a:extLst>
              <a:ext uri="{FF2B5EF4-FFF2-40B4-BE49-F238E27FC236}">
                <a16:creationId xmlns:a16="http://schemas.microsoft.com/office/drawing/2014/main" id="{64EE3F04-B756-43E6-BCEF-F87F915A54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B622A24-AB5A-40E0-B863-D1118F8CD696}"/>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583584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F15F71-E42D-4FA3-B708-74A9B2914E18}"/>
              </a:ext>
            </a:extLst>
          </p:cNvPr>
          <p:cNvSpPr>
            <a:spLocks noGrp="1"/>
          </p:cNvSpPr>
          <p:nvPr>
            <p:ph type="dt" sz="half" idx="10"/>
          </p:nvPr>
        </p:nvSpPr>
        <p:spPr/>
        <p:txBody>
          <a:bodyPr/>
          <a:lstStyle/>
          <a:p>
            <a:fld id="{B64299CE-AC45-4C84-83C4-D802A969087C}" type="datetimeFigureOut">
              <a:rPr lang="en-US" smtClean="0"/>
              <a:t>6/2/2024</a:t>
            </a:fld>
            <a:endParaRPr lang="en-US"/>
          </a:p>
        </p:txBody>
      </p:sp>
      <p:sp>
        <p:nvSpPr>
          <p:cNvPr id="3" name="Footer Placeholder 2">
            <a:extLst>
              <a:ext uri="{FF2B5EF4-FFF2-40B4-BE49-F238E27FC236}">
                <a16:creationId xmlns:a16="http://schemas.microsoft.com/office/drawing/2014/main" id="{FFC38135-0206-4E5A-B186-57096CFF9A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9F1ACF9-E54F-4B61-A470-3B17FE657C3D}"/>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3549140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D84E4-2460-4943-B43F-2DFA98FC8CBF}"/>
              </a:ext>
            </a:extLst>
          </p:cNvPr>
          <p:cNvSpPr>
            <a:spLocks noGrp="1"/>
          </p:cNvSpPr>
          <p:nvPr>
            <p:ph type="title"/>
          </p:nvPr>
        </p:nvSpPr>
        <p:spPr>
          <a:xfrm>
            <a:off x="692150" y="517525"/>
            <a:ext cx="3244850" cy="1814513"/>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4C7BF4-CCFA-4C6B-A9DF-B63C9B7BBCBA}"/>
              </a:ext>
            </a:extLst>
          </p:cNvPr>
          <p:cNvSpPr>
            <a:spLocks noGrp="1"/>
          </p:cNvSpPr>
          <p:nvPr>
            <p:ph idx="1"/>
          </p:nvPr>
        </p:nvSpPr>
        <p:spPr>
          <a:xfrm>
            <a:off x="4276725" y="1119188"/>
            <a:ext cx="5091113" cy="55229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E63BC73-0024-4115-81CF-9F895EACD5E5}"/>
              </a:ext>
            </a:extLst>
          </p:cNvPr>
          <p:cNvSpPr>
            <a:spLocks noGrp="1"/>
          </p:cNvSpPr>
          <p:nvPr>
            <p:ph type="body" sz="half" idx="2"/>
          </p:nvPr>
        </p:nvSpPr>
        <p:spPr>
          <a:xfrm>
            <a:off x="692150" y="2332038"/>
            <a:ext cx="3244850" cy="431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078AA2-F2DA-4D10-A2BD-B15BE6FA3624}"/>
              </a:ext>
            </a:extLst>
          </p:cNvPr>
          <p:cNvSpPr>
            <a:spLocks noGrp="1"/>
          </p:cNvSpPr>
          <p:nvPr>
            <p:ph type="dt" sz="half" idx="10"/>
          </p:nvPr>
        </p:nvSpPr>
        <p:spPr/>
        <p:txBody>
          <a:bodyPr/>
          <a:lstStyle/>
          <a:p>
            <a:fld id="{B64299CE-AC45-4C84-83C4-D802A969087C}" type="datetimeFigureOut">
              <a:rPr lang="en-US" smtClean="0"/>
              <a:t>6/2/2024</a:t>
            </a:fld>
            <a:endParaRPr lang="en-US"/>
          </a:p>
        </p:txBody>
      </p:sp>
      <p:sp>
        <p:nvSpPr>
          <p:cNvPr id="6" name="Footer Placeholder 5">
            <a:extLst>
              <a:ext uri="{FF2B5EF4-FFF2-40B4-BE49-F238E27FC236}">
                <a16:creationId xmlns:a16="http://schemas.microsoft.com/office/drawing/2014/main" id="{84BF32EB-81C8-467C-B0E2-AC1E8B0225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C67456-C562-4B36-99E2-857F13D4A558}"/>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051714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B7584-62C6-460B-823C-97C71CE8F529}"/>
              </a:ext>
            </a:extLst>
          </p:cNvPr>
          <p:cNvSpPr>
            <a:spLocks noGrp="1"/>
          </p:cNvSpPr>
          <p:nvPr>
            <p:ph type="title"/>
          </p:nvPr>
        </p:nvSpPr>
        <p:spPr>
          <a:xfrm>
            <a:off x="692150" y="517525"/>
            <a:ext cx="3244850" cy="1814513"/>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4CF828D-101C-4012-A845-CF8CEBF3271E}"/>
              </a:ext>
            </a:extLst>
          </p:cNvPr>
          <p:cNvSpPr>
            <a:spLocks noGrp="1"/>
          </p:cNvSpPr>
          <p:nvPr>
            <p:ph type="pic" idx="1"/>
          </p:nvPr>
        </p:nvSpPr>
        <p:spPr>
          <a:xfrm>
            <a:off x="4276725" y="1119188"/>
            <a:ext cx="5091113" cy="55229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9CDFC4-DC9B-48F3-B32B-CB6A2EA1AAB4}"/>
              </a:ext>
            </a:extLst>
          </p:cNvPr>
          <p:cNvSpPr>
            <a:spLocks noGrp="1"/>
          </p:cNvSpPr>
          <p:nvPr>
            <p:ph type="body" sz="half" idx="2"/>
          </p:nvPr>
        </p:nvSpPr>
        <p:spPr>
          <a:xfrm>
            <a:off x="692150" y="2332038"/>
            <a:ext cx="3244850" cy="431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AF9B09-CD50-46D9-B878-62FAB3D14CF5}"/>
              </a:ext>
            </a:extLst>
          </p:cNvPr>
          <p:cNvSpPr>
            <a:spLocks noGrp="1"/>
          </p:cNvSpPr>
          <p:nvPr>
            <p:ph type="dt" sz="half" idx="10"/>
          </p:nvPr>
        </p:nvSpPr>
        <p:spPr/>
        <p:txBody>
          <a:bodyPr/>
          <a:lstStyle/>
          <a:p>
            <a:fld id="{B64299CE-AC45-4C84-83C4-D802A969087C}" type="datetimeFigureOut">
              <a:rPr lang="en-US" smtClean="0"/>
              <a:t>6/2/2024</a:t>
            </a:fld>
            <a:endParaRPr lang="en-US"/>
          </a:p>
        </p:txBody>
      </p:sp>
      <p:sp>
        <p:nvSpPr>
          <p:cNvPr id="6" name="Footer Placeholder 5">
            <a:extLst>
              <a:ext uri="{FF2B5EF4-FFF2-40B4-BE49-F238E27FC236}">
                <a16:creationId xmlns:a16="http://schemas.microsoft.com/office/drawing/2014/main" id="{98D04F92-0A57-484D-BAA7-2FB70FA669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6C15B5-EBC0-4FAA-B518-CA4EA24A5760}"/>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263614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A6F1F-6FD7-485C-97A4-DEBA0D2D804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EC7A70F-580F-4FF5-9A29-BB4300121F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B3B3F9-FD4C-41A0-AFDB-19E5DC5E6B5E}"/>
              </a:ext>
            </a:extLst>
          </p:cNvPr>
          <p:cNvSpPr>
            <a:spLocks noGrp="1"/>
          </p:cNvSpPr>
          <p:nvPr>
            <p:ph type="dt" sz="half" idx="10"/>
          </p:nvPr>
        </p:nvSpPr>
        <p:spPr/>
        <p:txBody>
          <a:bodyPr/>
          <a:lstStyle/>
          <a:p>
            <a:fld id="{B64299CE-AC45-4C84-83C4-D802A969087C}" type="datetimeFigureOut">
              <a:rPr lang="en-US" smtClean="0"/>
              <a:t>6/2/2024</a:t>
            </a:fld>
            <a:endParaRPr lang="en-US"/>
          </a:p>
        </p:txBody>
      </p:sp>
      <p:sp>
        <p:nvSpPr>
          <p:cNvPr id="5" name="Footer Placeholder 4">
            <a:extLst>
              <a:ext uri="{FF2B5EF4-FFF2-40B4-BE49-F238E27FC236}">
                <a16:creationId xmlns:a16="http://schemas.microsoft.com/office/drawing/2014/main" id="{D1210FFC-76B7-4B27-AB93-00E30C47BB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F65850-D93F-4CCE-B931-CE2B34F4610F}"/>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74626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67C51C-D322-4B68-B9F3-896449A9AA4D}"/>
              </a:ext>
            </a:extLst>
          </p:cNvPr>
          <p:cNvSpPr>
            <a:spLocks noGrp="1"/>
          </p:cNvSpPr>
          <p:nvPr>
            <p:ph type="title" orient="vert"/>
          </p:nvPr>
        </p:nvSpPr>
        <p:spPr>
          <a:xfrm>
            <a:off x="7197725" y="414338"/>
            <a:ext cx="2168525" cy="658653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24DE8E1-9BE4-4DAB-A079-DED9466A1FAE}"/>
              </a:ext>
            </a:extLst>
          </p:cNvPr>
          <p:cNvSpPr>
            <a:spLocks noGrp="1"/>
          </p:cNvSpPr>
          <p:nvPr>
            <p:ph type="body" orient="vert" idx="1"/>
          </p:nvPr>
        </p:nvSpPr>
        <p:spPr>
          <a:xfrm>
            <a:off x="692150" y="414338"/>
            <a:ext cx="6353175" cy="65865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335902-A7C6-4E5E-9E6B-3257E9F6E725}"/>
              </a:ext>
            </a:extLst>
          </p:cNvPr>
          <p:cNvSpPr>
            <a:spLocks noGrp="1"/>
          </p:cNvSpPr>
          <p:nvPr>
            <p:ph type="dt" sz="half" idx="10"/>
          </p:nvPr>
        </p:nvSpPr>
        <p:spPr/>
        <p:txBody>
          <a:bodyPr/>
          <a:lstStyle/>
          <a:p>
            <a:fld id="{B64299CE-AC45-4C84-83C4-D802A969087C}" type="datetimeFigureOut">
              <a:rPr lang="en-US" smtClean="0"/>
              <a:t>6/2/2024</a:t>
            </a:fld>
            <a:endParaRPr lang="en-US"/>
          </a:p>
        </p:txBody>
      </p:sp>
      <p:sp>
        <p:nvSpPr>
          <p:cNvPr id="5" name="Footer Placeholder 4">
            <a:extLst>
              <a:ext uri="{FF2B5EF4-FFF2-40B4-BE49-F238E27FC236}">
                <a16:creationId xmlns:a16="http://schemas.microsoft.com/office/drawing/2014/main" id="{5197DD76-DC97-423C-B2BD-389ED16655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5B3905-9E03-4A9A-9FEE-67A3D4BEF431}"/>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874262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74450" y="132839"/>
            <a:ext cx="9126750" cy="884891"/>
          </a:xfrm>
        </p:spPr>
        <p:txBody>
          <a:bodyPr lIns="0" tIns="0" rIns="0" bIns="0"/>
          <a:lstStyle>
            <a:lvl1pPr>
              <a:defRPr sz="3600" b="1" i="0">
                <a:solidFill>
                  <a:schemeClr val="tx1"/>
                </a:solidFill>
                <a:latin typeface="Arial Narrow"/>
                <a:cs typeface="Arial Narrow"/>
              </a:defRPr>
            </a:lvl1pPr>
          </a:lstStyle>
          <a:p>
            <a:endParaRPr dirty="0"/>
          </a:p>
        </p:txBody>
      </p:sp>
      <p:sp>
        <p:nvSpPr>
          <p:cNvPr id="3" name="Holder 3"/>
          <p:cNvSpPr>
            <a:spLocks noGrp="1"/>
          </p:cNvSpPr>
          <p:nvPr>
            <p:ph type="body" idx="1"/>
          </p:nvPr>
        </p:nvSpPr>
        <p:spPr>
          <a:xfrm>
            <a:off x="609600" y="1363979"/>
            <a:ext cx="8839200" cy="4923491"/>
          </a:xfrm>
        </p:spPr>
        <p:txBody>
          <a:bodyPr lIns="0" tIns="0" rIns="0" bIns="0"/>
          <a:lstStyle>
            <a:lvl1pPr>
              <a:defRPr sz="3000" b="0" i="0">
                <a:solidFill>
                  <a:schemeClr val="tx1"/>
                </a:solidFill>
                <a:latin typeface="Times New Roman"/>
                <a:cs typeface="Times New Roman"/>
              </a:defRPr>
            </a:lvl1pPr>
          </a:lstStyle>
          <a:p>
            <a:endParaRPr dirty="0"/>
          </a:p>
        </p:txBody>
      </p:sp>
      <p:sp>
        <p:nvSpPr>
          <p:cNvPr id="4" name="Holder 4"/>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6/2/2024</a:t>
            </a:fld>
            <a:endParaRPr lang="en-US"/>
          </a:p>
        </p:txBody>
      </p:sp>
      <p:sp>
        <p:nvSpPr>
          <p:cNvPr id="6" name="Holder 6"/>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chemeClr val="tx1"/>
                </a:solidFill>
                <a:latin typeface="Arial Narrow"/>
                <a:cs typeface="Arial Narrow"/>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6/2/2024</a:t>
            </a:fld>
            <a:endParaRPr lang="en-US"/>
          </a:p>
        </p:txBody>
      </p:sp>
      <p:sp>
        <p:nvSpPr>
          <p:cNvPr id="7" name="Holder 7"/>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17" name="bk object 17"/>
          <p:cNvSpPr/>
          <p:nvPr/>
        </p:nvSpPr>
        <p:spPr>
          <a:xfrm>
            <a:off x="457200" y="457200"/>
            <a:ext cx="9144000" cy="1447800"/>
          </a:xfrm>
          <a:custGeom>
            <a:avLst/>
            <a:gdLst/>
            <a:ahLst/>
            <a:cxnLst/>
            <a:rect l="l" t="t" r="r" b="b"/>
            <a:pathLst>
              <a:path w="9144000" h="1447800">
                <a:moveTo>
                  <a:pt x="0" y="0"/>
                </a:moveTo>
                <a:lnTo>
                  <a:pt x="0" y="1447800"/>
                </a:lnTo>
                <a:lnTo>
                  <a:pt x="9144000" y="1447799"/>
                </a:lnTo>
                <a:lnTo>
                  <a:pt x="9144000" y="0"/>
                </a:lnTo>
                <a:lnTo>
                  <a:pt x="0" y="0"/>
                </a:lnTo>
                <a:close/>
              </a:path>
            </a:pathLst>
          </a:custGeom>
          <a:solidFill>
            <a:srgbClr val="FEBC11"/>
          </a:solidFill>
        </p:spPr>
        <p:txBody>
          <a:bodyPr wrap="square" lIns="0" tIns="0" rIns="0" bIns="0" rtlCol="0"/>
          <a:lstStyle/>
          <a:p>
            <a:endParaRPr/>
          </a:p>
        </p:txBody>
      </p:sp>
      <p:sp>
        <p:nvSpPr>
          <p:cNvPr id="18" name="bk object 18"/>
          <p:cNvSpPr/>
          <p:nvPr/>
        </p:nvSpPr>
        <p:spPr>
          <a:xfrm>
            <a:off x="533400" y="6822185"/>
            <a:ext cx="2000250" cy="44577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title"/>
          </p:nvPr>
        </p:nvSpPr>
        <p:spPr>
          <a:xfrm>
            <a:off x="1219200" y="1006855"/>
            <a:ext cx="8077200" cy="574040"/>
          </a:xfrm>
        </p:spPr>
        <p:txBody>
          <a:bodyPr lIns="0" tIns="0" rIns="0" bIns="0"/>
          <a:lstStyle>
            <a:lvl1pPr>
              <a:defRPr sz="3600" b="1" i="0">
                <a:solidFill>
                  <a:schemeClr val="tx1"/>
                </a:solidFill>
                <a:latin typeface="Arial Narrow"/>
                <a:cs typeface="Arial Narrow"/>
              </a:defRPr>
            </a:lvl1pPr>
          </a:lstStyle>
          <a:p>
            <a:endParaRPr dirty="0"/>
          </a:p>
        </p:txBody>
      </p:sp>
      <p:sp>
        <p:nvSpPr>
          <p:cNvPr id="5" name="Holder 5"/>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17" name="bk object 17"/>
          <p:cNvSpPr/>
          <p:nvPr/>
        </p:nvSpPr>
        <p:spPr>
          <a:xfrm>
            <a:off x="457200" y="457200"/>
            <a:ext cx="9144000" cy="1447800"/>
          </a:xfrm>
          <a:custGeom>
            <a:avLst/>
            <a:gdLst/>
            <a:ahLst/>
            <a:cxnLst/>
            <a:rect l="l" t="t" r="r" b="b"/>
            <a:pathLst>
              <a:path w="9144000" h="1447800">
                <a:moveTo>
                  <a:pt x="0" y="0"/>
                </a:moveTo>
                <a:lnTo>
                  <a:pt x="0" y="1447800"/>
                </a:lnTo>
                <a:lnTo>
                  <a:pt x="9144000" y="1447799"/>
                </a:lnTo>
                <a:lnTo>
                  <a:pt x="9144000" y="0"/>
                </a:lnTo>
                <a:lnTo>
                  <a:pt x="0" y="0"/>
                </a:lnTo>
                <a:close/>
              </a:path>
            </a:pathLst>
          </a:custGeom>
          <a:solidFill>
            <a:srgbClr val="FEBC11"/>
          </a:solidFill>
        </p:spPr>
        <p:txBody>
          <a:bodyPr wrap="square" lIns="0" tIns="0" rIns="0" bIns="0" rtlCol="0"/>
          <a:lstStyle/>
          <a:p>
            <a:endParaRPr/>
          </a:p>
        </p:txBody>
      </p:sp>
      <p:sp>
        <p:nvSpPr>
          <p:cNvPr id="18" name="bk object 18"/>
          <p:cNvSpPr/>
          <p:nvPr/>
        </p:nvSpPr>
        <p:spPr>
          <a:xfrm>
            <a:off x="533400" y="6822185"/>
            <a:ext cx="2000250" cy="44577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6/2/2024</a:t>
            </a:fld>
            <a:endParaRPr lang="en-US"/>
          </a:p>
        </p:txBody>
      </p:sp>
      <p:sp>
        <p:nvSpPr>
          <p:cNvPr id="4" name="Holder 4"/>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029"/>
            <a:ext cx="7543800" cy="761747"/>
          </a:xfrm>
        </p:spPr>
        <p:txBody>
          <a:bodyPr anchor="b"/>
          <a:lstStyle>
            <a:lvl1pPr algn="ctr">
              <a:defRPr sz="4950"/>
            </a:lvl1pPr>
          </a:lstStyle>
          <a:p>
            <a:r>
              <a:rPr lang="en-US"/>
              <a:t>Click to edit Master title style</a:t>
            </a:r>
          </a:p>
        </p:txBody>
      </p:sp>
      <p:sp>
        <p:nvSpPr>
          <p:cNvPr id="3" name="Subtitle 2"/>
          <p:cNvSpPr>
            <a:spLocks noGrp="1"/>
          </p:cNvSpPr>
          <p:nvPr>
            <p:ph type="subTitle" idx="1"/>
          </p:nvPr>
        </p:nvSpPr>
        <p:spPr>
          <a:xfrm>
            <a:off x="1257300" y="4082310"/>
            <a:ext cx="7543800" cy="304699"/>
          </a:xfrm>
        </p:spPr>
        <p:txBody>
          <a:bodyPr/>
          <a:lstStyle>
            <a:lvl1pPr marL="0" indent="0" algn="ctr">
              <a:buNone/>
              <a:defRPr sz="1980"/>
            </a:lvl1pPr>
            <a:lvl2pPr marL="377190" indent="0" algn="ctr">
              <a:buNone/>
              <a:defRPr sz="1650"/>
            </a:lvl2pPr>
            <a:lvl3pPr marL="754380" indent="0" algn="ctr">
              <a:buNone/>
              <a:defRPr sz="1485"/>
            </a:lvl3pPr>
            <a:lvl4pPr marL="1131570" indent="0" algn="ctr">
              <a:buNone/>
              <a:defRPr sz="1320"/>
            </a:lvl4pPr>
            <a:lvl5pPr marL="1508760" indent="0" algn="ctr">
              <a:buNone/>
              <a:defRPr sz="1320"/>
            </a:lvl5pPr>
            <a:lvl6pPr marL="1885950" indent="0" algn="ctr">
              <a:buNone/>
              <a:defRPr sz="1320"/>
            </a:lvl6pPr>
            <a:lvl7pPr marL="2263140" indent="0" algn="ctr">
              <a:buNone/>
              <a:defRPr sz="1320"/>
            </a:lvl7pPr>
            <a:lvl8pPr marL="2640330" indent="0" algn="ctr">
              <a:buNone/>
              <a:defRPr sz="1320"/>
            </a:lvl8pPr>
            <a:lvl9pPr marL="3017520" indent="0" algn="ctr">
              <a:buNone/>
              <a:defRPr sz="1320"/>
            </a:lvl9pPr>
          </a:lstStyle>
          <a:p>
            <a:r>
              <a:rPr lang="en-US"/>
              <a:t>Click to edit Master subtitle style</a:t>
            </a:r>
          </a:p>
        </p:txBody>
      </p:sp>
      <p:sp>
        <p:nvSpPr>
          <p:cNvPr id="4" name="Date Placeholder 3"/>
          <p:cNvSpPr>
            <a:spLocks noGrp="1"/>
          </p:cNvSpPr>
          <p:nvPr>
            <p:ph type="dt" sz="half" idx="10"/>
          </p:nvPr>
        </p:nvSpPr>
        <p:spPr>
          <a:xfrm>
            <a:off x="502920" y="7228332"/>
            <a:ext cx="2313432" cy="276999"/>
          </a:xfrm>
          <a:prstGeom prst="rect">
            <a:avLst/>
          </a:prstGeom>
        </p:spPr>
        <p:txBody>
          <a:bodyPr/>
          <a:lstStyle/>
          <a:p>
            <a:pPr>
              <a:defRPr/>
            </a:pPr>
            <a:endParaRPr lang="en-US"/>
          </a:p>
        </p:txBody>
      </p:sp>
      <p:sp>
        <p:nvSpPr>
          <p:cNvPr id="5" name="Footer Placeholder 4"/>
          <p:cNvSpPr>
            <a:spLocks noGrp="1"/>
          </p:cNvSpPr>
          <p:nvPr>
            <p:ph type="ftr" sz="quarter" idx="11"/>
          </p:nvPr>
        </p:nvSpPr>
        <p:spPr>
          <a:xfrm>
            <a:off x="3419856" y="7228332"/>
            <a:ext cx="3218688" cy="276999"/>
          </a:xfrm>
          <a:prstGeom prst="rect">
            <a:avLst/>
          </a:prstGeom>
        </p:spPr>
        <p:txBody>
          <a:bodyPr/>
          <a:lstStyle/>
          <a:p>
            <a:pPr>
              <a:defRPr/>
            </a:pPr>
            <a:endParaRPr lang="en-US"/>
          </a:p>
        </p:txBody>
      </p:sp>
      <p:sp>
        <p:nvSpPr>
          <p:cNvPr id="6" name="Slide Number Placeholder 5"/>
          <p:cNvSpPr>
            <a:spLocks noGrp="1"/>
          </p:cNvSpPr>
          <p:nvPr>
            <p:ph type="sldNum" sz="quarter" idx="12"/>
          </p:nvPr>
        </p:nvSpPr>
        <p:spPr>
          <a:xfrm>
            <a:off x="8827516" y="6888788"/>
            <a:ext cx="248920" cy="215444"/>
          </a:xfrm>
          <a:prstGeom prst="rect">
            <a:avLst/>
          </a:prstGeom>
        </p:spPr>
        <p:txBody>
          <a:bodyPr/>
          <a:lstStyle/>
          <a:p>
            <a:pPr>
              <a:defRPr/>
            </a:pPr>
            <a:fld id="{CC631D1E-0808-4BFB-9710-F3685C742A1B}" type="slidenum">
              <a:rPr lang="en-US" smtClean="0"/>
              <a:pPr>
                <a:defRPr/>
              </a:pPr>
              <a:t>‹#›</a:t>
            </a:fld>
            <a:endParaRPr lang="en-US" dirty="0"/>
          </a:p>
        </p:txBody>
      </p:sp>
    </p:spTree>
    <p:extLst>
      <p:ext uri="{BB962C8B-B14F-4D97-AF65-F5344CB8AC3E}">
        <p14:creationId xmlns:p14="http://schemas.microsoft.com/office/powerpoint/2010/main" val="209400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BB5ED-8EFD-4E6F-B81E-0EA7321F323D}"/>
              </a:ext>
            </a:extLst>
          </p:cNvPr>
          <p:cNvSpPr>
            <a:spLocks noGrp="1"/>
          </p:cNvSpPr>
          <p:nvPr>
            <p:ph type="ctrTitle"/>
          </p:nvPr>
        </p:nvSpPr>
        <p:spPr>
          <a:xfrm>
            <a:off x="1257300" y="1271588"/>
            <a:ext cx="7543800" cy="2706687"/>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7B0EE5B-41E6-40AA-B79D-CECCE2FD3287}"/>
              </a:ext>
            </a:extLst>
          </p:cNvPr>
          <p:cNvSpPr>
            <a:spLocks noGrp="1"/>
          </p:cNvSpPr>
          <p:nvPr>
            <p:ph type="subTitle" idx="1"/>
          </p:nvPr>
        </p:nvSpPr>
        <p:spPr>
          <a:xfrm>
            <a:off x="1257300" y="4083050"/>
            <a:ext cx="7543800" cy="1876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DD8A610-E51D-457C-9FA4-0177AD348507}"/>
              </a:ext>
            </a:extLst>
          </p:cNvPr>
          <p:cNvSpPr>
            <a:spLocks noGrp="1"/>
          </p:cNvSpPr>
          <p:nvPr>
            <p:ph type="dt" sz="half" idx="10"/>
          </p:nvPr>
        </p:nvSpPr>
        <p:spPr/>
        <p:txBody>
          <a:bodyPr/>
          <a:lstStyle/>
          <a:p>
            <a:fld id="{B64299CE-AC45-4C84-83C4-D802A969087C}" type="datetimeFigureOut">
              <a:rPr lang="en-US" smtClean="0"/>
              <a:t>6/2/2024</a:t>
            </a:fld>
            <a:endParaRPr lang="en-US"/>
          </a:p>
        </p:txBody>
      </p:sp>
      <p:sp>
        <p:nvSpPr>
          <p:cNvPr id="5" name="Footer Placeholder 4">
            <a:extLst>
              <a:ext uri="{FF2B5EF4-FFF2-40B4-BE49-F238E27FC236}">
                <a16:creationId xmlns:a16="http://schemas.microsoft.com/office/drawing/2014/main" id="{9732B586-54DA-453B-9634-57D7B6A500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BBD95-0751-400E-897F-45A19A3DCBEC}"/>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54855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36CCB-4965-4DC0-B102-DB983E29EE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124D93-154D-48E3-AC71-18543A3332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EE8A4A-1F3D-49EA-92BA-6015891B58EB}"/>
              </a:ext>
            </a:extLst>
          </p:cNvPr>
          <p:cNvSpPr>
            <a:spLocks noGrp="1"/>
          </p:cNvSpPr>
          <p:nvPr>
            <p:ph type="dt" sz="half" idx="10"/>
          </p:nvPr>
        </p:nvSpPr>
        <p:spPr/>
        <p:txBody>
          <a:bodyPr/>
          <a:lstStyle/>
          <a:p>
            <a:fld id="{B64299CE-AC45-4C84-83C4-D802A969087C}" type="datetimeFigureOut">
              <a:rPr lang="en-US" smtClean="0"/>
              <a:t>6/2/2024</a:t>
            </a:fld>
            <a:endParaRPr lang="en-US"/>
          </a:p>
        </p:txBody>
      </p:sp>
      <p:sp>
        <p:nvSpPr>
          <p:cNvPr id="5" name="Footer Placeholder 4">
            <a:extLst>
              <a:ext uri="{FF2B5EF4-FFF2-40B4-BE49-F238E27FC236}">
                <a16:creationId xmlns:a16="http://schemas.microsoft.com/office/drawing/2014/main" id="{28E896B4-1F5A-4A01-A385-857BDA87AE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D9CF2B-BC11-4ACB-9D91-DB5E7AAEF3C8}"/>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70948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01007-BBAE-4BB9-934E-4446291301E9}"/>
              </a:ext>
            </a:extLst>
          </p:cNvPr>
          <p:cNvSpPr>
            <a:spLocks noGrp="1"/>
          </p:cNvSpPr>
          <p:nvPr>
            <p:ph type="title"/>
          </p:nvPr>
        </p:nvSpPr>
        <p:spPr>
          <a:xfrm>
            <a:off x="685800" y="1938338"/>
            <a:ext cx="8675688" cy="3232150"/>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CCE3AA-29E4-4569-859D-EFFE73797BDB}"/>
              </a:ext>
            </a:extLst>
          </p:cNvPr>
          <p:cNvSpPr>
            <a:spLocks noGrp="1"/>
          </p:cNvSpPr>
          <p:nvPr>
            <p:ph type="body" idx="1"/>
          </p:nvPr>
        </p:nvSpPr>
        <p:spPr>
          <a:xfrm>
            <a:off x="685800" y="5200650"/>
            <a:ext cx="8675688" cy="1700213"/>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A63E3A-2582-4763-93EA-4B4F53B94915}"/>
              </a:ext>
            </a:extLst>
          </p:cNvPr>
          <p:cNvSpPr>
            <a:spLocks noGrp="1"/>
          </p:cNvSpPr>
          <p:nvPr>
            <p:ph type="dt" sz="half" idx="10"/>
          </p:nvPr>
        </p:nvSpPr>
        <p:spPr/>
        <p:txBody>
          <a:bodyPr/>
          <a:lstStyle/>
          <a:p>
            <a:fld id="{B64299CE-AC45-4C84-83C4-D802A969087C}" type="datetimeFigureOut">
              <a:rPr lang="en-US" smtClean="0"/>
              <a:t>6/2/2024</a:t>
            </a:fld>
            <a:endParaRPr lang="en-US"/>
          </a:p>
        </p:txBody>
      </p:sp>
      <p:sp>
        <p:nvSpPr>
          <p:cNvPr id="5" name="Footer Placeholder 4">
            <a:extLst>
              <a:ext uri="{FF2B5EF4-FFF2-40B4-BE49-F238E27FC236}">
                <a16:creationId xmlns:a16="http://schemas.microsoft.com/office/drawing/2014/main" id="{E7F68DC7-0C7F-40C4-862A-A4EB051F6C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FFE1C8-002F-4922-BD5B-A98C37FC15E5}"/>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247452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2" name="Holder 2"/>
          <p:cNvSpPr>
            <a:spLocks noGrp="1"/>
          </p:cNvSpPr>
          <p:nvPr>
            <p:ph type="title"/>
          </p:nvPr>
        </p:nvSpPr>
        <p:spPr>
          <a:xfrm>
            <a:off x="457200" y="89056"/>
            <a:ext cx="9144000" cy="1107996"/>
          </a:xfrm>
          <a:prstGeom prst="rect">
            <a:avLst/>
          </a:prstGeom>
          <a:solidFill>
            <a:srgbClr val="FFC000"/>
          </a:solidFill>
        </p:spPr>
        <p:txBody>
          <a:bodyPr wrap="square" lIns="0" tIns="0" rIns="0" bIns="0">
            <a:spAutoFit/>
          </a:bodyPr>
          <a:lstStyle>
            <a:lvl1pPr>
              <a:defRPr sz="3600" b="1" i="0">
                <a:solidFill>
                  <a:schemeClr val="tx1"/>
                </a:solidFill>
                <a:latin typeface="Arial Narrow"/>
                <a:cs typeface="Arial Narrow"/>
              </a:defRPr>
            </a:lvl1pPr>
          </a:lstStyle>
          <a:p>
            <a:br>
              <a:rPr lang="en-US" dirty="0"/>
            </a:br>
            <a:endParaRPr dirty="0"/>
          </a:p>
        </p:txBody>
      </p:sp>
      <p:sp>
        <p:nvSpPr>
          <p:cNvPr id="3" name="Holder 3"/>
          <p:cNvSpPr>
            <a:spLocks noGrp="1"/>
          </p:cNvSpPr>
          <p:nvPr>
            <p:ph type="body" idx="1"/>
          </p:nvPr>
        </p:nvSpPr>
        <p:spPr>
          <a:xfrm>
            <a:off x="457200" y="1136113"/>
            <a:ext cx="9144000" cy="5539978"/>
          </a:xfrm>
          <a:prstGeom prst="rect">
            <a:avLst/>
          </a:prstGeom>
        </p:spPr>
        <p:txBody>
          <a:bodyPr wrap="square" lIns="0" tIns="0" rIns="0" bIns="0">
            <a:spAutoFit/>
          </a:bodyPr>
          <a:lstStyle>
            <a:lvl1pPr>
              <a:defRPr sz="3000" b="0" i="0">
                <a:solidFill>
                  <a:schemeClr val="tx1"/>
                </a:solidFill>
                <a:latin typeface="Times New Roman"/>
                <a:cs typeface="Times New Roman"/>
              </a:defRPr>
            </a:lvl1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7" name="Picture 6">
            <a:extLst>
              <a:ext uri="{FF2B5EF4-FFF2-40B4-BE49-F238E27FC236}">
                <a16:creationId xmlns:a16="http://schemas.microsoft.com/office/drawing/2014/main" id="{E4C956D0-934A-438F-8E9F-78A3ADBEBC94}"/>
              </a:ext>
            </a:extLst>
          </p:cNvPr>
          <p:cNvPicPr>
            <a:picLocks noChangeAspect="1"/>
          </p:cNvPicPr>
          <p:nvPr userDrawn="1"/>
        </p:nvPicPr>
        <p:blipFill>
          <a:blip r:embed="rId8"/>
          <a:stretch>
            <a:fillRect/>
          </a:stretch>
        </p:blipFill>
        <p:spPr>
          <a:xfrm>
            <a:off x="659805" y="6773122"/>
            <a:ext cx="1999661" cy="445047"/>
          </a:xfrm>
          <a:prstGeom prst="rect">
            <a:avLst/>
          </a:prstGeom>
        </p:spPr>
      </p:pic>
      <p:sp>
        <p:nvSpPr>
          <p:cNvPr id="9" name="Rectangle 8">
            <a:extLst>
              <a:ext uri="{FF2B5EF4-FFF2-40B4-BE49-F238E27FC236}">
                <a16:creationId xmlns:a16="http://schemas.microsoft.com/office/drawing/2014/main" id="{AD2B594C-3A96-4933-87AB-06D65E3A1DE7}"/>
              </a:ext>
            </a:extLst>
          </p:cNvPr>
          <p:cNvSpPr/>
          <p:nvPr userDrawn="1"/>
        </p:nvSpPr>
        <p:spPr>
          <a:xfrm>
            <a:off x="457200" y="105460"/>
            <a:ext cx="9144000" cy="72097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B0ECE3A-7530-49CE-9997-00B980B14902}"/>
              </a:ext>
            </a:extLst>
          </p:cNvPr>
          <p:cNvSpPr txBox="1"/>
          <p:nvPr userDrawn="1"/>
        </p:nvSpPr>
        <p:spPr>
          <a:xfrm>
            <a:off x="9144000" y="7344709"/>
            <a:ext cx="609600" cy="369332"/>
          </a:xfrm>
          <a:prstGeom prst="rect">
            <a:avLst/>
          </a:prstGeom>
          <a:noFill/>
        </p:spPr>
        <p:txBody>
          <a:bodyPr wrap="square">
            <a:spAutoFit/>
          </a:bodyPr>
          <a:lstStyle/>
          <a:p>
            <a:fld id="{81D60167-4931-47E6-BA6A-407CBD079E47}" type="slidenum">
              <a:rPr kumimoji="0" lang="en-US" sz="1800" b="0" i="0" u="none" strike="noStrike" kern="1200" cap="none" spc="-5" normalizeH="0" baseline="0" noProof="0" smtClean="0">
                <a:ln>
                  <a:noFill/>
                </a:ln>
                <a:solidFill>
                  <a:prstClr val="black"/>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ctr">
        <a:defRPr sz="2400">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E141-29E1-49BB-ADAD-C70295FE3608}"/>
              </a:ext>
            </a:extLst>
          </p:cNvPr>
          <p:cNvSpPr>
            <a:spLocks noGrp="1"/>
          </p:cNvSpPr>
          <p:nvPr>
            <p:ph type="title"/>
          </p:nvPr>
        </p:nvSpPr>
        <p:spPr>
          <a:xfrm>
            <a:off x="692150" y="414338"/>
            <a:ext cx="8674100" cy="15017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9E889D9-1733-4A99-B655-CB8665DBC8E5}"/>
              </a:ext>
            </a:extLst>
          </p:cNvPr>
          <p:cNvSpPr>
            <a:spLocks noGrp="1"/>
          </p:cNvSpPr>
          <p:nvPr>
            <p:ph type="body" idx="1"/>
          </p:nvPr>
        </p:nvSpPr>
        <p:spPr>
          <a:xfrm>
            <a:off x="692150" y="2068513"/>
            <a:ext cx="8674100" cy="49323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FAB426-74FE-4214-993F-749E9C558326}"/>
              </a:ext>
            </a:extLst>
          </p:cNvPr>
          <p:cNvSpPr>
            <a:spLocks noGrp="1"/>
          </p:cNvSpPr>
          <p:nvPr>
            <p:ph type="dt" sz="half" idx="2"/>
          </p:nvPr>
        </p:nvSpPr>
        <p:spPr>
          <a:xfrm>
            <a:off x="692150" y="7204075"/>
            <a:ext cx="2262188" cy="414338"/>
          </a:xfrm>
          <a:prstGeom prst="rect">
            <a:avLst/>
          </a:prstGeom>
        </p:spPr>
        <p:txBody>
          <a:bodyPr vert="horz" lIns="91440" tIns="45720" rIns="91440" bIns="45720" rtlCol="0" anchor="ctr"/>
          <a:lstStyle>
            <a:lvl1pPr algn="l">
              <a:defRPr sz="1200">
                <a:solidFill>
                  <a:schemeClr val="tx1">
                    <a:tint val="75000"/>
                  </a:schemeClr>
                </a:solidFill>
              </a:defRPr>
            </a:lvl1pPr>
          </a:lstStyle>
          <a:p>
            <a:fld id="{B64299CE-AC45-4C84-83C4-D802A969087C}" type="datetimeFigureOut">
              <a:rPr lang="en-US" smtClean="0"/>
              <a:t>6/2/2024</a:t>
            </a:fld>
            <a:endParaRPr lang="en-US"/>
          </a:p>
        </p:txBody>
      </p:sp>
      <p:sp>
        <p:nvSpPr>
          <p:cNvPr id="5" name="Footer Placeholder 4">
            <a:extLst>
              <a:ext uri="{FF2B5EF4-FFF2-40B4-BE49-F238E27FC236}">
                <a16:creationId xmlns:a16="http://schemas.microsoft.com/office/drawing/2014/main" id="{16B36681-E6FB-4DB2-AD94-9CCA029E0AD1}"/>
              </a:ext>
            </a:extLst>
          </p:cNvPr>
          <p:cNvSpPr>
            <a:spLocks noGrp="1"/>
          </p:cNvSpPr>
          <p:nvPr>
            <p:ph type="ftr" sz="quarter" idx="3"/>
          </p:nvPr>
        </p:nvSpPr>
        <p:spPr>
          <a:xfrm>
            <a:off x="3332163" y="7204075"/>
            <a:ext cx="3394075" cy="41433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ACC3695-EB46-4DE1-A7D5-4C54609AEBD0}"/>
              </a:ext>
            </a:extLst>
          </p:cNvPr>
          <p:cNvSpPr>
            <a:spLocks noGrp="1"/>
          </p:cNvSpPr>
          <p:nvPr>
            <p:ph type="sldNum" sz="quarter" idx="4"/>
          </p:nvPr>
        </p:nvSpPr>
        <p:spPr>
          <a:xfrm>
            <a:off x="7104063" y="7204075"/>
            <a:ext cx="2262187" cy="414338"/>
          </a:xfrm>
          <a:prstGeom prst="rect">
            <a:avLst/>
          </a:prstGeom>
        </p:spPr>
        <p:txBody>
          <a:bodyPr vert="horz" lIns="91440" tIns="45720" rIns="91440" bIns="45720" rtlCol="0" anchor="ctr"/>
          <a:lstStyle>
            <a:lvl1pPr algn="r">
              <a:defRPr sz="1200">
                <a:solidFill>
                  <a:schemeClr val="tx1">
                    <a:tint val="75000"/>
                  </a:schemeClr>
                </a:solidFill>
              </a:defRPr>
            </a:lvl1pPr>
          </a:lstStyle>
          <a:p>
            <a:fld id="{E5C3AC2D-216D-4317-B2CF-BB0BA747B1C0}" type="slidenum">
              <a:rPr lang="en-US" smtClean="0"/>
              <a:t>‹#›</a:t>
            </a:fld>
            <a:endParaRPr lang="en-US"/>
          </a:p>
        </p:txBody>
      </p:sp>
    </p:spTree>
    <p:extLst>
      <p:ext uri="{BB962C8B-B14F-4D97-AF65-F5344CB8AC3E}">
        <p14:creationId xmlns:p14="http://schemas.microsoft.com/office/powerpoint/2010/main" val="222431263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457200" y="152400"/>
            <a:ext cx="9144000" cy="677108"/>
          </a:xfrm>
        </p:spPr>
        <p:txBody>
          <a:bodyPr/>
          <a:lstStyle/>
          <a:p>
            <a:pPr eaLnBrk="1" hangingPunct="1"/>
            <a:r>
              <a:rPr lang="en-US" sz="4400" b="1" dirty="0"/>
              <a:t>CYBR 3323</a:t>
            </a:r>
            <a:r>
              <a:rPr lang="en-US" sz="4400" dirty="0"/>
              <a:t> </a:t>
            </a:r>
          </a:p>
        </p:txBody>
      </p:sp>
      <p:sp>
        <p:nvSpPr>
          <p:cNvPr id="4" name="TextBox 3">
            <a:extLst>
              <a:ext uri="{FF2B5EF4-FFF2-40B4-BE49-F238E27FC236}">
                <a16:creationId xmlns:a16="http://schemas.microsoft.com/office/drawing/2014/main" id="{5A96E43C-BC2B-4307-BAFC-C98478CDD153}"/>
              </a:ext>
            </a:extLst>
          </p:cNvPr>
          <p:cNvSpPr txBox="1"/>
          <p:nvPr/>
        </p:nvSpPr>
        <p:spPr>
          <a:xfrm>
            <a:off x="685800" y="3579968"/>
            <a:ext cx="8915400" cy="1077218"/>
          </a:xfrm>
          <a:prstGeom prst="rect">
            <a:avLst/>
          </a:prstGeom>
          <a:noFill/>
        </p:spPr>
        <p:txBody>
          <a:bodyPr wrap="square">
            <a:spAutoFit/>
          </a:bodyPr>
          <a:lstStyle/>
          <a:p>
            <a:br>
              <a:rPr lang="en-US" sz="3200" b="1" dirty="0"/>
            </a:br>
            <a:r>
              <a:rPr lang="en-US" sz="3200" b="1" dirty="0"/>
              <a:t>SDLC</a:t>
            </a:r>
          </a:p>
        </p:txBody>
      </p:sp>
      <p:sp>
        <p:nvSpPr>
          <p:cNvPr id="5" name="TextBox 4">
            <a:extLst>
              <a:ext uri="{FF2B5EF4-FFF2-40B4-BE49-F238E27FC236}">
                <a16:creationId xmlns:a16="http://schemas.microsoft.com/office/drawing/2014/main" id="{DB3D25ED-B556-405F-BEA0-E96BA17908A1}"/>
              </a:ext>
            </a:extLst>
          </p:cNvPr>
          <p:cNvSpPr txBox="1"/>
          <p:nvPr/>
        </p:nvSpPr>
        <p:spPr>
          <a:xfrm>
            <a:off x="685800" y="6172200"/>
            <a:ext cx="8587154"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Created by: Vande Ven, Susan and Morrow, Darin. Kennesaw State University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B9802-526E-4E4C-81D3-020F44C7DED4}"/>
              </a:ext>
            </a:extLst>
          </p:cNvPr>
          <p:cNvSpPr>
            <a:spLocks noGrp="1"/>
          </p:cNvSpPr>
          <p:nvPr>
            <p:ph type="title"/>
          </p:nvPr>
        </p:nvSpPr>
        <p:spPr>
          <a:xfrm>
            <a:off x="474450" y="132839"/>
            <a:ext cx="9126750" cy="553998"/>
          </a:xfrm>
        </p:spPr>
        <p:txBody>
          <a:bodyPr/>
          <a:lstStyle/>
          <a:p>
            <a:r>
              <a:rPr lang="en-US" dirty="0"/>
              <a:t>Prototyping</a:t>
            </a:r>
          </a:p>
        </p:txBody>
      </p:sp>
      <p:sp>
        <p:nvSpPr>
          <p:cNvPr id="426" name="TextBox 425">
            <a:extLst>
              <a:ext uri="{FF2B5EF4-FFF2-40B4-BE49-F238E27FC236}">
                <a16:creationId xmlns:a16="http://schemas.microsoft.com/office/drawing/2014/main" id="{BAED7F54-503B-4D05-BBC2-9B1C31D9504F}"/>
              </a:ext>
            </a:extLst>
          </p:cNvPr>
          <p:cNvSpPr txBox="1"/>
          <p:nvPr/>
        </p:nvSpPr>
        <p:spPr>
          <a:xfrm>
            <a:off x="838200" y="990600"/>
            <a:ext cx="8610600" cy="2308324"/>
          </a:xfrm>
          <a:prstGeom prst="rect">
            <a:avLst/>
          </a:prstGeom>
          <a:noFill/>
        </p:spPr>
        <p:txBody>
          <a:bodyPr wrap="square">
            <a:spAutoFit/>
          </a:bodyPr>
          <a:lstStyle/>
          <a:p>
            <a:pPr marL="235744" indent="-235744" defTabSz="377190">
              <a:buFont typeface="Arial" panose="020B0604020202020204" pitchFamily="34" charset="0"/>
              <a:buChar char="•"/>
              <a:defRPr/>
            </a:pPr>
            <a:r>
              <a:rPr lang="en-US" sz="2400" dirty="0">
                <a:solidFill>
                  <a:prstClr val="black"/>
                </a:solidFill>
              </a:rPr>
              <a:t>Prototyping is a small iterative deployment model </a:t>
            </a:r>
          </a:p>
          <a:p>
            <a:pPr marL="235744" indent="-235744" defTabSz="377190">
              <a:buFont typeface="Arial" panose="020B0604020202020204" pitchFamily="34" charset="0"/>
              <a:buChar char="•"/>
              <a:defRPr/>
            </a:pPr>
            <a:r>
              <a:rPr lang="en-US" sz="2400" dirty="0">
                <a:solidFill>
                  <a:prstClr val="black"/>
                </a:solidFill>
              </a:rPr>
              <a:t>You build a less sophisticated set of requirements and quickly construct</a:t>
            </a:r>
          </a:p>
          <a:p>
            <a:pPr marL="235744" indent="-235744" defTabSz="377190">
              <a:buFont typeface="Arial" panose="020B0604020202020204" pitchFamily="34" charset="0"/>
              <a:buChar char="•"/>
              <a:defRPr/>
            </a:pPr>
            <a:r>
              <a:rPr lang="en-US" sz="2400" dirty="0">
                <a:solidFill>
                  <a:prstClr val="black"/>
                </a:solidFill>
              </a:rPr>
              <a:t>Prototypes may or may not actually deploy depending on functionality</a:t>
            </a:r>
          </a:p>
          <a:p>
            <a:pPr marL="235744" indent="-235744" defTabSz="377190">
              <a:buFont typeface="Arial" panose="020B0604020202020204" pitchFamily="34" charset="0"/>
              <a:buChar char="•"/>
              <a:defRPr/>
            </a:pPr>
            <a:r>
              <a:rPr lang="en-US" sz="2400" dirty="0">
                <a:solidFill>
                  <a:prstClr val="black"/>
                </a:solidFill>
              </a:rPr>
              <a:t>Sometimes called a Proof of Concept (POC)</a:t>
            </a:r>
          </a:p>
        </p:txBody>
      </p:sp>
      <p:pic>
        <p:nvPicPr>
          <p:cNvPr id="3" name="Picture 2" descr="Diagram that shows rapid prototyp[ing as several iterations of refinement before delivery&#10;&#10;Rapid Prototyping[Online image]. (2022). Retrieved March 12, 2022, from https://melsatar.blog/2018/02/16/the-waterfall-model-a-different-perspective/ &#10;&#10;">
            <a:extLst>
              <a:ext uri="{FF2B5EF4-FFF2-40B4-BE49-F238E27FC236}">
                <a16:creationId xmlns:a16="http://schemas.microsoft.com/office/drawing/2014/main" id="{EE7441BF-8495-494E-A86A-E459EBD265EB}"/>
              </a:ext>
            </a:extLst>
          </p:cNvPr>
          <p:cNvPicPr>
            <a:picLocks noChangeAspect="1"/>
          </p:cNvPicPr>
          <p:nvPr/>
        </p:nvPicPr>
        <p:blipFill>
          <a:blip r:embed="rId2"/>
          <a:stretch>
            <a:fillRect/>
          </a:stretch>
        </p:blipFill>
        <p:spPr>
          <a:xfrm>
            <a:off x="2362200" y="3375124"/>
            <a:ext cx="5239111" cy="2933902"/>
          </a:xfrm>
          <a:prstGeom prst="rect">
            <a:avLst/>
          </a:prstGeom>
        </p:spPr>
      </p:pic>
      <p:sp>
        <p:nvSpPr>
          <p:cNvPr id="428" name="TextBox 427">
            <a:extLst>
              <a:ext uri="{FF2B5EF4-FFF2-40B4-BE49-F238E27FC236}">
                <a16:creationId xmlns:a16="http://schemas.microsoft.com/office/drawing/2014/main" id="{A1E34278-FF03-421F-B224-53BECF54E4B4}"/>
              </a:ext>
            </a:extLst>
          </p:cNvPr>
          <p:cNvSpPr txBox="1"/>
          <p:nvPr/>
        </p:nvSpPr>
        <p:spPr>
          <a:xfrm>
            <a:off x="732525" y="6303164"/>
            <a:ext cx="8610600" cy="253916"/>
          </a:xfrm>
          <a:prstGeom prst="rect">
            <a:avLst/>
          </a:prstGeom>
          <a:noFill/>
        </p:spPr>
        <p:txBody>
          <a:bodyPr wrap="square">
            <a:spAutoFit/>
          </a:bodyPr>
          <a:lstStyle/>
          <a:p>
            <a:r>
              <a:rPr lang="en-US" sz="1050" dirty="0"/>
              <a:t>Rapid Prototyping[Online image]. (2022). Retrieved March 12, 2022, from https://melsatar.blog/2018/02/16/the-waterfall-model-a-different-perspective/ </a:t>
            </a:r>
          </a:p>
        </p:txBody>
      </p:sp>
    </p:spTree>
    <p:extLst>
      <p:ext uri="{BB962C8B-B14F-4D97-AF65-F5344CB8AC3E}">
        <p14:creationId xmlns:p14="http://schemas.microsoft.com/office/powerpoint/2010/main" val="1711079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12480-35AA-4464-8803-E70BF946699C}"/>
              </a:ext>
            </a:extLst>
          </p:cNvPr>
          <p:cNvSpPr>
            <a:spLocks noGrp="1"/>
          </p:cNvSpPr>
          <p:nvPr>
            <p:ph type="title"/>
          </p:nvPr>
        </p:nvSpPr>
        <p:spPr>
          <a:xfrm>
            <a:off x="474450" y="132839"/>
            <a:ext cx="9126750" cy="1107996"/>
          </a:xfrm>
        </p:spPr>
        <p:txBody>
          <a:bodyPr/>
          <a:lstStyle/>
          <a:p>
            <a:r>
              <a:rPr lang="en-US" dirty="0"/>
              <a:t>Prototyping Model</a:t>
            </a:r>
            <a:br>
              <a:rPr lang="en-US" dirty="0"/>
            </a:br>
            <a:endParaRPr lang="en-US" dirty="0"/>
          </a:p>
        </p:txBody>
      </p:sp>
      <p:sp>
        <p:nvSpPr>
          <p:cNvPr id="3" name="Content Placeholder 2">
            <a:extLst>
              <a:ext uri="{FF2B5EF4-FFF2-40B4-BE49-F238E27FC236}">
                <a16:creationId xmlns:a16="http://schemas.microsoft.com/office/drawing/2014/main" id="{6D2D31AA-F2A6-4755-AB66-121E2D963A5A}"/>
              </a:ext>
            </a:extLst>
          </p:cNvPr>
          <p:cNvSpPr>
            <a:spLocks noGrp="1"/>
          </p:cNvSpPr>
          <p:nvPr>
            <p:ph idx="1"/>
          </p:nvPr>
        </p:nvSpPr>
        <p:spPr/>
        <p:txBody>
          <a:bodyPr>
            <a:normAutofit fontScale="85000" lnSpcReduction="20000"/>
          </a:bodyPr>
          <a:lstStyle/>
          <a:p>
            <a:pPr marL="796671" indent="-457200">
              <a:buFont typeface="Arial" panose="020B0604020202020204" pitchFamily="34" charset="0"/>
              <a:buChar char="•"/>
              <a:defRPr/>
            </a:pPr>
            <a:r>
              <a:rPr lang="en-US" sz="2800" dirty="0">
                <a:latin typeface="+mj-lt"/>
              </a:rPr>
              <a:t>Identify basic requirements</a:t>
            </a:r>
          </a:p>
          <a:p>
            <a:pPr marL="1068248" lvl="1" indent="-457200">
              <a:buFont typeface="Arial" panose="020B0604020202020204" pitchFamily="34" charset="0"/>
              <a:buChar char="•"/>
              <a:defRPr/>
            </a:pPr>
            <a:r>
              <a:rPr lang="en-US" sz="2800" dirty="0">
                <a:latin typeface="+mj-lt"/>
              </a:rPr>
              <a:t>Including input and output info</a:t>
            </a:r>
          </a:p>
          <a:p>
            <a:pPr marL="1068248" lvl="1" indent="-457200">
              <a:buFont typeface="Arial" panose="020B0604020202020204" pitchFamily="34" charset="0"/>
              <a:buChar char="•"/>
              <a:defRPr/>
            </a:pPr>
            <a:r>
              <a:rPr lang="en-US" sz="2800" dirty="0">
                <a:latin typeface="+mj-lt"/>
              </a:rPr>
              <a:t>Details (e.g., security) generally ignored but shouldn’t be</a:t>
            </a:r>
          </a:p>
          <a:p>
            <a:pPr marL="1068248" lvl="1" indent="-457200">
              <a:buFont typeface="Arial" panose="020B0604020202020204" pitchFamily="34" charset="0"/>
              <a:buChar char="•"/>
              <a:defRPr/>
            </a:pPr>
            <a:endParaRPr lang="en-US" sz="2800" dirty="0">
              <a:latin typeface="+mj-lt"/>
            </a:endParaRPr>
          </a:p>
          <a:p>
            <a:pPr marL="796671" indent="-457200">
              <a:buFont typeface="Arial" panose="020B0604020202020204" pitchFamily="34" charset="0"/>
              <a:buChar char="•"/>
              <a:defRPr/>
            </a:pPr>
            <a:r>
              <a:rPr lang="en-US" sz="2800" dirty="0">
                <a:latin typeface="+mj-lt"/>
              </a:rPr>
              <a:t>Develop initial prototype</a:t>
            </a:r>
          </a:p>
          <a:p>
            <a:pPr marL="1068248" lvl="1" indent="-457200">
              <a:buFont typeface="Arial" panose="020B0604020202020204" pitchFamily="34" charset="0"/>
              <a:buChar char="•"/>
              <a:defRPr/>
            </a:pPr>
            <a:r>
              <a:rPr lang="en-US" sz="2800" dirty="0">
                <a:latin typeface="+mj-lt"/>
              </a:rPr>
              <a:t>UI could be first</a:t>
            </a:r>
          </a:p>
          <a:p>
            <a:pPr marL="1068248" lvl="1" indent="-457200">
              <a:buFont typeface="Arial" panose="020B0604020202020204" pitchFamily="34" charset="0"/>
              <a:buChar char="•"/>
              <a:defRPr/>
            </a:pPr>
            <a:r>
              <a:rPr lang="en-US" sz="2800" dirty="0">
                <a:latin typeface="+mj-lt"/>
              </a:rPr>
              <a:t>No integration</a:t>
            </a:r>
          </a:p>
          <a:p>
            <a:pPr marL="1068248" lvl="1" indent="-457200">
              <a:buFont typeface="Arial" panose="020B0604020202020204" pitchFamily="34" charset="0"/>
              <a:buChar char="•"/>
              <a:defRPr/>
            </a:pPr>
            <a:r>
              <a:rPr lang="en-US" sz="2800" dirty="0">
                <a:latin typeface="+mj-lt"/>
              </a:rPr>
              <a:t>Not connected to back ends</a:t>
            </a:r>
          </a:p>
          <a:p>
            <a:pPr marL="1068248" lvl="1" indent="-457200">
              <a:buFont typeface="Arial" panose="020B0604020202020204" pitchFamily="34" charset="0"/>
              <a:buChar char="•"/>
              <a:defRPr/>
            </a:pPr>
            <a:endParaRPr lang="en-US" sz="2800" dirty="0">
              <a:latin typeface="+mj-lt"/>
            </a:endParaRPr>
          </a:p>
          <a:p>
            <a:pPr marL="796671" indent="-457200">
              <a:buFont typeface="Arial" panose="020B0604020202020204" pitchFamily="34" charset="0"/>
              <a:buChar char="•"/>
              <a:defRPr/>
            </a:pPr>
            <a:r>
              <a:rPr lang="en-US" sz="2800" dirty="0">
                <a:latin typeface="+mj-lt"/>
              </a:rPr>
              <a:t>Review</a:t>
            </a:r>
          </a:p>
          <a:p>
            <a:pPr marL="1068248" lvl="1" indent="-457200">
              <a:buFont typeface="Arial" panose="020B0604020202020204" pitchFamily="34" charset="0"/>
              <a:buChar char="•"/>
              <a:defRPr/>
            </a:pPr>
            <a:r>
              <a:rPr lang="en-US" sz="2800" dirty="0">
                <a:latin typeface="+mj-lt"/>
              </a:rPr>
              <a:t>Customers or End –users review and give feedback</a:t>
            </a:r>
          </a:p>
          <a:p>
            <a:pPr marL="1068248" lvl="1" indent="-457200">
              <a:buFont typeface="Arial" panose="020B0604020202020204" pitchFamily="34" charset="0"/>
              <a:buChar char="•"/>
              <a:defRPr/>
            </a:pPr>
            <a:r>
              <a:rPr lang="en-US" sz="2800" dirty="0">
                <a:latin typeface="+mj-lt"/>
              </a:rPr>
              <a:t>Visual reviews</a:t>
            </a:r>
          </a:p>
          <a:p>
            <a:pPr marL="1068248" lvl="1" indent="-457200">
              <a:buFont typeface="Arial" panose="020B0604020202020204" pitchFamily="34" charset="0"/>
              <a:buChar char="•"/>
              <a:defRPr/>
            </a:pPr>
            <a:endParaRPr lang="en-US" sz="2800" dirty="0">
              <a:latin typeface="+mj-lt"/>
            </a:endParaRPr>
          </a:p>
          <a:p>
            <a:pPr marL="796671" indent="-457200">
              <a:buFont typeface="Arial" panose="020B0604020202020204" pitchFamily="34" charset="0"/>
              <a:buChar char="•"/>
              <a:defRPr/>
            </a:pPr>
            <a:r>
              <a:rPr lang="en-US" sz="2800" dirty="0">
                <a:latin typeface="+mj-lt"/>
              </a:rPr>
              <a:t>Revise and enhance the prototype &amp; specs</a:t>
            </a:r>
          </a:p>
          <a:p>
            <a:pPr marL="1068248" lvl="1" indent="-457200">
              <a:buFont typeface="Arial" panose="020B0604020202020204" pitchFamily="34" charset="0"/>
              <a:buChar char="•"/>
              <a:defRPr/>
            </a:pPr>
            <a:r>
              <a:rPr lang="en-US" sz="2800" dirty="0">
                <a:latin typeface="+mj-lt"/>
              </a:rPr>
              <a:t>Negotiation about scope of contract may be necessary</a:t>
            </a:r>
          </a:p>
          <a:p>
            <a:pPr marL="1068248" lvl="1" indent="-457200">
              <a:buFont typeface="Arial" panose="020B0604020202020204" pitchFamily="34" charset="0"/>
              <a:buChar char="•"/>
              <a:defRPr/>
            </a:pPr>
            <a:r>
              <a:rPr lang="en-US" sz="2800" dirty="0">
                <a:latin typeface="+mj-lt"/>
              </a:rPr>
              <a:t>Sometimes prototypes can be leveraged; sometimes not</a:t>
            </a:r>
          </a:p>
          <a:p>
            <a:endParaRPr lang="en-US" dirty="0"/>
          </a:p>
        </p:txBody>
      </p:sp>
    </p:spTree>
    <p:extLst>
      <p:ext uri="{BB962C8B-B14F-4D97-AF65-F5344CB8AC3E}">
        <p14:creationId xmlns:p14="http://schemas.microsoft.com/office/powerpoint/2010/main" val="3509918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730BC-E889-4420-8173-51C90BCDDD94}"/>
              </a:ext>
            </a:extLst>
          </p:cNvPr>
          <p:cNvSpPr>
            <a:spLocks noGrp="1"/>
          </p:cNvSpPr>
          <p:nvPr>
            <p:ph type="title"/>
          </p:nvPr>
        </p:nvSpPr>
        <p:spPr>
          <a:xfrm>
            <a:off x="457200" y="152400"/>
            <a:ext cx="9144000" cy="1093589"/>
          </a:xfrm>
        </p:spPr>
        <p:txBody>
          <a:bodyPr>
            <a:normAutofit fontScale="90000"/>
          </a:bodyPr>
          <a:lstStyle/>
          <a:p>
            <a:r>
              <a:rPr lang="en-US" dirty="0"/>
              <a:t>Prototyping</a:t>
            </a:r>
            <a:br>
              <a:rPr lang="en-US" dirty="0"/>
            </a:br>
            <a:r>
              <a:rPr lang="en-US" dirty="0"/>
              <a:t>Advantages &amp; Disadvantages</a:t>
            </a:r>
            <a:br>
              <a:rPr lang="en-US" dirty="0"/>
            </a:br>
            <a:endParaRPr lang="en-US" dirty="0"/>
          </a:p>
        </p:txBody>
      </p:sp>
      <p:sp>
        <p:nvSpPr>
          <p:cNvPr id="4" name="TextBox 3">
            <a:extLst>
              <a:ext uri="{FF2B5EF4-FFF2-40B4-BE49-F238E27FC236}">
                <a16:creationId xmlns:a16="http://schemas.microsoft.com/office/drawing/2014/main" id="{DD16E313-CCB2-5B1B-01C3-FF4C0B2BDA2B}"/>
              </a:ext>
            </a:extLst>
          </p:cNvPr>
          <p:cNvSpPr txBox="1"/>
          <p:nvPr/>
        </p:nvSpPr>
        <p:spPr>
          <a:xfrm>
            <a:off x="914400" y="1981200"/>
            <a:ext cx="5029200" cy="2862322"/>
          </a:xfrm>
          <a:prstGeom prst="rect">
            <a:avLst/>
          </a:prstGeom>
          <a:noFill/>
        </p:spPr>
        <p:txBody>
          <a:bodyPr wrap="square">
            <a:spAutoFit/>
          </a:bodyPr>
          <a:lstStyle/>
          <a:p>
            <a:r>
              <a:rPr lang="en-US" b="1" dirty="0"/>
              <a:t>Some Advantages of Prototyping</a:t>
            </a:r>
            <a:endParaRPr lang="en-US" dirty="0"/>
          </a:p>
          <a:p>
            <a:pPr marL="285750" indent="-285750">
              <a:buFont typeface="Arial" panose="020B0604020202020204" pitchFamily="34" charset="0"/>
              <a:buChar char="•"/>
            </a:pPr>
            <a:r>
              <a:rPr lang="en-US" dirty="0"/>
              <a:t>Reduced time and costs</a:t>
            </a:r>
          </a:p>
          <a:p>
            <a:pPr marL="285750" indent="-285750">
              <a:buFont typeface="Arial" panose="020B0604020202020204" pitchFamily="34" charset="0"/>
              <a:buChar char="•"/>
            </a:pPr>
            <a:r>
              <a:rPr lang="en-US" dirty="0"/>
              <a:t>Improved and increased user involvement</a:t>
            </a:r>
          </a:p>
          <a:p>
            <a:pPr marL="285750" indent="-285750">
              <a:buFont typeface="Arial" panose="020B0604020202020204" pitchFamily="34" charset="0"/>
              <a:buChar char="•"/>
            </a:pPr>
            <a:r>
              <a:rPr lang="en-US" dirty="0"/>
              <a:t>Reduced time and costs</a:t>
            </a:r>
          </a:p>
          <a:p>
            <a:endParaRPr lang="en-US" dirty="0"/>
          </a:p>
          <a:p>
            <a:r>
              <a:rPr lang="en-US" b="1" dirty="0"/>
              <a:t>Some Disadvantages of Prototyping</a:t>
            </a:r>
            <a:endParaRPr lang="en-US" dirty="0"/>
          </a:p>
          <a:p>
            <a:pPr marL="285750" indent="-285750">
              <a:buFont typeface="Arial" panose="020B0604020202020204" pitchFamily="34" charset="0"/>
              <a:buChar char="•"/>
            </a:pPr>
            <a:r>
              <a:rPr lang="en-US" dirty="0"/>
              <a:t>Insufficient analysis</a:t>
            </a:r>
          </a:p>
          <a:p>
            <a:pPr marL="285750" indent="-285750">
              <a:buFont typeface="Arial" panose="020B0604020202020204" pitchFamily="34" charset="0"/>
              <a:buChar char="•"/>
            </a:pPr>
            <a:r>
              <a:rPr lang="en-US" dirty="0"/>
              <a:t>Developer misunderstanding of user objectives </a:t>
            </a:r>
          </a:p>
          <a:p>
            <a:pPr marL="285750" indent="-285750">
              <a:buFont typeface="Arial" panose="020B0604020202020204" pitchFamily="34" charset="0"/>
              <a:buChar char="•"/>
            </a:pPr>
            <a:r>
              <a:rPr lang="en-US" dirty="0"/>
              <a:t>Excessive Development Time</a:t>
            </a:r>
          </a:p>
          <a:p>
            <a:endParaRPr lang="en-US" dirty="0"/>
          </a:p>
        </p:txBody>
      </p:sp>
    </p:spTree>
    <p:extLst>
      <p:ext uri="{BB962C8B-B14F-4D97-AF65-F5344CB8AC3E}">
        <p14:creationId xmlns:p14="http://schemas.microsoft.com/office/powerpoint/2010/main" val="2510318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81AA7-C7B0-4F48-9F38-F04A97BE7357}"/>
              </a:ext>
            </a:extLst>
          </p:cNvPr>
          <p:cNvSpPr>
            <a:spLocks noGrp="1"/>
          </p:cNvSpPr>
          <p:nvPr>
            <p:ph type="title"/>
          </p:nvPr>
        </p:nvSpPr>
        <p:spPr>
          <a:xfrm>
            <a:off x="474450" y="132839"/>
            <a:ext cx="9126750" cy="553998"/>
          </a:xfrm>
        </p:spPr>
        <p:txBody>
          <a:bodyPr/>
          <a:lstStyle/>
          <a:p>
            <a:r>
              <a:rPr lang="en-US" dirty="0"/>
              <a:t>Spiral Method</a:t>
            </a:r>
          </a:p>
        </p:txBody>
      </p:sp>
      <p:sp>
        <p:nvSpPr>
          <p:cNvPr id="6" name="TextBox 5">
            <a:extLst>
              <a:ext uri="{FF2B5EF4-FFF2-40B4-BE49-F238E27FC236}">
                <a16:creationId xmlns:a16="http://schemas.microsoft.com/office/drawing/2014/main" id="{9AF681A9-FBF3-4059-9436-FC5DD3C417C0}"/>
              </a:ext>
            </a:extLst>
          </p:cNvPr>
          <p:cNvSpPr txBox="1"/>
          <p:nvPr/>
        </p:nvSpPr>
        <p:spPr>
          <a:xfrm>
            <a:off x="1143000" y="6172200"/>
            <a:ext cx="8610600" cy="253916"/>
          </a:xfrm>
          <a:prstGeom prst="rect">
            <a:avLst/>
          </a:prstGeom>
          <a:noFill/>
        </p:spPr>
        <p:txBody>
          <a:bodyPr wrap="square">
            <a:spAutoFit/>
          </a:bodyPr>
          <a:lstStyle/>
          <a:p>
            <a:r>
              <a:rPr lang="en-US" sz="1050" dirty="0"/>
              <a:t>Spiral SDLC [Online image]. (2022). Retrieved August 23, 2022, from https://www.tutorialspoint.com/sdlc/sdlc_spiral_model.htm</a:t>
            </a:r>
          </a:p>
        </p:txBody>
      </p:sp>
      <p:pic>
        <p:nvPicPr>
          <p:cNvPr id="1026" name="Picture 2" descr="SDLC Spiral Model">
            <a:extLst>
              <a:ext uri="{FF2B5EF4-FFF2-40B4-BE49-F238E27FC236}">
                <a16:creationId xmlns:a16="http://schemas.microsoft.com/office/drawing/2014/main" id="{5174989D-04CF-52EA-F361-9342248B90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143518"/>
            <a:ext cx="52578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39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81AA7-C7B0-4F48-9F38-F04A97BE7357}"/>
              </a:ext>
            </a:extLst>
          </p:cNvPr>
          <p:cNvSpPr>
            <a:spLocks noGrp="1"/>
          </p:cNvSpPr>
          <p:nvPr>
            <p:ph type="title"/>
          </p:nvPr>
        </p:nvSpPr>
        <p:spPr>
          <a:xfrm>
            <a:off x="474450" y="132839"/>
            <a:ext cx="9126750" cy="553998"/>
          </a:xfrm>
        </p:spPr>
        <p:txBody>
          <a:bodyPr/>
          <a:lstStyle/>
          <a:p>
            <a:r>
              <a:rPr lang="en-US" dirty="0"/>
              <a:t>Spiral Method Defined</a:t>
            </a:r>
          </a:p>
        </p:txBody>
      </p:sp>
      <p:sp>
        <p:nvSpPr>
          <p:cNvPr id="7" name="Rectangle 1">
            <a:extLst>
              <a:ext uri="{FF2B5EF4-FFF2-40B4-BE49-F238E27FC236}">
                <a16:creationId xmlns:a16="http://schemas.microsoft.com/office/drawing/2014/main" id="{71D02629-36BD-0B96-5A92-925F553FC15E}"/>
              </a:ext>
            </a:extLst>
          </p:cNvPr>
          <p:cNvSpPr>
            <a:spLocks noChangeArrowheads="1"/>
          </p:cNvSpPr>
          <p:nvPr/>
        </p:nvSpPr>
        <p:spPr bwMode="auto">
          <a:xfrm>
            <a:off x="647700" y="819675"/>
            <a:ext cx="8763000" cy="571658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36463" tIns="0" rIns="0" bIns="144417"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kumimoji="0" lang="en-US" altLang="en-US" b="0" i="0" u="none" strike="noStrike" cap="none" normalizeH="0" baseline="0" dirty="0">
                <a:ln>
                  <a:noFill/>
                </a:ln>
                <a:solidFill>
                  <a:schemeClr val="tx1"/>
                </a:solidFill>
                <a:effectLst/>
              </a:rPr>
              <a:t>Identification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b="0" i="0" u="none" strike="noStrike" cap="none" normalizeH="0" baseline="0" dirty="0">
                <a:ln>
                  <a:noFill/>
                </a:ln>
                <a:solidFill>
                  <a:schemeClr val="tx1"/>
                </a:solidFill>
                <a:effectLst/>
              </a:rPr>
              <a:t>G</a:t>
            </a:r>
            <a:r>
              <a:rPr kumimoji="0" lang="en-US" altLang="en-US" b="0" i="0" u="none" strike="noStrike" cap="none" normalizeH="0" baseline="0" dirty="0">
                <a:ln>
                  <a:noFill/>
                </a:ln>
                <a:solidFill>
                  <a:srgbClr val="000000"/>
                </a:solidFill>
                <a:effectLst/>
              </a:rPr>
              <a:t>athering the business requirements in the baseline spiral.</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dirty="0">
                <a:solidFill>
                  <a:srgbClr val="000000"/>
                </a:solidFill>
              </a:rPr>
              <a:t>S</a:t>
            </a:r>
            <a:r>
              <a:rPr kumimoji="0" lang="en-US" altLang="en-US" b="0" i="0" u="none" strike="noStrike" cap="none" normalizeH="0" baseline="0" dirty="0">
                <a:ln>
                  <a:noFill/>
                </a:ln>
                <a:solidFill>
                  <a:srgbClr val="000000"/>
                </a:solidFill>
                <a:effectLst/>
              </a:rPr>
              <a:t>ubsequent spirals as the product matures, identification of system requirements, subsystem requirements and unit requirements are all done in this phase.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b="0" i="0" u="none" strike="noStrike" cap="none" normalizeH="0" baseline="0" dirty="0">
              <a:ln>
                <a:noFill/>
              </a:ln>
              <a:solidFill>
                <a:schemeClr val="tx1"/>
              </a:solidFill>
              <a:effectLst/>
            </a:endParaRPr>
          </a:p>
          <a:p>
            <a:pPr marR="0" lvl="0" algn="l" defTabSz="914400" rtl="0" eaLnBrk="0" fontAlgn="base" latinLnBrk="0" hangingPunct="0">
              <a:lnSpc>
                <a:spcPct val="100000"/>
              </a:lnSpc>
              <a:spcBef>
                <a:spcPct val="0"/>
              </a:spcBef>
              <a:spcAft>
                <a:spcPct val="0"/>
              </a:spcAft>
              <a:buClrTx/>
              <a:buSzTx/>
              <a:tabLst/>
            </a:pPr>
            <a:r>
              <a:rPr kumimoji="0" lang="en-US" altLang="en-US" b="0" i="0" u="none" strike="noStrike" cap="none" normalizeH="0" baseline="0" dirty="0">
                <a:ln>
                  <a:noFill/>
                </a:ln>
                <a:solidFill>
                  <a:schemeClr val="tx1"/>
                </a:solidFill>
                <a:effectLst/>
              </a:rPr>
              <a:t>Design</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dirty="0">
                <a:solidFill>
                  <a:srgbClr val="000000"/>
                </a:solidFill>
              </a:rPr>
              <a:t>C</a:t>
            </a:r>
            <a:r>
              <a:rPr kumimoji="0" lang="en-US" altLang="en-US" b="0" i="0" u="none" strike="noStrike" cap="none" normalizeH="0" baseline="0" dirty="0">
                <a:ln>
                  <a:noFill/>
                </a:ln>
                <a:solidFill>
                  <a:srgbClr val="000000"/>
                </a:solidFill>
                <a:effectLst/>
              </a:rPr>
              <a:t>onceptual design in the baseline spiral</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b="0" i="0" u="none" strike="noStrike" cap="none" normalizeH="0" baseline="0" dirty="0">
                <a:ln>
                  <a:noFill/>
                </a:ln>
                <a:solidFill>
                  <a:srgbClr val="000000"/>
                </a:solidFill>
                <a:effectLst/>
              </a:rPr>
              <a:t>Architectural design, logical design of modules, physical product design and the final design in the subsequent spirals.</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b="0" i="0" u="none" strike="noStrike" cap="none" normalizeH="0" baseline="0" dirty="0">
              <a:ln>
                <a:noFill/>
              </a:ln>
              <a:solidFill>
                <a:schemeClr val="tx1"/>
              </a:solidFill>
              <a:effectLst/>
            </a:endParaRPr>
          </a:p>
          <a:p>
            <a:pPr marR="0" lvl="0" algn="l" defTabSz="914400" rtl="0" eaLnBrk="0" fontAlgn="base" latinLnBrk="0" hangingPunct="0">
              <a:lnSpc>
                <a:spcPct val="100000"/>
              </a:lnSpc>
              <a:spcBef>
                <a:spcPct val="0"/>
              </a:spcBef>
              <a:spcAft>
                <a:spcPct val="0"/>
              </a:spcAft>
              <a:buClrTx/>
              <a:buSzTx/>
              <a:tabLst/>
            </a:pPr>
            <a:r>
              <a:rPr kumimoji="0" lang="en-US" altLang="en-US" b="0" i="0" u="none" strike="noStrike" cap="none" normalizeH="0" baseline="0" dirty="0">
                <a:ln>
                  <a:noFill/>
                </a:ln>
                <a:solidFill>
                  <a:schemeClr val="tx1"/>
                </a:solidFill>
                <a:effectLst/>
              </a:rPr>
              <a:t>Construct or Build</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dirty="0">
                <a:solidFill>
                  <a:srgbClr val="000000"/>
                </a:solidFill>
              </a:rPr>
              <a:t>P</a:t>
            </a:r>
            <a:r>
              <a:rPr kumimoji="0" lang="en-US" altLang="en-US" b="0" i="0" u="none" strike="noStrike" cap="none" normalizeH="0" baseline="0" dirty="0">
                <a:ln>
                  <a:noFill/>
                </a:ln>
                <a:solidFill>
                  <a:srgbClr val="000000"/>
                </a:solidFill>
                <a:effectLst/>
              </a:rPr>
              <a:t>roduction of the actual software product at every spiral. </a:t>
            </a:r>
          </a:p>
          <a:p>
            <a:pPr marL="628650" lvl="1" indent="-171450" eaLnBrk="0" fontAlgn="base" hangingPunct="0">
              <a:spcBef>
                <a:spcPct val="0"/>
              </a:spcBef>
              <a:spcAft>
                <a:spcPct val="0"/>
              </a:spcAft>
              <a:buFont typeface="Arial" panose="020B0604020202020204" pitchFamily="34" charset="0"/>
              <a:buChar char="•"/>
            </a:pPr>
            <a:r>
              <a:rPr kumimoji="0" lang="en-US" altLang="en-US" b="0" i="0" u="none" strike="noStrike" cap="none" normalizeH="0" baseline="0" dirty="0">
                <a:ln>
                  <a:noFill/>
                </a:ln>
                <a:solidFill>
                  <a:srgbClr val="000000"/>
                </a:solidFill>
                <a:effectLst/>
              </a:rPr>
              <a:t>Proof of Concept in baseline spiral</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dirty="0">
                <a:solidFill>
                  <a:srgbClr val="000000"/>
                </a:solidFill>
              </a:rPr>
              <a:t>Additional code refinement in subsequent spirals</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dirty="0">
              <a:solidFill>
                <a:srgbClr val="000000"/>
              </a:solidFill>
            </a:endParaRPr>
          </a:p>
          <a:p>
            <a:pPr marR="0" lvl="0" algn="l" defTabSz="914400" rtl="0" eaLnBrk="0" fontAlgn="base" latinLnBrk="0" hangingPunct="0">
              <a:lnSpc>
                <a:spcPct val="100000"/>
              </a:lnSpc>
              <a:spcBef>
                <a:spcPct val="0"/>
              </a:spcBef>
              <a:spcAft>
                <a:spcPct val="0"/>
              </a:spcAft>
              <a:buClrTx/>
              <a:buSzTx/>
              <a:tabLst/>
            </a:pPr>
            <a:r>
              <a:rPr kumimoji="0" lang="en-US" altLang="en-US" b="0" i="0" u="none" strike="noStrike" cap="none" normalizeH="0" baseline="0" dirty="0">
                <a:ln>
                  <a:noFill/>
                </a:ln>
                <a:solidFill>
                  <a:schemeClr val="tx1"/>
                </a:solidFill>
                <a:effectLst/>
              </a:rPr>
              <a:t>Evaluation and Risk Analysis</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b="0" i="0" u="none" strike="noStrike" cap="none" normalizeH="0" baseline="0" dirty="0">
                <a:ln>
                  <a:noFill/>
                </a:ln>
                <a:solidFill>
                  <a:srgbClr val="000000"/>
                </a:solidFill>
                <a:effectLst/>
              </a:rPr>
              <a:t>Identifying, estimating and monitoring the technical feasibility and management risks, such as schedule slippage and cost overrun.</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b="0" i="0" u="none" strike="noStrike" cap="none" normalizeH="0" baseline="0" dirty="0">
                <a:ln>
                  <a:noFill/>
                </a:ln>
                <a:solidFill>
                  <a:srgbClr val="000000"/>
                </a:solidFill>
                <a:effectLst/>
              </a:rPr>
              <a:t>After testing the build, at the end of first iteration, the customer evaluates the software and provides feedback</a:t>
            </a:r>
            <a:r>
              <a:rPr kumimoji="0" lang="en-US" altLang="en-US" sz="2000" b="0" i="0" u="none" strike="noStrike" cap="none" normalizeH="0" baseline="0" dirty="0">
                <a:ln>
                  <a:noFill/>
                </a:ln>
                <a:solidFill>
                  <a:srgbClr val="000000"/>
                </a:solidFill>
                <a:effectLst/>
              </a:rPr>
              <a:t>.</a:t>
            </a:r>
            <a:endParaRPr kumimoji="0" lang="en-US" altLang="en-US" sz="20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1209702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12480-35AA-4464-8803-E70BF946699C}"/>
              </a:ext>
            </a:extLst>
          </p:cNvPr>
          <p:cNvSpPr>
            <a:spLocks noGrp="1"/>
          </p:cNvSpPr>
          <p:nvPr>
            <p:ph type="title"/>
          </p:nvPr>
        </p:nvSpPr>
        <p:spPr>
          <a:xfrm>
            <a:off x="465825" y="35169"/>
            <a:ext cx="9126750" cy="1661993"/>
          </a:xfrm>
        </p:spPr>
        <p:txBody>
          <a:bodyPr/>
          <a:lstStyle/>
          <a:p>
            <a:r>
              <a:rPr lang="en-US" dirty="0"/>
              <a:t>Spiral Model </a:t>
            </a:r>
            <a:br>
              <a:rPr lang="en-US" dirty="0"/>
            </a:br>
            <a:r>
              <a:rPr lang="en-US" dirty="0"/>
              <a:t>Advantages and Disadvantages</a:t>
            </a:r>
            <a:br>
              <a:rPr lang="en-US" dirty="0"/>
            </a:br>
            <a:endParaRPr lang="en-US" dirty="0"/>
          </a:p>
        </p:txBody>
      </p:sp>
      <p:sp>
        <p:nvSpPr>
          <p:cNvPr id="5" name="Text Placeholder 4">
            <a:extLst>
              <a:ext uri="{FF2B5EF4-FFF2-40B4-BE49-F238E27FC236}">
                <a16:creationId xmlns:a16="http://schemas.microsoft.com/office/drawing/2014/main" id="{D5D2FC5C-66B7-4718-B65D-BB2AE48364FC}"/>
              </a:ext>
            </a:extLst>
          </p:cNvPr>
          <p:cNvSpPr>
            <a:spLocks noGrp="1"/>
          </p:cNvSpPr>
          <p:nvPr>
            <p:ph type="body" idx="1"/>
          </p:nvPr>
        </p:nvSpPr>
        <p:spPr>
          <a:xfrm>
            <a:off x="724067" y="2057400"/>
            <a:ext cx="8839200" cy="4308872"/>
          </a:xfrm>
        </p:spPr>
        <p:txBody>
          <a:bodyPr/>
          <a:lstStyle/>
          <a:p>
            <a:r>
              <a:rPr lang="en-US" sz="2000" b="1" dirty="0"/>
              <a:t>Some advantages</a:t>
            </a:r>
          </a:p>
          <a:p>
            <a:pPr marL="342900" indent="-342900">
              <a:buFont typeface="Arial" panose="020B0604020202020204" pitchFamily="34" charset="0"/>
              <a:buChar char="•"/>
            </a:pPr>
            <a:r>
              <a:rPr lang="en-US" sz="2000" dirty="0"/>
              <a:t>Changing requirements can be accommodated.</a:t>
            </a:r>
          </a:p>
          <a:p>
            <a:pPr marL="342900" indent="-342900">
              <a:buFont typeface="Arial" panose="020B0604020202020204" pitchFamily="34" charset="0"/>
              <a:buChar char="•"/>
            </a:pPr>
            <a:r>
              <a:rPr lang="en-US" sz="2000" dirty="0"/>
              <a:t>Allows extensive use of prototypes.</a:t>
            </a:r>
          </a:p>
          <a:p>
            <a:pPr marL="342900" indent="-342900">
              <a:buFont typeface="Arial" panose="020B0604020202020204" pitchFamily="34" charset="0"/>
              <a:buChar char="•"/>
            </a:pPr>
            <a:r>
              <a:rPr lang="en-US" sz="2000" dirty="0"/>
              <a:t>Requirements can be captured more accurately.</a:t>
            </a:r>
          </a:p>
          <a:p>
            <a:pPr marL="342900" indent="-342900">
              <a:buFont typeface="Arial" panose="020B0604020202020204" pitchFamily="34" charset="0"/>
              <a:buChar char="•"/>
            </a:pPr>
            <a:r>
              <a:rPr lang="en-US" sz="2000" dirty="0"/>
              <a:t>Users see the system early.</a:t>
            </a:r>
          </a:p>
          <a:p>
            <a:pPr marL="342900" indent="-342900">
              <a:buFont typeface="Arial" panose="020B0604020202020204" pitchFamily="34" charset="0"/>
              <a:buChar char="•"/>
            </a:pPr>
            <a:r>
              <a:rPr lang="en-US" sz="2000" dirty="0"/>
              <a:t>Development can be divided into smaller parts  to minimize risk.\</a:t>
            </a:r>
          </a:p>
          <a:p>
            <a:endParaRPr lang="en-US" sz="2000" dirty="0"/>
          </a:p>
          <a:p>
            <a:r>
              <a:rPr lang="en-US" sz="2000" b="1" dirty="0"/>
              <a:t>Some Disadvantages</a:t>
            </a:r>
          </a:p>
          <a:p>
            <a:pPr marL="342900" indent="-342900">
              <a:buFont typeface="Arial" panose="020B0604020202020204" pitchFamily="34" charset="0"/>
              <a:buChar char="•"/>
            </a:pPr>
            <a:r>
              <a:rPr lang="en-US" sz="2000" dirty="0"/>
              <a:t>Management is more complex.</a:t>
            </a:r>
          </a:p>
          <a:p>
            <a:pPr marL="342900" indent="-342900">
              <a:buFont typeface="Arial" panose="020B0604020202020204" pitchFamily="34" charset="0"/>
              <a:buChar char="•"/>
            </a:pPr>
            <a:r>
              <a:rPr lang="en-US" sz="2000" dirty="0"/>
              <a:t>End of the project may not be known early.</a:t>
            </a:r>
          </a:p>
          <a:p>
            <a:pPr marL="342900" indent="-342900">
              <a:buFont typeface="Arial" panose="020B0604020202020204" pitchFamily="34" charset="0"/>
              <a:buChar char="•"/>
            </a:pPr>
            <a:r>
              <a:rPr lang="en-US" sz="2000" dirty="0"/>
              <a:t>Expensive for small low-risk projects.</a:t>
            </a:r>
          </a:p>
          <a:p>
            <a:pPr marL="342900" indent="-342900">
              <a:buFont typeface="Arial" panose="020B0604020202020204" pitchFamily="34" charset="0"/>
              <a:buChar char="•"/>
            </a:pPr>
            <a:r>
              <a:rPr lang="en-US" sz="2000" dirty="0"/>
              <a:t>Process is complex</a:t>
            </a:r>
          </a:p>
          <a:p>
            <a:pPr marL="342900" indent="-342900">
              <a:buFont typeface="Arial" panose="020B0604020202020204" pitchFamily="34" charset="0"/>
              <a:buChar char="•"/>
            </a:pPr>
            <a:r>
              <a:rPr lang="en-US" sz="2000" dirty="0"/>
              <a:t>Spiral may go on indefinitely.</a:t>
            </a:r>
          </a:p>
          <a:p>
            <a:pPr marL="342900" indent="-342900">
              <a:buFont typeface="Arial" panose="020B0604020202020204" pitchFamily="34" charset="0"/>
              <a:buChar char="•"/>
            </a:pPr>
            <a:r>
              <a:rPr lang="en-US" sz="2000" dirty="0"/>
              <a:t>Large number of intermediate stages requires excessive documentation.</a:t>
            </a:r>
          </a:p>
        </p:txBody>
      </p:sp>
    </p:spTree>
    <p:extLst>
      <p:ext uri="{BB962C8B-B14F-4D97-AF65-F5344CB8AC3E}">
        <p14:creationId xmlns:p14="http://schemas.microsoft.com/office/powerpoint/2010/main" val="26610787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4831C-D48D-48BF-B265-07C7CB19BBD1}"/>
              </a:ext>
            </a:extLst>
          </p:cNvPr>
          <p:cNvSpPr>
            <a:spLocks noGrp="1"/>
          </p:cNvSpPr>
          <p:nvPr>
            <p:ph type="title"/>
          </p:nvPr>
        </p:nvSpPr>
        <p:spPr/>
        <p:txBody>
          <a:bodyPr>
            <a:normAutofit fontScale="90000"/>
          </a:bodyPr>
          <a:lstStyle/>
          <a:p>
            <a:r>
              <a:rPr lang="en-US" dirty="0"/>
              <a:t>Iterative and Incremental Method</a:t>
            </a:r>
            <a:br>
              <a:rPr lang="en-US" dirty="0"/>
            </a:br>
            <a:endParaRPr lang="en-US" dirty="0"/>
          </a:p>
        </p:txBody>
      </p:sp>
      <p:pic>
        <p:nvPicPr>
          <p:cNvPr id="3074" name="Picture 2" descr="According to Aflalfla Iterative development model., after initial planning there are continuous or multiple iterative turns at planning, reqs, analysis &amp; design, implementation, testing and evaluation. This can be a few or many depending, but eventually the software is deployed.&#10;&#10;Iterative SDLC [Online image]. (2022). Retrieved March 12, 2022, from https://commons.wikimedia.org/w/index.php?curid=34159246  &#10;">
            <a:extLst>
              <a:ext uri="{FF2B5EF4-FFF2-40B4-BE49-F238E27FC236}">
                <a16:creationId xmlns:a16="http://schemas.microsoft.com/office/drawing/2014/main" id="{2A110FA0-4F7E-4912-A4AB-DC6C495142B1}"/>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38047" y="2158262"/>
            <a:ext cx="6782307" cy="356801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1C75323-5ABE-426B-A456-4CA3A537FA61}"/>
              </a:ext>
            </a:extLst>
          </p:cNvPr>
          <p:cNvSpPr txBox="1"/>
          <p:nvPr/>
        </p:nvSpPr>
        <p:spPr>
          <a:xfrm>
            <a:off x="769840" y="6423098"/>
            <a:ext cx="8610600" cy="253916"/>
          </a:xfrm>
          <a:prstGeom prst="rect">
            <a:avLst/>
          </a:prstGeom>
          <a:noFill/>
        </p:spPr>
        <p:txBody>
          <a:bodyPr wrap="square">
            <a:spAutoFit/>
          </a:bodyPr>
          <a:lstStyle/>
          <a:p>
            <a:r>
              <a:rPr lang="en-US" sz="1050" dirty="0"/>
              <a:t>Iterative SDLC [Online image]. (2022). Retrieved March 12, 2022, from https://commons.wikimedia.org/w/index.php?curid=34159246  </a:t>
            </a:r>
          </a:p>
        </p:txBody>
      </p:sp>
    </p:spTree>
    <p:extLst>
      <p:ext uri="{BB962C8B-B14F-4D97-AF65-F5344CB8AC3E}">
        <p14:creationId xmlns:p14="http://schemas.microsoft.com/office/powerpoint/2010/main" val="1905260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81AA7-C7B0-4F48-9F38-F04A97BE7357}"/>
              </a:ext>
            </a:extLst>
          </p:cNvPr>
          <p:cNvSpPr>
            <a:spLocks noGrp="1"/>
          </p:cNvSpPr>
          <p:nvPr>
            <p:ph type="title"/>
          </p:nvPr>
        </p:nvSpPr>
        <p:spPr>
          <a:xfrm>
            <a:off x="474450" y="132839"/>
            <a:ext cx="9126750" cy="553998"/>
          </a:xfrm>
        </p:spPr>
        <p:txBody>
          <a:bodyPr/>
          <a:lstStyle/>
          <a:p>
            <a:r>
              <a:rPr lang="en-US" dirty="0"/>
              <a:t>Iterative and Incremental SDLC Defined</a:t>
            </a:r>
          </a:p>
        </p:txBody>
      </p:sp>
      <p:sp>
        <p:nvSpPr>
          <p:cNvPr id="7" name="Rectangle 1">
            <a:extLst>
              <a:ext uri="{FF2B5EF4-FFF2-40B4-BE49-F238E27FC236}">
                <a16:creationId xmlns:a16="http://schemas.microsoft.com/office/drawing/2014/main" id="{71D02629-36BD-0B96-5A92-925F553FC15E}"/>
              </a:ext>
            </a:extLst>
          </p:cNvPr>
          <p:cNvSpPr>
            <a:spLocks noChangeArrowheads="1"/>
          </p:cNvSpPr>
          <p:nvPr/>
        </p:nvSpPr>
        <p:spPr bwMode="auto">
          <a:xfrm>
            <a:off x="468588" y="1143000"/>
            <a:ext cx="8763000" cy="374681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36463" tIns="0" rIns="0" bIns="144417" numCol="1" anchor="ctr" anchorCtr="0" compatLnSpc="1">
            <a:prstTxWarp prst="textNoShape">
              <a:avLst/>
            </a:prstTxWarp>
            <a:spAutoFit/>
          </a:bodyPr>
          <a:lstStyle/>
          <a:p>
            <a:pPr algn="l"/>
            <a:r>
              <a:rPr lang="en-US" b="0" i="0" dirty="0">
                <a:solidFill>
                  <a:srgbClr val="202122"/>
                </a:solidFill>
                <a:effectLst/>
                <a:latin typeface="Arial" panose="020B0604020202020204" pitchFamily="34" charset="0"/>
              </a:rPr>
              <a:t>Incremental development slices the system functionality into increments (portions). </a:t>
            </a:r>
          </a:p>
          <a:p>
            <a:pPr algn="l"/>
            <a:endParaRPr lang="en-US" b="0" i="0" dirty="0">
              <a:solidFill>
                <a:srgbClr val="202122"/>
              </a:solidFill>
              <a:effectLst/>
              <a:latin typeface="Arial" panose="020B0604020202020204" pitchFamily="34" charset="0"/>
            </a:endParaRPr>
          </a:p>
          <a:p>
            <a:pPr marL="285750" indent="-285750" algn="l">
              <a:buFont typeface="Arial" panose="020B0604020202020204" pitchFamily="34" charset="0"/>
              <a:buChar char="•"/>
            </a:pPr>
            <a:r>
              <a:rPr lang="en-US" b="0" i="0" dirty="0">
                <a:solidFill>
                  <a:srgbClr val="202122"/>
                </a:solidFill>
                <a:effectLst/>
                <a:latin typeface="Arial" panose="020B0604020202020204" pitchFamily="34" charset="0"/>
              </a:rPr>
              <a:t>Inception identifies project scope, requirements (functional and non-functional) and risks at a high level but in enough detail that work can be estimated</a:t>
            </a:r>
          </a:p>
          <a:p>
            <a:pPr marL="285750" indent="-285750" algn="l">
              <a:buFont typeface="Arial" panose="020B0604020202020204" pitchFamily="34" charset="0"/>
              <a:buChar char="•"/>
            </a:pPr>
            <a:endParaRPr lang="en-US" b="0" i="0" dirty="0">
              <a:solidFill>
                <a:srgbClr val="202122"/>
              </a:solidFill>
              <a:effectLst/>
              <a:latin typeface="Arial" panose="020B0604020202020204" pitchFamily="34" charset="0"/>
            </a:endParaRPr>
          </a:p>
          <a:p>
            <a:pPr marL="285750" indent="-285750" algn="l">
              <a:buFont typeface="Arial" panose="020B0604020202020204" pitchFamily="34" charset="0"/>
              <a:buChar char="•"/>
            </a:pPr>
            <a:r>
              <a:rPr lang="en-US" b="0" i="0" dirty="0">
                <a:solidFill>
                  <a:srgbClr val="202122"/>
                </a:solidFill>
                <a:effectLst/>
                <a:latin typeface="Arial" panose="020B0604020202020204" pitchFamily="34" charset="0"/>
              </a:rPr>
              <a:t>Elaboration delivers a working architecture that mitigates the top risks and fulfills the non-functional requirements.</a:t>
            </a:r>
          </a:p>
          <a:p>
            <a:pPr marL="285750" indent="-285750" algn="l">
              <a:buFont typeface="Arial" panose="020B0604020202020204" pitchFamily="34" charset="0"/>
              <a:buChar char="•"/>
            </a:pPr>
            <a:endParaRPr lang="en-US" b="0" i="0" dirty="0">
              <a:solidFill>
                <a:srgbClr val="202122"/>
              </a:solidFill>
              <a:effectLst/>
              <a:latin typeface="Arial" panose="020B0604020202020204" pitchFamily="34" charset="0"/>
            </a:endParaRPr>
          </a:p>
          <a:p>
            <a:pPr marL="285750" indent="-285750" algn="l">
              <a:buFont typeface="Arial" panose="020B0604020202020204" pitchFamily="34" charset="0"/>
              <a:buChar char="•"/>
            </a:pPr>
            <a:r>
              <a:rPr lang="en-US" b="0" i="0" dirty="0">
                <a:solidFill>
                  <a:srgbClr val="202122"/>
                </a:solidFill>
                <a:effectLst/>
                <a:latin typeface="Arial" panose="020B0604020202020204" pitchFamily="34" charset="0"/>
              </a:rPr>
              <a:t>Construction incrementally fills-in the architecture with production-ready code produced from </a:t>
            </a:r>
            <a:r>
              <a:rPr lang="en-US" b="1" i="0" dirty="0">
                <a:solidFill>
                  <a:srgbClr val="202122"/>
                </a:solidFill>
                <a:effectLst/>
                <a:latin typeface="Arial" panose="020B0604020202020204" pitchFamily="34" charset="0"/>
              </a:rPr>
              <a:t>analysis, design, implementation, and testing of the functional requirements.</a:t>
            </a:r>
          </a:p>
          <a:p>
            <a:pPr marL="285750" indent="-285750" algn="l">
              <a:buFont typeface="Arial" panose="020B0604020202020204" pitchFamily="34" charset="0"/>
              <a:buChar char="•"/>
            </a:pPr>
            <a:endParaRPr lang="en-US" b="0" i="0" dirty="0">
              <a:solidFill>
                <a:srgbClr val="202122"/>
              </a:solidFill>
              <a:effectLst/>
              <a:latin typeface="Arial" panose="020B0604020202020204" pitchFamily="34" charset="0"/>
            </a:endParaRPr>
          </a:p>
          <a:p>
            <a:pPr marL="285750" indent="-285750" algn="l">
              <a:buFont typeface="Arial" panose="020B0604020202020204" pitchFamily="34" charset="0"/>
              <a:buChar char="•"/>
            </a:pPr>
            <a:r>
              <a:rPr lang="en-US" b="0" i="0" dirty="0">
                <a:solidFill>
                  <a:srgbClr val="202122"/>
                </a:solidFill>
                <a:effectLst/>
                <a:latin typeface="Arial" panose="020B0604020202020204" pitchFamily="34" charset="0"/>
              </a:rPr>
              <a:t>Transition delivers the system into the production operating environment.  </a:t>
            </a:r>
          </a:p>
        </p:txBody>
      </p:sp>
    </p:spTree>
    <p:extLst>
      <p:ext uri="{BB962C8B-B14F-4D97-AF65-F5344CB8AC3E}">
        <p14:creationId xmlns:p14="http://schemas.microsoft.com/office/powerpoint/2010/main" val="36530864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12480-35AA-4464-8803-E70BF946699C}"/>
              </a:ext>
            </a:extLst>
          </p:cNvPr>
          <p:cNvSpPr>
            <a:spLocks noGrp="1"/>
          </p:cNvSpPr>
          <p:nvPr>
            <p:ph type="title"/>
          </p:nvPr>
        </p:nvSpPr>
        <p:spPr>
          <a:xfrm>
            <a:off x="465825" y="35169"/>
            <a:ext cx="9126750" cy="1661993"/>
          </a:xfrm>
        </p:spPr>
        <p:txBody>
          <a:bodyPr/>
          <a:lstStyle/>
          <a:p>
            <a:r>
              <a:rPr lang="en-US" dirty="0"/>
              <a:t>Iterative and Incremental Model</a:t>
            </a:r>
            <a:br>
              <a:rPr lang="en-US" dirty="0"/>
            </a:br>
            <a:r>
              <a:rPr lang="en-US" dirty="0"/>
              <a:t>Advantages and Disadvantages</a:t>
            </a:r>
            <a:br>
              <a:rPr lang="en-US" dirty="0"/>
            </a:br>
            <a:endParaRPr lang="en-US" dirty="0"/>
          </a:p>
        </p:txBody>
      </p:sp>
      <p:sp>
        <p:nvSpPr>
          <p:cNvPr id="12" name="TextBox 11">
            <a:extLst>
              <a:ext uri="{FF2B5EF4-FFF2-40B4-BE49-F238E27FC236}">
                <a16:creationId xmlns:a16="http://schemas.microsoft.com/office/drawing/2014/main" id="{251AE85A-F488-A47C-4529-9527070E6B37}"/>
              </a:ext>
            </a:extLst>
          </p:cNvPr>
          <p:cNvSpPr txBox="1"/>
          <p:nvPr/>
        </p:nvSpPr>
        <p:spPr>
          <a:xfrm>
            <a:off x="685800" y="1964032"/>
            <a:ext cx="3954416" cy="3416320"/>
          </a:xfrm>
          <a:prstGeom prst="rect">
            <a:avLst/>
          </a:prstGeom>
          <a:noFill/>
        </p:spPr>
        <p:txBody>
          <a:bodyPr wrap="none" rtlCol="0">
            <a:spAutoFit/>
          </a:bodyPr>
          <a:lstStyle/>
          <a:p>
            <a:r>
              <a:rPr lang="en-US" b="1" dirty="0"/>
              <a:t>Some Advantages</a:t>
            </a:r>
          </a:p>
          <a:p>
            <a:pPr marL="285750" indent="-285750">
              <a:buFont typeface="Arial" panose="020B0604020202020204" pitchFamily="34" charset="0"/>
              <a:buChar char="•"/>
            </a:pPr>
            <a:r>
              <a:rPr lang="en-US" dirty="0"/>
              <a:t>Software generated quickly </a:t>
            </a:r>
          </a:p>
          <a:p>
            <a:pPr marL="285750" indent="-285750">
              <a:buFont typeface="Arial" panose="020B0604020202020204" pitchFamily="34" charset="0"/>
              <a:buChar char="•"/>
            </a:pPr>
            <a:r>
              <a:rPr lang="en-US" dirty="0"/>
              <a:t>Flexible and less expensive to change</a:t>
            </a:r>
          </a:p>
          <a:p>
            <a:pPr marL="285750" indent="-285750">
              <a:buFont typeface="Arial" panose="020B0604020202020204" pitchFamily="34" charset="0"/>
              <a:buChar char="•"/>
            </a:pPr>
            <a:r>
              <a:rPr lang="en-US" dirty="0"/>
              <a:t>Can be less expensive model</a:t>
            </a:r>
          </a:p>
          <a:p>
            <a:pPr marL="285750" indent="-285750">
              <a:buFont typeface="Arial" panose="020B0604020202020204" pitchFamily="34" charset="0"/>
              <a:buChar char="•"/>
            </a:pPr>
            <a:r>
              <a:rPr lang="en-US" dirty="0"/>
              <a:t>Customer interacts with each build</a:t>
            </a:r>
          </a:p>
          <a:p>
            <a:pPr marL="285750" indent="-285750">
              <a:buFont typeface="Arial" panose="020B0604020202020204" pitchFamily="34" charset="0"/>
              <a:buChar char="•"/>
            </a:pPr>
            <a:endParaRPr lang="en-US" dirty="0"/>
          </a:p>
          <a:p>
            <a:r>
              <a:rPr lang="en-US" b="1" dirty="0"/>
              <a:t>Some Disadvantages</a:t>
            </a:r>
          </a:p>
          <a:p>
            <a:pPr marL="285750" indent="-285750">
              <a:buFont typeface="Arial" panose="020B0604020202020204" pitchFamily="34" charset="0"/>
              <a:buChar char="•"/>
            </a:pPr>
            <a:r>
              <a:rPr lang="en-US" dirty="0"/>
              <a:t>Requires good planning and design</a:t>
            </a:r>
          </a:p>
          <a:p>
            <a:pPr marL="285750" indent="-285750">
              <a:buFont typeface="Arial" panose="020B0604020202020204" pitchFamily="34" charset="0"/>
              <a:buChar char="•"/>
            </a:pPr>
            <a:r>
              <a:rPr lang="en-US" dirty="0"/>
              <a:t>Missing requirements up front</a:t>
            </a:r>
          </a:p>
          <a:p>
            <a:pPr marL="285750" indent="-285750">
              <a:buFont typeface="Arial" panose="020B0604020202020204" pitchFamily="34" charset="0"/>
              <a:buChar char="•"/>
            </a:pPr>
            <a:r>
              <a:rPr lang="en-US" dirty="0"/>
              <a:t>Several but many rigid iterations</a:t>
            </a:r>
          </a:p>
          <a:p>
            <a:pPr marL="285750" indent="-285750">
              <a:buFont typeface="Arial" panose="020B0604020202020204" pitchFamily="34" charset="0"/>
              <a:buChar char="•"/>
            </a:pPr>
            <a:r>
              <a:rPr lang="en-US" dirty="0"/>
              <a:t>Fixing problems across all units</a:t>
            </a:r>
          </a:p>
          <a:p>
            <a:endParaRPr lang="en-US" dirty="0"/>
          </a:p>
        </p:txBody>
      </p:sp>
    </p:spTree>
    <p:extLst>
      <p:ext uri="{BB962C8B-B14F-4D97-AF65-F5344CB8AC3E}">
        <p14:creationId xmlns:p14="http://schemas.microsoft.com/office/powerpoint/2010/main" val="2599904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CAE0E-E9C9-4EDD-A481-C5B6F6C38121}"/>
              </a:ext>
            </a:extLst>
          </p:cNvPr>
          <p:cNvSpPr>
            <a:spLocks noGrp="1"/>
          </p:cNvSpPr>
          <p:nvPr>
            <p:ph type="title"/>
          </p:nvPr>
        </p:nvSpPr>
        <p:spPr>
          <a:xfrm>
            <a:off x="474450" y="132839"/>
            <a:ext cx="9126750" cy="1107996"/>
          </a:xfrm>
        </p:spPr>
        <p:txBody>
          <a:bodyPr/>
          <a:lstStyle/>
          <a:p>
            <a:r>
              <a:rPr lang="en-US" dirty="0"/>
              <a:t>Agile development</a:t>
            </a:r>
            <a:br>
              <a:rPr lang="en-US" dirty="0"/>
            </a:br>
            <a:endParaRPr lang="en-US" dirty="0"/>
          </a:p>
        </p:txBody>
      </p:sp>
      <p:pic>
        <p:nvPicPr>
          <p:cNvPr id="7170" name="Picture 2" descr="SDLC Agile Model&#10;&#10;Agile Method [Online image]. (2022). Retrieved March 12, 2022, from https://www.tutorialspoint.com/sdlc/sdlc_agile_model.htm  &#10;&#10;">
            <a:extLst>
              <a:ext uri="{FF2B5EF4-FFF2-40B4-BE49-F238E27FC236}">
                <a16:creationId xmlns:a16="http://schemas.microsoft.com/office/drawing/2014/main" id="{D268E3D6-368D-42C0-9B9E-BCA37FB489B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1600200"/>
            <a:ext cx="8366760" cy="467712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C2D5589-9D36-456F-92BD-AEE4305BEA97}"/>
              </a:ext>
            </a:extLst>
          </p:cNvPr>
          <p:cNvSpPr txBox="1"/>
          <p:nvPr/>
        </p:nvSpPr>
        <p:spPr>
          <a:xfrm>
            <a:off x="769840" y="6423098"/>
            <a:ext cx="8610600" cy="253916"/>
          </a:xfrm>
          <a:prstGeom prst="rect">
            <a:avLst/>
          </a:prstGeom>
          <a:noFill/>
        </p:spPr>
        <p:txBody>
          <a:bodyPr wrap="square">
            <a:spAutoFit/>
          </a:bodyPr>
          <a:lstStyle/>
          <a:p>
            <a:r>
              <a:rPr lang="en-US" sz="1050" dirty="0"/>
              <a:t>Agile Method [Online image]. (2022). Retrieved March 12, 2022, from https://www.tutorialspoint.com/sdlc/sdlc_agile_model.htm  </a:t>
            </a:r>
          </a:p>
        </p:txBody>
      </p:sp>
      <p:sp>
        <p:nvSpPr>
          <p:cNvPr id="5" name="TextBox 4">
            <a:extLst>
              <a:ext uri="{FF2B5EF4-FFF2-40B4-BE49-F238E27FC236}">
                <a16:creationId xmlns:a16="http://schemas.microsoft.com/office/drawing/2014/main" id="{FDA5E946-44E3-DC75-722D-5E68A140C263}"/>
              </a:ext>
            </a:extLst>
          </p:cNvPr>
          <p:cNvSpPr txBox="1"/>
          <p:nvPr/>
        </p:nvSpPr>
        <p:spPr>
          <a:xfrm>
            <a:off x="7391400" y="864085"/>
            <a:ext cx="5029200" cy="1200329"/>
          </a:xfrm>
          <a:prstGeom prst="rect">
            <a:avLst/>
          </a:prstGeom>
          <a:noFill/>
        </p:spPr>
        <p:txBody>
          <a:bodyPr wrap="square">
            <a:spAutoFit/>
          </a:bodyPr>
          <a:lstStyle/>
          <a:p>
            <a:r>
              <a:rPr lang="en-US" dirty="0"/>
              <a:t>The disadvantages of the Agile Model are as follows −</a:t>
            </a:r>
          </a:p>
          <a:p>
            <a:endParaRPr lang="en-US" dirty="0"/>
          </a:p>
          <a:p>
            <a:r>
              <a:rPr lang="en-US" dirty="0"/>
              <a:t>.</a:t>
            </a:r>
          </a:p>
        </p:txBody>
      </p:sp>
    </p:spTree>
    <p:extLst>
      <p:ext uri="{BB962C8B-B14F-4D97-AF65-F5344CB8AC3E}">
        <p14:creationId xmlns:p14="http://schemas.microsoft.com/office/powerpoint/2010/main" val="701167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83E8F-75DF-405F-8A26-DC0A56B3F813}"/>
              </a:ext>
            </a:extLst>
          </p:cNvPr>
          <p:cNvSpPr>
            <a:spLocks noGrp="1"/>
          </p:cNvSpPr>
          <p:nvPr>
            <p:ph type="title"/>
          </p:nvPr>
        </p:nvSpPr>
        <p:spPr>
          <a:xfrm>
            <a:off x="474450" y="132839"/>
            <a:ext cx="9126750" cy="553998"/>
          </a:xfrm>
        </p:spPr>
        <p:txBody>
          <a:bodyPr/>
          <a:lstStyle/>
          <a:p>
            <a:r>
              <a:rPr lang="en-US" dirty="0"/>
              <a:t>SDLC</a:t>
            </a:r>
          </a:p>
        </p:txBody>
      </p:sp>
      <p:sp>
        <p:nvSpPr>
          <p:cNvPr id="3" name="Content Placeholder 2">
            <a:extLst>
              <a:ext uri="{FF2B5EF4-FFF2-40B4-BE49-F238E27FC236}">
                <a16:creationId xmlns:a16="http://schemas.microsoft.com/office/drawing/2014/main" id="{D8819192-6427-4C32-9F77-328B15BA7AA5}"/>
              </a:ext>
            </a:extLst>
          </p:cNvPr>
          <p:cNvSpPr>
            <a:spLocks noGrp="1"/>
          </p:cNvSpPr>
          <p:nvPr>
            <p:ph idx="1"/>
          </p:nvPr>
        </p:nvSpPr>
        <p:spPr>
          <a:xfrm>
            <a:off x="685800" y="1066800"/>
            <a:ext cx="8763000" cy="2964713"/>
          </a:xfrm>
        </p:spPr>
        <p:txBody>
          <a:bodyPr>
            <a:normAutofit/>
          </a:bodyPr>
          <a:lstStyle/>
          <a:p>
            <a:r>
              <a:rPr lang="en-US" sz="2800" dirty="0">
                <a:latin typeface="+mj-lt"/>
              </a:rPr>
              <a:t>Software development life cycle (</a:t>
            </a:r>
            <a:r>
              <a:rPr lang="en-US" sz="2800" b="1" dirty="0">
                <a:latin typeface="+mj-lt"/>
              </a:rPr>
              <a:t>SDLC</a:t>
            </a:r>
            <a:r>
              <a:rPr lang="en-US" sz="2800" dirty="0">
                <a:latin typeface="+mj-lt"/>
              </a:rPr>
              <a:t>) </a:t>
            </a:r>
          </a:p>
          <a:p>
            <a:endParaRPr lang="en-US" sz="2800" dirty="0">
              <a:latin typeface="+mj-lt"/>
            </a:endParaRPr>
          </a:p>
          <a:p>
            <a:pPr lvl="1"/>
            <a:r>
              <a:rPr lang="en-US" sz="2800" dirty="0">
                <a:latin typeface="+mj-lt"/>
              </a:rPr>
              <a:t>A framework defining tasks performed at each step in the software development process. </a:t>
            </a:r>
          </a:p>
          <a:p>
            <a:pPr lvl="1"/>
            <a:r>
              <a:rPr lang="en-US" sz="2800" b="1" dirty="0">
                <a:latin typeface="+mj-lt"/>
              </a:rPr>
              <a:t>SDLC</a:t>
            </a:r>
            <a:r>
              <a:rPr lang="en-US" sz="2800" dirty="0">
                <a:latin typeface="+mj-lt"/>
              </a:rPr>
              <a:t> is a detailed plan describing how to develop, maintain and replace specific software.</a:t>
            </a:r>
          </a:p>
        </p:txBody>
      </p:sp>
    </p:spTree>
    <p:extLst>
      <p:ext uri="{BB962C8B-B14F-4D97-AF65-F5344CB8AC3E}">
        <p14:creationId xmlns:p14="http://schemas.microsoft.com/office/powerpoint/2010/main" val="16005252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12480-35AA-4464-8803-E70BF946699C}"/>
              </a:ext>
            </a:extLst>
          </p:cNvPr>
          <p:cNvSpPr>
            <a:spLocks noGrp="1"/>
          </p:cNvSpPr>
          <p:nvPr>
            <p:ph type="title"/>
          </p:nvPr>
        </p:nvSpPr>
        <p:spPr>
          <a:xfrm>
            <a:off x="465825" y="35169"/>
            <a:ext cx="9126750" cy="1107996"/>
          </a:xfrm>
        </p:spPr>
        <p:txBody>
          <a:bodyPr/>
          <a:lstStyle/>
          <a:p>
            <a:r>
              <a:rPr lang="en-US" dirty="0"/>
              <a:t>Agile Model</a:t>
            </a:r>
            <a:br>
              <a:rPr lang="en-US" dirty="0"/>
            </a:br>
            <a:r>
              <a:rPr lang="en-US" dirty="0"/>
              <a:t>Defined </a:t>
            </a:r>
          </a:p>
        </p:txBody>
      </p:sp>
      <p:sp>
        <p:nvSpPr>
          <p:cNvPr id="4" name="TextBox 3">
            <a:extLst>
              <a:ext uri="{FF2B5EF4-FFF2-40B4-BE49-F238E27FC236}">
                <a16:creationId xmlns:a16="http://schemas.microsoft.com/office/drawing/2014/main" id="{C0BC22A2-3BA9-D5A1-8CEE-2B237EE43F05}"/>
              </a:ext>
            </a:extLst>
          </p:cNvPr>
          <p:cNvSpPr txBox="1"/>
          <p:nvPr/>
        </p:nvSpPr>
        <p:spPr>
          <a:xfrm>
            <a:off x="723900" y="1300877"/>
            <a:ext cx="8610600" cy="4247317"/>
          </a:xfrm>
          <a:prstGeom prst="rect">
            <a:avLst/>
          </a:prstGeom>
          <a:noFill/>
        </p:spPr>
        <p:txBody>
          <a:bodyPr wrap="square">
            <a:spAutoFit/>
          </a:bodyPr>
          <a:lstStyle/>
          <a:p>
            <a:r>
              <a:rPr lang="en-US" dirty="0"/>
              <a:t>History of Agile methods </a:t>
            </a:r>
          </a:p>
          <a:p>
            <a:pPr marL="285750" indent="-285750">
              <a:buFont typeface="Arial" panose="020B0604020202020204" pitchFamily="34" charset="0"/>
              <a:buChar char="•"/>
            </a:pPr>
            <a:r>
              <a:rPr lang="en-US" dirty="0"/>
              <a:t>Rational Unified Process (1994), </a:t>
            </a:r>
          </a:p>
          <a:p>
            <a:pPr marL="285750" indent="-285750">
              <a:buFont typeface="Arial" panose="020B0604020202020204" pitchFamily="34" charset="0"/>
              <a:buChar char="•"/>
            </a:pPr>
            <a:r>
              <a:rPr lang="en-US" dirty="0"/>
              <a:t>Scrum (1995), </a:t>
            </a:r>
          </a:p>
          <a:p>
            <a:pPr marL="285750" indent="-285750">
              <a:buFont typeface="Arial" panose="020B0604020202020204" pitchFamily="34" charset="0"/>
              <a:buChar char="•"/>
            </a:pPr>
            <a:r>
              <a:rPr lang="en-US" dirty="0"/>
              <a:t>Crystal Clear, Extreme Programming (1996), </a:t>
            </a:r>
          </a:p>
          <a:p>
            <a:pPr marL="285750" indent="-285750">
              <a:buFont typeface="Arial" panose="020B0604020202020204" pitchFamily="34" charset="0"/>
              <a:buChar char="•"/>
            </a:pPr>
            <a:r>
              <a:rPr lang="en-US" dirty="0"/>
              <a:t>Adaptive Software Development, Feature Driven Development, and Dynamic Systems Development Method (DSDM) (1995). </a:t>
            </a:r>
          </a:p>
          <a:p>
            <a:endParaRPr lang="en-US" dirty="0"/>
          </a:p>
          <a:p>
            <a:r>
              <a:rPr lang="en-US" i="1" dirty="0"/>
              <a:t>These are now collectively referred to as Agile Methodologies, after the Agile Manifesto was published in 2001.</a:t>
            </a:r>
          </a:p>
          <a:p>
            <a:endParaRPr lang="en-US" dirty="0"/>
          </a:p>
          <a:p>
            <a:r>
              <a:rPr lang="en-US" dirty="0"/>
              <a:t>The phases we have seen before</a:t>
            </a:r>
          </a:p>
          <a:p>
            <a:pPr marL="285750" indent="-285750">
              <a:buFont typeface="Arial" panose="020B0604020202020204" pitchFamily="34" charset="0"/>
              <a:buChar char="•"/>
            </a:pPr>
            <a:r>
              <a:rPr lang="en-US" dirty="0"/>
              <a:t>Planning</a:t>
            </a:r>
          </a:p>
          <a:p>
            <a:pPr marL="285750" indent="-285750">
              <a:buFont typeface="Arial" panose="020B0604020202020204" pitchFamily="34" charset="0"/>
              <a:buChar char="•"/>
            </a:pPr>
            <a:r>
              <a:rPr lang="en-US" dirty="0"/>
              <a:t>Analysis</a:t>
            </a:r>
          </a:p>
          <a:p>
            <a:pPr marL="285750" indent="-285750">
              <a:buFont typeface="Arial" panose="020B0604020202020204" pitchFamily="34" charset="0"/>
              <a:buChar char="•"/>
            </a:pPr>
            <a:r>
              <a:rPr lang="en-US" dirty="0"/>
              <a:t>Design </a:t>
            </a:r>
          </a:p>
          <a:p>
            <a:pPr marL="285750" indent="-285750">
              <a:buFont typeface="Arial" panose="020B0604020202020204" pitchFamily="34" charset="0"/>
              <a:buChar char="•"/>
            </a:pPr>
            <a:r>
              <a:rPr lang="en-US" dirty="0"/>
              <a:t>Build test</a:t>
            </a:r>
          </a:p>
        </p:txBody>
      </p:sp>
    </p:spTree>
    <p:extLst>
      <p:ext uri="{BB962C8B-B14F-4D97-AF65-F5344CB8AC3E}">
        <p14:creationId xmlns:p14="http://schemas.microsoft.com/office/powerpoint/2010/main" val="1060004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12480-35AA-4464-8803-E70BF946699C}"/>
              </a:ext>
            </a:extLst>
          </p:cNvPr>
          <p:cNvSpPr>
            <a:spLocks noGrp="1"/>
          </p:cNvSpPr>
          <p:nvPr>
            <p:ph type="title"/>
          </p:nvPr>
        </p:nvSpPr>
        <p:spPr>
          <a:xfrm>
            <a:off x="465825" y="35169"/>
            <a:ext cx="9126750" cy="1107996"/>
          </a:xfrm>
        </p:spPr>
        <p:txBody>
          <a:bodyPr/>
          <a:lstStyle/>
          <a:p>
            <a:r>
              <a:rPr lang="en-US" dirty="0"/>
              <a:t>Agile Model</a:t>
            </a:r>
            <a:br>
              <a:rPr lang="en-US" dirty="0"/>
            </a:br>
            <a:r>
              <a:rPr lang="en-US" dirty="0"/>
              <a:t>Terms </a:t>
            </a:r>
          </a:p>
        </p:txBody>
      </p:sp>
      <p:sp>
        <p:nvSpPr>
          <p:cNvPr id="6" name="TextBox 5">
            <a:extLst>
              <a:ext uri="{FF2B5EF4-FFF2-40B4-BE49-F238E27FC236}">
                <a16:creationId xmlns:a16="http://schemas.microsoft.com/office/drawing/2014/main" id="{05EAF26B-EB4C-20DE-9393-33CB3B61F7D4}"/>
              </a:ext>
            </a:extLst>
          </p:cNvPr>
          <p:cNvSpPr txBox="1"/>
          <p:nvPr/>
        </p:nvSpPr>
        <p:spPr>
          <a:xfrm>
            <a:off x="465824" y="1149027"/>
            <a:ext cx="9126749" cy="5755422"/>
          </a:xfrm>
          <a:prstGeom prst="rect">
            <a:avLst/>
          </a:prstGeom>
          <a:noFill/>
        </p:spPr>
        <p:txBody>
          <a:bodyPr wrap="square">
            <a:spAutoFit/>
          </a:bodyPr>
          <a:lstStyle/>
          <a:p>
            <a:pPr marL="285750" indent="-285750">
              <a:buFont typeface="Arial" panose="020B0604020202020204" pitchFamily="34" charset="0"/>
              <a:buChar char="•"/>
            </a:pPr>
            <a:r>
              <a:rPr lang="en-US" sz="1600" dirty="0"/>
              <a:t>A/B Testing - a tactic that reveals both behavior and metrics on products.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Backlog - prioritized list of work items, features, or requirements that a development team needs to complete.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Best Practices - Proven methods and processes that have successfully delivered software projects.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Business Value -Perceived worth of a product or feature from the perspective of the customer/end-user.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Continuous Delivery - new code changes are delivered frequently and automatically deployed to production.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Continuous Integration - new code changes are frequently integrated into the main codebase and automatically tested for bugs.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DevOps - set of predefined practices that combine software development and operations to shorten the software delivery cycle and improve quality.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Iteration - timeboxed period in which a development team completes a set amount of work.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Kanban -method for managing work items using a visual board with columns/boards representing each stage of the work process. </a:t>
            </a:r>
          </a:p>
          <a:p>
            <a:pPr marL="285750" indent="-285750">
              <a:buFont typeface="Arial" panose="020B0604020202020204" pitchFamily="34" charset="0"/>
              <a:buChar char="•"/>
            </a:pPr>
            <a:endParaRPr lang="en-US" sz="1600" dirty="0"/>
          </a:p>
        </p:txBody>
      </p:sp>
    </p:spTree>
    <p:extLst>
      <p:ext uri="{BB962C8B-B14F-4D97-AF65-F5344CB8AC3E}">
        <p14:creationId xmlns:p14="http://schemas.microsoft.com/office/powerpoint/2010/main" val="17078381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12480-35AA-4464-8803-E70BF946699C}"/>
              </a:ext>
            </a:extLst>
          </p:cNvPr>
          <p:cNvSpPr>
            <a:spLocks noGrp="1"/>
          </p:cNvSpPr>
          <p:nvPr>
            <p:ph type="title"/>
          </p:nvPr>
        </p:nvSpPr>
        <p:spPr>
          <a:xfrm>
            <a:off x="465825" y="35169"/>
            <a:ext cx="9126750" cy="1107996"/>
          </a:xfrm>
        </p:spPr>
        <p:txBody>
          <a:bodyPr/>
          <a:lstStyle/>
          <a:p>
            <a:r>
              <a:rPr lang="en-US" dirty="0"/>
              <a:t>Agile Model</a:t>
            </a:r>
            <a:br>
              <a:rPr lang="en-US" dirty="0"/>
            </a:br>
            <a:r>
              <a:rPr lang="en-US" dirty="0"/>
              <a:t>Terms Continued</a:t>
            </a:r>
          </a:p>
        </p:txBody>
      </p:sp>
      <p:sp>
        <p:nvSpPr>
          <p:cNvPr id="6" name="TextBox 5">
            <a:extLst>
              <a:ext uri="{FF2B5EF4-FFF2-40B4-BE49-F238E27FC236}">
                <a16:creationId xmlns:a16="http://schemas.microsoft.com/office/drawing/2014/main" id="{05EAF26B-EB4C-20DE-9393-33CB3B61F7D4}"/>
              </a:ext>
            </a:extLst>
          </p:cNvPr>
          <p:cNvSpPr txBox="1"/>
          <p:nvPr/>
        </p:nvSpPr>
        <p:spPr>
          <a:xfrm>
            <a:off x="609600" y="1113857"/>
            <a:ext cx="8839200" cy="5262979"/>
          </a:xfrm>
          <a:prstGeom prst="rect">
            <a:avLst/>
          </a:prstGeom>
          <a:noFill/>
        </p:spPr>
        <p:txBody>
          <a:bodyPr wrap="square">
            <a:spAutoFit/>
          </a:bodyPr>
          <a:lstStyle/>
          <a:p>
            <a:endParaRPr lang="en-US" sz="1600" dirty="0"/>
          </a:p>
          <a:p>
            <a:pPr marL="285750" indent="-285750">
              <a:buFont typeface="Arial" panose="020B0604020202020204" pitchFamily="34" charset="0"/>
              <a:buChar char="•"/>
            </a:pPr>
            <a:r>
              <a:rPr lang="en-US" sz="1600" dirty="0"/>
              <a:t>Minimum Viable Product (MVP) - product with enough features to be usable by early customers.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Pair Programming - type of collaborative programming where two developers work together on the same workstation.</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Personas - user archetypes that help developers or marketers understand the needs and goals of end-users.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Product Owner -person is responsible for the success of a product.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Release - collection of code changes that are deployed to production.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Scrum -framework for managing work</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Sprint -Another word for an iteration (see above).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Story Points - A unit of measure used to estimate a work item’s relative size or complexity.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User Story - easy explanation of a software feature to educate the user on how to use the functionality. </a:t>
            </a:r>
          </a:p>
        </p:txBody>
      </p:sp>
    </p:spTree>
    <p:extLst>
      <p:ext uri="{BB962C8B-B14F-4D97-AF65-F5344CB8AC3E}">
        <p14:creationId xmlns:p14="http://schemas.microsoft.com/office/powerpoint/2010/main" val="29317621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12480-35AA-4464-8803-E70BF946699C}"/>
              </a:ext>
            </a:extLst>
          </p:cNvPr>
          <p:cNvSpPr>
            <a:spLocks noGrp="1"/>
          </p:cNvSpPr>
          <p:nvPr>
            <p:ph type="title"/>
          </p:nvPr>
        </p:nvSpPr>
        <p:spPr>
          <a:xfrm>
            <a:off x="465825" y="35169"/>
            <a:ext cx="9126750" cy="1661993"/>
          </a:xfrm>
        </p:spPr>
        <p:txBody>
          <a:bodyPr/>
          <a:lstStyle/>
          <a:p>
            <a:r>
              <a:rPr lang="en-US" dirty="0"/>
              <a:t>Agile Model</a:t>
            </a:r>
            <a:br>
              <a:rPr lang="en-US" dirty="0"/>
            </a:br>
            <a:r>
              <a:rPr lang="en-US" dirty="0"/>
              <a:t>Advantages</a:t>
            </a:r>
            <a:br>
              <a:rPr lang="en-US" dirty="0"/>
            </a:br>
            <a:endParaRPr lang="en-US" dirty="0"/>
          </a:p>
        </p:txBody>
      </p:sp>
      <p:sp>
        <p:nvSpPr>
          <p:cNvPr id="12" name="TextBox 11">
            <a:extLst>
              <a:ext uri="{FF2B5EF4-FFF2-40B4-BE49-F238E27FC236}">
                <a16:creationId xmlns:a16="http://schemas.microsoft.com/office/drawing/2014/main" id="{251AE85A-F488-A47C-4529-9527070E6B37}"/>
              </a:ext>
            </a:extLst>
          </p:cNvPr>
          <p:cNvSpPr txBox="1"/>
          <p:nvPr/>
        </p:nvSpPr>
        <p:spPr>
          <a:xfrm>
            <a:off x="762000" y="2209800"/>
            <a:ext cx="8027647" cy="3693319"/>
          </a:xfrm>
          <a:prstGeom prst="rect">
            <a:avLst/>
          </a:prstGeom>
          <a:noFill/>
        </p:spPr>
        <p:txBody>
          <a:bodyPr wrap="none" rtlCol="0">
            <a:spAutoFit/>
          </a:bodyPr>
          <a:lstStyle/>
          <a:p>
            <a:r>
              <a:rPr lang="en-US" b="1" dirty="0"/>
              <a:t>Some Advantages</a:t>
            </a:r>
            <a:endParaRPr lang="en-US" dirty="0"/>
          </a:p>
          <a:p>
            <a:pPr marL="285750" indent="-285750">
              <a:buFont typeface="Arial" panose="020B0604020202020204" pitchFamily="34" charset="0"/>
              <a:buChar char="•"/>
            </a:pPr>
            <a:r>
              <a:rPr lang="en-US" dirty="0"/>
              <a:t>Is a very realistic approach to software development.</a:t>
            </a:r>
          </a:p>
          <a:p>
            <a:pPr marL="285750" indent="-285750">
              <a:buFont typeface="Arial" panose="020B0604020202020204" pitchFamily="34" charset="0"/>
              <a:buChar char="•"/>
            </a:pPr>
            <a:r>
              <a:rPr lang="en-US" dirty="0"/>
              <a:t>Promotes teamwork and cross training.</a:t>
            </a:r>
          </a:p>
          <a:p>
            <a:pPr marL="285750" indent="-285750">
              <a:buFont typeface="Arial" panose="020B0604020202020204" pitchFamily="34" charset="0"/>
              <a:buChar char="•"/>
            </a:pPr>
            <a:r>
              <a:rPr lang="en-US" dirty="0"/>
              <a:t>Functionality can be developed rapidly and demonstrated.</a:t>
            </a:r>
          </a:p>
          <a:p>
            <a:pPr marL="285750" indent="-285750">
              <a:buFont typeface="Arial" panose="020B0604020202020204" pitchFamily="34" charset="0"/>
              <a:buChar char="•"/>
            </a:pPr>
            <a:r>
              <a:rPr lang="en-US" dirty="0"/>
              <a:t>Resource requirements are minimum.</a:t>
            </a:r>
          </a:p>
          <a:p>
            <a:pPr marL="285750" indent="-285750">
              <a:buFont typeface="Arial" panose="020B0604020202020204" pitchFamily="34" charset="0"/>
              <a:buChar char="•"/>
            </a:pPr>
            <a:r>
              <a:rPr lang="en-US" dirty="0"/>
              <a:t>Suitable for fixed or changing requirements</a:t>
            </a:r>
          </a:p>
          <a:p>
            <a:pPr marL="285750" indent="-285750">
              <a:buFont typeface="Arial" panose="020B0604020202020204" pitchFamily="34" charset="0"/>
              <a:buChar char="•"/>
            </a:pPr>
            <a:r>
              <a:rPr lang="en-US" dirty="0"/>
              <a:t>Delivers early partial working solutions.</a:t>
            </a:r>
          </a:p>
          <a:p>
            <a:pPr marL="285750" indent="-285750">
              <a:buFont typeface="Arial" panose="020B0604020202020204" pitchFamily="34" charset="0"/>
              <a:buChar char="•"/>
            </a:pPr>
            <a:r>
              <a:rPr lang="en-US" dirty="0"/>
              <a:t>Good model for environments that change steadily.</a:t>
            </a:r>
          </a:p>
          <a:p>
            <a:pPr marL="285750" indent="-285750">
              <a:buFont typeface="Arial" panose="020B0604020202020204" pitchFamily="34" charset="0"/>
              <a:buChar char="•"/>
            </a:pPr>
            <a:r>
              <a:rPr lang="en-US" dirty="0"/>
              <a:t>Minimal rules, documentation easily employed.</a:t>
            </a:r>
          </a:p>
          <a:p>
            <a:pPr marL="285750" indent="-285750">
              <a:buFont typeface="Arial" panose="020B0604020202020204" pitchFamily="34" charset="0"/>
              <a:buChar char="•"/>
            </a:pPr>
            <a:r>
              <a:rPr lang="en-US" dirty="0"/>
              <a:t>Enables concurrent development and delivery within an overall planned context.</a:t>
            </a:r>
          </a:p>
          <a:p>
            <a:pPr marL="285750" indent="-285750">
              <a:buFont typeface="Arial" panose="020B0604020202020204" pitchFamily="34" charset="0"/>
              <a:buChar char="•"/>
            </a:pPr>
            <a:r>
              <a:rPr lang="en-US" dirty="0"/>
              <a:t>Easy to manage.</a:t>
            </a:r>
          </a:p>
          <a:p>
            <a:pPr marL="285750" indent="-285750">
              <a:buFont typeface="Arial" panose="020B0604020202020204" pitchFamily="34" charset="0"/>
              <a:buChar char="•"/>
            </a:pPr>
            <a:r>
              <a:rPr lang="en-US" dirty="0"/>
              <a:t>Gives flexibility to developers.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607555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12480-35AA-4464-8803-E70BF946699C}"/>
              </a:ext>
            </a:extLst>
          </p:cNvPr>
          <p:cNvSpPr>
            <a:spLocks noGrp="1"/>
          </p:cNvSpPr>
          <p:nvPr>
            <p:ph type="title"/>
          </p:nvPr>
        </p:nvSpPr>
        <p:spPr>
          <a:xfrm>
            <a:off x="465825" y="35169"/>
            <a:ext cx="9126750" cy="1661993"/>
          </a:xfrm>
        </p:spPr>
        <p:txBody>
          <a:bodyPr/>
          <a:lstStyle/>
          <a:p>
            <a:r>
              <a:rPr lang="en-US" dirty="0"/>
              <a:t>Agile Model</a:t>
            </a:r>
            <a:br>
              <a:rPr lang="en-US" dirty="0"/>
            </a:br>
            <a:r>
              <a:rPr lang="en-US" dirty="0"/>
              <a:t>Disadvantages</a:t>
            </a:r>
            <a:br>
              <a:rPr lang="en-US" dirty="0"/>
            </a:br>
            <a:endParaRPr lang="en-US" dirty="0"/>
          </a:p>
        </p:txBody>
      </p:sp>
      <p:sp>
        <p:nvSpPr>
          <p:cNvPr id="12" name="TextBox 11">
            <a:extLst>
              <a:ext uri="{FF2B5EF4-FFF2-40B4-BE49-F238E27FC236}">
                <a16:creationId xmlns:a16="http://schemas.microsoft.com/office/drawing/2014/main" id="{251AE85A-F488-A47C-4529-9527070E6B37}"/>
              </a:ext>
            </a:extLst>
          </p:cNvPr>
          <p:cNvSpPr txBox="1"/>
          <p:nvPr/>
        </p:nvSpPr>
        <p:spPr>
          <a:xfrm>
            <a:off x="762000" y="1981200"/>
            <a:ext cx="8534400" cy="3970318"/>
          </a:xfrm>
          <a:prstGeom prst="rect">
            <a:avLst/>
          </a:prstGeom>
          <a:noFill/>
        </p:spPr>
        <p:txBody>
          <a:bodyPr wrap="square" rtlCol="0">
            <a:spAutoFit/>
          </a:bodyPr>
          <a:lstStyle/>
          <a:p>
            <a:pPr marL="285750" indent="-285750">
              <a:buFont typeface="Arial" panose="020B0604020202020204" pitchFamily="34" charset="0"/>
              <a:buChar char="•"/>
            </a:pPr>
            <a:endParaRPr lang="en-US" dirty="0"/>
          </a:p>
          <a:p>
            <a:r>
              <a:rPr lang="en-US" b="1" dirty="0"/>
              <a:t>Some Disadvantages</a:t>
            </a:r>
          </a:p>
          <a:p>
            <a:pPr marL="285750" indent="-285750">
              <a:buFont typeface="Arial" panose="020B0604020202020204" pitchFamily="34" charset="0"/>
              <a:buChar char="•"/>
            </a:pPr>
            <a:r>
              <a:rPr lang="en-US" dirty="0"/>
              <a:t>Not suitable for handling complex dependencies.</a:t>
            </a:r>
          </a:p>
          <a:p>
            <a:pPr marL="285750" indent="-285750">
              <a:buFont typeface="Arial" panose="020B0604020202020204" pitchFamily="34" charset="0"/>
              <a:buChar char="•"/>
            </a:pPr>
            <a:r>
              <a:rPr lang="en-US" dirty="0"/>
              <a:t>More risk of sustainability, maintainability and extensibility.</a:t>
            </a:r>
          </a:p>
          <a:p>
            <a:pPr marL="285750" indent="-285750">
              <a:buFont typeface="Arial" panose="020B0604020202020204" pitchFamily="34" charset="0"/>
              <a:buChar char="•"/>
            </a:pPr>
            <a:r>
              <a:rPr lang="en-US" dirty="0"/>
              <a:t>An overall plan, an agile leader and agile PM practice is a must without which it will not work.</a:t>
            </a:r>
          </a:p>
          <a:p>
            <a:pPr marL="285750" indent="-285750">
              <a:buFont typeface="Arial" panose="020B0604020202020204" pitchFamily="34" charset="0"/>
              <a:buChar char="•"/>
            </a:pPr>
            <a:r>
              <a:rPr lang="en-US" dirty="0"/>
              <a:t>Strict delivery management dictates the scope, functionality to be delivered, and adjustments to meet the deadlines.</a:t>
            </a:r>
          </a:p>
          <a:p>
            <a:pPr marL="285750" indent="-285750">
              <a:buFont typeface="Arial" panose="020B0604020202020204" pitchFamily="34" charset="0"/>
              <a:buChar char="•"/>
            </a:pPr>
            <a:r>
              <a:rPr lang="en-US" dirty="0"/>
              <a:t>Depends heavily on customer interaction, so if customer is not clear, team can be driven in the wrong direction.</a:t>
            </a:r>
          </a:p>
          <a:p>
            <a:pPr marL="285750" indent="-285750">
              <a:buFont typeface="Arial" panose="020B0604020202020204" pitchFamily="34" charset="0"/>
              <a:buChar char="•"/>
            </a:pPr>
            <a:r>
              <a:rPr lang="en-US" dirty="0"/>
              <a:t>There is a very high individual dependency, since there is minimum documentation generated.</a:t>
            </a:r>
          </a:p>
          <a:p>
            <a:pPr marL="285750" indent="-285750">
              <a:buFont typeface="Arial" panose="020B0604020202020204" pitchFamily="34" charset="0"/>
              <a:buChar char="•"/>
            </a:pPr>
            <a:r>
              <a:rPr lang="en-US" dirty="0"/>
              <a:t>Transfer of technology to new team members may be quite challenging due to lack of documentation</a:t>
            </a:r>
          </a:p>
        </p:txBody>
      </p:sp>
    </p:spTree>
    <p:extLst>
      <p:ext uri="{BB962C8B-B14F-4D97-AF65-F5344CB8AC3E}">
        <p14:creationId xmlns:p14="http://schemas.microsoft.com/office/powerpoint/2010/main" val="1121448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024D981E-C0F4-4102-91D3-6B0DA3D05A2F}"/>
              </a:ext>
            </a:extLst>
          </p:cNvPr>
          <p:cNvSpPr>
            <a:spLocks noGrp="1" noChangeArrowheads="1"/>
          </p:cNvSpPr>
          <p:nvPr>
            <p:ph type="title"/>
          </p:nvPr>
        </p:nvSpPr>
        <p:spPr>
          <a:xfrm>
            <a:off x="457200" y="152400"/>
            <a:ext cx="9144000" cy="762000"/>
          </a:xfrm>
        </p:spPr>
        <p:txBody>
          <a:bodyPr>
            <a:normAutofit/>
          </a:bodyPr>
          <a:lstStyle/>
          <a:p>
            <a:r>
              <a:rPr lang="en-US" altLang="en-US" dirty="0"/>
              <a:t>The RAD Model</a:t>
            </a:r>
          </a:p>
        </p:txBody>
      </p:sp>
      <p:sp>
        <p:nvSpPr>
          <p:cNvPr id="2" name="TextBox 1">
            <a:extLst>
              <a:ext uri="{FF2B5EF4-FFF2-40B4-BE49-F238E27FC236}">
                <a16:creationId xmlns:a16="http://schemas.microsoft.com/office/drawing/2014/main" id="{2A331916-96BE-45D7-B728-0815F609B7E8}"/>
              </a:ext>
            </a:extLst>
          </p:cNvPr>
          <p:cNvSpPr txBox="1"/>
          <p:nvPr/>
        </p:nvSpPr>
        <p:spPr>
          <a:xfrm>
            <a:off x="433754" y="916051"/>
            <a:ext cx="6934200" cy="923330"/>
          </a:xfrm>
          <a:prstGeom prst="rect">
            <a:avLst/>
          </a:prstGeom>
          <a:noFill/>
        </p:spPr>
        <p:txBody>
          <a:bodyPr wrap="square" rtlCol="0">
            <a:spAutoFit/>
          </a:bodyPr>
          <a:lstStyle/>
          <a:p>
            <a:pPr marL="235744" indent="-235744">
              <a:buFont typeface="Arial" panose="020B0604020202020204" pitchFamily="34" charset="0"/>
              <a:buChar char="•"/>
            </a:pPr>
            <a:r>
              <a:rPr lang="en-US" dirty="0"/>
              <a:t>Everything starts with Communication and Planning</a:t>
            </a:r>
          </a:p>
          <a:p>
            <a:pPr marL="235744" indent="-235744">
              <a:buFont typeface="Arial" panose="020B0604020202020204" pitchFamily="34" charset="0"/>
              <a:buChar char="•"/>
            </a:pPr>
            <a:r>
              <a:rPr lang="en-US" dirty="0"/>
              <a:t>Multiple teams may be modeling and building a solution</a:t>
            </a:r>
          </a:p>
          <a:p>
            <a:pPr marL="235744" indent="-235744">
              <a:buFont typeface="Arial" panose="020B0604020202020204" pitchFamily="34" charset="0"/>
              <a:buChar char="•"/>
            </a:pPr>
            <a:r>
              <a:rPr lang="en-US" dirty="0"/>
              <a:t>One will be selected and deployed</a:t>
            </a:r>
          </a:p>
        </p:txBody>
      </p:sp>
      <p:sp>
        <p:nvSpPr>
          <p:cNvPr id="6" name="TextBox 5">
            <a:extLst>
              <a:ext uri="{FF2B5EF4-FFF2-40B4-BE49-F238E27FC236}">
                <a16:creationId xmlns:a16="http://schemas.microsoft.com/office/drawing/2014/main" id="{DA2D389C-B6FA-44CB-A185-DF7641203454}"/>
              </a:ext>
            </a:extLst>
          </p:cNvPr>
          <p:cNvSpPr txBox="1"/>
          <p:nvPr/>
        </p:nvSpPr>
        <p:spPr>
          <a:xfrm>
            <a:off x="634955" y="6324600"/>
            <a:ext cx="8356645" cy="415498"/>
          </a:xfrm>
          <a:prstGeom prst="rect">
            <a:avLst/>
          </a:prstGeom>
          <a:noFill/>
        </p:spPr>
        <p:txBody>
          <a:bodyPr wrap="square">
            <a:spAutoFit/>
          </a:bodyPr>
          <a:lstStyle/>
          <a:p>
            <a:r>
              <a:rPr lang="en-US" sz="1050" dirty="0"/>
              <a:t>RAD Method [Online image]. (2022). Retrieved March 16, 2022, https://softwareengineering.stackexchange.com/questions/297740/what-is-the-correct-rad-model-diagram</a:t>
            </a:r>
          </a:p>
        </p:txBody>
      </p:sp>
      <p:pic>
        <p:nvPicPr>
          <p:cNvPr id="4" name="Picture 3" descr="Diagram showing the RAD model with multiple teams working at the same time&#10;&#10;RAD Method [Online image]. (2022). Retrieved March 12, 2022, https://softwareengineering.stackexchange.com/questions/297740/what-is-the-correct-rad-model-diagram&#10;">
            <a:extLst>
              <a:ext uri="{FF2B5EF4-FFF2-40B4-BE49-F238E27FC236}">
                <a16:creationId xmlns:a16="http://schemas.microsoft.com/office/drawing/2014/main" id="{976EC112-B2B2-4163-90D9-1B7969098C89}"/>
              </a:ext>
            </a:extLst>
          </p:cNvPr>
          <p:cNvPicPr>
            <a:picLocks noChangeAspect="1"/>
          </p:cNvPicPr>
          <p:nvPr/>
        </p:nvPicPr>
        <p:blipFill>
          <a:blip r:embed="rId2"/>
          <a:stretch>
            <a:fillRect/>
          </a:stretch>
        </p:blipFill>
        <p:spPr>
          <a:xfrm>
            <a:off x="914400" y="1981200"/>
            <a:ext cx="7665569" cy="4135011"/>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9A817-F2C1-4FFD-8778-8752D6F0C85A}"/>
              </a:ext>
            </a:extLst>
          </p:cNvPr>
          <p:cNvSpPr>
            <a:spLocks noGrp="1"/>
          </p:cNvSpPr>
          <p:nvPr>
            <p:ph type="title"/>
          </p:nvPr>
        </p:nvSpPr>
        <p:spPr>
          <a:xfrm>
            <a:off x="474450" y="132839"/>
            <a:ext cx="9126750" cy="553998"/>
          </a:xfrm>
        </p:spPr>
        <p:txBody>
          <a:bodyPr/>
          <a:lstStyle/>
          <a:p>
            <a:r>
              <a:rPr lang="en-US" dirty="0"/>
              <a:t>SDLC and Project Management</a:t>
            </a:r>
          </a:p>
        </p:txBody>
      </p:sp>
      <p:pic>
        <p:nvPicPr>
          <p:cNvPr id="4" name="Picture 3" descr="Project Managing the SDLC showing initiation, planning, execution and closeout&#10;&#10;SDLC and Project Management  [Online image]. (2022). Retrieved Feb 6, 2022, https://www.pmi.org/learning/library/project-managing-sdlc-8232 &#10;">
            <a:extLst>
              <a:ext uri="{FF2B5EF4-FFF2-40B4-BE49-F238E27FC236}">
                <a16:creationId xmlns:a16="http://schemas.microsoft.com/office/drawing/2014/main" id="{DF443082-1008-4E44-BD60-3C3558BC2041}"/>
              </a:ext>
            </a:extLst>
          </p:cNvPr>
          <p:cNvPicPr>
            <a:picLocks noChangeAspect="1"/>
          </p:cNvPicPr>
          <p:nvPr/>
        </p:nvPicPr>
        <p:blipFill>
          <a:blip r:embed="rId2"/>
          <a:stretch>
            <a:fillRect/>
          </a:stretch>
        </p:blipFill>
        <p:spPr>
          <a:xfrm>
            <a:off x="1219200" y="1698583"/>
            <a:ext cx="7372350" cy="4752975"/>
          </a:xfrm>
          <a:prstGeom prst="rect">
            <a:avLst/>
          </a:prstGeom>
        </p:spPr>
      </p:pic>
      <p:sp>
        <p:nvSpPr>
          <p:cNvPr id="7" name="TextBox 6">
            <a:extLst>
              <a:ext uri="{FF2B5EF4-FFF2-40B4-BE49-F238E27FC236}">
                <a16:creationId xmlns:a16="http://schemas.microsoft.com/office/drawing/2014/main" id="{EDC26B7F-A0E3-4F9E-8E99-F277C9916CF4}"/>
              </a:ext>
            </a:extLst>
          </p:cNvPr>
          <p:cNvSpPr txBox="1"/>
          <p:nvPr/>
        </p:nvSpPr>
        <p:spPr>
          <a:xfrm>
            <a:off x="652540" y="6434154"/>
            <a:ext cx="8813845" cy="253916"/>
          </a:xfrm>
          <a:prstGeom prst="rect">
            <a:avLst/>
          </a:prstGeom>
          <a:noFill/>
        </p:spPr>
        <p:txBody>
          <a:bodyPr wrap="square">
            <a:spAutoFit/>
          </a:bodyPr>
          <a:lstStyle/>
          <a:p>
            <a:r>
              <a:rPr lang="en-US" sz="1050" dirty="0"/>
              <a:t>SDLC and Project Management  [Online image]. (2022). Retrieved Feb 6, 2022, https://www.pmi.org/learning/library/project-managing-sdlc-8232 </a:t>
            </a:r>
          </a:p>
        </p:txBody>
      </p:sp>
      <p:sp>
        <p:nvSpPr>
          <p:cNvPr id="5" name="TextBox 4">
            <a:extLst>
              <a:ext uri="{FF2B5EF4-FFF2-40B4-BE49-F238E27FC236}">
                <a16:creationId xmlns:a16="http://schemas.microsoft.com/office/drawing/2014/main" id="{901AAD08-AD5C-4146-9FA1-5564E4616B8B}"/>
              </a:ext>
            </a:extLst>
          </p:cNvPr>
          <p:cNvSpPr txBox="1"/>
          <p:nvPr/>
        </p:nvSpPr>
        <p:spPr>
          <a:xfrm>
            <a:off x="762000" y="914400"/>
            <a:ext cx="8305800" cy="369332"/>
          </a:xfrm>
          <a:prstGeom prst="rect">
            <a:avLst/>
          </a:prstGeom>
          <a:noFill/>
        </p:spPr>
        <p:txBody>
          <a:bodyPr wrap="square" rtlCol="0">
            <a:spAutoFit/>
          </a:bodyPr>
          <a:lstStyle/>
          <a:p>
            <a:r>
              <a:rPr lang="en-US" dirty="0"/>
              <a:t>Initiation, Planning, Execution and Closeout</a:t>
            </a:r>
          </a:p>
        </p:txBody>
      </p:sp>
    </p:spTree>
    <p:extLst>
      <p:ext uri="{BB962C8B-B14F-4D97-AF65-F5344CB8AC3E}">
        <p14:creationId xmlns:p14="http://schemas.microsoft.com/office/powerpoint/2010/main" val="3104374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B48B0-E9F7-4EE0-B1FC-CA8FD4036DEE}"/>
              </a:ext>
            </a:extLst>
          </p:cNvPr>
          <p:cNvSpPr>
            <a:spLocks noGrp="1"/>
          </p:cNvSpPr>
          <p:nvPr>
            <p:ph type="title"/>
          </p:nvPr>
        </p:nvSpPr>
        <p:spPr>
          <a:xfrm>
            <a:off x="474450" y="132839"/>
            <a:ext cx="9126750" cy="553998"/>
          </a:xfrm>
        </p:spPr>
        <p:txBody>
          <a:bodyPr/>
          <a:lstStyle/>
          <a:p>
            <a:r>
              <a:rPr lang="en-US" dirty="0"/>
              <a:t>SDLC Methodologies</a:t>
            </a:r>
          </a:p>
        </p:txBody>
      </p:sp>
      <p:sp>
        <p:nvSpPr>
          <p:cNvPr id="3" name="Content Placeholder 2">
            <a:extLst>
              <a:ext uri="{FF2B5EF4-FFF2-40B4-BE49-F238E27FC236}">
                <a16:creationId xmlns:a16="http://schemas.microsoft.com/office/drawing/2014/main" id="{36EAB3BE-A43B-4B71-90CE-CDF6868A1A12}"/>
              </a:ext>
            </a:extLst>
          </p:cNvPr>
          <p:cNvSpPr>
            <a:spLocks noGrp="1"/>
          </p:cNvSpPr>
          <p:nvPr>
            <p:ph idx="1"/>
          </p:nvPr>
        </p:nvSpPr>
        <p:spPr>
          <a:xfrm>
            <a:off x="838200" y="1066800"/>
            <a:ext cx="7292340" cy="3477875"/>
          </a:xfrm>
        </p:spPr>
        <p:txBody>
          <a:bodyPr/>
          <a:lstStyle/>
          <a:p>
            <a:pPr fontAlgn="base"/>
            <a:r>
              <a:rPr lang="en-US" sz="2800" dirty="0"/>
              <a:t>Several Methodologies Exist</a:t>
            </a:r>
          </a:p>
          <a:p>
            <a:pPr marL="457200" indent="-457200" fontAlgn="base">
              <a:buFont typeface="Arial" panose="020B0604020202020204" pitchFamily="34" charset="0"/>
              <a:buChar char="•"/>
            </a:pPr>
            <a:r>
              <a:rPr lang="en-US" sz="2800" dirty="0"/>
              <a:t>Waterfall Model</a:t>
            </a:r>
          </a:p>
          <a:p>
            <a:pPr marL="457200" indent="-457200" fontAlgn="base">
              <a:buFont typeface="Arial" panose="020B0604020202020204" pitchFamily="34" charset="0"/>
              <a:buChar char="•"/>
            </a:pPr>
            <a:r>
              <a:rPr lang="en-US" sz="2800" dirty="0"/>
              <a:t>V-Shaped Model</a:t>
            </a:r>
          </a:p>
          <a:p>
            <a:pPr marL="457200" indent="-457200" fontAlgn="base">
              <a:buFont typeface="Arial" panose="020B0604020202020204" pitchFamily="34" charset="0"/>
              <a:buChar char="•"/>
            </a:pPr>
            <a:r>
              <a:rPr lang="en-US" sz="2800" dirty="0"/>
              <a:t>Evolutionary Prototyping Model</a:t>
            </a:r>
          </a:p>
          <a:p>
            <a:pPr marL="457200" indent="-457200" fontAlgn="base">
              <a:buFont typeface="Arial" panose="020B0604020202020204" pitchFamily="34" charset="0"/>
              <a:buChar char="•"/>
            </a:pPr>
            <a:r>
              <a:rPr lang="en-US" sz="2800" dirty="0"/>
              <a:t>Spiral Method (SDM)</a:t>
            </a:r>
          </a:p>
          <a:p>
            <a:pPr marL="457200" indent="-457200" fontAlgn="base">
              <a:buFont typeface="Arial" panose="020B0604020202020204" pitchFamily="34" charset="0"/>
              <a:buChar char="•"/>
            </a:pPr>
            <a:r>
              <a:rPr lang="en-US" sz="2800" dirty="0"/>
              <a:t>Iterative and Incremental Method</a:t>
            </a:r>
          </a:p>
          <a:p>
            <a:pPr marL="457200" indent="-457200" fontAlgn="base">
              <a:buFont typeface="Arial" panose="020B0604020202020204" pitchFamily="34" charset="0"/>
              <a:buChar char="•"/>
            </a:pPr>
            <a:r>
              <a:rPr lang="en-US" sz="2800" dirty="0"/>
              <a:t>Agile development</a:t>
            </a:r>
          </a:p>
          <a:p>
            <a:endParaRPr lang="en-US" dirty="0"/>
          </a:p>
        </p:txBody>
      </p:sp>
    </p:spTree>
    <p:extLst>
      <p:ext uri="{BB962C8B-B14F-4D97-AF65-F5344CB8AC3E}">
        <p14:creationId xmlns:p14="http://schemas.microsoft.com/office/powerpoint/2010/main" val="2505400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E4439-B427-4AD6-A1B4-A324ED50FF48}"/>
              </a:ext>
            </a:extLst>
          </p:cNvPr>
          <p:cNvSpPr>
            <a:spLocks noGrp="1"/>
          </p:cNvSpPr>
          <p:nvPr>
            <p:ph type="title"/>
          </p:nvPr>
        </p:nvSpPr>
        <p:spPr>
          <a:xfrm>
            <a:off x="474450" y="132839"/>
            <a:ext cx="9126750" cy="553998"/>
          </a:xfrm>
        </p:spPr>
        <p:txBody>
          <a:bodyPr/>
          <a:lstStyle/>
          <a:p>
            <a:r>
              <a:rPr lang="en-US" dirty="0"/>
              <a:t>Traditional Waterfall Model</a:t>
            </a:r>
          </a:p>
        </p:txBody>
      </p:sp>
      <p:pic>
        <p:nvPicPr>
          <p:cNvPr id="1026" name="Picture 2" descr="Diagram showing the following: Requirements&#10;Design&#10;Implementation Testing&#10;Deployment&#10;Release &amp; Maintenance&#10;&#10;Waterfall SDLC [Online image]. (2022). Retrieved Feb 15, 2022, from https://melsatar.blog/2018/02/16/the-waterfall-model-a-different-perspective/ &#10;&#10;&#10;&#10;">
            <a:extLst>
              <a:ext uri="{FF2B5EF4-FFF2-40B4-BE49-F238E27FC236}">
                <a16:creationId xmlns:a16="http://schemas.microsoft.com/office/drawing/2014/main" id="{94B9CA1C-BB5E-4270-8B87-A168C68B2D8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6285" y="2452094"/>
            <a:ext cx="8610600" cy="285961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22E43B1-F911-447C-A047-EF7BB4E76107}"/>
              </a:ext>
            </a:extLst>
          </p:cNvPr>
          <p:cNvSpPr txBox="1"/>
          <p:nvPr/>
        </p:nvSpPr>
        <p:spPr>
          <a:xfrm>
            <a:off x="849923" y="5888868"/>
            <a:ext cx="8610600" cy="253916"/>
          </a:xfrm>
          <a:prstGeom prst="rect">
            <a:avLst/>
          </a:prstGeom>
          <a:noFill/>
        </p:spPr>
        <p:txBody>
          <a:bodyPr wrap="square">
            <a:spAutoFit/>
          </a:bodyPr>
          <a:lstStyle/>
          <a:p>
            <a:r>
              <a:rPr lang="en-US" sz="1050" dirty="0"/>
              <a:t>Waterfall SDLC [Online image]. (2022). Retrieved Feb 15, 2022, from https://melsatar.blog/2018/02/16/the-waterfall-model-a-different-perspective/ </a:t>
            </a:r>
          </a:p>
        </p:txBody>
      </p:sp>
    </p:spTree>
    <p:extLst>
      <p:ext uri="{BB962C8B-B14F-4D97-AF65-F5344CB8AC3E}">
        <p14:creationId xmlns:p14="http://schemas.microsoft.com/office/powerpoint/2010/main" val="3792412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E4439-B427-4AD6-A1B4-A324ED50FF48}"/>
              </a:ext>
            </a:extLst>
          </p:cNvPr>
          <p:cNvSpPr>
            <a:spLocks noGrp="1"/>
          </p:cNvSpPr>
          <p:nvPr>
            <p:ph type="title"/>
          </p:nvPr>
        </p:nvSpPr>
        <p:spPr>
          <a:xfrm>
            <a:off x="474450" y="132839"/>
            <a:ext cx="9126750" cy="553998"/>
          </a:xfrm>
        </p:spPr>
        <p:txBody>
          <a:bodyPr/>
          <a:lstStyle/>
          <a:p>
            <a:r>
              <a:rPr lang="en-US" dirty="0"/>
              <a:t>Traditional Waterfall Model Defined</a:t>
            </a:r>
          </a:p>
        </p:txBody>
      </p:sp>
      <p:sp>
        <p:nvSpPr>
          <p:cNvPr id="5" name="TextBox 4">
            <a:extLst>
              <a:ext uri="{FF2B5EF4-FFF2-40B4-BE49-F238E27FC236}">
                <a16:creationId xmlns:a16="http://schemas.microsoft.com/office/drawing/2014/main" id="{522E43B1-F911-447C-A047-EF7BB4E76107}"/>
              </a:ext>
            </a:extLst>
          </p:cNvPr>
          <p:cNvSpPr txBox="1"/>
          <p:nvPr/>
        </p:nvSpPr>
        <p:spPr>
          <a:xfrm>
            <a:off x="849923" y="5888868"/>
            <a:ext cx="8610600" cy="253916"/>
          </a:xfrm>
          <a:prstGeom prst="rect">
            <a:avLst/>
          </a:prstGeom>
          <a:noFill/>
        </p:spPr>
        <p:txBody>
          <a:bodyPr wrap="square">
            <a:spAutoFit/>
          </a:bodyPr>
          <a:lstStyle/>
          <a:p>
            <a:r>
              <a:rPr lang="en-US" sz="1050" dirty="0"/>
              <a:t>Waterfall SDLC [Online image]. (2022). Retrieved Feb 15, 2022, from https://melsatar.blog/2018/02/16/the-waterfall-model-a-different-perspective/ </a:t>
            </a:r>
          </a:p>
        </p:txBody>
      </p:sp>
      <p:sp>
        <p:nvSpPr>
          <p:cNvPr id="4" name="TextBox 3">
            <a:extLst>
              <a:ext uri="{FF2B5EF4-FFF2-40B4-BE49-F238E27FC236}">
                <a16:creationId xmlns:a16="http://schemas.microsoft.com/office/drawing/2014/main" id="{C1C3B41A-9570-1774-7343-FC90F4B9CEF4}"/>
              </a:ext>
            </a:extLst>
          </p:cNvPr>
          <p:cNvSpPr txBox="1"/>
          <p:nvPr/>
        </p:nvSpPr>
        <p:spPr>
          <a:xfrm>
            <a:off x="609600" y="1052385"/>
            <a:ext cx="8850923" cy="4801314"/>
          </a:xfrm>
          <a:prstGeom prst="rect">
            <a:avLst/>
          </a:prstGeom>
          <a:noFill/>
        </p:spPr>
        <p:txBody>
          <a:bodyPr wrap="square">
            <a:spAutoFit/>
          </a:bodyPr>
          <a:lstStyle/>
          <a:p>
            <a:pPr marL="285750" indent="-285750">
              <a:buFont typeface="Arial" panose="020B0604020202020204" pitchFamily="34" charset="0"/>
              <a:buChar char="•"/>
            </a:pPr>
            <a:r>
              <a:rPr lang="en-US" b="1" dirty="0"/>
              <a:t>Requirement/Analysis </a:t>
            </a:r>
            <a:r>
              <a:rPr lang="en-US" dirty="0"/>
              <a:t>- All possible requirements are captured in product requirement documents. The requirements and based on analysis define the schemas, models and business rules.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System Design </a:t>
            </a:r>
            <a:r>
              <a:rPr lang="en-US" dirty="0"/>
              <a:t>-- Based on analysis,  design the software architecture. High Level Design,  System Design, Detailed Design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Implementation</a:t>
            </a:r>
            <a:r>
              <a:rPr lang="en-US" dirty="0"/>
              <a:t> -  Development of the software in the small units with functional testing.</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Integration and Testing - </a:t>
            </a:r>
            <a:r>
              <a:rPr lang="en-US" dirty="0"/>
              <a:t>Integrating of each unit developed in previous phase and post integration test the entire system for any faults.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Deployment of system </a:t>
            </a:r>
            <a:r>
              <a:rPr lang="en-US" dirty="0"/>
              <a:t>- Make the product live on production environment after all functional and nonfunctional testing completed.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Release &amp; Maintenance </a:t>
            </a:r>
            <a:r>
              <a:rPr lang="en-US" dirty="0"/>
              <a:t>- Fixing issues and release new version with the issue patches as required.</a:t>
            </a:r>
          </a:p>
        </p:txBody>
      </p:sp>
    </p:spTree>
    <p:extLst>
      <p:ext uri="{BB962C8B-B14F-4D97-AF65-F5344CB8AC3E}">
        <p14:creationId xmlns:p14="http://schemas.microsoft.com/office/powerpoint/2010/main" val="766478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730BC-E889-4420-8173-51C90BCDDD94}"/>
              </a:ext>
            </a:extLst>
          </p:cNvPr>
          <p:cNvSpPr>
            <a:spLocks noGrp="1"/>
          </p:cNvSpPr>
          <p:nvPr>
            <p:ph type="title"/>
          </p:nvPr>
        </p:nvSpPr>
        <p:spPr>
          <a:xfrm>
            <a:off x="457200" y="152400"/>
            <a:ext cx="9144000" cy="1093589"/>
          </a:xfrm>
        </p:spPr>
        <p:txBody>
          <a:bodyPr>
            <a:normAutofit fontScale="90000"/>
          </a:bodyPr>
          <a:lstStyle/>
          <a:p>
            <a:r>
              <a:rPr lang="en-US" dirty="0"/>
              <a:t>Waterfall</a:t>
            </a:r>
            <a:br>
              <a:rPr lang="en-US" dirty="0"/>
            </a:br>
            <a:r>
              <a:rPr lang="en-US" dirty="0"/>
              <a:t>Advantages &amp; Disadvantages</a:t>
            </a:r>
            <a:br>
              <a:rPr lang="en-US" dirty="0"/>
            </a:br>
            <a:endParaRPr lang="en-US" dirty="0"/>
          </a:p>
        </p:txBody>
      </p:sp>
      <p:sp>
        <p:nvSpPr>
          <p:cNvPr id="8" name="TextBox 7">
            <a:extLst>
              <a:ext uri="{FF2B5EF4-FFF2-40B4-BE49-F238E27FC236}">
                <a16:creationId xmlns:a16="http://schemas.microsoft.com/office/drawing/2014/main" id="{D280A36F-822A-5FA4-C207-57BFE224981F}"/>
              </a:ext>
            </a:extLst>
          </p:cNvPr>
          <p:cNvSpPr txBox="1"/>
          <p:nvPr/>
        </p:nvSpPr>
        <p:spPr>
          <a:xfrm>
            <a:off x="838200" y="2057400"/>
            <a:ext cx="8001000" cy="2308324"/>
          </a:xfrm>
          <a:prstGeom prst="rect">
            <a:avLst/>
          </a:prstGeom>
          <a:noFill/>
        </p:spPr>
        <p:txBody>
          <a:bodyPr wrap="square">
            <a:spAutoFit/>
          </a:bodyPr>
          <a:lstStyle/>
          <a:p>
            <a:r>
              <a:rPr lang="en-US" b="1" dirty="0"/>
              <a:t>Some advantages </a:t>
            </a:r>
          </a:p>
          <a:p>
            <a:pPr marL="285750" indent="-285750">
              <a:buFont typeface="Arial" panose="020B0604020202020204" pitchFamily="34" charset="0"/>
              <a:buChar char="•"/>
            </a:pPr>
            <a:r>
              <a:rPr lang="en-US" dirty="0"/>
              <a:t>Uses clear structure – but sequential</a:t>
            </a:r>
          </a:p>
          <a:p>
            <a:pPr marL="285750" indent="-285750">
              <a:buFont typeface="Arial" panose="020B0604020202020204" pitchFamily="34" charset="0"/>
              <a:buChar char="•"/>
            </a:pPr>
            <a:r>
              <a:rPr lang="en-US" dirty="0"/>
              <a:t>Determines the end goal early in the process but takes time</a:t>
            </a:r>
          </a:p>
          <a:p>
            <a:pPr marL="285750" indent="-285750">
              <a:buFont typeface="Arial" panose="020B0604020202020204" pitchFamily="34" charset="0"/>
              <a:buChar char="•"/>
            </a:pPr>
            <a:r>
              <a:rPr lang="en-US" dirty="0"/>
              <a:t>Transfers information well – highly methodical</a:t>
            </a:r>
          </a:p>
          <a:p>
            <a:endParaRPr lang="en-US" dirty="0"/>
          </a:p>
          <a:p>
            <a:r>
              <a:rPr lang="en-US" b="1" dirty="0"/>
              <a:t>Some disadvantages </a:t>
            </a:r>
            <a:r>
              <a:rPr lang="en-US" dirty="0"/>
              <a:t>Makes changes difficult</a:t>
            </a:r>
          </a:p>
          <a:p>
            <a:pPr marL="285750" indent="-285750">
              <a:buFont typeface="Arial" panose="020B0604020202020204" pitchFamily="34" charset="0"/>
              <a:buChar char="•"/>
            </a:pPr>
            <a:r>
              <a:rPr lang="en-US" dirty="0"/>
              <a:t>Excludes the client and/or end user</a:t>
            </a:r>
          </a:p>
          <a:p>
            <a:pPr marL="285750" indent="-285750">
              <a:buFont typeface="Arial" panose="020B0604020202020204" pitchFamily="34" charset="0"/>
              <a:buChar char="•"/>
            </a:pPr>
            <a:r>
              <a:rPr lang="en-US" dirty="0"/>
              <a:t>Delays testing until after completion</a:t>
            </a:r>
          </a:p>
        </p:txBody>
      </p:sp>
    </p:spTree>
    <p:extLst>
      <p:ext uri="{BB962C8B-B14F-4D97-AF65-F5344CB8AC3E}">
        <p14:creationId xmlns:p14="http://schemas.microsoft.com/office/powerpoint/2010/main" val="862265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730BC-E889-4420-8173-51C90BCDDD94}"/>
              </a:ext>
            </a:extLst>
          </p:cNvPr>
          <p:cNvSpPr>
            <a:spLocks noGrp="1"/>
          </p:cNvSpPr>
          <p:nvPr>
            <p:ph type="title"/>
          </p:nvPr>
        </p:nvSpPr>
        <p:spPr>
          <a:xfrm>
            <a:off x="457200" y="152400"/>
            <a:ext cx="9144000" cy="1093589"/>
          </a:xfrm>
        </p:spPr>
        <p:txBody>
          <a:bodyPr>
            <a:normAutofit fontScale="90000"/>
          </a:bodyPr>
          <a:lstStyle/>
          <a:p>
            <a:r>
              <a:rPr lang="en-US" dirty="0"/>
              <a:t>V-Shaped Model: Validation &amp; Verification</a:t>
            </a:r>
            <a:br>
              <a:rPr lang="en-US" dirty="0"/>
            </a:br>
            <a:endParaRPr lang="en-US" dirty="0"/>
          </a:p>
        </p:txBody>
      </p:sp>
      <p:pic>
        <p:nvPicPr>
          <p:cNvPr id="2050" name="Picture 2" descr="Diagram that shows The V-Model is focused on Decomposition and Verification&#10;&#10;V-Shape  SDLC [Online image]. (2022). Retrieved Feb 15, 2022, from https://melsatar.blog/2018/08/27/the-validation-and-verification-model-the-v-model/&#10;">
            <a:extLst>
              <a:ext uri="{FF2B5EF4-FFF2-40B4-BE49-F238E27FC236}">
                <a16:creationId xmlns:a16="http://schemas.microsoft.com/office/drawing/2014/main" id="{F3C7FC8E-327A-41B8-B0CC-458B47D950E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78665" y="1600200"/>
            <a:ext cx="6701069" cy="370393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A0128A5-8CC8-4F31-B678-DEB3FFE00A6C}"/>
              </a:ext>
            </a:extLst>
          </p:cNvPr>
          <p:cNvSpPr txBox="1"/>
          <p:nvPr/>
        </p:nvSpPr>
        <p:spPr>
          <a:xfrm>
            <a:off x="685799" y="6324600"/>
            <a:ext cx="8686800" cy="253916"/>
          </a:xfrm>
          <a:prstGeom prst="rect">
            <a:avLst/>
          </a:prstGeom>
          <a:noFill/>
        </p:spPr>
        <p:txBody>
          <a:bodyPr wrap="square">
            <a:spAutoFit/>
          </a:bodyPr>
          <a:lstStyle/>
          <a:p>
            <a:r>
              <a:rPr lang="en-US" sz="1050" dirty="0"/>
              <a:t>V-Shape  SDLC [Online image]. (2022). Retrieved Feb 15, 2022, from https://melsatar.blog/2018/08/27/the-validation-and-verification-model-the-v-model/</a:t>
            </a:r>
          </a:p>
        </p:txBody>
      </p:sp>
    </p:spTree>
    <p:extLst>
      <p:ext uri="{BB962C8B-B14F-4D97-AF65-F5344CB8AC3E}">
        <p14:creationId xmlns:p14="http://schemas.microsoft.com/office/powerpoint/2010/main" val="2174796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730BC-E889-4420-8173-51C90BCDDD94}"/>
              </a:ext>
            </a:extLst>
          </p:cNvPr>
          <p:cNvSpPr>
            <a:spLocks noGrp="1"/>
          </p:cNvSpPr>
          <p:nvPr>
            <p:ph type="title"/>
          </p:nvPr>
        </p:nvSpPr>
        <p:spPr>
          <a:xfrm>
            <a:off x="457200" y="152400"/>
            <a:ext cx="9144000" cy="1093589"/>
          </a:xfrm>
        </p:spPr>
        <p:txBody>
          <a:bodyPr>
            <a:normAutofit fontScale="90000"/>
          </a:bodyPr>
          <a:lstStyle/>
          <a:p>
            <a:r>
              <a:rPr lang="en-US" dirty="0"/>
              <a:t>V-Shaped Model Defined</a:t>
            </a:r>
            <a:br>
              <a:rPr lang="en-US" dirty="0"/>
            </a:br>
            <a:endParaRPr lang="en-US" dirty="0"/>
          </a:p>
        </p:txBody>
      </p:sp>
      <p:sp>
        <p:nvSpPr>
          <p:cNvPr id="7" name="TextBox 6">
            <a:extLst>
              <a:ext uri="{FF2B5EF4-FFF2-40B4-BE49-F238E27FC236}">
                <a16:creationId xmlns:a16="http://schemas.microsoft.com/office/drawing/2014/main" id="{8102D43E-9DD7-18EC-38B4-B753D4802501}"/>
              </a:ext>
            </a:extLst>
          </p:cNvPr>
          <p:cNvSpPr txBox="1"/>
          <p:nvPr/>
        </p:nvSpPr>
        <p:spPr>
          <a:xfrm>
            <a:off x="685800" y="1371600"/>
            <a:ext cx="8686800" cy="5016758"/>
          </a:xfrm>
          <a:prstGeom prst="rect">
            <a:avLst/>
          </a:prstGeom>
          <a:noFill/>
        </p:spPr>
        <p:txBody>
          <a:bodyPr wrap="square">
            <a:spAutoFit/>
          </a:bodyPr>
          <a:lstStyle/>
          <a:p>
            <a:pPr marL="285750" indent="-285750">
              <a:buFont typeface="Arial" panose="020B0604020202020204" pitchFamily="34" charset="0"/>
              <a:buChar char="•"/>
            </a:pPr>
            <a:r>
              <a:rPr lang="en-US" sz="1600" dirty="0"/>
              <a:t>Business Operations and Concepts — Similar to requirements… </a:t>
            </a:r>
          </a:p>
          <a:p>
            <a:pPr marL="285750" indent="-285750">
              <a:buFont typeface="Arial" panose="020B0604020202020204" pitchFamily="34" charset="0"/>
              <a:buChar char="•"/>
            </a:pPr>
            <a:r>
              <a:rPr lang="en-US" sz="1600" dirty="0"/>
              <a:t>System Requirements – Detailed technical requirements</a:t>
            </a:r>
          </a:p>
          <a:p>
            <a:pPr marL="285750" indent="-285750">
              <a:buFont typeface="Arial" panose="020B0604020202020204" pitchFamily="34" charset="0"/>
              <a:buChar char="•"/>
            </a:pPr>
            <a:r>
              <a:rPr lang="en-US" sz="1600" dirty="0"/>
              <a:t>Architecture or high-level design— Defines how the software functions are to implement the design.</a:t>
            </a:r>
          </a:p>
          <a:p>
            <a:pPr marL="285750" indent="-285750">
              <a:buFont typeface="Arial" panose="020B0604020202020204" pitchFamily="34" charset="0"/>
              <a:buChar char="•"/>
            </a:pPr>
            <a:r>
              <a:rPr lang="en-US" sz="1600" dirty="0"/>
              <a:t>Modular design— Defines algorithms for each component that was defined during the architecture phase. (Detailed Design)</a:t>
            </a:r>
          </a:p>
          <a:p>
            <a:pPr marL="285750" indent="-285750">
              <a:buFont typeface="Arial" panose="020B0604020202020204" pitchFamily="34" charset="0"/>
              <a:buChar char="•"/>
            </a:pPr>
            <a:r>
              <a:rPr lang="en-US" sz="1600" dirty="0"/>
              <a:t>Development &amp;  Coding— Transforms the algorithms defined during the detailed design phase into software.</a:t>
            </a:r>
          </a:p>
          <a:p>
            <a:pPr marL="285750" indent="-285750">
              <a:buFont typeface="Arial" panose="020B0604020202020204" pitchFamily="34" charset="0"/>
              <a:buChar char="•"/>
            </a:pPr>
            <a:r>
              <a:rPr lang="en-US" sz="1600" dirty="0"/>
              <a:t>Unit testing— Checks each coded module for errors.</a:t>
            </a:r>
          </a:p>
          <a:p>
            <a:pPr marL="285750" indent="-285750">
              <a:buFont typeface="Arial" panose="020B0604020202020204" pitchFamily="34" charset="0"/>
              <a:buChar char="•"/>
            </a:pPr>
            <a:r>
              <a:rPr lang="en-US" sz="1600" dirty="0"/>
              <a:t>Functional Testing – Tests the functional aspects </a:t>
            </a:r>
          </a:p>
          <a:p>
            <a:pPr marL="285750" indent="-285750">
              <a:buFont typeface="Arial" panose="020B0604020202020204" pitchFamily="34" charset="0"/>
              <a:buChar char="•"/>
            </a:pPr>
            <a:r>
              <a:rPr lang="en-US" sz="1600" dirty="0"/>
              <a:t> Integration Testing— Interconnects the sets of previously unit-tested modules to ensure that the sets behave as well as the independently tested modules did during the unit-testing phase.</a:t>
            </a:r>
          </a:p>
          <a:p>
            <a:pPr marL="285750" indent="-285750">
              <a:buFont typeface="Arial" panose="020B0604020202020204" pitchFamily="34" charset="0"/>
              <a:buChar char="•"/>
            </a:pPr>
            <a:r>
              <a:rPr lang="en-US" sz="1600" dirty="0"/>
              <a:t>System and acceptance testing— Checks whether the entire software system (fully integrated) embedded in its actual hardware environment behaves according to the software requirements specification.</a:t>
            </a:r>
          </a:p>
          <a:p>
            <a:pPr marL="285750" indent="-285750">
              <a:buFont typeface="Arial" panose="020B0604020202020204" pitchFamily="34" charset="0"/>
              <a:buChar char="•"/>
            </a:pPr>
            <a:r>
              <a:rPr lang="en-US" sz="1600" dirty="0"/>
              <a:t>Production, operation, and maintenance— Puts software into production and provides for enhancements and corrections.</a:t>
            </a:r>
          </a:p>
          <a:p>
            <a:pPr marL="285750" indent="-285750">
              <a:buFont typeface="Arial" panose="020B0604020202020204" pitchFamily="34" charset="0"/>
              <a:buChar char="•"/>
            </a:pPr>
            <a:r>
              <a:rPr lang="en-US" sz="1600" dirty="0"/>
              <a:t>Acceptance testing (not shown)— Allows the user to test the functionality of the system against the original requirements. After final testing, the software and its surrounding hardware become operational. Maintenance of the system follows.</a:t>
            </a:r>
          </a:p>
        </p:txBody>
      </p:sp>
    </p:spTree>
    <p:extLst>
      <p:ext uri="{BB962C8B-B14F-4D97-AF65-F5344CB8AC3E}">
        <p14:creationId xmlns:p14="http://schemas.microsoft.com/office/powerpoint/2010/main" val="863789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730BC-E889-4420-8173-51C90BCDDD94}"/>
              </a:ext>
            </a:extLst>
          </p:cNvPr>
          <p:cNvSpPr>
            <a:spLocks noGrp="1"/>
          </p:cNvSpPr>
          <p:nvPr>
            <p:ph type="title"/>
          </p:nvPr>
        </p:nvSpPr>
        <p:spPr>
          <a:xfrm>
            <a:off x="457200" y="152400"/>
            <a:ext cx="9144000" cy="1093589"/>
          </a:xfrm>
        </p:spPr>
        <p:txBody>
          <a:bodyPr>
            <a:normAutofit fontScale="90000"/>
          </a:bodyPr>
          <a:lstStyle/>
          <a:p>
            <a:r>
              <a:rPr lang="en-US" dirty="0"/>
              <a:t>V-Shaped Model</a:t>
            </a:r>
            <a:br>
              <a:rPr lang="en-US" dirty="0"/>
            </a:br>
            <a:r>
              <a:rPr lang="en-US" dirty="0"/>
              <a:t>Advantages and Disadvantages</a:t>
            </a:r>
          </a:p>
        </p:txBody>
      </p:sp>
      <p:sp>
        <p:nvSpPr>
          <p:cNvPr id="7" name="TextBox 6">
            <a:extLst>
              <a:ext uri="{FF2B5EF4-FFF2-40B4-BE49-F238E27FC236}">
                <a16:creationId xmlns:a16="http://schemas.microsoft.com/office/drawing/2014/main" id="{8D98E1C9-2BE4-4528-ECA6-D27A09EDB60B}"/>
              </a:ext>
            </a:extLst>
          </p:cNvPr>
          <p:cNvSpPr txBox="1"/>
          <p:nvPr/>
        </p:nvSpPr>
        <p:spPr>
          <a:xfrm>
            <a:off x="609600" y="1371600"/>
            <a:ext cx="8305800" cy="5355312"/>
          </a:xfrm>
          <a:prstGeom prst="rect">
            <a:avLst/>
          </a:prstGeom>
          <a:noFill/>
        </p:spPr>
        <p:txBody>
          <a:bodyPr wrap="square">
            <a:spAutoFit/>
          </a:bodyPr>
          <a:lstStyle/>
          <a:p>
            <a:r>
              <a:rPr lang="en-US" b="1" dirty="0"/>
              <a:t>Advantages of the V-Shaped Model</a:t>
            </a:r>
          </a:p>
          <a:p>
            <a:pPr marL="285750" indent="-285750">
              <a:buFont typeface="Arial" panose="020B0604020202020204" pitchFamily="34" charset="0"/>
              <a:buChar char="•"/>
            </a:pPr>
            <a:r>
              <a:rPr lang="en-US" dirty="0"/>
              <a:t>Verification and validation of the product in the early stages of product development. </a:t>
            </a:r>
          </a:p>
          <a:p>
            <a:pPr marL="285750" indent="-285750">
              <a:buFont typeface="Arial" panose="020B0604020202020204" pitchFamily="34" charset="0"/>
              <a:buChar char="•"/>
            </a:pPr>
            <a:r>
              <a:rPr lang="en-US" dirty="0"/>
              <a:t>Verification and validation of all internal and external deliverables, not just the software product.</a:t>
            </a:r>
          </a:p>
          <a:p>
            <a:pPr marL="285750" indent="-285750">
              <a:buFont typeface="Arial" panose="020B0604020202020204" pitchFamily="34" charset="0"/>
              <a:buChar char="•"/>
            </a:pPr>
            <a:r>
              <a:rPr lang="en-US" dirty="0"/>
              <a:t>Define requirements before designing the system, and it encourages designing the software before building the components.</a:t>
            </a:r>
          </a:p>
          <a:p>
            <a:pPr marL="285750" indent="-285750">
              <a:buFont typeface="Arial" panose="020B0604020202020204" pitchFamily="34" charset="0"/>
              <a:buChar char="•"/>
            </a:pPr>
            <a:r>
              <a:rPr lang="en-US" dirty="0"/>
              <a:t>Defines the products that the development process should generate; each deliverable must be testable.</a:t>
            </a:r>
          </a:p>
          <a:p>
            <a:pPr marL="285750" indent="-285750">
              <a:buFont typeface="Arial" panose="020B0604020202020204" pitchFamily="34" charset="0"/>
              <a:buChar char="•"/>
            </a:pPr>
            <a:r>
              <a:rPr lang="en-US" dirty="0"/>
              <a:t>Enables project management to track progress accurately; the progress of the project follows a timeline, and the completion of each phase is a milestone.</a:t>
            </a:r>
          </a:p>
          <a:p>
            <a:endParaRPr lang="en-US" dirty="0"/>
          </a:p>
          <a:p>
            <a:r>
              <a:rPr lang="en-US" b="1" dirty="0"/>
              <a:t>Disadvantages of the V-Shaped Model</a:t>
            </a:r>
          </a:p>
          <a:p>
            <a:pPr marL="285750" indent="-285750">
              <a:buFont typeface="Arial" panose="020B0604020202020204" pitchFamily="34" charset="0"/>
              <a:buChar char="•"/>
            </a:pPr>
            <a:r>
              <a:rPr lang="en-US" dirty="0"/>
              <a:t>Only works for certain projects</a:t>
            </a:r>
          </a:p>
          <a:p>
            <a:pPr marL="285750" indent="-285750">
              <a:buFont typeface="Arial" panose="020B0604020202020204" pitchFamily="34" charset="0"/>
              <a:buChar char="•"/>
            </a:pPr>
            <a:r>
              <a:rPr lang="en-US" dirty="0"/>
              <a:t>Does not easily handle concurrent events.</a:t>
            </a:r>
          </a:p>
          <a:p>
            <a:pPr marL="285750" indent="-285750">
              <a:buFont typeface="Arial" panose="020B0604020202020204" pitchFamily="34" charset="0"/>
              <a:buChar char="•"/>
            </a:pPr>
            <a:r>
              <a:rPr lang="en-US" dirty="0"/>
              <a:t>Des not handle iterations of phases.</a:t>
            </a:r>
          </a:p>
          <a:p>
            <a:pPr marL="285750" indent="-285750">
              <a:buFont typeface="Arial" panose="020B0604020202020204" pitchFamily="34" charset="0"/>
              <a:buChar char="•"/>
            </a:pPr>
            <a:r>
              <a:rPr lang="en-US" dirty="0"/>
              <a:t>Not equipped to handle dynamic changes in requirements throughout the life cycle.</a:t>
            </a:r>
          </a:p>
          <a:p>
            <a:r>
              <a:rPr lang="en-US" dirty="0"/>
              <a:t>• Testing is too late</a:t>
            </a:r>
          </a:p>
          <a:p>
            <a:r>
              <a:rPr lang="en-US" dirty="0"/>
              <a:t>• Does not contain risk analysis activities.</a:t>
            </a:r>
          </a:p>
        </p:txBody>
      </p:sp>
    </p:spTree>
    <p:extLst>
      <p:ext uri="{BB962C8B-B14F-4D97-AF65-F5344CB8AC3E}">
        <p14:creationId xmlns:p14="http://schemas.microsoft.com/office/powerpoint/2010/main" val="3495806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264</TotalTime>
  <Words>2029</Words>
  <Application>Microsoft Office PowerPoint</Application>
  <PresentationFormat>Custom</PresentationFormat>
  <Paragraphs>248</Paragraphs>
  <Slides>26</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26</vt:i4>
      </vt:variant>
    </vt:vector>
  </HeadingPairs>
  <TitlesOfParts>
    <vt:vector size="33" baseType="lpstr">
      <vt:lpstr>Arial</vt:lpstr>
      <vt:lpstr>Arial Narrow</vt:lpstr>
      <vt:lpstr>Calibri</vt:lpstr>
      <vt:lpstr>Calibri Light</vt:lpstr>
      <vt:lpstr>Times New Roman</vt:lpstr>
      <vt:lpstr>Office Theme</vt:lpstr>
      <vt:lpstr>Custom Design</vt:lpstr>
      <vt:lpstr>CYBR 3323 </vt:lpstr>
      <vt:lpstr>SDLC</vt:lpstr>
      <vt:lpstr>SDLC Methodologies</vt:lpstr>
      <vt:lpstr>Traditional Waterfall Model</vt:lpstr>
      <vt:lpstr>Traditional Waterfall Model Defined</vt:lpstr>
      <vt:lpstr>Waterfall Advantages &amp; Disadvantages </vt:lpstr>
      <vt:lpstr>V-Shaped Model: Validation &amp; Verification </vt:lpstr>
      <vt:lpstr>V-Shaped Model Defined </vt:lpstr>
      <vt:lpstr>V-Shaped Model Advantages and Disadvantages</vt:lpstr>
      <vt:lpstr>Prototyping</vt:lpstr>
      <vt:lpstr>Prototyping Model </vt:lpstr>
      <vt:lpstr>Prototyping Advantages &amp; Disadvantages </vt:lpstr>
      <vt:lpstr>Spiral Method</vt:lpstr>
      <vt:lpstr>Spiral Method Defined</vt:lpstr>
      <vt:lpstr>Spiral Model  Advantages and Disadvantages </vt:lpstr>
      <vt:lpstr>Iterative and Incremental Method </vt:lpstr>
      <vt:lpstr>Iterative and Incremental SDLC Defined</vt:lpstr>
      <vt:lpstr>Iterative and Incremental Model Advantages and Disadvantages </vt:lpstr>
      <vt:lpstr>Agile development </vt:lpstr>
      <vt:lpstr>Agile Model Defined </vt:lpstr>
      <vt:lpstr>Agile Model Terms </vt:lpstr>
      <vt:lpstr>Agile Model Terms Continued</vt:lpstr>
      <vt:lpstr>Agile Model Advantages </vt:lpstr>
      <vt:lpstr>Agile Model Disadvantages </vt:lpstr>
      <vt:lpstr>The RAD Model</vt:lpstr>
      <vt:lpstr>SDLC and Project Management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PowerPoint - 4823_01_overview.pptx</dc:title>
  <dc:creator>bbrown</dc:creator>
  <cp:lastModifiedBy>Darin Morrow</cp:lastModifiedBy>
  <cp:revision>42</cp:revision>
  <dcterms:created xsi:type="dcterms:W3CDTF">2019-06-20T13:37:09Z</dcterms:created>
  <dcterms:modified xsi:type="dcterms:W3CDTF">2024-06-02T21:02:12Z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2016-08-15T00:00:00Z</vt:filetime>
  </property>
  <property fmtid="{D5CDD505-2E9C-101B-9397-08002B2CF9AE}" pid="3" name="Creator">
    <vt:lpwstr>PScript5.dll Version 5.2.2</vt:lpwstr>
  </property>
  <property fmtid="{D5CDD505-2E9C-101B-9397-08002B2CF9AE}" pid="4" name="LastSaved">
    <vt:filetime>2019-06-20T00:00:00Z</vt:filetime>
  </property>
</Properties>
</file>