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4"/>
  </p:notesMasterIdLst>
  <p:sldIdLst>
    <p:sldId id="258" r:id="rId3"/>
    <p:sldId id="304" r:id="rId4"/>
    <p:sldId id="292" r:id="rId5"/>
    <p:sldId id="293" r:id="rId6"/>
    <p:sldId id="294" r:id="rId7"/>
    <p:sldId id="295" r:id="rId8"/>
    <p:sldId id="296" r:id="rId9"/>
    <p:sldId id="298" r:id="rId10"/>
    <p:sldId id="263" r:id="rId11"/>
    <p:sldId id="299" r:id="rId12"/>
    <p:sldId id="300" r:id="rId13"/>
    <p:sldId id="256" r:id="rId14"/>
    <p:sldId id="301" r:id="rId15"/>
    <p:sldId id="302" r:id="rId16"/>
    <p:sldId id="305" r:id="rId17"/>
    <p:sldId id="277" r:id="rId18"/>
    <p:sldId id="283" r:id="rId19"/>
    <p:sldId id="303" r:id="rId20"/>
    <p:sldId id="284" r:id="rId21"/>
    <p:sldId id="287" r:id="rId22"/>
    <p:sldId id="288" r:id="rId2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6497" autoAdjust="0"/>
  </p:normalViewPr>
  <p:slideViewPr>
    <p:cSldViewPr>
      <p:cViewPr varScale="1">
        <p:scale>
          <a:sx n="87" d="100"/>
          <a:sy n="87" d="100"/>
        </p:scale>
        <p:origin x="2094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F1F7B18-FA4F-49D7-912D-2A16BF09A0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4584078-FFC8-4E58-8FFF-E30F3C52B7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E6D42DF-40E0-445C-B922-0DF44967A6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692150"/>
            <a:ext cx="4419600" cy="3416300"/>
          </a:xfrm>
          <a:ln cap="flat"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570759B-E15B-4B41-8607-3D3BF55D70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E6D42DF-40E0-445C-B922-0DF44967A6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692150"/>
            <a:ext cx="4419600" cy="3416300"/>
          </a:xfrm>
          <a:ln cap="flat"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570759B-E15B-4B41-8607-3D3BF55D70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74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581D225-3003-4F6D-B890-9B5EC364E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6490F77-98DD-45EE-8DD1-C0712B33E15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2CF998A-F270-4CF3-862E-4DB8274DB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326A03E-69AE-4DD8-903F-5EEA701A3F03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E14524E1-A1FE-4D44-BB11-BD40E4972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4593B5F-0218-4669-BAE6-649682A2EDE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03A356D2-10E0-4EC2-9D81-2AADB96FD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89280E9-572A-4559-BA45-D18B6B48FE8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02697E82-FDB8-4B2E-91C9-EFE85ACE8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6E231E17-842D-4E38-B450-566D68EABFB4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789A7B7-3B12-4AA2-9DE4-A22285CD65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D1E74F3B-C37F-4EEE-ADFA-FDA3796BD0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3BAA5F8C-D1B1-415A-80D1-2AB85FB868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6400" cy="3162300"/>
          </a:xfrm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E7F603D6-89CB-4254-9112-5738D43DA3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4274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97632655-0E2E-4492-8143-7F2125B6A1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950482A3-6CE4-48DE-8152-1FDFE5BB4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74B060-44E0-46D8-9A1A-ED0C141269F9}"/>
              </a:ext>
            </a:extLst>
          </p:cNvPr>
          <p:cNvSpPr/>
          <p:nvPr/>
        </p:nvSpPr>
        <p:spPr>
          <a:xfrm>
            <a:off x="990600" y="3733800"/>
            <a:ext cx="2149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599937-27B3-4F27-8224-F9C97527D2BC}"/>
              </a:ext>
            </a:extLst>
          </p:cNvPr>
          <p:cNvSpPr txBox="1"/>
          <p:nvPr/>
        </p:nvSpPr>
        <p:spPr>
          <a:xfrm>
            <a:off x="609600" y="62484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Created by: Vande Ven, Susan and Morrow, Darin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6CA989C-8983-4CE3-A293-8FE274B133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751" y="76200"/>
            <a:ext cx="9089476" cy="609398"/>
          </a:xfrm>
        </p:spPr>
        <p:txBody>
          <a:bodyPr wrap="square" lIns="0" tIns="0" rIns="0" bIns="0">
            <a:spAutoFit/>
          </a:bodyPr>
          <a:lstStyle/>
          <a:p>
            <a:pPr marL="471488" indent="-356235" defTabSz="502920">
              <a:buClr>
                <a:srgbClr val="0E594D"/>
              </a:buClr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  <a:defRPr/>
            </a:pPr>
            <a:r>
              <a:rPr lang="en-US" altLang="en-US" sz="3960">
                <a:solidFill>
                  <a:srgbClr val="000000"/>
                </a:solidFill>
              </a:rPr>
              <a:t>When to stop testing?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C9A6F1E-0F39-4944-B97F-10984693B7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2920" y="2293621"/>
            <a:ext cx="9054307" cy="3514808"/>
          </a:xfrm>
        </p:spPr>
        <p:txBody>
          <a:bodyPr wrap="square" lIns="0" tIns="0" rIns="0" bIns="0">
            <a:spAutoFit/>
          </a:bodyPr>
          <a:lstStyle/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Potentially endless</a:t>
            </a:r>
          </a:p>
          <a:p>
            <a:pPr marL="1029653" lvl="1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1880" dirty="0"/>
              <a:t>You can't exhaustively test</a:t>
            </a:r>
          </a:p>
          <a:p>
            <a:pPr marL="1029653" lvl="1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1880" dirty="0"/>
              <a:t>Choose what’s important</a:t>
            </a:r>
          </a:p>
          <a:p>
            <a:pPr marL="1486853" lvl="2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1880" dirty="0"/>
              <a:t>Functionally</a:t>
            </a:r>
          </a:p>
          <a:p>
            <a:pPr marL="1486853" lvl="2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1880" dirty="0"/>
              <a:t>Legally </a:t>
            </a:r>
          </a:p>
          <a:p>
            <a:pPr marL="1486853" lvl="2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1880" dirty="0"/>
              <a:t>Performance (e.g., volume and response)</a:t>
            </a:r>
          </a:p>
          <a:p>
            <a:pPr marL="1029653" lvl="2" defTabSz="502920"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endParaRPr lang="en-US" altLang="en-US" sz="1880" dirty="0"/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Trade-off 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Budget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Time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Quality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26A412A-59F9-45C9-B13A-02D14F804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1" y="76200"/>
            <a:ext cx="9144000" cy="553998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Best Practice: Build in quality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4076F1B3-C16F-4E1E-AB6B-3170E5C491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8839200" cy="350865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Functional Specifications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Reviews and Inspections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Formal entry and exit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Functional testing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Multiplatform testing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Automated testing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‘Nightly” builds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9E9A2A5-B459-41BF-9D06-29EC9E160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474" y="152400"/>
            <a:ext cx="8794115" cy="640432"/>
          </a:xfrm>
        </p:spPr>
        <p:txBody>
          <a:bodyPr wrap="square" lIns="99537" tIns="48895" rIns="99537" bIns="48895">
            <a:spAutoFit/>
          </a:bodyPr>
          <a:lstStyle/>
          <a:p>
            <a:pPr>
              <a:defRPr/>
            </a:pPr>
            <a:r>
              <a:rPr lang="en-US" altLang="en-US" sz="3520"/>
              <a:t>Some Simple Definitions for Testing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8E6BC5B-4260-412E-8F56-B57604D395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2920" y="1455420"/>
            <a:ext cx="9136380" cy="4229106"/>
          </a:xfrm>
        </p:spPr>
        <p:txBody>
          <a:bodyPr wrap="square" lIns="99537" tIns="48895" rIns="99537" bIns="48895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080" b="1" dirty="0"/>
              <a:t>Error: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A mistake made by some person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080" b="1" dirty="0"/>
              <a:t>Fault or Defect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The result of an error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There may be many faults or defects caused by a single error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080" b="1" dirty="0"/>
              <a:t>Failure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The result of a defect that manifests itself during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There may be several failures due to a single defect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200" b="1" dirty="0"/>
              <a:t>There may never be any failure even when there are defects or faults simply because the specific combination of conditions never occurred during the execution.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5A40D035-BFB5-48FD-B88E-740A186891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617220"/>
            <a:ext cx="8794115" cy="567532"/>
          </a:xfrm>
        </p:spPr>
        <p:txBody>
          <a:bodyPr wrap="square" lIns="99537" tIns="48895" rIns="99537" bIns="48895">
            <a:normAutofit fontScale="90000"/>
          </a:bodyPr>
          <a:lstStyle/>
          <a:p>
            <a:pPr>
              <a:defRPr/>
            </a:pPr>
            <a:r>
              <a:rPr lang="en-US" altLang="en-US" sz="3520"/>
              <a:t>Types of Faults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041A98D7-21B0-4179-9D08-C52CE332C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120140"/>
            <a:ext cx="8884920" cy="6286500"/>
          </a:xfrm>
        </p:spPr>
        <p:txBody>
          <a:bodyPr wrap="square" lIns="99537" tIns="48895" rIns="99537" bIns="48895" rtlCol="0">
            <a:normAutofit/>
          </a:bodyPr>
          <a:lstStyle/>
          <a:p>
            <a:pPr>
              <a:defRPr/>
            </a:pPr>
            <a:r>
              <a:rPr lang="en-US" altLang="en-US" sz="308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Classify the types of faults: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algorithmic fault: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logic error such as wrong initialization, wrong comparison, etc.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computation and precision fault: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implementing wrong formula, lack of degree of accuracy, etc.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stress fault 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buffer size, undersized queue size, etc.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performance &amp; capacity fault 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enough throughput, limited number of simultaneous users, etc. that are lesser than what requirements asked for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timing fault: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real-time processing miss where the timing of multiple, synchronous processing is key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fault recovery fault: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or erroneous fault processing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documentation fault: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erroneous documentation of design or of requirements specification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interface fault : </a:t>
            </a:r>
            <a:r>
              <a:rPr lang="en-US" alt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 to system or hardware to software interfaces not working as specified or documented </a:t>
            </a:r>
          </a:p>
          <a:p>
            <a:pPr>
              <a:buFontTx/>
              <a:buChar char="–"/>
              <a:defRPr/>
            </a:pPr>
            <a:endParaRPr lang="en-US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2EDC112F-9568-46CE-8589-68CE7A3073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4380" y="365760"/>
            <a:ext cx="8549640" cy="640432"/>
          </a:xfrm>
        </p:spPr>
        <p:txBody>
          <a:bodyPr wrap="square" lIns="99537" tIns="48895" rIns="99537" bIns="48895">
            <a:spAutoFit/>
          </a:bodyPr>
          <a:lstStyle/>
          <a:p>
            <a:pPr>
              <a:defRPr/>
            </a:pPr>
            <a:r>
              <a:rPr lang="en-US" altLang="en-US" sz="3520"/>
              <a:t>Types of Testing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88F27F5-FAE4-47A2-8A37-0C4875CCEE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8968740" cy="4314643"/>
          </a:xfrm>
        </p:spPr>
        <p:txBody>
          <a:bodyPr wrap="square" lIns="99537" tIns="48895" rIns="99537" bIns="48895">
            <a:spAutoFit/>
          </a:bodyPr>
          <a:lstStyle/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Unit testing 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often performed by the programmer himself/herself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testing only that independent chunk of code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b="1" dirty="0"/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Functional testing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testing a group of units for a particular required function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often performed by someone else than the code author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b="1" dirty="0"/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Component testing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testing a group of related functions for a piece of major requirements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should be performed by an independent test group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Integration testing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Testing multiple components together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should be performed by an independent test group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u="sng" dirty="0"/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System testing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Testing the complete system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i="1" dirty="0"/>
              <a:t>performance</a:t>
            </a:r>
            <a:r>
              <a:rPr lang="en-US" altLang="en-US" dirty="0"/>
              <a:t>, </a:t>
            </a:r>
            <a:r>
              <a:rPr lang="en-US" altLang="en-US" i="1" dirty="0"/>
              <a:t>regression</a:t>
            </a:r>
            <a:r>
              <a:rPr lang="en-US" altLang="en-US" dirty="0"/>
              <a:t>, </a:t>
            </a:r>
            <a:r>
              <a:rPr lang="en-US" altLang="en-US" i="1" dirty="0"/>
              <a:t>acceptance</a:t>
            </a:r>
            <a:r>
              <a:rPr lang="en-US" altLang="en-US" dirty="0"/>
              <a:t>, </a:t>
            </a:r>
            <a:r>
              <a:rPr lang="en-US" altLang="en-US" i="1" dirty="0"/>
              <a:t>installation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2EDC112F-9568-46CE-8589-68CE7A3073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4380" y="365760"/>
            <a:ext cx="8549640" cy="640432"/>
          </a:xfrm>
        </p:spPr>
        <p:txBody>
          <a:bodyPr wrap="square" lIns="99537" tIns="48895" rIns="99537" bIns="48895">
            <a:spAutoFit/>
          </a:bodyPr>
          <a:lstStyle/>
          <a:p>
            <a:pPr>
              <a:defRPr/>
            </a:pPr>
            <a:r>
              <a:rPr lang="en-US" altLang="en-US" sz="3520"/>
              <a:t>Types of Testing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88F27F5-FAE4-47A2-8A37-0C4875CCEE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8549640" cy="2320251"/>
          </a:xfrm>
        </p:spPr>
        <p:txBody>
          <a:bodyPr wrap="square" lIns="99537" tIns="48895" rIns="99537" bIns="48895">
            <a:spAutoFit/>
          </a:bodyPr>
          <a:lstStyle/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b="1" dirty="0"/>
              <a:t>User Acceptance Testing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Final stage of any software development or change request lifecycle before go-live.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Determine that the software does what it was designed to do in real-world situations.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Actual users test the software to determine if it does what it was designed to do in real-world situations, validating changes made and assessing adherence to their organization’s business requirements.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The main purpose of acceptance testing is to validate end-to-end business flow.</a:t>
            </a:r>
          </a:p>
        </p:txBody>
      </p:sp>
    </p:spTree>
    <p:extLst>
      <p:ext uri="{BB962C8B-B14F-4D97-AF65-F5344CB8AC3E}">
        <p14:creationId xmlns:p14="http://schemas.microsoft.com/office/powerpoint/2010/main" val="225549667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F1B97ED-7197-429C-AE85-D450D76E66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2920" y="617220"/>
            <a:ext cx="9052560" cy="541687"/>
          </a:xfrm>
        </p:spPr>
        <p:txBody>
          <a:bodyPr/>
          <a:lstStyle/>
          <a:p>
            <a:pPr>
              <a:defRPr/>
            </a:pPr>
            <a:r>
              <a:rPr lang="en-US" altLang="en-US" sz="3520"/>
              <a:t>Different Testing Methodology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826864A-9989-4736-9146-807A6AEC3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4380" y="1287780"/>
            <a:ext cx="8717280" cy="4655820"/>
          </a:xfrm>
        </p:spPr>
        <p:txBody>
          <a:bodyPr rtlCol="0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Inspection and Review 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Mostly applicable for documents and non-machine executable material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Requires preparation and some training in looking for problem, recording, follow-up, etc.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Formal proof of correctness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Applicable to very small algorithmic solutions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Requires formal training in theorem proving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Running code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Applies to all executable material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Requires a lot of preparation of test cases and some training in test process, test execution, and test tools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EECBA0C2-CFD5-472D-B100-C13B95F2C9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711518"/>
            <a:ext cx="8794115" cy="541687"/>
          </a:xfrm>
        </p:spPr>
        <p:txBody>
          <a:bodyPr/>
          <a:lstStyle/>
          <a:p>
            <a:pPr>
              <a:defRPr/>
            </a:pPr>
            <a:r>
              <a:rPr lang="en-US" altLang="en-US" sz="3520"/>
              <a:t>Random Testing &amp; “Gorilla” Testing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F569D568-D173-4D8E-A000-BDD38C9537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0887" y="1413510"/>
            <a:ext cx="8549640" cy="4945380"/>
          </a:xfrm>
        </p:spPr>
        <p:txBody>
          <a:bodyPr rtlCol="0">
            <a:norm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Random testing can be truly random --- or: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Still, how many test cases?</a:t>
            </a:r>
          </a:p>
          <a:p>
            <a:pPr marL="1257300" lvl="2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Pick every third (or xth) test cases from all the generated test cases</a:t>
            </a:r>
          </a:p>
          <a:p>
            <a:pPr marL="1257300" lvl="2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Develop a user profile, pick test cases (arbitrarily) from each of the profiled tested cases</a:t>
            </a:r>
          </a:p>
          <a:p>
            <a:pPr marL="1257300" lvl="2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Develop a user profile, pick test cases (randomly) from each of the profiled test cases. But the number of test cases for each category would follow the profiles percentages.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Gorilla Testing: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Pick the experienced users or sales/support personnel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Let them run the system (from their experiences).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Continue for a “longer” period if the number of problems found is bigger than some “preset bar.”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FDDAD71-EF57-4223-86D9-94D6866E78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711517"/>
            <a:ext cx="8794115" cy="473976"/>
          </a:xfrm>
        </p:spPr>
        <p:txBody>
          <a:bodyPr/>
          <a:lstStyle/>
          <a:p>
            <a:pPr>
              <a:defRPr/>
            </a:pPr>
            <a:r>
              <a:rPr lang="en-US" altLang="en-US" sz="3080"/>
              <a:t>Some Fundamentals on Testing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D6C173D-3B98-4AC3-A0E4-33278330A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06880"/>
            <a:ext cx="8549640" cy="519684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do we decide on how many test cases to develop and run?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Exhaustive testing:  develop and run </a:t>
            </a:r>
            <a:r>
              <a:rPr lang="en-US" altLang="en-US" sz="22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every possible</a:t>
            </a: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test case. 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Too much and impractical. 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cover all possible cases for an input statement that reads a three-digit integer would be impractical. (there are  999 positive integers and 999 negative integers and a zero making it 1999 test cases for exhaustive test cases!) 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of the key issues in testing is how do we design the test cases and how many test cases do we run?   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much of the code should we cover? 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do we stop running?  (discussed later)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E7C91843-46DD-41AF-9231-FE894B5BFC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9100" y="152400"/>
            <a:ext cx="9190892" cy="524759"/>
          </a:xfrm>
        </p:spPr>
        <p:txBody>
          <a:bodyPr/>
          <a:lstStyle/>
          <a:p>
            <a:pPr>
              <a:defRPr/>
            </a:pPr>
            <a:r>
              <a:rPr lang="en-US" altLang="en-US" sz="3410"/>
              <a:t>When do we Stop Testing ?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1BFA57C4-237D-4662-A195-1E06A7C79E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9100" y="1120140"/>
            <a:ext cx="9220200" cy="5850063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080" dirty="0"/>
              <a:t>Most common goal for stopping: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40" dirty="0"/>
              <a:t>When we have executed all of our test cases and when all the failures which came from the testing are fixed.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080" dirty="0"/>
              <a:t>Less common goal for stopping: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40" dirty="0"/>
              <a:t>When we have executed a fixed percentage of test cases and when all the failures which came from the testing are fixed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40" dirty="0"/>
              <a:t>When we have executed all the test cases and when only a fixed percentage of the failures which came from the testing are fixed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080" dirty="0"/>
              <a:t>Lesser common goal for stopping: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40" dirty="0"/>
              <a:t>devising a stopping scheme with a goal and stop when the goal is reached. </a:t>
            </a:r>
          </a:p>
          <a:p>
            <a:pPr>
              <a:lnSpc>
                <a:spcPct val="90000"/>
              </a:lnSpc>
            </a:pPr>
            <a:endParaRPr lang="en-US" altLang="en-US" sz="3080" b="1" dirty="0"/>
          </a:p>
          <a:p>
            <a:pPr>
              <a:lnSpc>
                <a:spcPct val="90000"/>
              </a:lnSpc>
            </a:pPr>
            <a:endParaRPr lang="en-US" altLang="en-US" sz="3080" b="1" dirty="0"/>
          </a:p>
          <a:p>
            <a:pPr>
              <a:lnSpc>
                <a:spcPct val="90000"/>
              </a:lnSpc>
            </a:pPr>
            <a:endParaRPr lang="en-US" altLang="en-US" sz="308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E792-57B3-5525-54AE-19FA546C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991600" cy="761747"/>
          </a:xfrm>
        </p:spPr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9602E-11AF-A6A1-17BB-29EFE962FB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CE25B9-7935-5AAE-A93E-EB21BC6F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02" y="2456564"/>
            <a:ext cx="8614395" cy="285927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F54E830-21E5-2716-0B72-9C793ECF0E0D}"/>
              </a:ext>
            </a:extLst>
          </p:cNvPr>
          <p:cNvSpPr/>
          <p:nvPr/>
        </p:nvSpPr>
        <p:spPr>
          <a:xfrm>
            <a:off x="4876800" y="3091710"/>
            <a:ext cx="1752601" cy="1981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23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D9BA217B-589D-4F66-8147-3F5F765A94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3118"/>
            <a:ext cx="9144000" cy="541687"/>
          </a:xfrm>
        </p:spPr>
        <p:txBody>
          <a:bodyPr/>
          <a:lstStyle/>
          <a:p>
            <a:pPr>
              <a:defRPr/>
            </a:pPr>
            <a:r>
              <a:rPr lang="en-US" altLang="en-US" sz="3520"/>
              <a:t>Test -Fix Cycle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EA3ECC05-CCD3-4B9A-85AC-0FD4E172E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838200"/>
            <a:ext cx="7772400" cy="536448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Testing cycle involves both the testers and the fixers and therefore must be managed.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Problems found must be described and submitted for fix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 must be assigned to diagnose (accept or reject) the failures found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 must be assigned to fix the failures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Resources must be set aside to accept the fixes and merge them into the next test “build cycle.”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Resource and schedule must be set to include re-test of the fixes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FF92B0BC-57FE-4FD6-ABC6-E4C41DDCCF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32430"/>
            <a:ext cx="9144000" cy="541687"/>
          </a:xfrm>
        </p:spPr>
        <p:txBody>
          <a:bodyPr/>
          <a:lstStyle/>
          <a:p>
            <a:pPr>
              <a:defRPr/>
            </a:pPr>
            <a:r>
              <a:rPr lang="en-US" altLang="en-US" sz="3520"/>
              <a:t>Possible Problem Report 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9939293F-AB3B-46FE-B985-046072C1F6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9304020" cy="620268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sz="308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Problem report should contain some of these items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person who found the problem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 of problem submission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problem id #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component and version id of the software that was tested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 case(s) used  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brief description of the problem symptoms with possibly screen snapshots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tester’s assessment of the problem severity 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if a retest of another problem, give the earlier problem id # 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Status: open; in fix; fixed; closed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closed date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F3528F8-9D9B-4C93-8368-ED6AB425E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1198" y="128954"/>
            <a:ext cx="9069522" cy="553998"/>
          </a:xfrm>
        </p:spPr>
        <p:txBody>
          <a:bodyPr wrap="square" lIns="0" tIns="0" rIns="0" bIns="0">
            <a:sp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/>
              <a:t>Testing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CD0AFF3-3786-4BD0-A22F-A2924AB0157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8090" y="990600"/>
            <a:ext cx="9057799" cy="3317831"/>
          </a:xfrm>
        </p:spPr>
        <p:txBody>
          <a:bodyPr wrap="square" lIns="0" tIns="0" rIns="0" bIns="0">
            <a:spAutoFit/>
          </a:bodyPr>
          <a:lstStyle/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Process of executing a program or system to find errors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Evaluation of attribute or capability of a program or system to determine suitability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Consideration of inputs and resultant outputs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Design errors vs Implementation defects.</a:t>
            </a:r>
          </a:p>
          <a:p>
            <a:pPr marL="471488" indent="-356235" defTabSz="502920"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endParaRPr lang="en-US" altLang="en-US" sz="308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83A095C-16C5-47EE-ACF6-BE9C6A11D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9179720" cy="553998"/>
          </a:xfrm>
        </p:spPr>
        <p:txBody>
          <a:bodyPr wrap="square" lIns="0" tIns="0" rIns="0" bIns="0">
            <a:sp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/>
              <a:t>Why Test?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BE6C5E3-599E-485C-8A72-32948CCEDB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2921" y="2293620"/>
            <a:ext cx="9057799" cy="2843855"/>
          </a:xfrm>
        </p:spPr>
        <p:txBody>
          <a:bodyPr wrap="square" lIns="0" tIns="0" rIns="0" bIns="0">
            <a:spAutoFit/>
          </a:bodyPr>
          <a:lstStyle/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To improve quality and reliability of software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Ensure conformance to the specified design requirement under specified circumstances. 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Verification &amp; Validation (V&amp;V)</a:t>
            </a:r>
            <a:r>
              <a:rPr lang="ar-SA" altLang="en-US" sz="3080" dirty="0">
                <a:ea typeface="Majalla UI"/>
              </a:rPr>
              <a:t>‏</a:t>
            </a:r>
            <a:endParaRPr lang="en-US" altLang="en-US" sz="3080" dirty="0"/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Reliability estimation</a:t>
            </a:r>
          </a:p>
          <a:p>
            <a:pPr marL="471488" indent="-356235" defTabSz="502920"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endParaRPr lang="en-US" altLang="en-US" sz="308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81B0A50-BB03-450D-B733-1B3D18960A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9822" y="99646"/>
            <a:ext cx="9068277" cy="609600"/>
          </a:xfrm>
        </p:spPr>
        <p:txBody>
          <a:bodyPr wrap="square" lIns="0" tIns="0" rIns="0" bIns="0">
            <a:norm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/>
              <a:t>Typical Software Quality Factors 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43D86F0-FBA1-4F13-BE66-434B0388B6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6800" y="1447800"/>
            <a:ext cx="3777379" cy="3317831"/>
          </a:xfrm>
        </p:spPr>
        <p:txBody>
          <a:bodyPr wrap="square" lIns="0" tIns="0" rIns="0" bIns="0">
            <a:spAutoFit/>
          </a:bodyPr>
          <a:lstStyle/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Correctness   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Interoperability  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Flexibility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Reliability 	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Testability 	      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Reusability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dirty="0"/>
              <a:t>Usability 	         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9723A0-5736-4C8F-A2A6-8B5DAB2C60B4}"/>
              </a:ext>
            </a:extLst>
          </p:cNvPr>
          <p:cNvSpPr txBox="1">
            <a:spLocks noChangeArrowheads="1"/>
          </p:cNvSpPr>
          <p:nvPr/>
        </p:nvSpPr>
        <p:spPr>
          <a:xfrm>
            <a:off x="5231808" y="1447800"/>
            <a:ext cx="3777379" cy="331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3000" b="0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Documentation 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Integrity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Maintainability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Performance	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Security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Availability	    </a:t>
            </a:r>
          </a:p>
          <a:p>
            <a:pPr marL="471488" indent="-356235" defTabSz="502920">
              <a:tabLst>
                <a:tab pos="471488" algn="l"/>
                <a:tab pos="789305" algn="l"/>
                <a:tab pos="1585595" algn="l"/>
                <a:tab pos="2381885" algn="l"/>
                <a:tab pos="3178175" algn="l"/>
                <a:tab pos="3974465" algn="l"/>
                <a:tab pos="4770755" algn="l"/>
                <a:tab pos="5567045" algn="l"/>
                <a:tab pos="6363335" algn="l"/>
                <a:tab pos="7159625" algn="l"/>
                <a:tab pos="7955915" algn="l"/>
                <a:tab pos="8752205" algn="l"/>
                <a:tab pos="9045575" algn="l"/>
                <a:tab pos="9548495" algn="l"/>
                <a:tab pos="10051415" algn="l"/>
                <a:tab pos="10554335" algn="l"/>
                <a:tab pos="11057255" algn="l"/>
                <a:tab pos="11560175" algn="l"/>
                <a:tab pos="11563668" algn="l"/>
              </a:tabLst>
            </a:pPr>
            <a:r>
              <a:rPr lang="en-US" altLang="en-US" sz="3080" kern="0" dirty="0"/>
              <a:t>Install-ability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0B73576-824E-46D2-941B-E805B08A56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1" y="76200"/>
            <a:ext cx="9144000" cy="553998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When should testing begin?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9A3FD88-35FF-4444-BCC5-28FF6F8722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en-US" sz="308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Planning?</a:t>
            </a:r>
          </a:p>
          <a:p>
            <a:pPr>
              <a:defRPr/>
            </a:pPr>
            <a:r>
              <a:rPr lang="en-US" altLang="en-US" sz="308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Implementation?</a:t>
            </a:r>
          </a:p>
          <a:p>
            <a:pPr>
              <a:defRPr/>
            </a:pPr>
            <a:endParaRPr lang="en-US" altLang="en-US" sz="30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altLang="en-US" sz="308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 soon as you can </a:t>
            </a:r>
            <a:r>
              <a:rPr lang="en-US" altLang="en-US" sz="308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</a:t>
            </a:r>
            <a:endParaRPr lang="en-US" altLang="en-US" sz="30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en-US" altLang="en-US" sz="30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34A8B2C-7F48-414B-9A29-27D76EF32D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300" y="76200"/>
            <a:ext cx="9057799" cy="553998"/>
          </a:xfrm>
        </p:spPr>
        <p:txBody>
          <a:bodyPr wrap="square" lIns="0" tIns="0" rIns="0" bIns="0">
            <a:sp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 dirty="0"/>
              <a:t>Testing Phases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1B29A5A-522E-4BCE-AEF3-EA7FF39022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70559" y="838200"/>
            <a:ext cx="8717279" cy="3317831"/>
          </a:xfrm>
        </p:spPr>
        <p:txBody>
          <a:bodyPr wrap="square" lIns="0" tIns="0" rIns="0" bIns="0">
            <a:spAutoFit/>
          </a:bodyPr>
          <a:lstStyle/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Requirements phase testing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Design phase testing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Program phase testing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Evaluation of test results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Installation phase testing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Acceptance testing</a:t>
            </a:r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Maintenance testing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15C3F29-B024-4BFC-9C67-58644027ED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300" y="152400"/>
            <a:ext cx="9057799" cy="553998"/>
          </a:xfrm>
        </p:spPr>
        <p:txBody>
          <a:bodyPr wrap="square" lIns="0" tIns="0" rIns="0" bIns="0">
            <a:sp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/>
              <a:t>Correctness Testing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541B04B0-C493-4DF9-A346-2525D4D25C3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9057799" cy="2332946"/>
          </a:xfrm>
        </p:spPr>
        <p:txBody>
          <a:bodyPr wrap="square" lIns="0" tIns="0" rIns="0" bIns="0">
            <a:spAutoFit/>
          </a:bodyPr>
          <a:lstStyle/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White-box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Control-flow testing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Loop testing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Data-flow testing</a:t>
            </a:r>
          </a:p>
          <a:p>
            <a:pPr marL="946468" lvl="1" defTabSz="502920"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endParaRPr lang="en-US" altLang="en-US" dirty="0"/>
          </a:p>
          <a:p>
            <a:pPr marL="572453" indent="-45720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sz="3080" dirty="0"/>
              <a:t>Black-box testing</a:t>
            </a:r>
          </a:p>
          <a:p>
            <a:pPr marL="1232218" lvl="1" indent="-285750" defTabSz="502920">
              <a:buFont typeface="Arial" panose="020B0604020202020204" pitchFamily="34" charset="0"/>
              <a:buChar char="•"/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r>
              <a:rPr lang="en-US" altLang="en-US" dirty="0"/>
              <a:t>Inputs -&gt; Outputs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A794696-0FCF-4EA4-81BA-7CA3A3FB64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9144000" cy="640432"/>
          </a:xfrm>
        </p:spPr>
        <p:txBody>
          <a:bodyPr wrap="square" lIns="99537" tIns="48895" rIns="99537" bIns="48895">
            <a:spAutoFit/>
          </a:bodyPr>
          <a:lstStyle/>
          <a:p>
            <a:pPr>
              <a:defRPr/>
            </a:pPr>
            <a:r>
              <a:rPr lang="en-US" altLang="en-US" sz="3520" dirty="0"/>
              <a:t>Black Box and White Box Tests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08DF148-924B-47AF-987A-111AFD9B2F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70560" y="1203960"/>
            <a:ext cx="9052560" cy="6035040"/>
          </a:xfrm>
        </p:spPr>
        <p:txBody>
          <a:bodyPr wrap="square" lIns="99537" tIns="48895" rIns="99537" bIns="48895" rtlCol="0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308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Black Box 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Testing the functions from requirement statements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not look inside the module and the code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 not catch any extraneous code that may have faults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308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White Box 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Testing the internal logic and all the logic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Look at the inside of the module and the code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 not easily detect missing function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308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 both testing methods based 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 objectives and goal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Complexity of the system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en-US" sz="264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Possible number of logical paths</a:t>
            </a:r>
          </a:p>
          <a:p>
            <a:pPr lvl="1">
              <a:defRPr/>
            </a:pPr>
            <a:endParaRPr lang="en-US" altLang="en-US" sz="264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Tx/>
              <a:buChar char="–"/>
              <a:defRPr/>
            </a:pPr>
            <a:endParaRPr lang="en-US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1277</Words>
  <Application>Microsoft Office PowerPoint</Application>
  <PresentationFormat>Custom</PresentationFormat>
  <Paragraphs>186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Testing</vt:lpstr>
      <vt:lpstr>Testing</vt:lpstr>
      <vt:lpstr>Why Test?</vt:lpstr>
      <vt:lpstr>Typical Software Quality Factors </vt:lpstr>
      <vt:lpstr>When should testing begin?</vt:lpstr>
      <vt:lpstr>Testing Phases</vt:lpstr>
      <vt:lpstr>Correctness Testing</vt:lpstr>
      <vt:lpstr>Black Box and White Box Tests</vt:lpstr>
      <vt:lpstr>When to stop testing?</vt:lpstr>
      <vt:lpstr>Best Practice: Build in quality</vt:lpstr>
      <vt:lpstr>Some Simple Definitions for Testing</vt:lpstr>
      <vt:lpstr>Types of Faults</vt:lpstr>
      <vt:lpstr>Types of Testing</vt:lpstr>
      <vt:lpstr>Types of Testing</vt:lpstr>
      <vt:lpstr>Different Testing Methodology</vt:lpstr>
      <vt:lpstr>Random Testing &amp; “Gorilla” Testing</vt:lpstr>
      <vt:lpstr>Some Fundamentals on Testing</vt:lpstr>
      <vt:lpstr>When do we Stop Testing ?</vt:lpstr>
      <vt:lpstr>Test -Fix Cycle</vt:lpstr>
      <vt:lpstr>Possible Problem Report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2023-11-08T17:22:04Z</dcterms:modified>
</cp:coreProperties>
</file>