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25"/>
  </p:notesMasterIdLst>
  <p:sldIdLst>
    <p:sldId id="258" r:id="rId3"/>
    <p:sldId id="300" r:id="rId4"/>
    <p:sldId id="301" r:id="rId5"/>
    <p:sldId id="294" r:id="rId6"/>
    <p:sldId id="257" r:id="rId7"/>
    <p:sldId id="260" r:id="rId8"/>
    <p:sldId id="261" r:id="rId9"/>
    <p:sldId id="262" r:id="rId10"/>
    <p:sldId id="263" r:id="rId11"/>
    <p:sldId id="289" r:id="rId12"/>
    <p:sldId id="264" r:id="rId13"/>
    <p:sldId id="265" r:id="rId14"/>
    <p:sldId id="287" r:id="rId15"/>
    <p:sldId id="288" r:id="rId16"/>
    <p:sldId id="290" r:id="rId17"/>
    <p:sldId id="292" r:id="rId18"/>
    <p:sldId id="293" r:id="rId19"/>
    <p:sldId id="295" r:id="rId20"/>
    <p:sldId id="297" r:id="rId21"/>
    <p:sldId id="298" r:id="rId22"/>
    <p:sldId id="299" r:id="rId23"/>
    <p:sldId id="296" r:id="rId2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1" autoAdjust="0"/>
    <p:restoredTop sz="86497" autoAdjust="0"/>
  </p:normalViewPr>
  <p:slideViewPr>
    <p:cSldViewPr>
      <p:cViewPr varScale="1">
        <p:scale>
          <a:sx n="65" d="100"/>
          <a:sy n="65" d="100"/>
        </p:scale>
        <p:origin x="1080" y="6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41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D073-64A4-492F-AFBB-B32F2A972A16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6CFF-8CBB-416E-9E7D-162CFAA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24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9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37016-FE48-4490-844A-5F7421DA958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28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446CFF-8CBB-416E-9E7D-162CFAA2F77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61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9388" y="6826323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7078" y="1006855"/>
            <a:ext cx="4984242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E44-849D-4090-8E00-E06913FC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8905-5DEE-47B8-A906-AF44257BE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15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756B8-4731-4B7D-8D3A-E910E6EDB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5400" y="2068513"/>
            <a:ext cx="4260850" cy="4932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DE5AC-42FA-4CD7-AE52-3E2B8F90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C24CD-7608-4601-98AF-26A031E1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1028B-C05E-423F-A64F-BBC85CAC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1765-586E-4FDA-839A-E35DFF68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5688" cy="1501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A88F6-9223-4B09-BFF3-455F8CEC8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1905000"/>
            <a:ext cx="425608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097B7-66C7-4627-BCDE-F801C21CE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" y="2838450"/>
            <a:ext cx="425608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47EDC-1674-4C73-BB10-64A4BF0B2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700" y="1905000"/>
            <a:ext cx="4275138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FD56D-FA01-433C-AE1B-E309CBC07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700" y="2838450"/>
            <a:ext cx="4275138" cy="417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EF33A-95A5-4645-BCB7-6A127950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AA568A-8EA0-498B-A7D5-55280CAF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550DF-86E1-4770-8BB6-13CCA6BB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675EF-1B32-4007-B8E9-E71ECA40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1E43-AAEC-4B42-B5C6-B48D41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F04-B756-43E6-BCEF-F87F915A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22A24-AB5A-40E0-B863-D1118F8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15F71-E42D-4FA3-B708-74A9B29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C38135-0206-4E5A-B186-57096CFF9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CF9-E54F-4B61-A470-3B17FE65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4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84E4-2460-4943-B43F-2DFA98FC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C7BF4-CCFA-4C6B-A9DF-B63C9B7BB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3BC73-0024-4115-81CF-9F895EACD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78AA2-F2DA-4D10-A2BD-B15BE6FA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F32EB-81C8-467C-B0E2-AC1E8B022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67456-C562-4B36-99E2-857F13D4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4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7584-62C6-460B-823C-97C71CE8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517525"/>
            <a:ext cx="3244850" cy="18145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F828D-101C-4012-A845-CF8CEBF327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725" y="1119188"/>
            <a:ext cx="5091113" cy="5522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DFC4-DC9B-48F3-B32B-CB6A2EA1A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150" y="2332038"/>
            <a:ext cx="3244850" cy="431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F9B09-CD50-46D9-B878-62FAB3D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04F92-0A57-484D-BAA7-2FB70FA6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C15B5-EBC0-4FAA-B518-CA4EA24A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4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F1F-6FD7-485C-97A4-DEBA0D2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C7A70F-580F-4FF5-9A29-BB4300121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3B3F9-FD4C-41A0-AFDB-19E5DC5E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0FFC-76B7-4B27-AB93-00E30C47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65850-D93F-4CCE-B931-CE2B34F4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7C51C-D322-4B68-B9F3-896449A9AA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7725" y="414338"/>
            <a:ext cx="2168525" cy="6586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DE8E1-9BE4-4DAB-A079-DED9466A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150" y="414338"/>
            <a:ext cx="6353175" cy="6586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35902-A7C6-4E5E-9E6B-3257E9F6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7DD76-DC97-423C-B2BD-389ED166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B3905-9E03-4A9A-9FEE-67A3D4BE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884891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923491"/>
          </a:xfrm>
        </p:spPr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9200" y="1006855"/>
            <a:ext cx="8077200" cy="574040"/>
          </a:xfrm>
        </p:spPr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9144000" cy="1447800"/>
          </a:xfrm>
          <a:custGeom>
            <a:avLst/>
            <a:gdLst/>
            <a:ahLst/>
            <a:cxnLst/>
            <a:rect l="l" t="t" r="r" b="b"/>
            <a:pathLst>
              <a:path w="9144000" h="1447800">
                <a:moveTo>
                  <a:pt x="0" y="0"/>
                </a:moveTo>
                <a:lnTo>
                  <a:pt x="0" y="1447800"/>
                </a:lnTo>
                <a:lnTo>
                  <a:pt x="9144000" y="1447799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3400" y="6822185"/>
            <a:ext cx="2000250" cy="445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144000" y="7446683"/>
            <a:ext cx="248920" cy="205184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029"/>
            <a:ext cx="7543800" cy="7617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304699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28332"/>
            <a:ext cx="2313432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56" y="7228332"/>
            <a:ext cx="3218688" cy="27699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516" y="6888788"/>
            <a:ext cx="248920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31D1E-0808-4BFB-9710-F3685C742A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B5ED-8EFD-4E6F-B81E-0EA7321F32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1588"/>
            <a:ext cx="7543800" cy="27066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EE5B-41E6-40AA-B79D-CECCE2FD3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3050"/>
            <a:ext cx="7543800" cy="1876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A610-E51D-457C-9FA4-0177AD34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2B586-54DA-453B-9634-57D7B6A5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D95-0751-400E-897F-45A19A3D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6CCB-4965-4DC0-B102-DB983E29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24D93-154D-48E3-AC71-18543A333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E8A4A-1F3D-49EA-92BA-6015891B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96B4-1F5A-4A01-A385-857BDA87A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9CF2B-BC11-4ACB-9D91-DB5E7AAE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8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1007-BBAE-4BB9-934E-44462913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38338"/>
            <a:ext cx="8675688" cy="3232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CE3AA-29E4-4569-859D-EFFE7379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5200650"/>
            <a:ext cx="8675688" cy="17002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3E3A-2582-4763-93EA-4B4F53B9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8DC7-0C7F-40C4-862A-A4EB051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FE1C8-002F-4922-BD5B-A98C37FC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6705600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609600">
                <a:moveTo>
                  <a:pt x="0" y="0"/>
                </a:moveTo>
                <a:lnTo>
                  <a:pt x="0" y="609600"/>
                </a:lnTo>
                <a:lnTo>
                  <a:pt x="9144000" y="609600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EB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89056"/>
            <a:ext cx="9144000" cy="1107996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br>
              <a:rPr lang="en-US" dirty="0"/>
            </a:b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36113"/>
            <a:ext cx="9144000" cy="55399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C956D0-934A-438F-8E9F-78A3ADBEBC9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9805" y="6773122"/>
            <a:ext cx="1999661" cy="4450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B594C-3A96-4933-87AB-06D65E3A1DE7}"/>
              </a:ext>
            </a:extLst>
          </p:cNvPr>
          <p:cNvSpPr/>
          <p:nvPr userDrawn="1"/>
        </p:nvSpPr>
        <p:spPr>
          <a:xfrm>
            <a:off x="457200" y="105460"/>
            <a:ext cx="9144000" cy="7209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ECE3A-7530-49CE-9997-00B980B14902}"/>
              </a:ext>
            </a:extLst>
          </p:cNvPr>
          <p:cNvSpPr txBox="1"/>
          <p:nvPr userDrawn="1"/>
        </p:nvSpPr>
        <p:spPr>
          <a:xfrm>
            <a:off x="9144000" y="7344709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81D60167-4931-47E6-BA6A-407CBD079E47}" type="slidenum">
              <a:rPr kumimoji="0" lang="en-US" sz="1800" b="0" i="0" u="none" strike="noStrike" kern="1200" cap="none" spc="-5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>
        <a:defRPr sz="240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E141-29E1-49BB-ADAD-C70295F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14338"/>
            <a:ext cx="8674100" cy="15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89D9-1733-4A99-B655-CB8665DBC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150" y="2068513"/>
            <a:ext cx="8674100" cy="493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B426-74FE-4214-993F-749E9C558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150" y="7204075"/>
            <a:ext cx="2262188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99CE-AC45-4C84-83C4-D802A969087C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36681-E6FB-4DB2-AD94-9CCA029E0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163" y="7204075"/>
            <a:ext cx="339407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3695-EB46-4DE1-A7D5-4C54609AE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063" y="7204075"/>
            <a:ext cx="2262187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AC2D-216D-4317-B2CF-BB0BA747B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1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CYBR 3323</a:t>
            </a:r>
            <a:r>
              <a:rPr lang="en-US" sz="440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6E43C-BC2B-4307-BAFC-C98478CDD153}"/>
              </a:ext>
            </a:extLst>
          </p:cNvPr>
          <p:cNvSpPr txBox="1"/>
          <p:nvPr/>
        </p:nvSpPr>
        <p:spPr>
          <a:xfrm>
            <a:off x="685800" y="3579968"/>
            <a:ext cx="8915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3200" b="1" dirty="0"/>
            </a:br>
            <a:r>
              <a:rPr lang="en-US" sz="3200" b="1" dirty="0"/>
              <a:t>Project Management Overview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D25ED-B556-405F-BEA0-E96BA17908A1}"/>
              </a:ext>
            </a:extLst>
          </p:cNvPr>
          <p:cNvSpPr txBox="1"/>
          <p:nvPr/>
        </p:nvSpPr>
        <p:spPr>
          <a:xfrm>
            <a:off x="685800" y="6324600"/>
            <a:ext cx="8587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Created by: Vande Ven, Susan and Morrow, Darin. Kennesaw State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108B3-28DE-4F52-B840-EF47DE813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Project Planning Steps – Part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4B77A-C1C8-426A-98D2-226AB700C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450" y="678371"/>
            <a:ext cx="8839200" cy="595103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323232"/>
                </a:solidFill>
                <a:effectLst/>
                <a:latin typeface="+mn-lt"/>
              </a:rPr>
              <a:t>Define roles and responsibilities –</a:t>
            </a:r>
            <a:r>
              <a:rPr lang="en-US" sz="2400" i="0" dirty="0">
                <a:solidFill>
                  <a:srgbClr val="323232"/>
                </a:solidFill>
                <a:effectLst/>
                <a:latin typeface="+mn-lt"/>
              </a:rPr>
              <a:t>RACI charts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323232"/>
                </a:solidFill>
                <a:effectLst/>
                <a:latin typeface="+mn-lt"/>
              </a:rPr>
              <a:t>Hold a kickoff meeting –</a:t>
            </a:r>
            <a:r>
              <a:rPr lang="en-US" sz="2400" i="0" dirty="0">
                <a:solidFill>
                  <a:srgbClr val="323232"/>
                </a:solidFill>
                <a:effectLst/>
                <a:latin typeface="+mn-lt"/>
              </a:rPr>
              <a:t>purpose, organization.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323232"/>
                </a:solidFill>
                <a:effectLst/>
                <a:latin typeface="+mn-lt"/>
              </a:rPr>
              <a:t>Develop a Scope Statement and scope baseline – </a:t>
            </a:r>
            <a:r>
              <a:rPr lang="en-US" sz="2400" i="0" dirty="0">
                <a:solidFill>
                  <a:srgbClr val="323232"/>
                </a:solidFill>
                <a:effectLst/>
                <a:latin typeface="+mn-lt"/>
              </a:rPr>
              <a:t>focus on what and then identify changes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323232"/>
                </a:solidFill>
                <a:effectLst/>
                <a:latin typeface="+mn-lt"/>
              </a:rPr>
              <a:t>Develop the schedule and cost baselines – </a:t>
            </a:r>
            <a:r>
              <a:rPr lang="en-US" sz="2400" i="0" dirty="0">
                <a:solidFill>
                  <a:srgbClr val="323232"/>
                </a:solidFill>
                <a:effectLst/>
                <a:latin typeface="+mn-lt"/>
              </a:rPr>
              <a:t>baselines help you manage change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323232"/>
                </a:solidFill>
                <a:effectLst/>
                <a:latin typeface="+mn-lt"/>
              </a:rPr>
              <a:t>Develop the staffing plan – </a:t>
            </a:r>
            <a:r>
              <a:rPr lang="en-US" sz="2400" i="0" dirty="0">
                <a:solidFill>
                  <a:srgbClr val="323232"/>
                </a:solidFill>
                <a:effectLst/>
                <a:latin typeface="+mn-lt"/>
              </a:rPr>
              <a:t>what resources, who 9Internal/external)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323232"/>
                </a:solidFill>
                <a:effectLst/>
                <a:latin typeface="+mn-lt"/>
              </a:rPr>
              <a:t>Establish measurements and Identify risks in the plan- </a:t>
            </a:r>
            <a:r>
              <a:rPr lang="en-US" sz="2400" i="0" dirty="0">
                <a:solidFill>
                  <a:srgbClr val="323232"/>
                </a:solidFill>
                <a:effectLst/>
                <a:latin typeface="+mn-lt"/>
              </a:rPr>
              <a:t>how do you know you’re on schedule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323232"/>
                </a:solidFill>
                <a:effectLst/>
                <a:latin typeface="+mn-lt"/>
              </a:rPr>
              <a:t>Communicate!</a:t>
            </a:r>
            <a:endParaRPr lang="en-US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7668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A2967-68F0-46AD-86DB-77A65E2FE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9144000" cy="914400"/>
          </a:xfrm>
        </p:spPr>
        <p:txBody>
          <a:bodyPr anchor="ctr">
            <a:normAutofit/>
          </a:bodyPr>
          <a:lstStyle/>
          <a:p>
            <a:r>
              <a:rPr lang="en-US" sz="3300" dirty="0"/>
              <a:t>Project Planning Steps – Part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5CF8B3-7811-43BF-A33D-2DB26434587B}"/>
              </a:ext>
            </a:extLst>
          </p:cNvPr>
          <p:cNvSpPr txBox="1"/>
          <p:nvPr/>
        </p:nvSpPr>
        <p:spPr>
          <a:xfrm>
            <a:off x="762000" y="1295400"/>
            <a:ext cx="6934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ID and Meet stakeholders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Set Goals and Priorities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Define Deliverables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Create the plan/schedule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ID issues and assess risk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Review plan with teams and stakeholders</a:t>
            </a:r>
          </a:p>
          <a:p>
            <a:endParaRPr lang="en-US" sz="2800" dirty="0"/>
          </a:p>
          <a:p>
            <a:r>
              <a:rPr lang="en-US" sz="2400" dirty="0"/>
              <a:t>LATHER-RINSE-REPEAT</a:t>
            </a:r>
          </a:p>
        </p:txBody>
      </p:sp>
    </p:spTree>
    <p:extLst>
      <p:ext uri="{BB962C8B-B14F-4D97-AF65-F5344CB8AC3E}">
        <p14:creationId xmlns:p14="http://schemas.microsoft.com/office/powerpoint/2010/main" val="333989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6F7D5-0D2E-4AFF-8E7A-E0313193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9307"/>
            <a:ext cx="9144000" cy="972894"/>
          </a:xfrm>
        </p:spPr>
        <p:txBody>
          <a:bodyPr anchor="ctr">
            <a:normAutofit/>
          </a:bodyPr>
          <a:lstStyle/>
          <a:p>
            <a:r>
              <a:rPr lang="en-US" sz="3300" dirty="0"/>
              <a:t>Items to include in the plan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95F7AA-231B-45D6-84FC-AA611ABEA36A}"/>
              </a:ext>
            </a:extLst>
          </p:cNvPr>
          <p:cNvSpPr txBox="1"/>
          <p:nvPr/>
        </p:nvSpPr>
        <p:spPr>
          <a:xfrm>
            <a:off x="762000" y="1447800"/>
            <a:ext cx="792480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What problem will the project solve?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What is the benefit to the organization?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What kind of staff and budget do I need?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What are the major milestones?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What are the potential risks?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What are the specific metrics for success?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How will you know the project is done?</a:t>
            </a:r>
          </a:p>
          <a:p>
            <a:pPr lvl="0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01763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E9B2B-BA96-4FCC-8F01-402C196AE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5035"/>
            <a:ext cx="9144000" cy="762000"/>
          </a:xfrm>
        </p:spPr>
        <p:txBody>
          <a:bodyPr>
            <a:normAutofit/>
          </a:bodyPr>
          <a:lstStyle/>
          <a:p>
            <a:r>
              <a:rPr lang="en-US" sz="3630"/>
              <a:t>Project Charter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42750-D870-431C-B1F1-F6E92B8FF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8894371" cy="3388262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Outlines goals and objectives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Drafted before the planning begins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Defines the fundamental information of a project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Intended to be signed off by project sponsors to authorize the project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Defines the authority of the project manager to utilize organizational resources to accomplish the project objectives</a:t>
            </a:r>
          </a:p>
          <a:p>
            <a:pPr>
              <a:lnSpc>
                <a:spcPct val="10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3FD682-A2A8-4A2E-91A0-C55CF22A4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3886200"/>
            <a:ext cx="2209800" cy="2209800"/>
          </a:xfrm>
          <a:prstGeom prst="rect">
            <a:avLst/>
          </a:prstGeom>
        </p:spPr>
      </p:pic>
      <p:sp>
        <p:nvSpPr>
          <p:cNvPr id="8" name="TextBox 7" descr="Diagram showing a handshake signifying the project charter is an agreement. &#10;Handshake [Online image]. (2022). Retrieved March 15, 2022, from https://www.insidehighered.com/advice/2018/04/09/making-your-handshake-work-you-your-career-opinion &#10;">
            <a:extLst>
              <a:ext uri="{FF2B5EF4-FFF2-40B4-BE49-F238E27FC236}">
                <a16:creationId xmlns:a16="http://schemas.microsoft.com/office/drawing/2014/main" id="{511683E3-DAEF-4EA3-90C8-20179703D51E}"/>
              </a:ext>
            </a:extLst>
          </p:cNvPr>
          <p:cNvSpPr txBox="1"/>
          <p:nvPr/>
        </p:nvSpPr>
        <p:spPr>
          <a:xfrm>
            <a:off x="838200" y="6213902"/>
            <a:ext cx="86106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Handshake [Online image]. (2022). Retrieved March 15, 2022, from https://www.insidehighered.com/advice/2018/04/09/making-your-handshake-work-you-your-career-opinion </a:t>
            </a:r>
          </a:p>
        </p:txBody>
      </p:sp>
    </p:spTree>
    <p:extLst>
      <p:ext uri="{BB962C8B-B14F-4D97-AF65-F5344CB8AC3E}">
        <p14:creationId xmlns:p14="http://schemas.microsoft.com/office/powerpoint/2010/main" val="2838565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7C68E-9517-47FE-BFE6-CCBCC412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8534"/>
            <a:ext cx="9144000" cy="1066800"/>
          </a:xfrm>
        </p:spPr>
        <p:txBody>
          <a:bodyPr anchor="ctr">
            <a:normAutofit/>
          </a:bodyPr>
          <a:lstStyle/>
          <a:p>
            <a:r>
              <a:rPr lang="en-US" sz="3878"/>
              <a:t>Project Charter Components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2C7AC5-CF38-4537-88BD-B1FC6E082907}"/>
              </a:ext>
            </a:extLst>
          </p:cNvPr>
          <p:cNvSpPr txBox="1"/>
          <p:nvPr/>
        </p:nvSpPr>
        <p:spPr>
          <a:xfrm>
            <a:off x="914400" y="1292862"/>
            <a:ext cx="8229600" cy="5186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Business Case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Problem/Opportunity Statement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Goals/Projected Benefits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Goal Statement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Project Scope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Project Plan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Team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720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674-7D64-4C6E-AEDA-D79917D3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Project Managers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5FFEF-BA4B-404C-BD05-8C8E95C24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2769989"/>
          </a:xfrm>
        </p:spPr>
        <p:txBody>
          <a:bodyPr/>
          <a:lstStyle/>
          <a:p>
            <a:r>
              <a:rPr lang="en-US" dirty="0"/>
              <a:t>Project Managers play the lead role in planning, executing, monitoring, controlling, and closing projects. They're expected to deliver a project on time, within the budget, and brief while keeping everyone in the know and happy."</a:t>
            </a:r>
          </a:p>
          <a:p>
            <a:r>
              <a:rPr lang="en-US" dirty="0"/>
              <a:t>— Cam Lee, Rock Agency</a:t>
            </a:r>
          </a:p>
        </p:txBody>
      </p:sp>
    </p:spTree>
    <p:extLst>
      <p:ext uri="{BB962C8B-B14F-4D97-AF65-F5344CB8AC3E}">
        <p14:creationId xmlns:p14="http://schemas.microsoft.com/office/powerpoint/2010/main" val="171703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674-7D64-4C6E-AEDA-D79917D3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Project Manager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5FFEF-BA4B-404C-BD05-8C8E95C24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45750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+mn-lt"/>
              </a:rPr>
              <a:t>Project Managers play the lead role in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planning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executing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monitoring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controlling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closing projects</a:t>
            </a:r>
          </a:p>
          <a:p>
            <a:pPr>
              <a:lnSpc>
                <a:spcPct val="150000"/>
              </a:lnSpc>
            </a:pPr>
            <a:r>
              <a:rPr lang="en-US" sz="2800" b="1" dirty="0">
                <a:latin typeface="+mn-lt"/>
              </a:rPr>
              <a:t>		HOPE IS NOT A PLAN!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1229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674-7D64-4C6E-AEDA-D79917D3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The Project Charter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5FFEF-BA4B-404C-BD05-8C8E95C24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363979"/>
            <a:ext cx="8839200" cy="4549835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3200" b="1" i="0" dirty="0">
                <a:solidFill>
                  <a:srgbClr val="676767"/>
                </a:solidFill>
                <a:effectLst/>
                <a:latin typeface="+mn-lt"/>
              </a:rPr>
              <a:t>The project charter typically documents:</a:t>
            </a:r>
          </a:p>
          <a:p>
            <a:pPr lvl="1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616267"/>
                </a:solidFill>
                <a:effectLst/>
              </a:rPr>
              <a:t>Reasons for the project</a:t>
            </a:r>
          </a:p>
          <a:p>
            <a:pPr lvl="1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616267"/>
                </a:solidFill>
                <a:effectLst/>
              </a:rPr>
              <a:t>Objectives and constraints of the project</a:t>
            </a:r>
          </a:p>
          <a:p>
            <a:pPr lvl="1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616267"/>
                </a:solidFill>
                <a:effectLst/>
              </a:rPr>
              <a:t>The main stakeholders</a:t>
            </a:r>
          </a:p>
          <a:p>
            <a:pPr lvl="1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616267"/>
                </a:solidFill>
                <a:effectLst/>
              </a:rPr>
              <a:t>Risks identified</a:t>
            </a:r>
          </a:p>
          <a:p>
            <a:pPr lvl="1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616267"/>
                </a:solidFill>
                <a:effectLst/>
              </a:rPr>
              <a:t>Benefits of the project</a:t>
            </a:r>
          </a:p>
          <a:p>
            <a:pPr lvl="1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616267"/>
                </a:solidFill>
                <a:effectLst/>
              </a:rPr>
              <a:t>General overview of the budget</a:t>
            </a:r>
            <a:endParaRPr lang="en-US" sz="2400" b="1" i="0" dirty="0">
              <a:solidFill>
                <a:srgbClr val="616267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91598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674-7D64-4C6E-AEDA-D79917D3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Sample Project Charter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4A6118-121D-7F9A-E309-6DC39CC4B7F3}"/>
              </a:ext>
            </a:extLst>
          </p:cNvPr>
          <p:cNvSpPr txBox="1"/>
          <p:nvPr/>
        </p:nvSpPr>
        <p:spPr>
          <a:xfrm>
            <a:off x="609600" y="1219200"/>
            <a:ext cx="85344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 Description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Business Objectives and Success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Stakeholders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 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Assumptions and Dependencies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Constraints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Milestones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Business Risks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Resources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Approvals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Revision History	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94287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674-7D64-4C6E-AEDA-D79917D3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Sample Project Charter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4A6118-121D-7F9A-E309-6DC39CC4B7F3}"/>
              </a:ext>
            </a:extLst>
          </p:cNvPr>
          <p:cNvSpPr txBox="1"/>
          <p:nvPr/>
        </p:nvSpPr>
        <p:spPr>
          <a:xfrm>
            <a:off x="609600" y="838200"/>
            <a:ext cx="8686800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Project Description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Concise Summary of the intent and motivation for the project.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a typeface="Arial" panose="020B0604020202020204" pitchFamily="34" charset="0"/>
              </a:rPr>
              <a:t>B</a:t>
            </a:r>
            <a:r>
              <a:rPr lang="en-US" sz="2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usiness opportunity that the project is intended to create or exploit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Business Objectives and Success Criteria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Important business objectives of the project –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/>
              <a:t>Quantitative and measurable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200" dirty="0"/>
              <a:t>revenue increase, cost savings, return on investment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/>
              <a:t>Target release dates.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Define success  and how it is measured on this project.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Describe the factors with the greatest impact on achieving that success</a:t>
            </a:r>
          </a:p>
          <a:p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Stakeholders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individuals, groups, or organizations involved in a project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Individuals, groups, or orgs affected or influenced by its outcome</a:t>
            </a:r>
          </a:p>
        </p:txBody>
      </p:sp>
    </p:spTree>
    <p:extLst>
      <p:ext uri="{BB962C8B-B14F-4D97-AF65-F5344CB8AC3E}">
        <p14:creationId xmlns:p14="http://schemas.microsoft.com/office/powerpoint/2010/main" val="1252973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Before Project Management </a:t>
            </a:r>
            <a:endParaRPr lang="en-US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481B5B-CECB-4017-8868-6D4717ADBCCB}"/>
              </a:ext>
            </a:extLst>
          </p:cNvPr>
          <p:cNvSpPr txBox="1"/>
          <p:nvPr/>
        </p:nvSpPr>
        <p:spPr>
          <a:xfrm>
            <a:off x="1066800" y="1524000"/>
            <a:ext cx="7010400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Before You start any project whether it is hardware or software, and most are both….</a:t>
            </a:r>
          </a:p>
          <a:p>
            <a:endParaRPr lang="en-US" sz="3200" b="1" dirty="0"/>
          </a:p>
          <a:p>
            <a:r>
              <a:rPr lang="en-US" sz="3200" b="1" dirty="0"/>
              <a:t>Understand the organization of IT and its role within your company. </a:t>
            </a:r>
          </a:p>
          <a:p>
            <a:endParaRPr lang="en-US" sz="3200" b="1" dirty="0"/>
          </a:p>
          <a:p>
            <a:r>
              <a:rPr lang="en-US" sz="3200" b="1" dirty="0"/>
              <a:t>Understanding the business is critical to success</a:t>
            </a:r>
          </a:p>
          <a:p>
            <a:endParaRPr lang="en-US" sz="3200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8176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674-7D64-4C6E-AEDA-D79917D3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Sample Project Charter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4A6118-121D-7F9A-E309-6DC39CC4B7F3}"/>
              </a:ext>
            </a:extLst>
          </p:cNvPr>
          <p:cNvSpPr txBox="1"/>
          <p:nvPr/>
        </p:nvSpPr>
        <p:spPr>
          <a:xfrm>
            <a:off x="571500" y="686837"/>
            <a:ext cx="8915400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Vision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Arial" panose="020B0604020202020204" pitchFamily="34" charset="0"/>
              </a:rPr>
              <a:t>S</a:t>
            </a:r>
            <a:r>
              <a:rPr lang="en-US" sz="20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ummarizes the purpose and intent of the project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Describes what the world is like when the project is completed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For (target customer)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Who (statement of the need or opportunity)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The (product name)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Is a (product category)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That (key benefit, compelling reason to buy or use)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Unlike (competitive alternatives, current system, or current business process)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Our product (statement of primary advantages of new product or service)</a:t>
            </a:r>
          </a:p>
          <a:p>
            <a:pPr lvl="1"/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 Scope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Defines the range of the proposed products and services the project delivers.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Represent scope as a context diagram, an event list, and/or a feature table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Assumptions and Dependencies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Ensure the assumptions are validated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Dependencies for success (e.g., funding, resources, priority)</a:t>
            </a:r>
          </a:p>
        </p:txBody>
      </p:sp>
    </p:spTree>
    <p:extLst>
      <p:ext uri="{BB962C8B-B14F-4D97-AF65-F5344CB8AC3E}">
        <p14:creationId xmlns:p14="http://schemas.microsoft.com/office/powerpoint/2010/main" val="3655576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674-7D64-4C6E-AEDA-D79917D3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Sample Project Charter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4A6118-121D-7F9A-E309-6DC39CC4B7F3}"/>
              </a:ext>
            </a:extLst>
          </p:cNvPr>
          <p:cNvSpPr txBox="1"/>
          <p:nvPr/>
        </p:nvSpPr>
        <p:spPr>
          <a:xfrm>
            <a:off x="609600" y="716145"/>
            <a:ext cx="85344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Constraints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Quality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Cost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Schedule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Staff/Resources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Milestones	(Highest Level)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Approved Charter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 Plan Complete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 Plan Approved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Team assembled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 Start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 Acceptance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 Finish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9334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674-7D64-4C6E-AEDA-D79917D3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50" y="132839"/>
            <a:ext cx="9126750" cy="553998"/>
          </a:xfrm>
        </p:spPr>
        <p:txBody>
          <a:bodyPr/>
          <a:lstStyle/>
          <a:p>
            <a:r>
              <a:rPr lang="en-US" dirty="0"/>
              <a:t>Sample Project Charter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4A6118-121D-7F9A-E309-6DC39CC4B7F3}"/>
              </a:ext>
            </a:extLst>
          </p:cNvPr>
          <p:cNvSpPr txBox="1"/>
          <p:nvPr/>
        </p:nvSpPr>
        <p:spPr>
          <a:xfrm>
            <a:off x="497896" y="686837"/>
            <a:ext cx="853440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Business Risks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Marketplace competition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Timing issues,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user acceptance,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implementation issues, Possible negative impacts on the business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Resources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Individuals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a typeface="Arial" panose="020B0604020202020204" pitchFamily="34" charset="0"/>
              </a:rPr>
              <a:t>T</a:t>
            </a:r>
            <a:r>
              <a:rPr lang="en-US" sz="2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eams</a:t>
            </a:r>
            <a:r>
              <a:rPr lang="en-US" sz="2200" dirty="0">
                <a:solidFill>
                  <a:srgbClr val="000000"/>
                </a:solidFill>
                <a:ea typeface="Arial" panose="020B0604020202020204" pitchFamily="34" charset="0"/>
              </a:rPr>
              <a:t> and/or O</a:t>
            </a:r>
            <a:r>
              <a:rPr lang="en-US" sz="2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rganizations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Contractors or vendors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a typeface="Arial" panose="020B0604020202020204" pitchFamily="34" charset="0"/>
              </a:rPr>
              <a:t>S</a:t>
            </a:r>
            <a:r>
              <a:rPr lang="en-US" sz="2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upport functions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Approvals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Project Sponsor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Project Stakeholders</a:t>
            </a:r>
          </a:p>
          <a:p>
            <a:r>
              <a:rPr lang="en-US" sz="2200" dirty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Revision History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Changes must be documented</a:t>
            </a:r>
          </a:p>
        </p:txBody>
      </p:sp>
    </p:spTree>
    <p:extLst>
      <p:ext uri="{BB962C8B-B14F-4D97-AF65-F5344CB8AC3E}">
        <p14:creationId xmlns:p14="http://schemas.microsoft.com/office/powerpoint/2010/main" val="1222733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Organization?</a:t>
            </a:r>
            <a:endParaRPr lang="en-US" sz="44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7CCBA00-6C8D-05E9-11F9-1A76836E7C2A}"/>
              </a:ext>
            </a:extLst>
          </p:cNvPr>
          <p:cNvSpPr/>
          <p:nvPr/>
        </p:nvSpPr>
        <p:spPr>
          <a:xfrm>
            <a:off x="4249614" y="11430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CEO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12EAE61-D4C5-4B26-D4F0-1B48E61BB4CE}"/>
              </a:ext>
            </a:extLst>
          </p:cNvPr>
          <p:cNvSpPr/>
          <p:nvPr/>
        </p:nvSpPr>
        <p:spPr>
          <a:xfrm>
            <a:off x="685799" y="21336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COO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C7E49E3-ECC9-86E3-B392-55126615A832}"/>
              </a:ext>
            </a:extLst>
          </p:cNvPr>
          <p:cNvSpPr/>
          <p:nvPr/>
        </p:nvSpPr>
        <p:spPr>
          <a:xfrm>
            <a:off x="2078399" y="2133600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CMO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5CC22E-F482-9447-BC68-78580E3DE4E2}"/>
              </a:ext>
            </a:extLst>
          </p:cNvPr>
          <p:cNvSpPr/>
          <p:nvPr/>
        </p:nvSpPr>
        <p:spPr>
          <a:xfrm>
            <a:off x="4507522" y="2145253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CSCO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742366-7103-884F-48B5-655EBEC0265B}"/>
              </a:ext>
            </a:extLst>
          </p:cNvPr>
          <p:cNvSpPr/>
          <p:nvPr/>
        </p:nvSpPr>
        <p:spPr>
          <a:xfrm>
            <a:off x="5656385" y="2133600"/>
            <a:ext cx="1277813" cy="457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CIO/CTO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7A416B6-92BF-B21E-5830-E3AE3A3EFDC0}"/>
              </a:ext>
            </a:extLst>
          </p:cNvPr>
          <p:cNvSpPr/>
          <p:nvPr/>
        </p:nvSpPr>
        <p:spPr>
          <a:xfrm>
            <a:off x="7391400" y="2133600"/>
            <a:ext cx="761999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CDO?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E1EEDCCA-A443-E53C-DC41-56E9987CD0EC}"/>
              </a:ext>
            </a:extLst>
          </p:cNvPr>
          <p:cNvCxnSpPr>
            <a:stCxn id="2" idx="2"/>
            <a:endCxn id="3" idx="0"/>
          </p:cNvCxnSpPr>
          <p:nvPr/>
        </p:nvCxnSpPr>
        <p:spPr>
          <a:xfrm rot="5400000">
            <a:off x="2658207" y="84993"/>
            <a:ext cx="533400" cy="35638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F9896E2-F8CE-268E-EDA2-3D41CB8B716A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rot="5400000">
            <a:off x="3354507" y="781293"/>
            <a:ext cx="533400" cy="21712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CCAD4AE3-BA7F-044B-E71D-777C5E6DD54C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rot="16200000" flipH="1">
            <a:off x="4563242" y="1743772"/>
            <a:ext cx="545053" cy="25790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44EDF9AE-244B-305D-7F79-399E55752602}"/>
              </a:ext>
            </a:extLst>
          </p:cNvPr>
          <p:cNvCxnSpPr>
            <a:cxnSpLocks/>
            <a:stCxn id="2" idx="2"/>
            <a:endCxn id="7" idx="0"/>
          </p:cNvCxnSpPr>
          <p:nvPr/>
        </p:nvCxnSpPr>
        <p:spPr>
          <a:xfrm rot="16200000" flipH="1">
            <a:off x="5234353" y="1072661"/>
            <a:ext cx="533400" cy="15884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65D702A8-CD1B-8059-2975-3DC13022EC71}"/>
              </a:ext>
            </a:extLst>
          </p:cNvPr>
          <p:cNvCxnSpPr>
            <a:cxnSpLocks/>
            <a:stCxn id="2" idx="2"/>
            <a:endCxn id="8" idx="0"/>
          </p:cNvCxnSpPr>
          <p:nvPr/>
        </p:nvCxnSpPr>
        <p:spPr>
          <a:xfrm rot="16200000" flipH="1">
            <a:off x="5972907" y="334107"/>
            <a:ext cx="533400" cy="306558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BB9A8AB-F058-F177-B4FB-5646A0336BF9}"/>
              </a:ext>
            </a:extLst>
          </p:cNvPr>
          <p:cNvSpPr/>
          <p:nvPr/>
        </p:nvSpPr>
        <p:spPr>
          <a:xfrm>
            <a:off x="8458200" y="2139950"/>
            <a:ext cx="990601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CPO/HR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56D59D6-8AAF-5EDC-78B5-9350CC17386C}"/>
              </a:ext>
            </a:extLst>
          </p:cNvPr>
          <p:cNvCxnSpPr>
            <a:cxnSpLocks/>
            <a:stCxn id="2" idx="2"/>
            <a:endCxn id="23" idx="0"/>
          </p:cNvCxnSpPr>
          <p:nvPr/>
        </p:nvCxnSpPr>
        <p:spPr>
          <a:xfrm rot="16200000" flipH="1">
            <a:off x="6560282" y="-253269"/>
            <a:ext cx="539750" cy="42466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D1A02A5-6D96-53A2-5647-EA67E567B15D}"/>
              </a:ext>
            </a:extLst>
          </p:cNvPr>
          <p:cNvSpPr/>
          <p:nvPr/>
        </p:nvSpPr>
        <p:spPr>
          <a:xfrm>
            <a:off x="1930646" y="3686002"/>
            <a:ext cx="1740877" cy="68883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Development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98AC33-0E40-A42B-D70C-2329B16C49B0}"/>
              </a:ext>
            </a:extLst>
          </p:cNvPr>
          <p:cNvSpPr/>
          <p:nvPr/>
        </p:nvSpPr>
        <p:spPr>
          <a:xfrm>
            <a:off x="623526" y="3697726"/>
            <a:ext cx="1016976" cy="67710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Infra/</a:t>
            </a:r>
          </a:p>
          <a:p>
            <a:pPr algn="ctr"/>
            <a:r>
              <a:rPr lang="en-US" sz="1600" dirty="0"/>
              <a:t>Security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D0E413BA-9855-D900-21D5-E5F103FFF97B}"/>
              </a:ext>
            </a:extLst>
          </p:cNvPr>
          <p:cNvCxnSpPr>
            <a:cxnSpLocks/>
            <a:stCxn id="7" idx="2"/>
            <a:endCxn id="28" idx="0"/>
          </p:cNvCxnSpPr>
          <p:nvPr/>
        </p:nvCxnSpPr>
        <p:spPr>
          <a:xfrm rot="5400000">
            <a:off x="3160190" y="562624"/>
            <a:ext cx="1106926" cy="51632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E879E8AA-423B-930A-B64B-004956257674}"/>
              </a:ext>
            </a:extLst>
          </p:cNvPr>
          <p:cNvCxnSpPr>
            <a:cxnSpLocks/>
            <a:stCxn id="7" idx="2"/>
            <a:endCxn id="27" idx="0"/>
          </p:cNvCxnSpPr>
          <p:nvPr/>
        </p:nvCxnSpPr>
        <p:spPr>
          <a:xfrm rot="5400000">
            <a:off x="4000588" y="1391298"/>
            <a:ext cx="1095202" cy="34942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7AA3DB77-D530-B533-97BB-0E34523D06D7}"/>
              </a:ext>
            </a:extLst>
          </p:cNvPr>
          <p:cNvCxnSpPr>
            <a:cxnSpLocks/>
            <a:stCxn id="2" idx="2"/>
            <a:endCxn id="3090" idx="0"/>
          </p:cNvCxnSpPr>
          <p:nvPr/>
        </p:nvCxnSpPr>
        <p:spPr>
          <a:xfrm rot="5400000">
            <a:off x="3941918" y="1380356"/>
            <a:ext cx="545052" cy="9847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AA8A2DB-FC27-0645-0AEE-334275341FA4}"/>
              </a:ext>
            </a:extLst>
          </p:cNvPr>
          <p:cNvSpPr/>
          <p:nvPr/>
        </p:nvSpPr>
        <p:spPr>
          <a:xfrm>
            <a:off x="3914778" y="3650832"/>
            <a:ext cx="1230924" cy="6771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Program Mgt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CB7351B-8E29-0102-8485-F20F3FB3CF82}"/>
              </a:ext>
            </a:extLst>
          </p:cNvPr>
          <p:cNvSpPr/>
          <p:nvPr/>
        </p:nvSpPr>
        <p:spPr>
          <a:xfrm>
            <a:off x="5356717" y="3650831"/>
            <a:ext cx="1230925" cy="6771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QA</a:t>
            </a:r>
          </a:p>
          <a:p>
            <a:pPr algn="ctr"/>
            <a:r>
              <a:rPr lang="en-US" sz="1600" dirty="0"/>
              <a:t>Test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AC41F5CF-1769-15AF-02ED-34B72D361E4A}"/>
              </a:ext>
            </a:extLst>
          </p:cNvPr>
          <p:cNvCxnSpPr>
            <a:cxnSpLocks/>
            <a:stCxn id="7" idx="2"/>
            <a:endCxn id="38" idx="0"/>
          </p:cNvCxnSpPr>
          <p:nvPr/>
        </p:nvCxnSpPr>
        <p:spPr>
          <a:xfrm rot="5400000">
            <a:off x="4882750" y="2238290"/>
            <a:ext cx="1060032" cy="17650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920B7FED-872E-AB3E-7080-B0DEB08FCD56}"/>
              </a:ext>
            </a:extLst>
          </p:cNvPr>
          <p:cNvCxnSpPr>
            <a:cxnSpLocks/>
            <a:stCxn id="7" idx="2"/>
            <a:endCxn id="39" idx="0"/>
          </p:cNvCxnSpPr>
          <p:nvPr/>
        </p:nvCxnSpPr>
        <p:spPr>
          <a:xfrm rot="5400000">
            <a:off x="5603721" y="2959259"/>
            <a:ext cx="1060031" cy="3231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65B4397-8A02-BDF2-010B-83A5E094BC67}"/>
              </a:ext>
            </a:extLst>
          </p:cNvPr>
          <p:cNvSpPr/>
          <p:nvPr/>
        </p:nvSpPr>
        <p:spPr>
          <a:xfrm>
            <a:off x="6804520" y="3650830"/>
            <a:ext cx="1512274" cy="6771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Architecture</a:t>
            </a: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459D6438-A5C9-D555-8220-110F094334AD}"/>
              </a:ext>
            </a:extLst>
          </p:cNvPr>
          <p:cNvCxnSpPr>
            <a:cxnSpLocks/>
            <a:stCxn id="7" idx="2"/>
            <a:endCxn id="58" idx="0"/>
          </p:cNvCxnSpPr>
          <p:nvPr/>
        </p:nvCxnSpPr>
        <p:spPr>
          <a:xfrm rot="16200000" flipH="1">
            <a:off x="6397959" y="2488132"/>
            <a:ext cx="1060030" cy="12653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B5E6C3B-206E-FAAD-5908-1EBA5C9B6C94}"/>
              </a:ext>
            </a:extLst>
          </p:cNvPr>
          <p:cNvSpPr txBox="1"/>
          <p:nvPr/>
        </p:nvSpPr>
        <p:spPr>
          <a:xfrm>
            <a:off x="838200" y="4831214"/>
            <a:ext cx="838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Organizations are all different, but the functions exist somewhere.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Data and Analytics could be under CIO/CTO/CMO/CDO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Understand how your company is organized and operates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Understand your projects impact to the company goals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Why? It helps with scope, prioritization, trade-offs</a:t>
            </a:r>
          </a:p>
        </p:txBody>
      </p:sp>
      <p:sp>
        <p:nvSpPr>
          <p:cNvPr id="3078" name="Rectangle: Rounded Corners 3077">
            <a:extLst>
              <a:ext uri="{FF2B5EF4-FFF2-40B4-BE49-F238E27FC236}">
                <a16:creationId xmlns:a16="http://schemas.microsoft.com/office/drawing/2014/main" id="{9FEC603E-E895-4449-10CE-1AFF4837314A}"/>
              </a:ext>
            </a:extLst>
          </p:cNvPr>
          <p:cNvSpPr/>
          <p:nvPr/>
        </p:nvSpPr>
        <p:spPr>
          <a:xfrm>
            <a:off x="8434025" y="3650829"/>
            <a:ext cx="1096107" cy="6771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Data</a:t>
            </a:r>
          </a:p>
          <a:p>
            <a:pPr algn="ctr"/>
            <a:r>
              <a:rPr lang="en-US" sz="1600" dirty="0"/>
              <a:t>Analytics</a:t>
            </a:r>
          </a:p>
        </p:txBody>
      </p:sp>
      <p:cxnSp>
        <p:nvCxnSpPr>
          <p:cNvPr id="3079" name="Connector: Elbow 3078">
            <a:extLst>
              <a:ext uri="{FF2B5EF4-FFF2-40B4-BE49-F238E27FC236}">
                <a16:creationId xmlns:a16="http://schemas.microsoft.com/office/drawing/2014/main" id="{B09037FA-5358-4B1D-6946-F35CF80BDFC3}"/>
              </a:ext>
            </a:extLst>
          </p:cNvPr>
          <p:cNvCxnSpPr>
            <a:cxnSpLocks/>
            <a:stCxn id="7" idx="2"/>
            <a:endCxn id="3078" idx="0"/>
          </p:cNvCxnSpPr>
          <p:nvPr/>
        </p:nvCxnSpPr>
        <p:spPr>
          <a:xfrm rot="16200000" flipH="1">
            <a:off x="7108671" y="1777420"/>
            <a:ext cx="1060029" cy="26867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2" name="TextBox 3081">
            <a:extLst>
              <a:ext uri="{FF2B5EF4-FFF2-40B4-BE49-F238E27FC236}">
                <a16:creationId xmlns:a16="http://schemas.microsoft.com/office/drawing/2014/main" id="{C099065F-8921-7717-B565-227BE987D676}"/>
              </a:ext>
            </a:extLst>
          </p:cNvPr>
          <p:cNvSpPr txBox="1"/>
          <p:nvPr/>
        </p:nvSpPr>
        <p:spPr>
          <a:xfrm>
            <a:off x="414707" y="2636240"/>
            <a:ext cx="1934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Sales/Ops</a:t>
            </a:r>
          </a:p>
        </p:txBody>
      </p:sp>
      <p:sp>
        <p:nvSpPr>
          <p:cNvPr id="3083" name="TextBox 3082">
            <a:extLst>
              <a:ext uri="{FF2B5EF4-FFF2-40B4-BE49-F238E27FC236}">
                <a16:creationId xmlns:a16="http://schemas.microsoft.com/office/drawing/2014/main" id="{7A993D17-25E0-650F-E535-120C56049CB3}"/>
              </a:ext>
            </a:extLst>
          </p:cNvPr>
          <p:cNvSpPr txBox="1"/>
          <p:nvPr/>
        </p:nvSpPr>
        <p:spPr>
          <a:xfrm>
            <a:off x="1883020" y="2662552"/>
            <a:ext cx="123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Marketing</a:t>
            </a:r>
          </a:p>
        </p:txBody>
      </p:sp>
      <p:sp>
        <p:nvSpPr>
          <p:cNvPr id="3084" name="TextBox 3083">
            <a:extLst>
              <a:ext uri="{FF2B5EF4-FFF2-40B4-BE49-F238E27FC236}">
                <a16:creationId xmlns:a16="http://schemas.microsoft.com/office/drawing/2014/main" id="{E8C8768F-F06F-3721-B494-533C17E8321F}"/>
              </a:ext>
            </a:extLst>
          </p:cNvPr>
          <p:cNvSpPr txBox="1"/>
          <p:nvPr/>
        </p:nvSpPr>
        <p:spPr>
          <a:xfrm>
            <a:off x="4273059" y="2579075"/>
            <a:ext cx="1480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Supply Chain</a:t>
            </a:r>
          </a:p>
        </p:txBody>
      </p:sp>
      <p:sp>
        <p:nvSpPr>
          <p:cNvPr id="3085" name="TextBox 3084">
            <a:extLst>
              <a:ext uri="{FF2B5EF4-FFF2-40B4-BE49-F238E27FC236}">
                <a16:creationId xmlns:a16="http://schemas.microsoft.com/office/drawing/2014/main" id="{7B010A61-EF14-C5D1-4667-D371DE7A4588}"/>
              </a:ext>
            </a:extLst>
          </p:cNvPr>
          <p:cNvSpPr txBox="1"/>
          <p:nvPr/>
        </p:nvSpPr>
        <p:spPr>
          <a:xfrm>
            <a:off x="6274780" y="2619069"/>
            <a:ext cx="580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</a:t>
            </a:r>
          </a:p>
        </p:txBody>
      </p:sp>
      <p:sp>
        <p:nvSpPr>
          <p:cNvPr id="3086" name="TextBox 3085">
            <a:extLst>
              <a:ext uri="{FF2B5EF4-FFF2-40B4-BE49-F238E27FC236}">
                <a16:creationId xmlns:a16="http://schemas.microsoft.com/office/drawing/2014/main" id="{6B540A5E-E82A-37D5-D3FC-08D1F6E79840}"/>
              </a:ext>
            </a:extLst>
          </p:cNvPr>
          <p:cNvSpPr txBox="1"/>
          <p:nvPr/>
        </p:nvSpPr>
        <p:spPr>
          <a:xfrm>
            <a:off x="7442687" y="261466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3087" name="TextBox 3086">
            <a:extLst>
              <a:ext uri="{FF2B5EF4-FFF2-40B4-BE49-F238E27FC236}">
                <a16:creationId xmlns:a16="http://schemas.microsoft.com/office/drawing/2014/main" id="{7D852B9F-3641-F9FD-DB50-54FF4BAB4D83}"/>
              </a:ext>
            </a:extLst>
          </p:cNvPr>
          <p:cNvSpPr txBox="1"/>
          <p:nvPr/>
        </p:nvSpPr>
        <p:spPr>
          <a:xfrm>
            <a:off x="8818684" y="257907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HR</a:t>
            </a:r>
          </a:p>
        </p:txBody>
      </p:sp>
      <p:sp>
        <p:nvSpPr>
          <p:cNvPr id="3090" name="Rectangle: Rounded Corners 3089">
            <a:extLst>
              <a:ext uri="{FF2B5EF4-FFF2-40B4-BE49-F238E27FC236}">
                <a16:creationId xmlns:a16="http://schemas.microsoft.com/office/drawing/2014/main" id="{1531B5E1-1D7C-2E16-1E18-422210F6B568}"/>
              </a:ext>
            </a:extLst>
          </p:cNvPr>
          <p:cNvSpPr/>
          <p:nvPr/>
        </p:nvSpPr>
        <p:spPr>
          <a:xfrm>
            <a:off x="3264873" y="2145252"/>
            <a:ext cx="914400" cy="457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CFO</a:t>
            </a:r>
          </a:p>
        </p:txBody>
      </p:sp>
      <p:sp>
        <p:nvSpPr>
          <p:cNvPr id="3096" name="TextBox 3095">
            <a:extLst>
              <a:ext uri="{FF2B5EF4-FFF2-40B4-BE49-F238E27FC236}">
                <a16:creationId xmlns:a16="http://schemas.microsoft.com/office/drawing/2014/main" id="{014BD33C-3757-E411-9ED1-8D29C4AAAC89}"/>
              </a:ext>
            </a:extLst>
          </p:cNvPr>
          <p:cNvSpPr txBox="1"/>
          <p:nvPr/>
        </p:nvSpPr>
        <p:spPr>
          <a:xfrm>
            <a:off x="3344011" y="2624446"/>
            <a:ext cx="1141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Finance</a:t>
            </a:r>
          </a:p>
        </p:txBody>
      </p:sp>
    </p:spTree>
    <p:extLst>
      <p:ext uri="{BB962C8B-B14F-4D97-AF65-F5344CB8AC3E}">
        <p14:creationId xmlns:p14="http://schemas.microsoft.com/office/powerpoint/2010/main" val="90326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9144000" cy="677108"/>
          </a:xfrm>
        </p:spPr>
        <p:txBody>
          <a:bodyPr/>
          <a:lstStyle/>
          <a:p>
            <a:pPr eaLnBrk="1" hangingPunct="1"/>
            <a:r>
              <a:rPr lang="en-US" sz="4400" b="1" dirty="0"/>
              <a:t>Project Management 101</a:t>
            </a:r>
            <a:endParaRPr lang="en-US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481B5B-CECB-4017-8868-6D4717ADBCCB}"/>
              </a:ext>
            </a:extLst>
          </p:cNvPr>
          <p:cNvSpPr txBox="1"/>
          <p:nvPr/>
        </p:nvSpPr>
        <p:spPr>
          <a:xfrm>
            <a:off x="1066800" y="1524000"/>
            <a:ext cx="70104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Achieve specific goals</a:t>
            </a:r>
          </a:p>
          <a:p>
            <a:endParaRPr lang="en-US" sz="3200" b="1" dirty="0"/>
          </a:p>
          <a:p>
            <a:r>
              <a:rPr lang="en-US" sz="3200" b="1" dirty="0"/>
              <a:t>Meet specific success criteria</a:t>
            </a:r>
          </a:p>
          <a:p>
            <a:endParaRPr lang="en-US" sz="3200" b="1" dirty="0"/>
          </a:p>
          <a:p>
            <a:r>
              <a:rPr lang="en-US" sz="3200" b="1" dirty="0"/>
              <a:t>Meet specific timelines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805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398FD-1B26-4650-A538-7D7D65CF5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933" y="126998"/>
            <a:ext cx="9220200" cy="602210"/>
          </a:xfrm>
        </p:spPr>
        <p:txBody>
          <a:bodyPr anchor="ctr">
            <a:normAutofit/>
          </a:bodyPr>
          <a:lstStyle/>
          <a:p>
            <a:r>
              <a:rPr lang="en-US" sz="3300" dirty="0"/>
              <a:t>Project Management - Team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11C5FF-F837-4991-8BB1-2DF74285AE80}"/>
              </a:ext>
            </a:extLst>
          </p:cNvPr>
          <p:cNvSpPr txBox="1"/>
          <p:nvPr/>
        </p:nvSpPr>
        <p:spPr>
          <a:xfrm>
            <a:off x="931333" y="2509292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Initiating work of a team such as </a:t>
            </a:r>
            <a:r>
              <a:rPr lang="en-US" sz="2800" dirty="0"/>
              <a:t>Project Kickoff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Planning work of a team like </a:t>
            </a:r>
            <a:r>
              <a:rPr lang="en-US" sz="2800" dirty="0"/>
              <a:t>Who does what and when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Executing the work of a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Controlling the work of a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Closing the work of a team</a:t>
            </a:r>
          </a:p>
        </p:txBody>
      </p:sp>
    </p:spTree>
    <p:extLst>
      <p:ext uri="{BB962C8B-B14F-4D97-AF65-F5344CB8AC3E}">
        <p14:creationId xmlns:p14="http://schemas.microsoft.com/office/powerpoint/2010/main" val="2705214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AAB99-C330-4184-98FA-A13578332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8533"/>
            <a:ext cx="9144000" cy="719667"/>
          </a:xfrm>
        </p:spPr>
        <p:txBody>
          <a:bodyPr anchor="b">
            <a:normAutofit/>
          </a:bodyPr>
          <a:lstStyle/>
          <a:p>
            <a:pPr algn="ctr"/>
            <a:r>
              <a:rPr lang="en-US" sz="363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7CFE1-F27F-4D60-8274-06505B7C5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1295400"/>
            <a:ext cx="8820150" cy="3053379"/>
          </a:xfrm>
        </p:spPr>
        <p:txBody>
          <a:bodyPr>
            <a:normAutofit/>
          </a:bodyPr>
          <a:lstStyle/>
          <a:p>
            <a:r>
              <a:rPr lang="en-US" dirty="0"/>
              <a:t>A primary challenge of </a:t>
            </a:r>
            <a:r>
              <a:rPr lang="en-US" b="1" dirty="0"/>
              <a:t>project management</a:t>
            </a:r>
            <a:r>
              <a:rPr lang="en-US" dirty="0"/>
              <a:t> is to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achieve all the project goals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/>
              <a:t>within the given constraints.</a:t>
            </a:r>
          </a:p>
          <a:p>
            <a:endParaRPr lang="en-US" dirty="0"/>
          </a:p>
        </p:txBody>
      </p:sp>
      <p:pic>
        <p:nvPicPr>
          <p:cNvPr id="4" name="Picture 3" descr="Project Management challenges is like golf. You must fond your way to the hole and stay out of the rough and sand traps.&#10;&#10;Project Management Challenges [Online image]. (2022). Retrieved Feb 22, 2022 from https://kissflow.com/project/project-management-challenges/">
            <a:extLst>
              <a:ext uri="{FF2B5EF4-FFF2-40B4-BE49-F238E27FC236}">
                <a16:creationId xmlns:a16="http://schemas.microsoft.com/office/drawing/2014/main" id="{BA3ECC9F-6832-4979-AFDE-03DF5251F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948354"/>
            <a:ext cx="7010400" cy="350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3FF00B-0CA7-403D-B80D-0A8DC793BA5D}"/>
              </a:ext>
            </a:extLst>
          </p:cNvPr>
          <p:cNvSpPr txBox="1"/>
          <p:nvPr/>
        </p:nvSpPr>
        <p:spPr>
          <a:xfrm>
            <a:off x="723900" y="6477000"/>
            <a:ext cx="86106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Project Management Challenges [Online image]. (2022). Retrieved Feb 22, 2022, from https://kissflow.com/project/project-management-challenges/</a:t>
            </a:r>
          </a:p>
        </p:txBody>
      </p:sp>
    </p:spTree>
    <p:extLst>
      <p:ext uri="{BB962C8B-B14F-4D97-AF65-F5344CB8AC3E}">
        <p14:creationId xmlns:p14="http://schemas.microsoft.com/office/powerpoint/2010/main" val="2464023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ABDC3-09AF-4090-A812-AA9F97BB7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9144000" cy="762000"/>
          </a:xfrm>
        </p:spPr>
        <p:txBody>
          <a:bodyPr anchor="ctr">
            <a:normAutofit fontScale="90000"/>
          </a:bodyPr>
          <a:lstStyle/>
          <a:p>
            <a:r>
              <a:rPr lang="en-US" sz="3300" dirty="0"/>
              <a:t>Other challenges</a:t>
            </a:r>
            <a:br>
              <a:rPr lang="en-US" sz="3300" dirty="0"/>
            </a:br>
            <a:endParaRPr lang="en-US" sz="33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164C9-1481-4436-A3BD-625424B6241D}"/>
              </a:ext>
            </a:extLst>
          </p:cNvPr>
          <p:cNvSpPr txBox="1"/>
          <p:nvPr/>
        </p:nvSpPr>
        <p:spPr>
          <a:xfrm>
            <a:off x="474133" y="916156"/>
            <a:ext cx="8915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Poorly defined goal. What problem are you trying to solve</a:t>
            </a:r>
          </a:p>
          <a:p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Unrealistic Deadline</a:t>
            </a:r>
          </a:p>
          <a:p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Scope Creep. The requirements just keep coming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Insufficient team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Poor Communication &amp; Personality Conflicts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Within Teams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Between Teams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Between you and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Geographically dispersed.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Collaboration Tools getting better,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Culture must be understood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Poor Risk Management. Identification and Mitigation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01830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2A1E0-F716-4C4A-BF69-FF7ACCCE0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8077"/>
            <a:ext cx="9144000" cy="790124"/>
          </a:xfrm>
        </p:spPr>
        <p:txBody>
          <a:bodyPr anchor="ctr">
            <a:normAutofit/>
          </a:bodyPr>
          <a:lstStyle/>
          <a:p>
            <a:r>
              <a:rPr lang="en-US" sz="3300" dirty="0"/>
              <a:t>Elements of a project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6B9199-5F76-409D-B48E-FF49D81703AE}"/>
              </a:ext>
            </a:extLst>
          </p:cNvPr>
          <p:cNvSpPr txBox="1"/>
          <p:nvPr/>
        </p:nvSpPr>
        <p:spPr>
          <a:xfrm>
            <a:off x="685800" y="1447800"/>
            <a:ext cx="86106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ID Stakeholders Needs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ID project 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Define Clear deliverables and deadlines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Detail out project schedules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Clearly ID roles within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ID project costs: people, software, tools, technology, impacts to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Develop a clear communication plan, status updates, </a:t>
            </a:r>
            <a:r>
              <a:rPr lang="en-US" sz="3200" dirty="0" err="1"/>
              <a:t>etc</a:t>
            </a: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Acquire systems, processes, people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469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ACB56-E94A-4A74-8DA7-0B5E92E46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972550" cy="760857"/>
          </a:xfrm>
        </p:spPr>
        <p:txBody>
          <a:bodyPr anchor="b">
            <a:normAutofit/>
          </a:bodyPr>
          <a:lstStyle/>
          <a:p>
            <a:pPr algn="ctr"/>
            <a:r>
              <a:rPr lang="en-US" sz="3630" dirty="0"/>
              <a:t>Role of Project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5E119-B65A-41EE-8369-3C5277C12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1024847"/>
            <a:ext cx="8820150" cy="305337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Identify the deliverables and project planning steps required to meet the project's goals. </a:t>
            </a:r>
          </a:p>
          <a:p>
            <a:endParaRPr lang="en-US" sz="2400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What are the specific outputs you're expected to produce? </a:t>
            </a:r>
          </a:p>
          <a:p>
            <a:pPr lvl="1"/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Estimate due dates for each deliverable in your project plan.</a:t>
            </a:r>
          </a:p>
        </p:txBody>
      </p:sp>
      <p:pic>
        <p:nvPicPr>
          <p:cNvPr id="6" name="Picture 5" descr="Diagram  shows there are many aspects to project management including scope, quality, time, resources and risks&#10;&#10;Project Management Aspects [Online image]. (2022). Retrieved March 15, 2022, from http://blog.zilicus.com/back-to-basics-project-planning-project-scope-management/elements-of-project-planning/&#10;&#10;&#10;">
            <a:extLst>
              <a:ext uri="{FF2B5EF4-FFF2-40B4-BE49-F238E27FC236}">
                <a16:creationId xmlns:a16="http://schemas.microsoft.com/office/drawing/2014/main" id="{407E3D65-7FBF-435F-9334-5F498FE9C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200400"/>
            <a:ext cx="4752975" cy="30945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33E4CA-F8C4-4764-AA45-19E868FEAAD0}"/>
              </a:ext>
            </a:extLst>
          </p:cNvPr>
          <p:cNvSpPr txBox="1"/>
          <p:nvPr/>
        </p:nvSpPr>
        <p:spPr>
          <a:xfrm>
            <a:off x="890587" y="6294963"/>
            <a:ext cx="86106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Project Management Aspects [Online image]. (2022). Retrieved March 15, 2022, from http://blog.zilicus.com/back-to-basics-project-planning-project-scope-management/elements-of-project-planning/</a:t>
            </a:r>
          </a:p>
        </p:txBody>
      </p:sp>
    </p:spTree>
    <p:extLst>
      <p:ext uri="{BB962C8B-B14F-4D97-AF65-F5344CB8AC3E}">
        <p14:creationId xmlns:p14="http://schemas.microsoft.com/office/powerpoint/2010/main" val="2397763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1159</Words>
  <Application>Microsoft Office PowerPoint</Application>
  <PresentationFormat>Custom</PresentationFormat>
  <Paragraphs>247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Arial Narrow</vt:lpstr>
      <vt:lpstr>Calibri</vt:lpstr>
      <vt:lpstr>Calibri Light</vt:lpstr>
      <vt:lpstr>Times New Roman</vt:lpstr>
      <vt:lpstr>Office Theme</vt:lpstr>
      <vt:lpstr>Custom Design</vt:lpstr>
      <vt:lpstr>CYBR 3323 </vt:lpstr>
      <vt:lpstr>Before Project Management </vt:lpstr>
      <vt:lpstr>Organization?</vt:lpstr>
      <vt:lpstr>Project Management 101</vt:lpstr>
      <vt:lpstr>Project Management - Team</vt:lpstr>
      <vt:lpstr>Challenges</vt:lpstr>
      <vt:lpstr>Other challenges </vt:lpstr>
      <vt:lpstr>Elements of a project</vt:lpstr>
      <vt:lpstr>Role of Project Planning</vt:lpstr>
      <vt:lpstr>Project Planning Steps – Part 1</vt:lpstr>
      <vt:lpstr>Project Planning Steps – Part 2</vt:lpstr>
      <vt:lpstr>Items to include in the plan</vt:lpstr>
      <vt:lpstr>Project Charter</vt:lpstr>
      <vt:lpstr>Project Charter Components</vt:lpstr>
      <vt:lpstr>Project Managers</vt:lpstr>
      <vt:lpstr>Project Manager</vt:lpstr>
      <vt:lpstr>The Project Charter</vt:lpstr>
      <vt:lpstr>Sample Project Charter</vt:lpstr>
      <vt:lpstr>Sample Project Charter</vt:lpstr>
      <vt:lpstr>Sample Project Charter</vt:lpstr>
      <vt:lpstr>Sample Project Charter</vt:lpstr>
      <vt:lpstr>Sample Project Charter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2022-02-09T22:15:00Z</dcterms:created>
  <dcterms:modified xsi:type="dcterms:W3CDTF">2023-08-12T18:26:13Z</dcterms:modified>
</cp:coreProperties>
</file>