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</p:sldMasterIdLst>
  <p:notesMasterIdLst>
    <p:notesMasterId r:id="rId26"/>
  </p:notesMasterIdLst>
  <p:sldIdLst>
    <p:sldId id="258" r:id="rId3"/>
    <p:sldId id="408" r:id="rId4"/>
    <p:sldId id="262" r:id="rId5"/>
    <p:sldId id="409" r:id="rId6"/>
    <p:sldId id="410" r:id="rId7"/>
    <p:sldId id="411" r:id="rId8"/>
    <p:sldId id="390" r:id="rId9"/>
    <p:sldId id="290" r:id="rId10"/>
    <p:sldId id="264" r:id="rId11"/>
    <p:sldId id="265" r:id="rId12"/>
    <p:sldId id="388" r:id="rId13"/>
    <p:sldId id="291" r:id="rId14"/>
    <p:sldId id="292" r:id="rId15"/>
    <p:sldId id="293" r:id="rId16"/>
    <p:sldId id="294" r:id="rId17"/>
    <p:sldId id="266" r:id="rId18"/>
    <p:sldId id="267" r:id="rId19"/>
    <p:sldId id="263" r:id="rId20"/>
    <p:sldId id="269" r:id="rId21"/>
    <p:sldId id="273" r:id="rId22"/>
    <p:sldId id="274" r:id="rId23"/>
    <p:sldId id="275" r:id="rId24"/>
    <p:sldId id="268" r:id="rId25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89" autoAdjust="0"/>
    <p:restoredTop sz="86449" autoAdjust="0"/>
  </p:normalViewPr>
  <p:slideViewPr>
    <p:cSldViewPr>
      <p:cViewPr varScale="1">
        <p:scale>
          <a:sx n="64" d="100"/>
          <a:sy n="64" d="100"/>
        </p:scale>
        <p:origin x="1747" y="5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58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D073-64A4-492F-AFBB-B32F2A972A16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46CFF-8CBB-416E-9E7D-162CFAA2F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62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9388" y="6826323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7078" y="1006855"/>
            <a:ext cx="4984242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CE44-849D-4090-8E00-E06913FC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18905-5DEE-47B8-A906-AF44257BE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215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756B8-4731-4B7D-8D3A-E910E6EDB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540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DE5AC-42FA-4CD7-AE52-3E2B8F90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C24CD-7608-4601-98AF-26A031E1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1028B-C05E-423F-A64F-BBC85CAC0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7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1765-586E-4FDA-839A-E35DFF68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A88F6-9223-4B09-BFF3-455F8CEC8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097B7-66C7-4627-BCDE-F801C21CE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150" y="2838450"/>
            <a:ext cx="425608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47EDC-1674-4C73-BB10-64A4BF0B2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700" y="1905000"/>
            <a:ext cx="427513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6FD56D-FA01-433C-AE1B-E309CBC07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700" y="2838450"/>
            <a:ext cx="427513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EF33A-95A5-4645-BCB7-6A127950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AA568A-8EA0-498B-A7D5-55280CAF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550DF-86E1-4770-8BB6-13CCA6BB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12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75EF-1B32-4007-B8E9-E71ECA40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1E43-AAEC-4B42-B5C6-B48D4163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E3F04-B756-43E6-BCEF-F87F915A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22A24-AB5A-40E0-B863-D1118F8C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84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15F71-E42D-4FA3-B708-74A9B29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C38135-0206-4E5A-B186-57096CFF9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CF9-E54F-4B61-A470-3B17FE6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40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84E4-2460-4943-B43F-2DFA98FC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7BF4-CCFA-4C6B-A9DF-B63C9B7BB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3BC73-0024-4115-81CF-9F895EACD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78AA2-F2DA-4D10-A2BD-B15BE6FA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F32EB-81C8-467C-B0E2-AC1E8B022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67456-C562-4B36-99E2-857F13D4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4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7584-62C6-460B-823C-97C71CE8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F828D-101C-4012-A845-CF8CEBF327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CDFC4-DC9B-48F3-B32B-CB6A2EA1A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F9B09-CD50-46D9-B878-62FAB3D1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04F92-0A57-484D-BAA7-2FB70FA6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C15B5-EBC0-4FAA-B518-CA4EA24A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14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F1F-6FD7-485C-97A4-DEBA0D2D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C7A70F-580F-4FF5-9A29-BB4300121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3B3F9-FD4C-41A0-AFDB-19E5DC5E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10FFC-76B7-4B27-AB93-00E30C47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65850-D93F-4CCE-B931-CE2B34F4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6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7C51C-D322-4B68-B9F3-896449A9AA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7725" y="414338"/>
            <a:ext cx="2168525" cy="6586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DE8E1-9BE4-4DAB-A079-DED9466A1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150" y="414338"/>
            <a:ext cx="6353175" cy="6586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35902-A7C6-4E5E-9E6B-3257E9F6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7DD76-DC97-423C-B2BD-389ED1665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3905-9E03-4A9A-9FEE-67A3D4BE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884891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923491"/>
          </a:xfrm>
        </p:spPr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9200" y="1006855"/>
            <a:ext cx="8077200" cy="574040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029"/>
            <a:ext cx="7543800" cy="7617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304699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" y="7228332"/>
            <a:ext cx="2313432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9856" y="7228332"/>
            <a:ext cx="3218688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7516" y="6888788"/>
            <a:ext cx="248920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31D1E-0808-4BFB-9710-F3685C742A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B5ED-8EFD-4E6F-B81E-0EA7321F32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EE5B-41E6-40AA-B79D-CECCE2FD3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A610-E51D-457C-9FA4-0177AD348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2B586-54DA-453B-9634-57D7B6A5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BBD95-0751-400E-897F-45A19A3D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5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6CCB-4965-4DC0-B102-DB983E29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24D93-154D-48E3-AC71-18543A333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E8A4A-1F3D-49EA-92BA-6015891B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896B4-1F5A-4A01-A385-857BDA87A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9CF2B-BC11-4ACB-9D91-DB5E7AAE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8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1007-BBAE-4BB9-934E-44462913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CE3AA-29E4-4569-859D-EFFE7379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3E3A-2582-4763-93EA-4B4F53B9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68DC7-0C7F-40C4-862A-A4EB051F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FE1C8-002F-4922-BD5B-A98C37FC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89056"/>
            <a:ext cx="9144000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br>
              <a:rPr lang="en-US" dirty="0"/>
            </a:b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36113"/>
            <a:ext cx="9144000" cy="55399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956D0-934A-438F-8E9F-78A3ADBEBC9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9805" y="6773122"/>
            <a:ext cx="1999661" cy="4450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B594C-3A96-4933-87AB-06D65E3A1DE7}"/>
              </a:ext>
            </a:extLst>
          </p:cNvPr>
          <p:cNvSpPr/>
          <p:nvPr userDrawn="1"/>
        </p:nvSpPr>
        <p:spPr>
          <a:xfrm>
            <a:off x="457200" y="105460"/>
            <a:ext cx="9144000" cy="72097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ECE3A-7530-49CE-9997-00B980B14902}"/>
              </a:ext>
            </a:extLst>
          </p:cNvPr>
          <p:cNvSpPr txBox="1"/>
          <p:nvPr userDrawn="1"/>
        </p:nvSpPr>
        <p:spPr>
          <a:xfrm>
            <a:off x="9144000" y="7344709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81D60167-4931-47E6-BA6A-407CBD079E47}" type="slidenum">
              <a:rPr kumimoji="0" lang="en-US" sz="1800" b="0" i="0" u="none" strike="noStrike" kern="1200" cap="none" spc="-5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>
        <a:defRPr sz="240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E141-29E1-49BB-ADAD-C70295F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4100" cy="1501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89D9-1733-4A99-B655-CB8665DBC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2068513"/>
            <a:ext cx="8674100" cy="493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B426-74FE-4214-993F-749E9C558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150" y="7204075"/>
            <a:ext cx="2262188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36681-E6FB-4DB2-AD94-9CCA029E0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2163" y="7204075"/>
            <a:ext cx="339407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C3695-EB46-4DE1-A7D5-4C54609AE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4063" y="7204075"/>
            <a:ext cx="2262187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1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b="1" dirty="0"/>
              <a:t>CYBR 3323</a:t>
            </a:r>
            <a:r>
              <a:rPr lang="en-US" sz="4400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96E43C-BC2B-4307-BAFC-C98478CDD153}"/>
              </a:ext>
            </a:extLst>
          </p:cNvPr>
          <p:cNvSpPr txBox="1"/>
          <p:nvPr/>
        </p:nvSpPr>
        <p:spPr>
          <a:xfrm>
            <a:off x="685800" y="3579968"/>
            <a:ext cx="8915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Software Acquisition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3D25ED-B556-405F-BEA0-E96BA17908A1}"/>
              </a:ext>
            </a:extLst>
          </p:cNvPr>
          <p:cNvSpPr txBox="1"/>
          <p:nvPr/>
        </p:nvSpPr>
        <p:spPr>
          <a:xfrm>
            <a:off x="685800" y="6172200"/>
            <a:ext cx="85871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Created by: Vande Ven, Susan and Morrow, Darin. Kennesaw State University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0F582369-5187-4FF3-81EF-3003B8752E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76201"/>
            <a:ext cx="9144000" cy="914400"/>
          </a:xfrm>
        </p:spPr>
        <p:txBody>
          <a:bodyPr>
            <a:normAutofit/>
          </a:bodyPr>
          <a:lstStyle/>
          <a:p>
            <a:r>
              <a:rPr lang="en-US" altLang="en-US" sz="3300" dirty="0"/>
              <a:t>Forces of the Marketplace -Continued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2A20DCD2-2BD1-439F-A54A-BDA83B5468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8397116" cy="49530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altLang="en-US" sz="2800" b="1" dirty="0"/>
              <a:t>Acquire</a:t>
            </a:r>
            <a:r>
              <a:rPr lang="en-US" altLang="en-US" sz="2640" dirty="0"/>
              <a:t> </a:t>
            </a:r>
          </a:p>
          <a:p>
            <a:pPr>
              <a:lnSpc>
                <a:spcPct val="80000"/>
              </a:lnSpc>
            </a:pPr>
            <a:endParaRPr lang="en-US" altLang="en-US" sz="2640" dirty="0"/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200" dirty="0"/>
              <a:t>Select based on expected features ( what )</a:t>
            </a:r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en-US" sz="2200" dirty="0"/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200" dirty="0"/>
              <a:t>Must understand &amp; use predefined interface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200" dirty="0"/>
              <a:t>Identify requirements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200" dirty="0"/>
              <a:t>Research candidates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200" dirty="0"/>
              <a:t>Adopt standard interfaces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200" dirty="0"/>
              <a:t>Procure implementation 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200" dirty="0"/>
              <a:t>Integrate procured implementations</a:t>
            </a:r>
          </a:p>
          <a:p>
            <a:pPr lvl="2">
              <a:lnSpc>
                <a:spcPct val="80000"/>
              </a:lnSpc>
            </a:pPr>
            <a:endParaRPr lang="en-US" altLang="en-US" sz="2200" dirty="0"/>
          </a:p>
          <a:p>
            <a:pPr marL="1714500" lvl="3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200" dirty="0"/>
              <a:t>May not be supported by vendor</a:t>
            </a:r>
          </a:p>
          <a:p>
            <a:pPr marL="1714500" lvl="3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200" dirty="0"/>
              <a:t>May have limited information on internal workings of product</a:t>
            </a:r>
          </a:p>
          <a:p>
            <a:pPr marL="1714500" lvl="3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en-US" sz="2200" dirty="0"/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200" dirty="0"/>
              <a:t>Use and support  implementation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en-US" sz="2200" dirty="0"/>
          </a:p>
          <a:p>
            <a:pPr marL="1714500" lvl="3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200" dirty="0"/>
              <a:t>Often outside support required at additional cost</a:t>
            </a:r>
          </a:p>
          <a:p>
            <a:pPr marL="1714500" lvl="3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en-US" sz="2200" dirty="0"/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200" dirty="0"/>
              <a:t>Must assume adequate testing</a:t>
            </a:r>
          </a:p>
        </p:txBody>
      </p:sp>
    </p:spTree>
    <p:extLst>
      <p:ext uri="{BB962C8B-B14F-4D97-AF65-F5344CB8AC3E}">
        <p14:creationId xmlns:p14="http://schemas.microsoft.com/office/powerpoint/2010/main" val="2063496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07B6DB5C-F8D5-46F6-A6DE-94441883D5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9144000" cy="685800"/>
          </a:xfrm>
        </p:spPr>
        <p:txBody>
          <a:bodyPr/>
          <a:lstStyle/>
          <a:p>
            <a:r>
              <a:rPr lang="en-US" altLang="en-US" sz="3300" dirty="0"/>
              <a:t>Procured System Considerations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5AF5D59B-FAD2-42F2-BE85-2B787992EB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0642" y="1066800"/>
            <a:ext cx="8397116" cy="5409057"/>
          </a:xfrm>
        </p:spPr>
        <p:txBody>
          <a:bodyPr>
            <a:normAutofit/>
          </a:bodyPr>
          <a:lstStyle/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+mn-lt"/>
              </a:rPr>
              <a:t>Interface is visible aspect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/>
              <a:t>Perceive function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/>
              <a:t>Data inputs &amp; outputs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en-US" sz="2800"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+mn-lt"/>
              </a:rPr>
              <a:t>Implementation that conforms to standards provides greater confidence for correct behavior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/>
              <a:t>Generally, no access to underlying aspects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en-US" sz="2800"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+mn-lt"/>
              </a:rPr>
              <a:t>Ready availability 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/>
              <a:t>Quicker implementation and integration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en-US" sz="2800"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+mn-lt"/>
              </a:rPr>
              <a:t>Multiple vendors to choose from</a:t>
            </a:r>
          </a:p>
          <a:p>
            <a:pPr lvl="1">
              <a:lnSpc>
                <a:spcPct val="90000"/>
              </a:lnSpc>
            </a:pPr>
            <a:endParaRPr lang="en-US" altLang="en-US" sz="1980" dirty="0"/>
          </a:p>
        </p:txBody>
      </p:sp>
    </p:spTree>
    <p:extLst>
      <p:ext uri="{BB962C8B-B14F-4D97-AF65-F5344CB8AC3E}">
        <p14:creationId xmlns:p14="http://schemas.microsoft.com/office/powerpoint/2010/main" val="1641674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B8CD8DDD-A7CE-43AD-B801-628C3A10E8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altLang="en-US"/>
              <a:t>Marketplace Considerations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7921D524-9AC3-4208-BFCD-602EF5809A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8397116" cy="5181599"/>
          </a:xfrm>
        </p:spPr>
        <p:txBody>
          <a:bodyPr>
            <a:normAutofit/>
          </a:bodyPr>
          <a:lstStyle/>
          <a:p>
            <a:r>
              <a:rPr lang="en-US" altLang="en-US" sz="2640" b="1" dirty="0"/>
              <a:t>Standards</a:t>
            </a:r>
          </a:p>
          <a:p>
            <a:endParaRPr lang="en-US" altLang="en-US" sz="2640" b="1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640" dirty="0"/>
              <a:t>Developed with influence of vendors and users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altLang="en-US" sz="264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640" dirty="0"/>
              <a:t>Adopted by vendors and users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altLang="en-US" sz="264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640" dirty="0"/>
              <a:t>COTS Products specified and developed in conformance to standards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altLang="en-US" sz="264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640" dirty="0"/>
              <a:t>Multiple vendors can use same standard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altLang="en-US" sz="2640" dirty="0"/>
              <a:t>Compete with Pricing &amp; Quality</a:t>
            </a:r>
          </a:p>
          <a:p>
            <a:pPr lvl="3">
              <a:buFont typeface="Wingdings" panose="05000000000000000000" pitchFamily="2" charset="2"/>
              <a:buNone/>
            </a:pPr>
            <a:endParaRPr lang="en-US" altLang="en-US" sz="1485" dirty="0"/>
          </a:p>
          <a:p>
            <a:pPr lvl="1"/>
            <a:endParaRPr lang="en-US" altLang="en-US" sz="1980" dirty="0"/>
          </a:p>
        </p:txBody>
      </p:sp>
    </p:spTree>
    <p:extLst>
      <p:ext uri="{BB962C8B-B14F-4D97-AF65-F5344CB8AC3E}">
        <p14:creationId xmlns:p14="http://schemas.microsoft.com/office/powerpoint/2010/main" val="3525022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09B6DE72-710A-4D19-B473-2A7E928FBE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altLang="en-US"/>
              <a:t>What is a standard?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14B2EC88-6271-41F2-963B-0C48493A9A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0" y="1143000"/>
            <a:ext cx="8610600" cy="495300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+mn-lt"/>
              </a:rPr>
              <a:t>Public documentation</a:t>
            </a:r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en-US" sz="2800" dirty="0">
              <a:latin typeface="+mn-lt"/>
            </a:endParaRPr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+mn-lt"/>
              </a:rPr>
              <a:t>Defines </a:t>
            </a:r>
          </a:p>
          <a:p>
            <a:pPr marL="914400" lvl="1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/>
              <a:t>Requirements</a:t>
            </a:r>
          </a:p>
          <a:p>
            <a:pPr marL="914400" lvl="1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/>
              <a:t>Design</a:t>
            </a:r>
          </a:p>
          <a:p>
            <a:pPr marL="914400" lvl="1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/>
              <a:t>Behavior</a:t>
            </a:r>
          </a:p>
          <a:p>
            <a:pPr marL="914400" lvl="1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/>
              <a:t>Characteristics  </a:t>
            </a:r>
          </a:p>
          <a:p>
            <a:pPr marL="914400" lvl="1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en-US" sz="2800" dirty="0"/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+mn-lt"/>
              </a:rPr>
              <a:t>For interface, services, processes, protocol, data formats</a:t>
            </a:r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en-US" sz="2800" dirty="0">
              <a:latin typeface="+mn-lt"/>
            </a:endParaRPr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+mn-lt"/>
              </a:rPr>
              <a:t>Established and maintained by group consensus</a:t>
            </a:r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en-US" sz="2800" dirty="0">
              <a:latin typeface="+mn-lt"/>
            </a:endParaRPr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+mn-lt"/>
              </a:rPr>
              <a:t>Market dominance does not necessarily mean standard</a:t>
            </a:r>
          </a:p>
        </p:txBody>
      </p:sp>
    </p:spTree>
    <p:extLst>
      <p:ext uri="{BB962C8B-B14F-4D97-AF65-F5344CB8AC3E}">
        <p14:creationId xmlns:p14="http://schemas.microsoft.com/office/powerpoint/2010/main" val="4263784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630E458F-F536-4557-A83A-6177219314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altLang="en-US" dirty="0"/>
              <a:t>Standards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161F264-FADE-4901-B6FF-4065D25103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0" y="914400"/>
            <a:ext cx="6789420" cy="4139250"/>
          </a:xfrm>
        </p:spPr>
        <p:txBody>
          <a:bodyPr>
            <a:normAutofit/>
          </a:bodyPr>
          <a:lstStyle/>
          <a:p>
            <a:r>
              <a:rPr lang="en-US" altLang="en-US" sz="2970" b="1" dirty="0"/>
              <a:t>Example Organizations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IEEE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ISO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For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Hardware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Software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Process/Manufacture</a:t>
            </a:r>
          </a:p>
        </p:txBody>
      </p:sp>
    </p:spTree>
    <p:extLst>
      <p:ext uri="{BB962C8B-B14F-4D97-AF65-F5344CB8AC3E}">
        <p14:creationId xmlns:p14="http://schemas.microsoft.com/office/powerpoint/2010/main" val="12190903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CEC24FFE-1068-46A3-837E-6AAC217275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altLang="en-US"/>
              <a:t>Interface Specification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EF6E2C13-EC07-4F38-B299-08779E0E3C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0642" y="838200"/>
            <a:ext cx="8397116" cy="4126129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Boundary for input, output of information</a:t>
            </a:r>
          </a:p>
          <a:p>
            <a:endParaRPr lang="en-US" altLang="en-US" sz="297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Component allowing transfer of information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Input devices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Output devices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API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Define what operations performed</a:t>
            </a:r>
          </a:p>
        </p:txBody>
      </p:sp>
    </p:spTree>
    <p:extLst>
      <p:ext uri="{BB962C8B-B14F-4D97-AF65-F5344CB8AC3E}">
        <p14:creationId xmlns:p14="http://schemas.microsoft.com/office/powerpoint/2010/main" val="5872744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74B26D70-055E-4C9C-8F63-78FDE61124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altLang="en-US" dirty="0"/>
              <a:t>Product Quality measures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5D817C32-6E21-4A4A-AC99-F7371E5F8D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8397116" cy="320395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Reliability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Functionality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Usability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Efficiency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Maintainability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Portability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643357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92383B6A-C00C-424D-A181-EFEA910DE6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9144000" cy="762000"/>
          </a:xfrm>
        </p:spPr>
        <p:txBody>
          <a:bodyPr/>
          <a:lstStyle/>
          <a:p>
            <a:r>
              <a:rPr lang="en-US" altLang="en-US" dirty="0"/>
              <a:t>Selection Evaluation criteria	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23CC5351-1866-4541-A1DE-D0D458253E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397116" cy="320395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Interface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Suitability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Benchmarking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Materials used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Workmanship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Processes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631899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F690A69B-CDF9-4D5C-AC06-933F6354D1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altLang="en-US"/>
              <a:t>Control vs Choice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B18E4EA-EF86-438F-AD5C-4EBA964B0E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0" y="838200"/>
            <a:ext cx="8397116" cy="347787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+mn-lt"/>
              </a:rPr>
              <a:t>Interface, implementation – different amount of influence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en-US" sz="28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+mn-lt"/>
              </a:rPr>
              <a:t>How influence COTS?	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800" dirty="0"/>
              <a:t>Standards organization participation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800" dirty="0"/>
              <a:t>Collaborate with other users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800" dirty="0"/>
              <a:t>Interact with producers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887502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92B11DC0-5F58-4CDC-9171-A3A3844CA7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altLang="en-US" dirty="0"/>
              <a:t>Acquisition Phases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C6054487-C909-45E1-9DA2-AA0B98619D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62000" y="1143000"/>
            <a:ext cx="8397116" cy="228985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Procurement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Integration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Implementation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Maintenance</a:t>
            </a:r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5869B-5775-1307-E0E2-A9C7BFAD2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Buy vs Build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BBBCD-ED79-E1D5-CC98-F9E9100565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61665"/>
          </a:xfrm>
        </p:spPr>
        <p:txBody>
          <a:bodyPr/>
          <a:lstStyle/>
          <a:p>
            <a:r>
              <a:rPr lang="en-US" dirty="0"/>
              <a:t>Why is this important to understand?</a:t>
            </a:r>
          </a:p>
        </p:txBody>
      </p:sp>
    </p:spTree>
    <p:extLst>
      <p:ext uri="{BB962C8B-B14F-4D97-AF65-F5344CB8AC3E}">
        <p14:creationId xmlns:p14="http://schemas.microsoft.com/office/powerpoint/2010/main" val="12611516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B1C1589-4C0E-485E-B518-7A2575FF9D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630" dirty="0"/>
              <a:t>Acquisition Activities - Technical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2A7B3F35-4CEC-4428-9DB1-54E10297834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9267" y="1524000"/>
            <a:ext cx="8397116" cy="4473802"/>
          </a:xfrm>
        </p:spPr>
        <p:txBody>
          <a:bodyPr>
            <a:noAutofit/>
          </a:bodyPr>
          <a:lstStyle/>
          <a:p>
            <a:r>
              <a:rPr lang="en-US" altLang="en-US" sz="2970" b="1" dirty="0"/>
              <a:t>Technical activities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Feasibility analysis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Requirement's definition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System design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Implementation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Integration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Operation and maintenance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23B4784B-FA9D-4EFD-9EF4-83132F6353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630" dirty="0"/>
              <a:t>Acquisition Activities - </a:t>
            </a:r>
            <a:r>
              <a:rPr lang="en-US" altLang="en-US" sz="3630" dirty="0" err="1"/>
              <a:t>Mnagement</a:t>
            </a:r>
            <a:endParaRPr lang="en-US" altLang="en-US" sz="3630" dirty="0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4D452DFC-ACD2-400E-AF74-B5FEADD2BE7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0642" y="1295400"/>
            <a:ext cx="8397116" cy="3715813"/>
          </a:xfrm>
        </p:spPr>
        <p:txBody>
          <a:bodyPr>
            <a:normAutofit/>
          </a:bodyPr>
          <a:lstStyle/>
          <a:p>
            <a:r>
              <a:rPr lang="en-US" altLang="en-US" sz="2970" b="1" dirty="0"/>
              <a:t>Management activities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Project management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Risk management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Contract management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B589043B-ABD5-4446-8606-4519D4737C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altLang="en-US"/>
              <a:t>Acquisition Events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CD9CB104-6E62-4282-9FD9-E3EE39F5B12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14400" y="1295400"/>
            <a:ext cx="6789420" cy="3771900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3200" dirty="0">
                <a:latin typeface="+mn-lt"/>
              </a:rPr>
              <a:t>Technical Events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3200" dirty="0"/>
              <a:t>Design review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en-US" sz="3200"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3200" dirty="0">
                <a:latin typeface="+mn-lt"/>
              </a:rPr>
              <a:t>Management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3200" dirty="0"/>
              <a:t>Budget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3200" dirty="0"/>
              <a:t>Personnel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en-US" sz="3200"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3200" dirty="0">
                <a:latin typeface="+mn-lt"/>
              </a:rPr>
              <a:t>Decision points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3200" dirty="0"/>
              <a:t>Go-no-go</a:t>
            </a:r>
            <a:endParaRPr lang="en-US" altLang="en-US" sz="2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E6FFAF90-5CFB-4794-B516-4E5C5E16F4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9144000" cy="838200"/>
          </a:xfrm>
        </p:spPr>
        <p:txBody>
          <a:bodyPr/>
          <a:lstStyle/>
          <a:p>
            <a:r>
              <a:rPr lang="en-US" altLang="en-US" dirty="0"/>
              <a:t>Discussion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D5B75C97-CB80-4810-91FE-D3B7E05F82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4850" y="1295400"/>
            <a:ext cx="8896350" cy="3949015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altLang="en-US" sz="2970" b="1" dirty="0"/>
              <a:t>For many application functions, there are similar available products.</a:t>
            </a:r>
          </a:p>
          <a:p>
            <a:pPr>
              <a:lnSpc>
                <a:spcPct val="80000"/>
              </a:lnSpc>
            </a:pPr>
            <a:endParaRPr lang="en-US" altLang="en-US" sz="2970" b="1" dirty="0"/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+mn-lt"/>
              </a:rPr>
              <a:t>In what way does the consumer influence the interface?</a:t>
            </a:r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+mn-lt"/>
              </a:rPr>
              <a:t>How should the consumer influence the interface?</a:t>
            </a:r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+mn-lt"/>
              </a:rPr>
              <a:t>In what way does the consumer influence implementation?</a:t>
            </a:r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+mn-lt"/>
              </a:rPr>
              <a:t>How should the consumer influence implementation?</a:t>
            </a:r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+mn-lt"/>
              </a:rPr>
              <a:t>Do consumers influence the interface more or less than the implementation?</a:t>
            </a:r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+mn-lt"/>
              </a:rPr>
              <a:t>How much should they influence them?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541B5-E7A5-4EBD-9CEF-8CBA5D63C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1107996"/>
          </a:xfrm>
        </p:spPr>
        <p:txBody>
          <a:bodyPr/>
          <a:lstStyle/>
          <a:p>
            <a:r>
              <a:rPr lang="en-US" dirty="0"/>
              <a:t>Project Management for a </a:t>
            </a:r>
            <a:br>
              <a:rPr lang="en-US" dirty="0"/>
            </a:br>
            <a:r>
              <a:rPr lang="en-US" dirty="0"/>
              <a:t>Software Acquisition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F4B8F5-49EE-4115-ABB1-2239D1E78F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40" b="1" dirty="0"/>
              <a:t>Buy vs build </a:t>
            </a:r>
            <a:r>
              <a:rPr lang="en-US" sz="2640" dirty="0"/>
              <a:t>is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Major decision for companies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Corporations may opt to purchase and license vendor software.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Different challenges related to the integration of the software application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4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40" b="1" dirty="0"/>
              <a:t>Commercial Off-the-Shelf Software </a:t>
            </a:r>
            <a:r>
              <a:rPr lang="en-US" sz="2640" dirty="0"/>
              <a:t>(COTS)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02122"/>
                </a:solidFill>
              </a:rPr>
              <a:t>P</a:t>
            </a:r>
            <a:r>
              <a:rPr lang="en-US" sz="2800" b="0" i="0" dirty="0">
                <a:solidFill>
                  <a:srgbClr val="202122"/>
                </a:solidFill>
                <a:effectLst/>
              </a:rPr>
              <a:t>ackaged (ready-made) hardware or software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b="0" i="0" dirty="0">
                <a:solidFill>
                  <a:srgbClr val="202122"/>
                </a:solidFill>
                <a:effectLst/>
              </a:rPr>
              <a:t>Out</a:t>
            </a:r>
            <a:r>
              <a:rPr lang="en-US" sz="2800" dirty="0">
                <a:solidFill>
                  <a:srgbClr val="202122"/>
                </a:solidFill>
              </a:rPr>
              <a:t>-of-the-Box but must be configured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02122"/>
                </a:solidFill>
              </a:rPr>
              <a:t>MIL-COTS</a:t>
            </a:r>
          </a:p>
          <a:p>
            <a:pPr lvl="1"/>
            <a:endParaRPr lang="en-US" sz="2400" b="0" i="0" dirty="0">
              <a:solidFill>
                <a:srgbClr val="20212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74764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541B5-E7A5-4EBD-9CEF-8CBA5D63C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Software-As-A-Service (SaaS)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F4B8F5-49EE-4115-ABB1-2239D1E78F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450" y="1143000"/>
            <a:ext cx="8839200" cy="4923491"/>
          </a:xfrm>
        </p:spPr>
        <p:txBody>
          <a:bodyPr>
            <a:norm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202122"/>
                </a:solidFill>
                <a:effectLst/>
              </a:rPr>
              <a:t>A way of delivering applications over the Internet—as a service. Instead of installing and maintaining software, you simply access it via the Internet, freeing yourself from complex software and hardware management.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202122"/>
                </a:solidFill>
                <a:effectLst/>
              </a:rPr>
              <a:t>SaaS applications are sometimes called Web-based software, on-demand software, or hosted software.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202122"/>
                </a:solidFill>
                <a:effectLst/>
              </a:rPr>
              <a:t>Whatever the name, SaaS applications run on a SaaS provider’s servers.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202122"/>
                </a:solidFill>
                <a:effectLst/>
              </a:rPr>
              <a:t>The provider manages access to the application, including security, availability, and performance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D5823F-DFF7-BAEC-9513-E62264702118}"/>
              </a:ext>
            </a:extLst>
          </p:cNvPr>
          <p:cNvSpPr txBox="1"/>
          <p:nvPr/>
        </p:nvSpPr>
        <p:spPr>
          <a:xfrm>
            <a:off x="762000" y="57150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An alternative to COTS….</a:t>
            </a:r>
          </a:p>
        </p:txBody>
      </p:sp>
    </p:spTree>
    <p:extLst>
      <p:ext uri="{BB962C8B-B14F-4D97-AF65-F5344CB8AC3E}">
        <p14:creationId xmlns:p14="http://schemas.microsoft.com/office/powerpoint/2010/main" val="3589231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70E80-4B24-FC52-5AD5-1CF8322B3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SaaS - Characteristics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2D0C16-02D1-B717-8CF2-83636A30F7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716145"/>
            <a:ext cx="8839200" cy="5847755"/>
          </a:xfrm>
        </p:spPr>
        <p:txBody>
          <a:bodyPr/>
          <a:lstStyle/>
          <a:p>
            <a:r>
              <a:rPr lang="en-US" sz="2000" dirty="0"/>
              <a:t>Multitenant Architecture –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All users and applications share a single, common infrastructure and code base that is centrally maintained.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Providers can innovate more quickly and save the valuable development time previously spent on maintaining numerous versions of outdated code.</a:t>
            </a:r>
          </a:p>
          <a:p>
            <a:endParaRPr lang="en-US" sz="2000" dirty="0"/>
          </a:p>
          <a:p>
            <a:r>
              <a:rPr lang="en-US" sz="2000" dirty="0"/>
              <a:t>Configuration and Upgrades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ability for each user to easily configure  applications to fit their business processes without affecting the common infrastructure.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Configurations are unique to each company or user and are always preserved through upgrades.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SaaS providers can make upgrades more often, with less customer risk and much lower adoption cost.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dirty="0"/>
              <a:t>Better Access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Improved access to data from any networked device;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However, companies manage privileges, monitor data use, and ensure everyone sees the same information at the same time.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Generally accessible via Internet – but single sign-on must be planned</a:t>
            </a:r>
          </a:p>
        </p:txBody>
      </p:sp>
    </p:spTree>
    <p:extLst>
      <p:ext uri="{BB962C8B-B14F-4D97-AF65-F5344CB8AC3E}">
        <p14:creationId xmlns:p14="http://schemas.microsoft.com/office/powerpoint/2010/main" val="2361358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70E80-4B24-FC52-5AD5-1CF8322B3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SaaS - Characteristics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2D0C16-02D1-B717-8CF2-83636A30F7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225" y="762000"/>
            <a:ext cx="8839200" cy="6771084"/>
          </a:xfrm>
        </p:spPr>
        <p:txBody>
          <a:bodyPr/>
          <a:lstStyle/>
          <a:p>
            <a:r>
              <a:rPr lang="en-US" sz="2000" dirty="0"/>
              <a:t>Multitenant Architecture –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All users and applications share a single, common infrastructure and code base that is centrally maintained.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Providers can innovate more quickly and save the valuable development time previously spent on maintaining numerous versions of outdated code.</a:t>
            </a:r>
          </a:p>
          <a:p>
            <a:endParaRPr lang="en-US" sz="2000" dirty="0"/>
          </a:p>
          <a:p>
            <a:r>
              <a:rPr lang="en-US" sz="2000" dirty="0"/>
              <a:t>Configuration and Upgrades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ability for each user to easily configure  applications to fit their business processes without affecting the common infrastructure.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Configurations are unique to each company or user and are always preserved through upgrades.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SaaS providers can make upgrades more often, with less customer risk and much lower adoption cost.</a:t>
            </a:r>
          </a:p>
          <a:p>
            <a:r>
              <a:rPr lang="en-US" sz="2000" dirty="0"/>
              <a:t>Better Access</a:t>
            </a:r>
          </a:p>
          <a:p>
            <a:r>
              <a:rPr lang="en-US" sz="2000" dirty="0"/>
              <a:t>Improved access to data from any networked device while making it easier to manage privileges, monitor data use, and ensure everyone sees the same information at the same time.</a:t>
            </a:r>
          </a:p>
          <a:p>
            <a:r>
              <a:rPr lang="en-US" sz="2000" dirty="0"/>
              <a:t>SaaS Harnesses the Consumer Web</a:t>
            </a:r>
          </a:p>
          <a:p>
            <a:r>
              <a:rPr lang="en-US" sz="2000" dirty="0"/>
              <a:t>Anyone familiar with Amazon.com or My Yahoo! will be familiar with the Web interface of typical SaaS applications. With the SaaS model, you can </a:t>
            </a:r>
            <a:r>
              <a:rPr lang="en-US" sz="2000" dirty="0" err="1"/>
              <a:t>customise</a:t>
            </a:r>
            <a:r>
              <a:rPr lang="en-US" sz="2000" dirty="0"/>
              <a:t> with point-and-click ease, making the weeks or months it takes to update traditional business software seem hopelessly old fashioned.</a:t>
            </a:r>
          </a:p>
        </p:txBody>
      </p:sp>
    </p:spTree>
    <p:extLst>
      <p:ext uri="{BB962C8B-B14F-4D97-AF65-F5344CB8AC3E}">
        <p14:creationId xmlns:p14="http://schemas.microsoft.com/office/powerpoint/2010/main" val="2649347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F069D-2F12-428C-8B44-C5F3991DA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Software Acquisition 101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B20864-0BE7-44F7-83D5-3984EBE4AC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3046988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63636"/>
                </a:solidFill>
                <a:effectLst/>
                <a:latin typeface="+mn-lt"/>
              </a:rPr>
              <a:t>Implement budgeting best practices</a:t>
            </a:r>
            <a:endParaRPr lang="en-US" sz="2400" dirty="0">
              <a:solidFill>
                <a:srgbClr val="1A1A1A"/>
              </a:solidFill>
              <a:latin typeface="+mn-lt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63636"/>
                </a:solidFill>
                <a:effectLst/>
                <a:latin typeface="+mn-lt"/>
              </a:rPr>
              <a:t>User-friendly and collaborative</a:t>
            </a:r>
            <a:endParaRPr lang="en-US" sz="2400" dirty="0">
              <a:solidFill>
                <a:srgbClr val="1A1A1A"/>
              </a:solidFill>
              <a:latin typeface="+mn-lt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63636"/>
                </a:solidFill>
                <a:effectLst/>
                <a:latin typeface="+mn-lt"/>
              </a:rPr>
              <a:t>Actionable information for data-driven decision making</a:t>
            </a:r>
            <a:endParaRPr lang="en-US" sz="2400" dirty="0">
              <a:solidFill>
                <a:srgbClr val="1A1A1A"/>
              </a:solidFill>
              <a:latin typeface="+mn-lt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63636"/>
                </a:solidFill>
                <a:effectLst/>
                <a:latin typeface="+mn-lt"/>
              </a:rPr>
              <a:t>Cost-effective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63636"/>
                </a:solidFill>
              </a:rPr>
              <a:t>Short Term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63636"/>
                </a:solidFill>
                <a:latin typeface="+mn-lt"/>
              </a:rPr>
              <a:t>Long Term</a:t>
            </a:r>
            <a:endParaRPr lang="en-US" sz="2400" dirty="0">
              <a:solidFill>
                <a:srgbClr val="1A1A1A"/>
              </a:solidFill>
              <a:latin typeface="+mn-lt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63636"/>
                </a:solidFill>
                <a:effectLst/>
                <a:latin typeface="+mn-lt"/>
              </a:rPr>
              <a:t>Increase transparency and engagement with stakeholders</a:t>
            </a:r>
            <a:endParaRPr lang="en-US" sz="2400" b="0" i="0" dirty="0">
              <a:solidFill>
                <a:srgbClr val="1A1A1A"/>
              </a:solidFill>
              <a:effectLst/>
              <a:latin typeface="+mn-lt"/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044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9BD94A8F-3D51-4E3C-A77E-D8C55B0211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4450" y="132839"/>
            <a:ext cx="9126750" cy="1107996"/>
          </a:xfrm>
        </p:spPr>
        <p:txBody>
          <a:bodyPr/>
          <a:lstStyle/>
          <a:p>
            <a:br>
              <a:rPr lang="en-US" altLang="en-US" dirty="0"/>
            </a:br>
            <a:r>
              <a:rPr lang="en-US" altLang="en-US" dirty="0"/>
              <a:t>Software Acquisition 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006BF344-E6AD-417A-9D91-A9E80C4853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Producer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Create implementation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en-US" sz="297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Consumer 	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970" dirty="0"/>
              <a:t>Acquire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400490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39A93AE1-1848-4E95-B642-F14D9BB7FD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altLang="en-US"/>
              <a:t>Forces of the Marketplace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9073687A-2D7A-485F-8AFC-BF3EC78289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0" y="914400"/>
            <a:ext cx="8397116" cy="4368844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altLang="en-US" sz="2400" b="1" dirty="0">
                <a:latin typeface="+mn-lt"/>
              </a:rPr>
              <a:t>Create implementation</a:t>
            </a:r>
          </a:p>
          <a:p>
            <a:pPr>
              <a:lnSpc>
                <a:spcPct val="80000"/>
              </a:lnSpc>
            </a:pPr>
            <a:endParaRPr lang="en-US" altLang="en-US" sz="2400" dirty="0">
              <a:latin typeface="+mn-lt"/>
            </a:endParaRPr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/>
              <a:t>Control what features, how functions </a:t>
            </a:r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en-US" sz="2400" dirty="0"/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/>
              <a:t>Have access and control over code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/>
              <a:t>Identify requirements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/>
              <a:t>Develop specifications based on requirements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/>
              <a:t>Define interfaces based on requirements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/>
              <a:t>Develop custom implementations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/>
              <a:t>Integrate custom implementations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/>
              <a:t>Determine testing to verify implementation satisfies needs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/>
              <a:t>Use and support  implementation</a:t>
            </a:r>
          </a:p>
          <a:p>
            <a:pPr marL="1257300" lvl="2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en-US" sz="2400" dirty="0"/>
          </a:p>
          <a:p>
            <a:pPr marL="800100" lvl="1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/>
              <a:t>Must perform adequate testing</a:t>
            </a:r>
          </a:p>
        </p:txBody>
      </p:sp>
    </p:spTree>
    <p:extLst>
      <p:ext uri="{BB962C8B-B14F-4D97-AF65-F5344CB8AC3E}">
        <p14:creationId xmlns:p14="http://schemas.microsoft.com/office/powerpoint/2010/main" val="1295854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</TotalTime>
  <Words>966</Words>
  <Application>Microsoft Office PowerPoint</Application>
  <PresentationFormat>Custom</PresentationFormat>
  <Paragraphs>209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Arial Narrow</vt:lpstr>
      <vt:lpstr>Calibri</vt:lpstr>
      <vt:lpstr>Calibri Light</vt:lpstr>
      <vt:lpstr>Times New Roman</vt:lpstr>
      <vt:lpstr>Wingdings</vt:lpstr>
      <vt:lpstr>Office Theme</vt:lpstr>
      <vt:lpstr>Custom Design</vt:lpstr>
      <vt:lpstr>CYBR 3323 </vt:lpstr>
      <vt:lpstr>Buy vs Build</vt:lpstr>
      <vt:lpstr>Project Management for a  Software Acquisition Project</vt:lpstr>
      <vt:lpstr>Software-As-A-Service (SaaS)</vt:lpstr>
      <vt:lpstr>SaaS - Characteristics</vt:lpstr>
      <vt:lpstr>SaaS - Characteristics</vt:lpstr>
      <vt:lpstr>Software Acquisition 101</vt:lpstr>
      <vt:lpstr> Software Acquisition </vt:lpstr>
      <vt:lpstr>Forces of the Marketplace</vt:lpstr>
      <vt:lpstr>Forces of the Marketplace -Continued</vt:lpstr>
      <vt:lpstr>Procured System Considerations</vt:lpstr>
      <vt:lpstr>Marketplace Considerations</vt:lpstr>
      <vt:lpstr>What is a standard?</vt:lpstr>
      <vt:lpstr>Standards</vt:lpstr>
      <vt:lpstr>Interface Specification</vt:lpstr>
      <vt:lpstr>Product Quality measures</vt:lpstr>
      <vt:lpstr>Selection Evaluation criteria </vt:lpstr>
      <vt:lpstr>Control vs Choice</vt:lpstr>
      <vt:lpstr>Acquisition Phases</vt:lpstr>
      <vt:lpstr>Acquisition Activities - Technical</vt:lpstr>
      <vt:lpstr>Acquisition Activities - Mnagement</vt:lpstr>
      <vt:lpstr>Acquisition Events</vt:lpstr>
      <vt:lpstr>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PowerPoint - 4823_01_overview.pptx</dc:title>
  <dc:creator>bbrown</dc:creator>
  <cp:lastModifiedBy>Darin Morrow</cp:lastModifiedBy>
  <cp:revision>41</cp:revision>
  <dcterms:created xsi:type="dcterms:W3CDTF">2019-06-20T13:37:09Z</dcterms:created>
  <dcterms:modified xsi:type="dcterms:W3CDTF">2024-06-02T21:01:51Z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2016-08-15T00:00:00Z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2019-06-20T00:00:00Z</vt:filetime>
  </property>
</Properties>
</file>