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7" r:id="rId2"/>
  </p:sldMasterIdLst>
  <p:notesMasterIdLst>
    <p:notesMasterId r:id="rId13"/>
  </p:notesMasterIdLst>
  <p:sldIdLst>
    <p:sldId id="258" r:id="rId3"/>
    <p:sldId id="304" r:id="rId4"/>
    <p:sldId id="257" r:id="rId5"/>
    <p:sldId id="307" r:id="rId6"/>
    <p:sldId id="310" r:id="rId7"/>
    <p:sldId id="311" r:id="rId8"/>
    <p:sldId id="309" r:id="rId9"/>
    <p:sldId id="308" r:id="rId10"/>
    <p:sldId id="260" r:id="rId11"/>
    <p:sldId id="312" r:id="rId12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67" autoAdjust="0"/>
    <p:restoredTop sz="86497" autoAdjust="0"/>
  </p:normalViewPr>
  <p:slideViewPr>
    <p:cSldViewPr>
      <p:cViewPr varScale="1">
        <p:scale>
          <a:sx n="63" d="100"/>
          <a:sy n="63" d="100"/>
        </p:scale>
        <p:origin x="2131" y="5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22387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D073-64A4-492F-AFBB-B32F2A972A16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46CFF-8CBB-416E-9E7D-162CFAA2F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62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9388" y="6826323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7078" y="1006855"/>
            <a:ext cx="4984242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CE44-849D-4090-8E00-E06913FC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18905-5DEE-47B8-A906-AF44257BE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215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756B8-4731-4B7D-8D3A-E910E6EDB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540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DE5AC-42FA-4CD7-AE52-3E2B8F90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C24CD-7608-4601-98AF-26A031E1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1028B-C05E-423F-A64F-BBC85CAC0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7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1765-586E-4FDA-839A-E35DFF68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A88F6-9223-4B09-BFF3-455F8CEC8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097B7-66C7-4627-BCDE-F801C21CE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150" y="2838450"/>
            <a:ext cx="425608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47EDC-1674-4C73-BB10-64A4BF0B2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700" y="1905000"/>
            <a:ext cx="427513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6FD56D-FA01-433C-AE1B-E309CBC07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700" y="2838450"/>
            <a:ext cx="427513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EF33A-95A5-4645-BCB7-6A127950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AA568A-8EA0-498B-A7D5-55280CAF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550DF-86E1-4770-8BB6-13CCA6BB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12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75EF-1B32-4007-B8E9-E71ECA40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1E43-AAEC-4B42-B5C6-B48D4163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E3F04-B756-43E6-BCEF-F87F915A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22A24-AB5A-40E0-B863-D1118F8C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84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15F71-E42D-4FA3-B708-74A9B29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C38135-0206-4E5A-B186-57096CFF9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CF9-E54F-4B61-A470-3B17FE6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40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84E4-2460-4943-B43F-2DFA98FC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7BF4-CCFA-4C6B-A9DF-B63C9B7BB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3BC73-0024-4115-81CF-9F895EACD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78AA2-F2DA-4D10-A2BD-B15BE6FA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F32EB-81C8-467C-B0E2-AC1E8B022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67456-C562-4B36-99E2-857F13D4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4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7584-62C6-460B-823C-97C71CE8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F828D-101C-4012-A845-CF8CEBF327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CDFC4-DC9B-48F3-B32B-CB6A2EA1A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F9B09-CD50-46D9-B878-62FAB3D1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04F92-0A57-484D-BAA7-2FB70FA6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C15B5-EBC0-4FAA-B518-CA4EA24A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14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F1F-6FD7-485C-97A4-DEBA0D2D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C7A70F-580F-4FF5-9A29-BB4300121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3B3F9-FD4C-41A0-AFDB-19E5DC5E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10FFC-76B7-4B27-AB93-00E30C47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65850-D93F-4CCE-B931-CE2B34F4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6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7C51C-D322-4B68-B9F3-896449A9AA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7725" y="414338"/>
            <a:ext cx="2168525" cy="6586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DE8E1-9BE4-4DAB-A079-DED9466A1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150" y="414338"/>
            <a:ext cx="6353175" cy="6586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35902-A7C6-4E5E-9E6B-3257E9F6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7DD76-DC97-423C-B2BD-389ED1665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3905-9E03-4A9A-9FEE-67A3D4BE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884891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923491"/>
          </a:xfrm>
        </p:spPr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10/23/2024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9200" y="1006855"/>
            <a:ext cx="8077200" cy="574040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10/23/2024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029"/>
            <a:ext cx="7543800" cy="7617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304699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" y="7228332"/>
            <a:ext cx="2313432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9856" y="7228332"/>
            <a:ext cx="3218688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7516" y="6888788"/>
            <a:ext cx="248920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31D1E-0808-4BFB-9710-F3685C742A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B5ED-8EFD-4E6F-B81E-0EA7321F32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EE5B-41E6-40AA-B79D-CECCE2FD3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A610-E51D-457C-9FA4-0177AD348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2B586-54DA-453B-9634-57D7B6A5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BBD95-0751-400E-897F-45A19A3D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5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6CCB-4965-4DC0-B102-DB983E29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24D93-154D-48E3-AC71-18543A333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E8A4A-1F3D-49EA-92BA-6015891B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896B4-1F5A-4A01-A385-857BDA87A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9CF2B-BC11-4ACB-9D91-DB5E7AAE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8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1007-BBAE-4BB9-934E-44462913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CE3AA-29E4-4569-859D-EFFE7379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3E3A-2582-4763-93EA-4B4F53B9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68DC7-0C7F-40C4-862A-A4EB051F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FE1C8-002F-4922-BD5B-A98C37FC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89056"/>
            <a:ext cx="9144000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br>
              <a:rPr lang="en-US" dirty="0"/>
            </a:b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36113"/>
            <a:ext cx="9144000" cy="55399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956D0-934A-438F-8E9F-78A3ADBEBC9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9805" y="6773122"/>
            <a:ext cx="1999661" cy="4450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B594C-3A96-4933-87AB-06D65E3A1DE7}"/>
              </a:ext>
            </a:extLst>
          </p:cNvPr>
          <p:cNvSpPr/>
          <p:nvPr userDrawn="1"/>
        </p:nvSpPr>
        <p:spPr>
          <a:xfrm>
            <a:off x="457200" y="105460"/>
            <a:ext cx="9144000" cy="72097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ECE3A-7530-49CE-9997-00B980B14902}"/>
              </a:ext>
            </a:extLst>
          </p:cNvPr>
          <p:cNvSpPr txBox="1"/>
          <p:nvPr userDrawn="1"/>
        </p:nvSpPr>
        <p:spPr>
          <a:xfrm>
            <a:off x="9144000" y="7344709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81D60167-4931-47E6-BA6A-407CBD079E47}" type="slidenum">
              <a:rPr kumimoji="0" lang="en-US" sz="1800" b="0" i="0" u="none" strike="noStrike" kern="1200" cap="none" spc="-5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>
        <a:defRPr sz="240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E141-29E1-49BB-ADAD-C70295F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4100" cy="1501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89D9-1733-4A99-B655-CB8665DBC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2068513"/>
            <a:ext cx="8674100" cy="493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B426-74FE-4214-993F-749E9C558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150" y="7204075"/>
            <a:ext cx="2262188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99CE-AC45-4C84-83C4-D802A969087C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36681-E6FB-4DB2-AD94-9CCA029E0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2163" y="7204075"/>
            <a:ext cx="339407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C3695-EB46-4DE1-A7D5-4C54609AE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4063" y="7204075"/>
            <a:ext cx="2262187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1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echwell.com/techwell-insights/2018/06/checklist-managing-go-live-decisions-and-risk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bmag.gwu.edu/cutover-and-post-go-live-phas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r>
              <a:rPr lang="en-US" sz="4400" dirty="0"/>
              <a:t>CYBR 3223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74B060-44E0-46D8-9A1A-ED0C141269F9}"/>
              </a:ext>
            </a:extLst>
          </p:cNvPr>
          <p:cNvSpPr/>
          <p:nvPr/>
        </p:nvSpPr>
        <p:spPr>
          <a:xfrm>
            <a:off x="829469" y="3733800"/>
            <a:ext cx="24718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Go Live!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DB3D25ED-B556-405F-BEA0-E96BA17908A1}"/>
              </a:ext>
            </a:extLst>
          </p:cNvPr>
          <p:cNvSpPr txBox="1"/>
          <p:nvPr/>
        </p:nvSpPr>
        <p:spPr>
          <a:xfrm>
            <a:off x="630054" y="6172200"/>
            <a:ext cx="85871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Created by: Vande Ven, Susan and Morrow, Darin. Kennesaw State University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04319-14F1-62AD-B046-2D54953E1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1107996"/>
          </a:xfrm>
        </p:spPr>
        <p:txBody>
          <a:bodyPr/>
          <a:lstStyle/>
          <a:p>
            <a:r>
              <a:rPr lang="en-US" b="1" dirty="0"/>
              <a:t>IT Release Support Activities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620943-A8FC-1467-BF2C-75B0F2207E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270099"/>
            <a:ext cx="9279150" cy="615553"/>
          </a:xfrm>
        </p:spPr>
        <p:txBody>
          <a:bodyPr/>
          <a:lstStyle/>
          <a:p>
            <a:endParaRPr lang="en-US" sz="2000" b="1" dirty="0">
              <a:latin typeface="+mn-lt"/>
            </a:endParaRPr>
          </a:p>
          <a:p>
            <a:endParaRPr lang="en-US" sz="2000" dirty="0"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98065A-BA20-806C-2FEB-BCA6276C1070}"/>
              </a:ext>
            </a:extLst>
          </p:cNvPr>
          <p:cNvSpPr txBox="1"/>
          <p:nvPr/>
        </p:nvSpPr>
        <p:spPr>
          <a:xfrm>
            <a:off x="566928" y="1447800"/>
            <a:ext cx="8845296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Support Structure - </a:t>
            </a:r>
            <a:r>
              <a:rPr lang="en-US" dirty="0"/>
              <a:t>Define the support team roles and responsibilities.</a:t>
            </a:r>
          </a:p>
          <a:p>
            <a:endParaRPr lang="en-US" b="1" dirty="0"/>
          </a:p>
          <a:p>
            <a:r>
              <a:rPr lang="en-US" b="1" dirty="0"/>
              <a:t>Support Channels: - </a:t>
            </a:r>
            <a:r>
              <a:rPr lang="en-US" dirty="0"/>
              <a:t>Establish support channels (e.g., ticketing system, email, chat, phone).</a:t>
            </a:r>
          </a:p>
          <a:p>
            <a:endParaRPr lang="en-US" b="1" dirty="0"/>
          </a:p>
          <a:p>
            <a:r>
              <a:rPr lang="en-US" b="1" dirty="0"/>
              <a:t>Training: </a:t>
            </a:r>
            <a:r>
              <a:rPr lang="en-US" dirty="0"/>
              <a:t>Provide training for the support team on the new features and known issues.</a:t>
            </a:r>
          </a:p>
          <a:p>
            <a:endParaRPr lang="en-US" b="1" dirty="0"/>
          </a:p>
          <a:p>
            <a:r>
              <a:rPr lang="en-US" b="1" dirty="0"/>
              <a:t>Issue Tracking: </a:t>
            </a:r>
            <a:r>
              <a:rPr lang="en-US" dirty="0"/>
              <a:t>Set up an issue tracking system for users to report problems.</a:t>
            </a:r>
          </a:p>
          <a:p>
            <a:endParaRPr lang="en-US" b="1" dirty="0"/>
          </a:p>
          <a:p>
            <a:r>
              <a:rPr lang="en-US" b="1" dirty="0"/>
              <a:t>Feedback Loop: </a:t>
            </a:r>
            <a:r>
              <a:rPr lang="en-US" dirty="0"/>
              <a:t>Implement a process for gathering user feedback post-release.</a:t>
            </a:r>
          </a:p>
          <a:p>
            <a:pPr>
              <a:buFont typeface="+mj-lt"/>
              <a:buAutoNum type="arabicPeriod"/>
            </a:pPr>
            <a:endParaRPr lang="en-US" b="1" dirty="0"/>
          </a:p>
          <a:p>
            <a:r>
              <a:rPr lang="en-US" b="1" dirty="0"/>
              <a:t>Maintenance: </a:t>
            </a:r>
            <a:r>
              <a:rPr lang="en-US" dirty="0"/>
              <a:t>Plan for ongoing maintenance, including regular updates and bug fixes.</a:t>
            </a:r>
          </a:p>
          <a:p>
            <a:endParaRPr lang="en-US" b="1" dirty="0"/>
          </a:p>
          <a:p>
            <a:r>
              <a:rPr lang="en-US" b="1" dirty="0"/>
              <a:t>User Resources: </a:t>
            </a:r>
            <a:r>
              <a:rPr lang="en-US" dirty="0"/>
              <a:t>Create FAQs, tutorials, and other resources for users.</a:t>
            </a:r>
          </a:p>
          <a:p>
            <a:pPr>
              <a:buFont typeface="+mj-lt"/>
              <a:buAutoNum type="arabicPeriod"/>
            </a:pPr>
            <a:endParaRPr lang="en-US" b="1" dirty="0"/>
          </a:p>
          <a:p>
            <a:r>
              <a:rPr lang="en-US" b="1" dirty="0"/>
              <a:t>Review and Adapt: </a:t>
            </a:r>
            <a:r>
              <a:rPr lang="en-US" dirty="0"/>
              <a:t>Schedule regular reviews of the support process to identify areas for improvement.</a:t>
            </a:r>
          </a:p>
        </p:txBody>
      </p:sp>
    </p:spTree>
    <p:extLst>
      <p:ext uri="{BB962C8B-B14F-4D97-AF65-F5344CB8AC3E}">
        <p14:creationId xmlns:p14="http://schemas.microsoft.com/office/powerpoint/2010/main" val="3620082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0E792-57B3-5525-54AE-19FA546C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0" y="228600"/>
            <a:ext cx="8991600" cy="761747"/>
          </a:xfrm>
        </p:spPr>
        <p:txBody>
          <a:bodyPr/>
          <a:lstStyle/>
          <a:p>
            <a:r>
              <a:rPr lang="en-US" dirty="0"/>
              <a:t>Go-Live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39602E-11AF-A6A1-17BB-29EFE962FB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CE25B9-7935-5AAE-A93E-EB21BC6F9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002" y="2456564"/>
            <a:ext cx="8614395" cy="2859272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4F54E830-21E5-2716-0B72-9C793ECF0E0D}"/>
              </a:ext>
            </a:extLst>
          </p:cNvPr>
          <p:cNvSpPr/>
          <p:nvPr/>
        </p:nvSpPr>
        <p:spPr>
          <a:xfrm>
            <a:off x="6248400" y="3690090"/>
            <a:ext cx="1752601" cy="19812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23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DC018-F742-4C70-86D5-9BF768349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"/>
            <a:ext cx="9144000" cy="609600"/>
          </a:xfrm>
        </p:spPr>
        <p:txBody>
          <a:bodyPr anchor="ctr">
            <a:normAutofit/>
          </a:bodyPr>
          <a:lstStyle/>
          <a:p>
            <a:r>
              <a:rPr lang="en-US" sz="3300"/>
              <a:t>Ready for Go-Live?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3AE8CE-7810-42D3-B564-E36C02BBF868}"/>
              </a:ext>
            </a:extLst>
          </p:cNvPr>
          <p:cNvSpPr txBox="1"/>
          <p:nvPr/>
        </p:nvSpPr>
        <p:spPr>
          <a:xfrm>
            <a:off x="737616" y="61722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hlinkClick r:id="rId2"/>
              </a:rPr>
              <a:t>Go-Live Checklist</a:t>
            </a:r>
            <a:endParaRPr lang="en-US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B62569-0611-4710-9764-93D0564B2B6C}"/>
              </a:ext>
            </a:extLst>
          </p:cNvPr>
          <p:cNvSpPr txBox="1"/>
          <p:nvPr/>
        </p:nvSpPr>
        <p:spPr>
          <a:xfrm>
            <a:off x="737616" y="685800"/>
            <a:ext cx="92964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All HW/SW are deployed and verified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All system interfaces tested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User Training is documented and complete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Help Desk , Customer Support organizations have documented processes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Data conversion complete and Verified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No high severity defects exist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Lower severity defects have documented workarounds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Business partners have given the green-light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CIO and other executives have agreed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958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493CE-EF47-490E-99EC-C959F9257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"/>
            <a:ext cx="9144000" cy="772712"/>
          </a:xfrm>
        </p:spPr>
        <p:txBody>
          <a:bodyPr anchor="ctr">
            <a:normAutofit/>
          </a:bodyPr>
          <a:lstStyle/>
          <a:p>
            <a:r>
              <a:rPr lang="en-US" sz="3300" dirty="0"/>
              <a:t>More Go-live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4CD3BC-3B3B-47A2-BECF-CA2F1594B5EE}"/>
              </a:ext>
            </a:extLst>
          </p:cNvPr>
          <p:cNvSpPr txBox="1"/>
          <p:nvPr/>
        </p:nvSpPr>
        <p:spPr>
          <a:xfrm>
            <a:off x="800100" y="1041972"/>
            <a:ext cx="8458200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/>
              <a:t>Key deployment milestones are completed per Deployment Plan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End users have been adequately prepared for new or changed system/process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Support resources have been engaged in preparing for hand-off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8BC312-895C-4E21-8A56-55122E11A4A1}"/>
              </a:ext>
            </a:extLst>
          </p:cNvPr>
          <p:cNvSpPr txBox="1"/>
          <p:nvPr/>
        </p:nvSpPr>
        <p:spPr>
          <a:xfrm>
            <a:off x="1143000" y="6019800"/>
            <a:ext cx="7239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2800" dirty="0">
                <a:hlinkClick r:id="rId2"/>
              </a:rPr>
              <a:t>cutover-and-post-go-live-phase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064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04319-14F1-62AD-B046-2D54953E1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1107996"/>
          </a:xfrm>
        </p:spPr>
        <p:txBody>
          <a:bodyPr/>
          <a:lstStyle/>
          <a:p>
            <a:r>
              <a:rPr lang="en-US" dirty="0"/>
              <a:t>Example Deployment Plan</a:t>
            </a:r>
            <a:br>
              <a:rPr lang="en-US" dirty="0"/>
            </a:br>
            <a:r>
              <a:rPr lang="en-US" dirty="0"/>
              <a:t>Part 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620943-A8FC-1467-BF2C-75B0F2207E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447800"/>
            <a:ext cx="8839200" cy="5386090"/>
          </a:xfrm>
        </p:spPr>
        <p:txBody>
          <a:bodyPr/>
          <a:lstStyle/>
          <a:p>
            <a:r>
              <a:rPr lang="en-US" sz="2000" b="1" dirty="0"/>
              <a:t>Objectives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 Successfully deploy the new CRM system.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 Ensure minimal disruption to business operations.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 Train staff and provide support during the transition.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b="1" dirty="0"/>
              <a:t>Scope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 Deployment of CRM software to all sales and customer service teams.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 Migration of existing customer data from the old system.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 Integration with existing tools (e.g., email, reporting software).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b="1" dirty="0"/>
              <a:t> Participants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 Project Manager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 IT Team (SW, HW, Data, Hep Desk, etc.)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 Sales Team Lead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 Customer Service Lead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 End Users: All sales and customer service staff.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142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04319-14F1-62AD-B046-2D54953E1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1107996"/>
          </a:xfrm>
        </p:spPr>
        <p:txBody>
          <a:bodyPr/>
          <a:lstStyle/>
          <a:p>
            <a:r>
              <a:rPr lang="en-US" b="1" dirty="0"/>
              <a:t>IT Deployment Plan Example</a:t>
            </a:r>
            <a:br>
              <a:rPr lang="en-US" b="1" dirty="0"/>
            </a:br>
            <a:r>
              <a:rPr lang="en-US" b="1" dirty="0"/>
              <a:t>Part 2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620943-A8FC-1467-BF2C-75B0F2207E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5539978"/>
          </a:xfrm>
        </p:spPr>
        <p:txBody>
          <a:bodyPr/>
          <a:lstStyle/>
          <a:p>
            <a:r>
              <a:rPr lang="en-US" b="1" dirty="0"/>
              <a:t>Activities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Planning and Preparation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Requirements gathering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Identify risks and mitigation strategies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System Setup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Install and configure the CRM software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Set up user accounts and permissions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Data Migration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Backup existing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Migrate data to the new system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Testing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Conduct user acceptance testing (UAT)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Address any issues found during testing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Training and Rollout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Conduct training sessions for all users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Go live with the new system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881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04319-14F1-62AD-B046-2D54953E1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1107996"/>
          </a:xfrm>
        </p:spPr>
        <p:txBody>
          <a:bodyPr/>
          <a:lstStyle/>
          <a:p>
            <a:r>
              <a:rPr lang="en-US" b="1" dirty="0"/>
              <a:t>IT Deployment Plan Example</a:t>
            </a:r>
            <a:br>
              <a:rPr lang="en-US" b="1" dirty="0"/>
            </a:br>
            <a:r>
              <a:rPr lang="en-US" b="1" dirty="0"/>
              <a:t>Part 3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620943-A8FC-1467-BF2C-75B0F2207E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270099"/>
            <a:ext cx="9279150" cy="5539978"/>
          </a:xfrm>
        </p:spPr>
        <p:txBody>
          <a:bodyPr/>
          <a:lstStyle/>
          <a:p>
            <a:r>
              <a:rPr lang="en-US" sz="2000" b="1" dirty="0">
                <a:latin typeface="+mn-lt"/>
              </a:rPr>
              <a:t>Technology Required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 Hardware: Servers, workstations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 Software: CRM application, backup tools</a:t>
            </a:r>
          </a:p>
          <a:p>
            <a:endParaRPr lang="en-US" sz="2000" b="1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Risk Management/Back out Plan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Risk:</a:t>
            </a:r>
            <a:r>
              <a:rPr lang="en-US" sz="2000" dirty="0">
                <a:latin typeface="+mn-lt"/>
              </a:rPr>
              <a:t> Data loss during migration\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Mitigation:</a:t>
            </a:r>
            <a:r>
              <a:rPr lang="en-US" sz="2000" dirty="0"/>
              <a:t> Perform a complete backup before migration.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Risk:</a:t>
            </a:r>
            <a:r>
              <a:rPr lang="en-US" sz="2000" dirty="0">
                <a:latin typeface="+mn-lt"/>
              </a:rPr>
              <a:t> User resistance to new syst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Mitigation:</a:t>
            </a:r>
            <a:r>
              <a:rPr lang="en-US" sz="2000" dirty="0"/>
              <a:t> Provide thorough training and ongoing support.</a:t>
            </a:r>
          </a:p>
          <a:p>
            <a:endParaRPr lang="en-US" sz="2000" b="1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Communication Plan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 Weekly updates to stakeholders during the deployment process.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 Dedicated channel for user feedback and support queries.</a:t>
            </a:r>
          </a:p>
          <a:p>
            <a:endParaRPr lang="en-US" sz="2000" b="1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Post-Deployment Support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 Monitor system performance for one month.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 Provide helpdesk support for users.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 Schedule follow-up training sessions as needed.</a:t>
            </a:r>
          </a:p>
        </p:txBody>
      </p:sp>
    </p:spTree>
    <p:extLst>
      <p:ext uri="{BB962C8B-B14F-4D97-AF65-F5344CB8AC3E}">
        <p14:creationId xmlns:p14="http://schemas.microsoft.com/office/powerpoint/2010/main" val="3934261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0E792-57B3-5525-54AE-19FA546CD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0" y="228600"/>
            <a:ext cx="8991600" cy="761747"/>
          </a:xfrm>
        </p:spPr>
        <p:txBody>
          <a:bodyPr/>
          <a:lstStyle/>
          <a:p>
            <a:r>
              <a:rPr lang="en-US"/>
              <a:t>Post Go-Live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39602E-11AF-A6A1-17BB-29EFE962FB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CE25B9-7935-5AAE-A93E-EB21BC6F9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002" y="2456564"/>
            <a:ext cx="8614395" cy="2859272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4F54E830-21E5-2716-0B72-9C793ECF0E0D}"/>
              </a:ext>
            </a:extLst>
          </p:cNvPr>
          <p:cNvSpPr/>
          <p:nvPr/>
        </p:nvSpPr>
        <p:spPr>
          <a:xfrm>
            <a:off x="7772399" y="4114800"/>
            <a:ext cx="1752601" cy="19812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7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DFFFD-5D2E-4504-98AF-1671E5A61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1"/>
            <a:ext cx="9144000" cy="609600"/>
          </a:xfrm>
        </p:spPr>
        <p:txBody>
          <a:bodyPr anchor="ctr">
            <a:normAutofit/>
          </a:bodyPr>
          <a:lstStyle/>
          <a:p>
            <a:r>
              <a:rPr lang="en-US" dirty="0"/>
              <a:t>Post Go-Live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109668-414C-4C8A-B8B6-7969F363A41A}"/>
              </a:ext>
            </a:extLst>
          </p:cNvPr>
          <p:cNvSpPr txBox="1"/>
          <p:nvPr/>
        </p:nvSpPr>
        <p:spPr>
          <a:xfrm>
            <a:off x="512064" y="1219200"/>
            <a:ext cx="9034272" cy="4585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3200" dirty="0"/>
              <a:t>Transition to post-go-live support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/>
              <a:t>Verify Support process is working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/>
              <a:t>Verify Security protocols are working appropriately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/>
              <a:t>Verify User and Security Roles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/>
              <a:t>Fill training gaps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/>
              <a:t>Verify communications are working correctly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/>
              <a:t>Verify Vendor Contracts</a:t>
            </a:r>
            <a:r>
              <a:rPr lang="en-US" sz="3200" b="1" dirty="0"/>
              <a:t> 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648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573</Words>
  <Application>Microsoft Office PowerPoint</Application>
  <PresentationFormat>Custom</PresentationFormat>
  <Paragraphs>101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Arial Narrow</vt:lpstr>
      <vt:lpstr>Calibri</vt:lpstr>
      <vt:lpstr>Calibri Light</vt:lpstr>
      <vt:lpstr>Times New Roman</vt:lpstr>
      <vt:lpstr>Office Theme</vt:lpstr>
      <vt:lpstr>Custom Design</vt:lpstr>
      <vt:lpstr>CYBR 3223 </vt:lpstr>
      <vt:lpstr>Go-Live</vt:lpstr>
      <vt:lpstr>Ready for Go-Live?</vt:lpstr>
      <vt:lpstr>More Go-live</vt:lpstr>
      <vt:lpstr>Example Deployment Plan Part 1</vt:lpstr>
      <vt:lpstr>IT Deployment Plan Example Part 2</vt:lpstr>
      <vt:lpstr>IT Deployment Plan Example Part 3</vt:lpstr>
      <vt:lpstr>Post Go-Live</vt:lpstr>
      <vt:lpstr>Post Go-Live</vt:lpstr>
      <vt:lpstr>IT Release Support Activities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2022-02-09T22:35:44Z</dcterms:created>
  <dcterms:modified xsi:type="dcterms:W3CDTF">2024-10-23T15:55:02Z</dcterms:modified>
</cp:coreProperties>
</file>