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67" r:id="rId2"/>
  </p:sldMasterIdLst>
  <p:notesMasterIdLst>
    <p:notesMasterId r:id="rId11"/>
  </p:notesMasterIdLst>
  <p:sldIdLst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</p:sldIdLst>
  <p:sldSz cx="10058400" cy="7772400"/>
  <p:notesSz cx="10058400" cy="7772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509" autoAdjust="0"/>
    <p:restoredTop sz="86497" autoAdjust="0"/>
  </p:normalViewPr>
  <p:slideViewPr>
    <p:cSldViewPr>
      <p:cViewPr>
        <p:scale>
          <a:sx n="64" d="100"/>
          <a:sy n="64" d="100"/>
        </p:scale>
        <p:origin x="684" y="-704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-22387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59275" cy="3889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97538" y="0"/>
            <a:ext cx="4359275" cy="3889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A5D073-64A4-492F-AFBB-B32F2A972A16}" type="datetimeFigureOut">
              <a:rPr lang="en-US" smtClean="0"/>
              <a:t>3/15/2024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332163" y="971550"/>
            <a:ext cx="3394075" cy="2622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006475" y="3740150"/>
            <a:ext cx="8045450" cy="30607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7383463"/>
            <a:ext cx="4359275" cy="3889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97538" y="7383463"/>
            <a:ext cx="4359275" cy="3889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446CFF-8CBB-416E-9E7D-162CFAA2F7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637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037016-FE48-4490-844A-5F7421DA958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9628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200" y="6705600"/>
            <a:ext cx="9144000" cy="609600"/>
          </a:xfrm>
          <a:custGeom>
            <a:avLst/>
            <a:gdLst/>
            <a:ahLst/>
            <a:cxnLst/>
            <a:rect l="l" t="t" r="r" b="b"/>
            <a:pathLst>
              <a:path w="9144000" h="609600">
                <a:moveTo>
                  <a:pt x="0" y="0"/>
                </a:moveTo>
                <a:lnTo>
                  <a:pt x="0" y="609600"/>
                </a:lnTo>
                <a:lnTo>
                  <a:pt x="9144000" y="609600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57200" y="457200"/>
            <a:ext cx="9144000" cy="1447800"/>
          </a:xfrm>
          <a:custGeom>
            <a:avLst/>
            <a:gdLst/>
            <a:ahLst/>
            <a:cxnLst/>
            <a:rect l="l" t="t" r="r" b="b"/>
            <a:pathLst>
              <a:path w="9144000" h="1447800">
                <a:moveTo>
                  <a:pt x="0" y="0"/>
                </a:moveTo>
                <a:lnTo>
                  <a:pt x="0" y="1447800"/>
                </a:lnTo>
                <a:lnTo>
                  <a:pt x="9144000" y="1447799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549388" y="6826323"/>
            <a:ext cx="2000250" cy="4457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537078" y="1006855"/>
            <a:ext cx="4984242" cy="5740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80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3/15/2024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A0CE44-849D-4090-8E00-E06913FC40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318905-5DEE-47B8-A906-AF44257BE20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2150" y="2068513"/>
            <a:ext cx="4260850" cy="49323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6756B8-4731-4B7D-8D3A-E910E6EDB0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05400" y="2068513"/>
            <a:ext cx="4260850" cy="49323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9DE5AC-42FA-4CD7-AE52-3E2B8F903D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3/15/2024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EC24CD-7608-4601-98AF-26A031E1AF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71028B-C05E-423F-A64F-BBC85CAC03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578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8B1765-586E-4FDA-839A-E35DFF6889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150" y="414338"/>
            <a:ext cx="8675688" cy="15017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2A88F6-9223-4B09-BFF3-455F8CEC8F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2150" y="1905000"/>
            <a:ext cx="4256088" cy="9334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C097B7-66C7-4627-BCDE-F801C21CEE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2150" y="2838450"/>
            <a:ext cx="4256088" cy="41767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D747EDC-1674-4C73-BB10-64A4BF0B25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92700" y="1905000"/>
            <a:ext cx="4275138" cy="9334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96FD56D-FA01-433C-AE1B-E309CBC0706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92700" y="2838450"/>
            <a:ext cx="4275138" cy="41767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0AEF33A-95A5-4645-BCB7-6A1279508B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3/15/2024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5AA568A-8EA0-498B-A7D5-55280CAFB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1D550DF-86E1-4770-8BB6-13CCA6BB5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3127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675EF-1B32-4007-B8E9-E71ECA4024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961E43-AAEC-4B42-B5C6-B48D4163C8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3/15/2024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EE3F04-B756-43E6-BCEF-F87F915A54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622A24-AB5A-40E0-B863-D1118F8CD6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5844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3F15F71-E42D-4FA3-B708-74A9B2914E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3/15/2024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FC38135-0206-4E5A-B186-57096CFF9A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F1ACF9-E54F-4B61-A470-3B17FE657C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1401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7D84E4-2460-4943-B43F-2DFA98FC8C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150" y="517525"/>
            <a:ext cx="3244850" cy="181451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4C7BF4-CCFA-4C6B-A9DF-B63C9B7BBC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76725" y="1119188"/>
            <a:ext cx="5091113" cy="552291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63BC73-0024-4115-81CF-9F895EACD5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150" y="2332038"/>
            <a:ext cx="3244850" cy="431958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078AA2-F2DA-4D10-A2BD-B15BE6FA3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3/15/2024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BF32EB-81C8-467C-B0E2-AC1E8B0225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C67456-C562-4B36-99E2-857F13D4A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714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4B7584-62C6-460B-823C-97C71CE8F5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150" y="517525"/>
            <a:ext cx="3244850" cy="181451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4CF828D-101C-4012-A845-CF8CEBF3271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76725" y="1119188"/>
            <a:ext cx="5091113" cy="55229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9CDFC4-DC9B-48F3-B32B-CB6A2EA1AA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150" y="2332038"/>
            <a:ext cx="3244850" cy="431958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AF9B09-CD50-46D9-B878-62FAB3D14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3/15/2024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D04F92-0A57-484D-BAA7-2FB70FA669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6C15B5-EBC0-4FAA-B518-CA4EA24A5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6144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2A6F1F-6FD7-485C-97A4-DEBA0D2D80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C7A70F-580F-4FF5-9A29-BB4300121F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B3B3F9-FD4C-41A0-AFDB-19E5DC5E6B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3/15/2024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210FFC-76B7-4B27-AB93-00E30C47BB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F65850-D93F-4CCE-B931-CE2B34F46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268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967C51C-D322-4B68-B9F3-896449A9AA4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197725" y="414338"/>
            <a:ext cx="2168525" cy="658653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24DE8E1-9BE4-4DAB-A079-DED9466A1F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92150" y="414338"/>
            <a:ext cx="6353175" cy="658653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335902-A7C6-4E5E-9E6B-3257E9F6E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3/15/2024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97DD76-DC97-423C-B2BD-389ED16655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5B3905-9E03-4A9A-9FEE-67A3D4BEF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2623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884891"/>
          </a:xfrm>
        </p:spPr>
        <p:txBody>
          <a:bodyPr lIns="0" tIns="0" rIns="0" bIns="0"/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09600" y="1363979"/>
            <a:ext cx="8839200" cy="4923491"/>
          </a:xfrm>
        </p:spPr>
        <p:txBody>
          <a:bodyPr lIns="0" tIns="0" rIns="0" bIns="0"/>
          <a:lstStyle>
            <a:lvl1pPr>
              <a:defRPr sz="30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3/15/2024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80076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3/15/2024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200" y="6705600"/>
            <a:ext cx="9144000" cy="609600"/>
          </a:xfrm>
          <a:custGeom>
            <a:avLst/>
            <a:gdLst/>
            <a:ahLst/>
            <a:cxnLst/>
            <a:rect l="l" t="t" r="r" b="b"/>
            <a:pathLst>
              <a:path w="9144000" h="609600">
                <a:moveTo>
                  <a:pt x="0" y="0"/>
                </a:moveTo>
                <a:lnTo>
                  <a:pt x="0" y="609600"/>
                </a:lnTo>
                <a:lnTo>
                  <a:pt x="9144000" y="609600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57200" y="457200"/>
            <a:ext cx="9144000" cy="1447800"/>
          </a:xfrm>
          <a:custGeom>
            <a:avLst/>
            <a:gdLst/>
            <a:ahLst/>
            <a:cxnLst/>
            <a:rect l="l" t="t" r="r" b="b"/>
            <a:pathLst>
              <a:path w="9144000" h="1447800">
                <a:moveTo>
                  <a:pt x="0" y="0"/>
                </a:moveTo>
                <a:lnTo>
                  <a:pt x="0" y="1447800"/>
                </a:lnTo>
                <a:lnTo>
                  <a:pt x="9144000" y="1447799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533400" y="6822185"/>
            <a:ext cx="2000250" cy="4457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219200" y="1006855"/>
            <a:ext cx="8077200" cy="574040"/>
          </a:xfrm>
        </p:spPr>
        <p:txBody>
          <a:bodyPr lIns="0" tIns="0" rIns="0" bIns="0"/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200" y="6705600"/>
            <a:ext cx="9144000" cy="609600"/>
          </a:xfrm>
          <a:custGeom>
            <a:avLst/>
            <a:gdLst/>
            <a:ahLst/>
            <a:cxnLst/>
            <a:rect l="l" t="t" r="r" b="b"/>
            <a:pathLst>
              <a:path w="9144000" h="609600">
                <a:moveTo>
                  <a:pt x="0" y="0"/>
                </a:moveTo>
                <a:lnTo>
                  <a:pt x="0" y="609600"/>
                </a:lnTo>
                <a:lnTo>
                  <a:pt x="9144000" y="609600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57200" y="457200"/>
            <a:ext cx="9144000" cy="1447800"/>
          </a:xfrm>
          <a:custGeom>
            <a:avLst/>
            <a:gdLst/>
            <a:ahLst/>
            <a:cxnLst/>
            <a:rect l="l" t="t" r="r" b="b"/>
            <a:pathLst>
              <a:path w="9144000" h="1447800">
                <a:moveTo>
                  <a:pt x="0" y="0"/>
                </a:moveTo>
                <a:lnTo>
                  <a:pt x="0" y="1447800"/>
                </a:lnTo>
                <a:lnTo>
                  <a:pt x="9144000" y="1447799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533400" y="6822185"/>
            <a:ext cx="2000250" cy="4457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3/15/2024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1029"/>
            <a:ext cx="7543800" cy="761747"/>
          </a:xfrm>
        </p:spPr>
        <p:txBody>
          <a:bodyPr anchor="b"/>
          <a:lstStyle>
            <a:lvl1pPr algn="ctr">
              <a:defRPr sz="495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304699"/>
          </a:xfrm>
        </p:spPr>
        <p:txBody>
          <a:bodyPr/>
          <a:lstStyle>
            <a:lvl1pPr marL="0" indent="0" algn="ctr">
              <a:buNone/>
              <a:defRPr sz="1980"/>
            </a:lvl1pPr>
            <a:lvl2pPr marL="377190" indent="0" algn="ctr">
              <a:buNone/>
              <a:defRPr sz="1650"/>
            </a:lvl2pPr>
            <a:lvl3pPr marL="754380" indent="0" algn="ctr">
              <a:buNone/>
              <a:defRPr sz="1485"/>
            </a:lvl3pPr>
            <a:lvl4pPr marL="1131570" indent="0" algn="ctr">
              <a:buNone/>
              <a:defRPr sz="1320"/>
            </a:lvl4pPr>
            <a:lvl5pPr marL="1508760" indent="0" algn="ctr">
              <a:buNone/>
              <a:defRPr sz="1320"/>
            </a:lvl5pPr>
            <a:lvl6pPr marL="1885950" indent="0" algn="ctr">
              <a:buNone/>
              <a:defRPr sz="1320"/>
            </a:lvl6pPr>
            <a:lvl7pPr marL="2263140" indent="0" algn="ctr">
              <a:buNone/>
              <a:defRPr sz="1320"/>
            </a:lvl7pPr>
            <a:lvl8pPr marL="2640330" indent="0" algn="ctr">
              <a:buNone/>
              <a:defRPr sz="1320"/>
            </a:lvl8pPr>
            <a:lvl9pPr marL="3017520" indent="0" algn="ctr">
              <a:buNone/>
              <a:defRPr sz="13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2920" y="7228332"/>
            <a:ext cx="2313432" cy="276999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19856" y="7228332"/>
            <a:ext cx="3218688" cy="276999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827516" y="6888788"/>
            <a:ext cx="248920" cy="21544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C631D1E-0808-4BFB-9710-F3685C742A1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400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CBB5ED-8EFD-4E6F-B81E-0EA7321F32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57300" y="1271588"/>
            <a:ext cx="7543800" cy="270668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EE5B-41E6-40AA-B79D-CECCE2FD32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7300" y="4083050"/>
            <a:ext cx="7543800" cy="1876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D8A610-E51D-457C-9FA4-0177AD3485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3/15/2024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32B586-54DA-453B-9634-57D7B6A50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CBBD95-0751-400E-897F-45A19A3DC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558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136CCB-4965-4DC0-B102-DB983E29EE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124D93-154D-48E3-AC71-18543A3332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E8A4A-1F3D-49EA-92BA-6015891B58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3/15/2024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E896B4-1F5A-4A01-A385-857BDA87AE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D9CF2B-BC11-4ACB-9D91-DB5E7AAEF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487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001007-BBAE-4BB9-934E-4446291301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1938338"/>
            <a:ext cx="8675688" cy="32321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CCE3AA-29E4-4569-859D-EFFE73797B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5200650"/>
            <a:ext cx="8675688" cy="1700213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A63E3A-2582-4763-93EA-4B4F53B94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3/15/2024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F68DC7-0C7F-40C4-862A-A4EB051F6C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FFE1C8-002F-4922-BD5B-A98C37FC15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452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200" y="6705600"/>
            <a:ext cx="9144000" cy="609600"/>
          </a:xfrm>
          <a:custGeom>
            <a:avLst/>
            <a:gdLst/>
            <a:ahLst/>
            <a:cxnLst/>
            <a:rect l="l" t="t" r="r" b="b"/>
            <a:pathLst>
              <a:path w="9144000" h="609600">
                <a:moveTo>
                  <a:pt x="0" y="0"/>
                </a:moveTo>
                <a:lnTo>
                  <a:pt x="0" y="609600"/>
                </a:lnTo>
                <a:lnTo>
                  <a:pt x="9144000" y="609600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57200" y="89056"/>
            <a:ext cx="9144000" cy="1107996"/>
          </a:xfrm>
          <a:prstGeom prst="rect">
            <a:avLst/>
          </a:prstGeom>
          <a:solidFill>
            <a:srgbClr val="FFC000"/>
          </a:solidFill>
        </p:spPr>
        <p:txBody>
          <a:bodyPr wrap="square" lIns="0" tIns="0" rIns="0" bIns="0">
            <a:spAutoFit/>
          </a:bodyPr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br>
              <a:rPr lang="en-US" dirty="0"/>
            </a:br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136113"/>
            <a:ext cx="9144000" cy="553997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0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4C956D0-934A-438F-8E9F-78A3ADBEBC94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659805" y="6773122"/>
            <a:ext cx="1999661" cy="445047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D2B594C-3A96-4933-87AB-06D65E3A1DE7}"/>
              </a:ext>
            </a:extLst>
          </p:cNvPr>
          <p:cNvSpPr/>
          <p:nvPr userDrawn="1"/>
        </p:nvSpPr>
        <p:spPr>
          <a:xfrm>
            <a:off x="457200" y="105460"/>
            <a:ext cx="9144000" cy="72097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B0ECE3A-7530-49CE-9997-00B980B14902}"/>
              </a:ext>
            </a:extLst>
          </p:cNvPr>
          <p:cNvSpPr txBox="1"/>
          <p:nvPr userDrawn="1"/>
        </p:nvSpPr>
        <p:spPr>
          <a:xfrm>
            <a:off x="9144000" y="7344709"/>
            <a:ext cx="6096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fld id="{81D60167-4931-47E6-BA6A-407CBD079E47}" type="slidenum">
              <a:rPr kumimoji="0" lang="en-US" sz="1800" b="0" i="0" u="none" strike="noStrike" kern="1200" cap="none" spc="-5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xStyles>
    <p:titleStyle>
      <a:lvl1pPr algn="ctr">
        <a:defRPr sz="2400"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597E141-29E1-49BB-ADAD-C70295FE36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150" y="414338"/>
            <a:ext cx="8674100" cy="1501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E889D9-1733-4A99-B655-CB8665DBC8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2150" y="2068513"/>
            <a:ext cx="8674100" cy="49323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FAB426-74FE-4214-993F-749E9C5583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2150" y="7204075"/>
            <a:ext cx="2262188" cy="414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4299CE-AC45-4C84-83C4-D802A969087C}" type="datetimeFigureOut">
              <a:rPr lang="en-US" smtClean="0"/>
              <a:t>3/15/2024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B36681-E6FB-4DB2-AD94-9CCA029E0A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32163" y="7204075"/>
            <a:ext cx="3394075" cy="414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CC3695-EB46-4DE1-A7D5-4C54609AEB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04063" y="7204075"/>
            <a:ext cx="2262187" cy="414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312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ulselearning.com/blog/6-steps-effective-organizational-change-management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tutorialspoint.com/management_concepts/change_management_process.htm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echtarget.com/searchdisasterrecovery/definition/change-control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7200" y="152400"/>
            <a:ext cx="9144000" cy="677108"/>
          </a:xfrm>
        </p:spPr>
        <p:txBody>
          <a:bodyPr/>
          <a:lstStyle/>
          <a:p>
            <a:r>
              <a:rPr lang="en-US" sz="4400" dirty="0"/>
              <a:t>CYBR 3223 </a:t>
            </a:r>
          </a:p>
        </p:txBody>
      </p:sp>
      <p:sp>
        <p:nvSpPr>
          <p:cNvPr id="3" name="TextBox 4">
            <a:extLst>
              <a:ext uri="{FF2B5EF4-FFF2-40B4-BE49-F238E27FC236}">
                <a16:creationId xmlns:a16="http://schemas.microsoft.com/office/drawing/2014/main" id="{DB3D25ED-B556-405F-BEA0-E96BA17908A1}"/>
              </a:ext>
            </a:extLst>
          </p:cNvPr>
          <p:cNvSpPr txBox="1"/>
          <p:nvPr/>
        </p:nvSpPr>
        <p:spPr>
          <a:xfrm>
            <a:off x="685800" y="6172200"/>
            <a:ext cx="85871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Created by: Vande Ven, Susan and Morrow, Darin. Kennesaw State University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EEDB77E-EE7E-46AD-BE6D-A3CA10AD6FE0}"/>
              </a:ext>
            </a:extLst>
          </p:cNvPr>
          <p:cNvSpPr txBox="1"/>
          <p:nvPr/>
        </p:nvSpPr>
        <p:spPr>
          <a:xfrm>
            <a:off x="685800" y="3874477"/>
            <a:ext cx="502920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/>
              <a:t>Change Management and Change Control</a:t>
            </a:r>
            <a:endParaRPr lang="en-US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A4711C-745D-4791-B6D0-D08A82B97D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b="1" dirty="0"/>
              <a:t>Change management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64985-BF65-4F5F-898F-2FB0C5EB09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63979"/>
            <a:ext cx="8839200" cy="1846659"/>
          </a:xfrm>
        </p:spPr>
        <p:txBody>
          <a:bodyPr/>
          <a:lstStyle/>
          <a:p>
            <a:r>
              <a:rPr lang="en-US" dirty="0"/>
              <a:t>The process, tools and techniques methodologies applied to resources, business processes, budget allocations and other operational aspects of a project to achieve the required business outcome. </a:t>
            </a:r>
          </a:p>
        </p:txBody>
      </p:sp>
    </p:spTree>
    <p:extLst>
      <p:ext uri="{BB962C8B-B14F-4D97-AF65-F5344CB8AC3E}">
        <p14:creationId xmlns:p14="http://schemas.microsoft.com/office/powerpoint/2010/main" val="36857969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47D782-B7A7-4862-A508-13DA001C52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970" cap="all" dirty="0"/>
              <a:t>EFFECTIVE ORGANIZATIONAL CHANGE MANAGEMENT</a:t>
            </a:r>
            <a:br>
              <a:rPr lang="en-US" sz="2970" cap="all" dirty="0"/>
            </a:br>
            <a:endParaRPr lang="en-US" sz="297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138BA5-C2B8-4536-99C5-DEFB4418DB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1" dirty="0">
                <a:latin typeface="+mn-lt"/>
              </a:rPr>
              <a:t>Clearly define the change and align it to business goals</a:t>
            </a:r>
            <a:r>
              <a:rPr lang="en-US" sz="2400" dirty="0">
                <a:latin typeface="+mn-lt"/>
              </a:rPr>
              <a:t>.</a:t>
            </a:r>
          </a:p>
          <a:p>
            <a:pPr lvl="1"/>
            <a:r>
              <a:rPr lang="en-US" sz="2400" dirty="0"/>
              <a:t>• What do we need to change?</a:t>
            </a:r>
            <a:br>
              <a:rPr lang="en-US" sz="2400" dirty="0"/>
            </a:br>
            <a:r>
              <a:rPr lang="en-US" sz="2400" dirty="0"/>
              <a:t>• Why is this change required?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>
              <a:latin typeface="+mn-lt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1" dirty="0">
                <a:latin typeface="+mn-lt"/>
              </a:rPr>
              <a:t>Determine impacts and those affected.</a:t>
            </a:r>
            <a:br>
              <a:rPr lang="en-US" sz="2400" dirty="0">
                <a:latin typeface="+mn-lt"/>
              </a:rPr>
            </a:br>
            <a:r>
              <a:rPr lang="en-US" sz="2400" dirty="0">
                <a:latin typeface="+mn-lt"/>
              </a:rPr>
              <a:t>• What are the impacts of the change?</a:t>
            </a:r>
            <a:br>
              <a:rPr lang="en-US" sz="2400" dirty="0">
                <a:latin typeface="+mn-lt"/>
              </a:rPr>
            </a:br>
            <a:r>
              <a:rPr lang="en-US" sz="2400" dirty="0">
                <a:latin typeface="+mn-lt"/>
              </a:rPr>
              <a:t>• Who will the change affect the most?</a:t>
            </a:r>
            <a:br>
              <a:rPr lang="en-US" sz="2400" dirty="0">
                <a:latin typeface="+mn-lt"/>
              </a:rPr>
            </a:br>
            <a:r>
              <a:rPr lang="en-US" sz="2400" dirty="0">
                <a:latin typeface="+mn-lt"/>
              </a:rPr>
              <a:t>• How will the change be received?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>
              <a:latin typeface="+mn-lt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1" dirty="0">
                <a:latin typeface="+mn-lt"/>
              </a:rPr>
              <a:t>Develop a communication strategy.</a:t>
            </a:r>
            <a:br>
              <a:rPr lang="en-US" sz="2400" dirty="0">
                <a:latin typeface="+mn-lt"/>
              </a:rPr>
            </a:br>
            <a:r>
              <a:rPr lang="en-US" sz="2400" dirty="0">
                <a:latin typeface="+mn-lt"/>
              </a:rPr>
              <a:t>• How will the change be communicated?</a:t>
            </a:r>
            <a:br>
              <a:rPr lang="en-US" sz="2400" dirty="0">
                <a:latin typeface="+mn-lt"/>
              </a:rPr>
            </a:br>
            <a:r>
              <a:rPr lang="en-US" sz="2400" dirty="0">
                <a:latin typeface="+mn-lt"/>
              </a:rPr>
              <a:t>• How will feedback be managed?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42601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6A567E-0612-4FCD-9435-878FC514B2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430887"/>
          </a:xfrm>
        </p:spPr>
        <p:txBody>
          <a:bodyPr/>
          <a:lstStyle/>
          <a:p>
            <a:r>
              <a:rPr lang="en-US" sz="2800" cap="all" dirty="0"/>
              <a:t>More EFFECTIVE ORGANIZATIONAL CHANGE MANAGEMENT </a:t>
            </a:r>
            <a:endParaRPr lang="en-US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23409F-AB33-4F90-AF13-B763DB1719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914400"/>
            <a:ext cx="8839200" cy="4122421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1" dirty="0">
                <a:latin typeface="+mn-lt"/>
              </a:rPr>
              <a:t>Provide effective training.</a:t>
            </a:r>
          </a:p>
          <a:p>
            <a:pPr lvl="1"/>
            <a:r>
              <a:rPr lang="en-US" sz="2400" dirty="0">
                <a:latin typeface="+mn-lt"/>
              </a:rPr>
              <a:t>• What behaviors and skills are required to achieve business results?</a:t>
            </a:r>
            <a:br>
              <a:rPr lang="en-US" sz="2400" dirty="0">
                <a:latin typeface="+mn-lt"/>
              </a:rPr>
            </a:br>
            <a:r>
              <a:rPr lang="en-US" sz="2400" dirty="0">
                <a:latin typeface="+mn-lt"/>
              </a:rPr>
              <a:t>• What training delivery methods will be most effective?</a:t>
            </a:r>
          </a:p>
          <a:p>
            <a:endParaRPr lang="en-US" sz="2400" dirty="0">
              <a:latin typeface="+mn-lt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1" dirty="0">
                <a:latin typeface="+mn-lt"/>
              </a:rPr>
              <a:t>Implement a support structure.</a:t>
            </a:r>
          </a:p>
          <a:p>
            <a:pPr lvl="1"/>
            <a:r>
              <a:rPr lang="en-US" sz="2400" dirty="0">
                <a:latin typeface="+mn-lt"/>
              </a:rPr>
              <a:t>•Where is support most required?</a:t>
            </a:r>
            <a:br>
              <a:rPr lang="en-US" sz="2400" dirty="0">
                <a:latin typeface="+mn-lt"/>
              </a:rPr>
            </a:br>
            <a:r>
              <a:rPr lang="en-US" sz="2400" dirty="0">
                <a:latin typeface="+mn-lt"/>
              </a:rPr>
              <a:t>• What types of support will be most effective?</a:t>
            </a:r>
          </a:p>
          <a:p>
            <a:endParaRPr lang="en-US" sz="2400" dirty="0">
              <a:latin typeface="+mn-lt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1" dirty="0">
                <a:latin typeface="+mn-lt"/>
              </a:rPr>
              <a:t>Measure the change process.</a:t>
            </a:r>
          </a:p>
          <a:p>
            <a:pPr lvl="1"/>
            <a:r>
              <a:rPr lang="en-US" sz="2400" dirty="0">
                <a:latin typeface="+mn-lt"/>
              </a:rPr>
              <a:t>• Did the change assist in achieving business goals?</a:t>
            </a:r>
            <a:br>
              <a:rPr lang="en-US" sz="2400" dirty="0">
                <a:latin typeface="+mn-lt"/>
              </a:rPr>
            </a:br>
            <a:r>
              <a:rPr lang="en-US" sz="2400" dirty="0">
                <a:latin typeface="+mn-lt"/>
              </a:rPr>
              <a:t>• Was the change management process successful?</a:t>
            </a:r>
          </a:p>
          <a:p>
            <a:pPr lvl="1"/>
            <a:endParaRPr lang="en-US" sz="2400" dirty="0"/>
          </a:p>
          <a:p>
            <a:pPr lvl="1"/>
            <a:endParaRPr lang="en-US" sz="1400" dirty="0">
              <a:latin typeface="+mn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D6D97E3-B5B4-4FFC-9EDC-B5D44C279594}"/>
              </a:ext>
            </a:extLst>
          </p:cNvPr>
          <p:cNvSpPr txBox="1"/>
          <p:nvPr/>
        </p:nvSpPr>
        <p:spPr>
          <a:xfrm>
            <a:off x="2362200" y="6027421"/>
            <a:ext cx="5486400" cy="381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  <a:hlinkClick r:id="rId2"/>
              </a:rPr>
              <a:t>6 Steps to Effective Organizational Change Management</a:t>
            </a: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+mn-ea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299006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526BC8-27F4-455C-A198-92C68F0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An 8 Step Process to Change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3EBD67-0184-4455-96EA-94CB70B71A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latin typeface="+mn-lt"/>
              </a:rPr>
              <a:t>Step 1: Urgency Creation. A change is only successful if the whole company really wants it.</a:t>
            </a:r>
          </a:p>
          <a:p>
            <a:r>
              <a:rPr lang="en-US" sz="2800" dirty="0">
                <a:latin typeface="+mn-lt"/>
              </a:rPr>
              <a:t>Step 2: Build a Team.</a:t>
            </a:r>
          </a:p>
          <a:p>
            <a:r>
              <a:rPr lang="en-US" sz="2800" dirty="0">
                <a:latin typeface="+mn-lt"/>
              </a:rPr>
              <a:t>Step 3: Create a Vision. </a:t>
            </a:r>
          </a:p>
          <a:p>
            <a:r>
              <a:rPr lang="en-US" sz="2800" dirty="0">
                <a:latin typeface="+mn-lt"/>
              </a:rPr>
              <a:t>Step 4: Communication of Vision.</a:t>
            </a:r>
          </a:p>
          <a:p>
            <a:r>
              <a:rPr lang="en-US" sz="2800" dirty="0">
                <a:latin typeface="+mn-lt"/>
              </a:rPr>
              <a:t>Step 5: Removing Obstacles.</a:t>
            </a:r>
          </a:p>
          <a:p>
            <a:r>
              <a:rPr lang="en-US" sz="2800" dirty="0">
                <a:latin typeface="+mn-lt"/>
              </a:rPr>
              <a:t>Step 6: Go for Quick Wins.</a:t>
            </a:r>
          </a:p>
          <a:p>
            <a:r>
              <a:rPr lang="en-US" sz="2800" dirty="0">
                <a:latin typeface="+mn-lt"/>
              </a:rPr>
              <a:t>Step 7: Let the Change Mature.</a:t>
            </a:r>
          </a:p>
          <a:p>
            <a:r>
              <a:rPr lang="en-US" sz="2800" dirty="0">
                <a:latin typeface="+mn-lt"/>
              </a:rPr>
              <a:t>Step 8: Integrate the Change.</a:t>
            </a:r>
          </a:p>
          <a:p>
            <a:endParaRPr lang="en-US" dirty="0"/>
          </a:p>
          <a:p>
            <a:r>
              <a:rPr lang="en-US" sz="2145" dirty="0">
                <a:hlinkClick r:id="rId2"/>
              </a:rPr>
              <a:t>Eight-Step Change Management Process</a:t>
            </a:r>
            <a:endParaRPr lang="en-US" sz="2145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33913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619385-9DFA-8910-4617-BC021930E7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Change Control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1FAC55-A2C4-1BD4-2E18-B1F67B8C58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990600"/>
            <a:ext cx="8839200" cy="5232202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b="1" dirty="0"/>
              <a:t>Change control is a process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/>
              <a:t>Either formal or informal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/>
              <a:t>Used to ensure that changes to a product or system are introduced in a controlled and coordinated manner.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/>
              <a:t>Reduces the possibility that unnecessary changes are introduced to a system without forethought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/>
              <a:t>Avoid introducing faults into the system or undoing changes made by other users of software.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b="1" dirty="0"/>
              <a:t>The goals of a change control procedure usually include</a:t>
            </a:r>
            <a:r>
              <a:rPr lang="en-US" sz="2000" dirty="0"/>
              <a:t>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/>
              <a:t>Minimal disruption to services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/>
              <a:t>Reduction in back-out activities, and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/>
              <a:t>Cost-effective utilization of resources involved in implementing change.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b="1" dirty="0"/>
              <a:t>According to the Project Management Institute, change control is a "process whereby modifications to documents, deliverables, or baselines associated with the project are identified, documented, approved, or rejected."</a:t>
            </a:r>
          </a:p>
        </p:txBody>
      </p:sp>
    </p:spTree>
    <p:extLst>
      <p:ext uri="{BB962C8B-B14F-4D97-AF65-F5344CB8AC3E}">
        <p14:creationId xmlns:p14="http://schemas.microsoft.com/office/powerpoint/2010/main" val="15460219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0F798C-0333-71C9-DE4C-9E7132CBCB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Change Control – WHY?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5539A9-7BF2-ACC2-CD97-FA5B2FAD6E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1363979"/>
            <a:ext cx="8839200" cy="2308324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+mn-lt"/>
              </a:rPr>
              <a:t>Is Inevitable and required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+mn-lt"/>
              </a:rPr>
              <a:t>Why?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/>
              <a:t>Don’t Know everything up front – neither you or the business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/>
              <a:t>Will learn things as you go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/>
              <a:t>Controlling change and planning for change is the key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51735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ocumenting the change request. ...&#10;Circle showing the 6 steps of Change control&#10;Formal assessment. ...&#10;Planning. ...&#10;Designing and testing. ...&#10;Implementation and review. ...&#10;Final assessment.&#10;&#10;Image downloaded March 2015 from https://www.techtarget.com/searchdisasterrecovery/definition/change-control">
            <a:extLst>
              <a:ext uri="{FF2B5EF4-FFF2-40B4-BE49-F238E27FC236}">
                <a16:creationId xmlns:a16="http://schemas.microsoft.com/office/drawing/2014/main" id="{B17ADD19-89CA-C200-050E-42A3A8EDAC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686837"/>
            <a:ext cx="6634864" cy="610821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C9B9FDD-5ED1-0F86-8952-CDB14701D8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Change Control HOW?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E45E254-5A4E-2A28-D15D-525F50FC3A02}"/>
              </a:ext>
            </a:extLst>
          </p:cNvPr>
          <p:cNvSpPr txBox="1"/>
          <p:nvPr/>
        </p:nvSpPr>
        <p:spPr>
          <a:xfrm>
            <a:off x="1590261" y="6379554"/>
            <a:ext cx="6934200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/>
              <a:t>Image downloaded March 2015 from </a:t>
            </a:r>
            <a:r>
              <a:rPr lang="en-US" sz="1050" dirty="0">
                <a:hlinkClick r:id="rId3"/>
              </a:rPr>
              <a:t>https://www.techtarget.com/searchdisasterrecovery/definition/change-control</a:t>
            </a:r>
            <a:endParaRPr lang="en-US" sz="1050" dirty="0"/>
          </a:p>
          <a:p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13841156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491</Words>
  <Application>Microsoft Office PowerPoint</Application>
  <PresentationFormat>Custom</PresentationFormat>
  <Paragraphs>55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Arial Narrow</vt:lpstr>
      <vt:lpstr>Calibri</vt:lpstr>
      <vt:lpstr>Calibri Light</vt:lpstr>
      <vt:lpstr>Times New Roman</vt:lpstr>
      <vt:lpstr>Office Theme</vt:lpstr>
      <vt:lpstr>Custom Design</vt:lpstr>
      <vt:lpstr>CYBR 3223 </vt:lpstr>
      <vt:lpstr>Change management</vt:lpstr>
      <vt:lpstr>EFFECTIVE ORGANIZATIONAL CHANGE MANAGEMENT </vt:lpstr>
      <vt:lpstr>More EFFECTIVE ORGANIZATIONAL CHANGE MANAGEMENT </vt:lpstr>
      <vt:lpstr>An 8 Step Process to Change</vt:lpstr>
      <vt:lpstr>Change Control</vt:lpstr>
      <vt:lpstr>Change Control – WHY?</vt:lpstr>
      <vt:lpstr>Change Control HOW?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2022-02-09T22:35:44Z</dcterms:created>
  <dcterms:modified xsi:type="dcterms:W3CDTF">2024-03-15T18:07:49Z</dcterms:modified>
</cp:coreProperties>
</file>