
<file path=[Content_Types].xml><?xml version="1.0" encoding="utf-8"?>
<Types xmlns="http://schemas.openxmlformats.org/package/2006/content-types"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11"/>
  </p:notesMasterIdLst>
  <p:handoutMasterIdLst>
    <p:handoutMasterId r:id="rId12"/>
  </p:handoutMasterIdLst>
  <p:sldIdLst>
    <p:sldId id="282" r:id="rId2"/>
    <p:sldId id="316" r:id="rId3"/>
    <p:sldId id="309" r:id="rId4"/>
    <p:sldId id="284" r:id="rId5"/>
    <p:sldId id="311" r:id="rId6"/>
    <p:sldId id="317" r:id="rId7"/>
    <p:sldId id="318" r:id="rId8"/>
    <p:sldId id="314" r:id="rId9"/>
    <p:sldId id="319" r:id="rId10"/>
  </p:sldIdLst>
  <p:sldSz cx="9144000" cy="6858000" type="screen4x3"/>
  <p:notesSz cx="6858000" cy="9144000"/>
  <p:kinsoku lang="ja-JP" invalStChars="、。，．・：；？！゛゜ヽヾゝゞ々ー’”）〕］｝〉》」』】°‰′″℃￠％ぁぃぅぇぉっゃゅょゎァィゥェォッャュョヮヵヶ!%),.:;?]}｡｣､･ｧｨｩｪｫｬｭｮｯｰﾞﾟ" invalEndChars="‘“（〔［｛〈《「『【￥＄$([\{｢￡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5pPr>
    <a:lvl6pPr marL="2286000" algn="l" defTabSz="914400" rtl="0" eaLnBrk="1" latinLnBrk="0" hangingPunct="1"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6pPr>
    <a:lvl7pPr marL="2743200" algn="l" defTabSz="914400" rtl="0" eaLnBrk="1" latinLnBrk="0" hangingPunct="1"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7pPr>
    <a:lvl8pPr marL="3200400" algn="l" defTabSz="914400" rtl="0" eaLnBrk="1" latinLnBrk="0" hangingPunct="1"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8pPr>
    <a:lvl9pPr marL="3657600" algn="l" defTabSz="914400" rtl="0" eaLnBrk="1" latinLnBrk="0" hangingPunct="1">
      <a:defRPr sz="4400" kern="1200">
        <a:solidFill>
          <a:schemeClr val="tx1"/>
        </a:solidFill>
        <a:latin typeface="Times" pitchFamily="2" charset="0"/>
        <a:ea typeface="ＭＳ Ｐゴシック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CD5D"/>
    <a:srgbClr val="00D15F"/>
    <a:srgbClr val="09873E"/>
    <a:srgbClr val="0B4520"/>
    <a:srgbClr val="0C4E2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9730"/>
    <p:restoredTop sz="94626"/>
  </p:normalViewPr>
  <p:slideViewPr>
    <p:cSldViewPr>
      <p:cViewPr>
        <p:scale>
          <a:sx n="106" d="100"/>
          <a:sy n="106" d="100"/>
        </p:scale>
        <p:origin x="872" y="4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>
            <a:extLst>
              <a:ext uri="{FF2B5EF4-FFF2-40B4-BE49-F238E27FC236}">
                <a16:creationId xmlns:a16="http://schemas.microsoft.com/office/drawing/2014/main" id="{FB8B7611-9A8E-3163-958E-E9514B660583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vert="horz" wrap="square" lIns="90487" tIns="44450" rIns="90487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14339" name="Rectangle 3">
            <a:extLst>
              <a:ext uri="{FF2B5EF4-FFF2-40B4-BE49-F238E27FC236}">
                <a16:creationId xmlns:a16="http://schemas.microsoft.com/office/drawing/2014/main" id="{E7FED77E-B03A-2805-9DDF-96E62BAAC5E9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9350" y="692150"/>
            <a:ext cx="4559300" cy="3416300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charset="0"/>
        <a:ea typeface="ＭＳ Ｐゴシック" panose="020B0600070205080204" pitchFamily="34" charset="-128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charset="0"/>
        <a:ea typeface="ＭＳ Ｐゴシック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charset="0"/>
        <a:ea typeface="ＭＳ Ｐゴシック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charset="0"/>
        <a:ea typeface="ＭＳ Ｐゴシック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" charset="0"/>
        <a:ea typeface="ＭＳ Ｐゴシック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/>
          <p:cNvSpPr>
            <a:spLocks noGrp="1" noChangeArrowheads="1"/>
          </p:cNvSpPr>
          <p:nvPr>
            <p:ph type="sldNum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eaLnBrk="1" hangingPunct="1"/>
            <a:fld id="{C936A2CB-6B0E-D840-8201-A785EADEC8AE}" type="slidenum">
              <a:rPr lang="en-US" sz="1200">
                <a:solidFill>
                  <a:srgbClr val="000000"/>
                </a:solidFill>
                <a:latin typeface="Times New Roman" charset="0"/>
                <a:cs typeface="Arial" charset="0"/>
              </a:rPr>
              <a:pPr eaLnBrk="1" hangingPunct="1"/>
              <a:t>1</a:t>
            </a:fld>
            <a:endParaRPr lang="en-US" sz="1200">
              <a:solidFill>
                <a:srgbClr val="000000"/>
              </a:solidFill>
              <a:latin typeface="Times New Roman" charset="0"/>
              <a:cs typeface="Arial" charset="0"/>
            </a:endParaRPr>
          </a:p>
        </p:txBody>
      </p:sp>
      <p:sp>
        <p:nvSpPr>
          <p:cNvPr id="27651" name="Text Box 1"/>
          <p:cNvSpPr txBox="1">
            <a:spLocks noChangeArrowheads="1"/>
          </p:cNvSpPr>
          <p:nvPr/>
        </p:nvSpPr>
        <p:spPr bwMode="auto">
          <a:xfrm>
            <a:off x="1104900" y="696913"/>
            <a:ext cx="4645025" cy="3484562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endParaRPr lang="en-US" sz="1800"/>
          </a:p>
        </p:txBody>
      </p:sp>
      <p:sp>
        <p:nvSpPr>
          <p:cNvPr id="27652" name="Text Box 2"/>
          <p:cNvSpPr>
            <a:spLocks noGrp="1" noChangeArrowheads="1"/>
          </p:cNvSpPr>
          <p:nvPr>
            <p:ph type="body"/>
          </p:nvPr>
        </p:nvSpPr>
        <p:spPr>
          <a:xfrm>
            <a:off x="914400" y="4414838"/>
            <a:ext cx="5026025" cy="4276725"/>
          </a:xfrm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none" anchor="ctr"/>
          <a:lstStyle/>
          <a:p>
            <a:endParaRPr lang="en-US" dirty="0"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6988746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55E0F2F-2005-1BD5-130C-7B0C8BA7B05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C15C076B-D51D-0A60-3BFA-4D313CB87E5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3DC16275-FCAC-57AC-1727-9EE5A074A19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390377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None/>
            </a:pP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rpG</a:t>
            </a: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! Not for stats. Always student focus</a:t>
            </a: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Was dc for 10+ yrs , campus has evolved a ton!!!  First in family grads… size</a:t>
            </a: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Collaborative not  competitive 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Impetus with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nancy</a:t>
            </a: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/honors/</a:t>
            </a: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Pros cons of small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spsu</a:t>
            </a: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 v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ksu</a:t>
            </a: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Engineers solve problems beyond control with pros and cons with all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Then follow ppt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Peer reviewer idea thank and yet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gunea</a:t>
            </a: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Yet now 1001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Thank 1000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cmte</a:t>
            </a: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 and women and lead by example, societal impact,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moma</a:t>
            </a: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crimm</a:t>
            </a: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Add slide on 1000 student polls and not stealing thunder, maybe Ro recording?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Thank </a:t>
            </a:r>
            <a:r>
              <a:rPr lang="en-US" sz="120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asee</a:t>
            </a: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 benefit of sharing knowledge and building best practices 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Other acoustics research</a:t>
            </a: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buNone/>
            </a:pPr>
            <a:b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200" dirty="0"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120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Multi year project (lol) but…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793387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361075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376F43B-F321-C189-44E6-AF3CEC623B8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B97F49C-3A89-D079-4EF3-9DDE79A705BF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7485DA8-A4E8-206E-D4F8-452BA11E79E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691023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C9F184-5F0A-ECCE-3472-11A38B239B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ABBA4204-B76D-5390-9CF4-485BD48E916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9E0E61D-1B5E-CFC1-9E18-295898B2C039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259000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0CAEDE3-5047-5F4A-6E97-227B2552C53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6141ADA-D870-C4D5-74C6-280C833D420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FCC0BC6-7C60-5CA0-CCD8-9CDF6A61F4D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sz="1200" i="1" dirty="0"/>
              <a:t>Note: Most but not all students “Above 100%” graduate and not all students take my EE 1000.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2943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6EA9F22-3AD3-4D8C-9174-949ECE2BF30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87A1BB1C-00A6-D3C7-1DC1-B98B1C8F4B0F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12E9BE2-253E-CFDA-055F-4BF44FC0F786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823610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AFF6AB08-3962-0816-559C-673E3CB992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>
            <a:extLst>
              <a:ext uri="{FF2B5EF4-FFF2-40B4-BE49-F238E27FC236}">
                <a16:creationId xmlns:a16="http://schemas.microsoft.com/office/drawing/2014/main" id="{F2A595EF-722A-AC9F-C03A-147F3ECBC297}"/>
              </a:ext>
            </a:extLst>
          </p:cNvPr>
          <p:cNvSpPr>
            <a:spLocks noGrp="1" noChangeArrowheads="1"/>
          </p:cNvSpPr>
          <p:nvPr>
            <p:ph type="sldNum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eaLnBrk="1" hangingPunct="1"/>
            <a:fld id="{C936A2CB-6B0E-D840-8201-A785EADEC8AE}" type="slidenum">
              <a:rPr lang="en-US" sz="1200">
                <a:solidFill>
                  <a:srgbClr val="000000"/>
                </a:solidFill>
                <a:latin typeface="Times New Roman" charset="0"/>
                <a:cs typeface="Arial" charset="0"/>
              </a:rPr>
              <a:pPr eaLnBrk="1" hangingPunct="1"/>
              <a:t>9</a:t>
            </a:fld>
            <a:endParaRPr lang="en-US" sz="1200">
              <a:solidFill>
                <a:srgbClr val="000000"/>
              </a:solidFill>
              <a:latin typeface="Times New Roman" charset="0"/>
              <a:cs typeface="Arial" charset="0"/>
            </a:endParaRPr>
          </a:p>
        </p:txBody>
      </p:sp>
      <p:sp>
        <p:nvSpPr>
          <p:cNvPr id="27651" name="Text Box 1">
            <a:extLst>
              <a:ext uri="{FF2B5EF4-FFF2-40B4-BE49-F238E27FC236}">
                <a16:creationId xmlns:a16="http://schemas.microsoft.com/office/drawing/2014/main" id="{543B0F87-7818-858F-2074-BA7EF61FE94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4900" y="696913"/>
            <a:ext cx="4645025" cy="3484562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endParaRPr lang="en-US" sz="1800"/>
          </a:p>
        </p:txBody>
      </p:sp>
      <p:sp>
        <p:nvSpPr>
          <p:cNvPr id="27652" name="Text Box 2">
            <a:extLst>
              <a:ext uri="{FF2B5EF4-FFF2-40B4-BE49-F238E27FC236}">
                <a16:creationId xmlns:a16="http://schemas.microsoft.com/office/drawing/2014/main" id="{B1D825A5-53B5-357D-5642-D7B9E1EE1486}"/>
              </a:ext>
            </a:extLst>
          </p:cNvPr>
          <p:cNvSpPr>
            <a:spLocks noGrp="1" noChangeArrowheads="1"/>
          </p:cNvSpPr>
          <p:nvPr>
            <p:ph type="body"/>
          </p:nvPr>
        </p:nvSpPr>
        <p:spPr>
          <a:xfrm>
            <a:off x="914400" y="4414838"/>
            <a:ext cx="5026025" cy="4276725"/>
          </a:xfrm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none" anchor="ctr"/>
          <a:lstStyle/>
          <a:p>
            <a:endParaRPr lang="en-US" dirty="0"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576777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4972950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86975882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73106026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2402844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4247873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96719679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6454213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466878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7360881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61927787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2735909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45520AE1-028D-98D2-3490-F8145D64DEB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7" tIns="44450" rIns="90487" bIns="4445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6B6A19B3-AD56-55C9-B065-0CFDE827E24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7" tIns="44450" rIns="90487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panose="020B0600070205080204" pitchFamily="34" charset="-128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panose="020B0600070205080204" pitchFamily="34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panose="020B0600070205080204" pitchFamily="34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panose="020B0600070205080204" pitchFamily="34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panose="020B0600070205080204" pitchFamily="34" charset="-128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3200">
          <a:solidFill>
            <a:schemeClr val="tx1"/>
          </a:solidFill>
          <a:latin typeface="+mn-lt"/>
          <a:ea typeface="ＭＳ Ｐゴシック" panose="020B0600070205080204" pitchFamily="34" charset="-128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SzPct val="100000"/>
        <a:buChar char="–"/>
        <a:defRPr sz="2800">
          <a:solidFill>
            <a:schemeClr val="tx1"/>
          </a:solidFill>
          <a:latin typeface="+mn-lt"/>
          <a:ea typeface="ＭＳ Ｐゴシック" charset="-128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400">
          <a:solidFill>
            <a:schemeClr val="tx1"/>
          </a:solidFill>
          <a:latin typeface="+mn-lt"/>
          <a:ea typeface="ＭＳ Ｐゴシック" charset="-128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–"/>
        <a:defRPr sz="2000">
          <a:solidFill>
            <a:schemeClr val="tx1"/>
          </a:solidFill>
          <a:latin typeface="+mn-lt"/>
          <a:ea typeface="ＭＳ Ｐゴシック" charset="-128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chemeClr val="tx1"/>
          </a:solidFill>
          <a:latin typeface="+mn-lt"/>
          <a:ea typeface="ＭＳ Ｐゴシック" charset="-128"/>
        </a:defRPr>
      </a:lvl5pPr>
      <a:lvl6pPr marL="25146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chemeClr val="tx1"/>
          </a:solidFill>
          <a:latin typeface="+mn-lt"/>
          <a:ea typeface="ＭＳ Ｐゴシック" charset="-128"/>
        </a:defRPr>
      </a:lvl6pPr>
      <a:lvl7pPr marL="29718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chemeClr val="tx1"/>
          </a:solidFill>
          <a:latin typeface="+mn-lt"/>
          <a:ea typeface="ＭＳ Ｐゴシック" charset="-128"/>
        </a:defRPr>
      </a:lvl7pPr>
      <a:lvl8pPr marL="34290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chemeClr val="tx1"/>
          </a:solidFill>
          <a:latin typeface="+mn-lt"/>
          <a:ea typeface="ＭＳ Ｐゴシック" charset="-128"/>
        </a:defRPr>
      </a:lvl8pPr>
      <a:lvl9pPr marL="38862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chemeClr val="tx1"/>
          </a:solidFill>
          <a:latin typeface="+mn-lt"/>
          <a:ea typeface="ＭＳ Ｐゴシック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image" Target="../media/image1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image" Target="../media/image1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100000">
                <a:srgbClr val="002060"/>
              </a:gs>
            </a:gsLst>
            <a:lin ang="5400000" scaled="1"/>
          </a:gradFill>
        </p:spPr>
      </p:pic>
      <p:sp>
        <p:nvSpPr>
          <p:cNvPr id="11" name="Rectangle 10"/>
          <p:cNvSpPr/>
          <p:nvPr/>
        </p:nvSpPr>
        <p:spPr>
          <a:xfrm>
            <a:off x="0" y="6542945"/>
            <a:ext cx="9144000" cy="315055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0" y="5976732"/>
            <a:ext cx="3200400" cy="566214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5723" y="1813826"/>
            <a:ext cx="9144005" cy="167209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                        ASEE Montreal 2025</a:t>
            </a:r>
          </a:p>
        </p:txBody>
      </p:sp>
      <p:sp>
        <p:nvSpPr>
          <p:cNvPr id="12" name="Text Box 1"/>
          <p:cNvSpPr txBox="1">
            <a:spLocks noChangeArrowheads="1"/>
          </p:cNvSpPr>
          <p:nvPr/>
        </p:nvSpPr>
        <p:spPr bwMode="auto">
          <a:xfrm>
            <a:off x="5334000" y="1913383"/>
            <a:ext cx="2286000" cy="321806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/>
          <a:lstStyle>
            <a:lvl1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endParaRPr lang="en-US" sz="20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9" name="Rectangle 28"/>
          <p:cNvSpPr/>
          <p:nvPr/>
        </p:nvSpPr>
        <p:spPr>
          <a:xfrm>
            <a:off x="-6" y="1740682"/>
            <a:ext cx="9144004" cy="174254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819" y="3505200"/>
            <a:ext cx="5126606" cy="3054579"/>
          </a:xfrm>
          <a:prstGeom prst="rect">
            <a:avLst/>
          </a:prstGeom>
        </p:spPr>
      </p:pic>
      <p:cxnSp>
        <p:nvCxnSpPr>
          <p:cNvPr id="9" name="Straight Connector 8"/>
          <p:cNvCxnSpPr/>
          <p:nvPr/>
        </p:nvCxnSpPr>
        <p:spPr>
          <a:xfrm>
            <a:off x="-1819" y="3505200"/>
            <a:ext cx="9144001" cy="0"/>
          </a:xfrm>
          <a:prstGeom prst="line">
            <a:avLst/>
          </a:prstGeom>
          <a:ln w="254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 Box 1"/>
          <p:cNvSpPr txBox="1">
            <a:spLocks noChangeArrowheads="1"/>
          </p:cNvSpPr>
          <p:nvPr/>
        </p:nvSpPr>
        <p:spPr bwMode="auto">
          <a:xfrm>
            <a:off x="-51884" y="1925190"/>
            <a:ext cx="3772355" cy="118155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/>
          <a:lstStyle>
            <a:lvl1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Southern Polytechnic College of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Engineering and Engineering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Technology</a:t>
            </a:r>
          </a:p>
        </p:txBody>
      </p:sp>
      <p:cxnSp>
        <p:nvCxnSpPr>
          <p:cNvPr id="34" name="Straight Connector 33"/>
          <p:cNvCxnSpPr/>
          <p:nvPr/>
        </p:nvCxnSpPr>
        <p:spPr>
          <a:xfrm>
            <a:off x="0" y="6553200"/>
            <a:ext cx="9144001" cy="0"/>
          </a:xfrm>
          <a:prstGeom prst="line">
            <a:avLst/>
          </a:prstGeom>
          <a:ln w="22225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TextBox 29"/>
          <p:cNvSpPr txBox="1"/>
          <p:nvPr/>
        </p:nvSpPr>
        <p:spPr>
          <a:xfrm>
            <a:off x="-51884" y="1400154"/>
            <a:ext cx="76718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>
                <a:solidFill>
                  <a:srgbClr val="85DFFF"/>
                </a:solidFill>
              </a:rPr>
              <a:t>0 1 0 0 1 0 0 1 1 1 1 0 0 1 0 0 1 1 0 0 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2" name="Rectangle 31"/>
              <p:cNvSpPr/>
              <p:nvPr/>
            </p:nvSpPr>
            <p:spPr>
              <a:xfrm>
                <a:off x="5710018" y="-14353"/>
                <a:ext cx="2514600" cy="1028743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𝛻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×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𝐸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=−</m:t>
                      </m:r>
                      <m:f>
                        <m:fPr>
                          <m:ctrlP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num>
                        <m:den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𝑡</m:t>
                          </m:r>
                        </m:den>
                      </m:f>
                    </m:oMath>
                  </m:oMathPara>
                </a14:m>
                <a:endParaRPr lang="en-US" sz="1600" i="1" dirty="0">
                  <a:solidFill>
                    <a:srgbClr val="336699"/>
                  </a:solidFill>
                  <a:latin typeface="Cambria Math" panose="020405030504060302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𝛻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×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𝐻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m:rPr>
                          <m:sty m:val="p"/>
                        </m:rPr>
                        <a:rPr lang="el-GR" sz="160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σ</m:t>
                      </m:r>
                      <m:r>
                        <a:rPr lang="en-US" sz="1600" b="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𝐸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+</m:t>
                      </m:r>
                      <m:r>
                        <m:rPr>
                          <m:sty m:val="p"/>
                        </m:rPr>
                        <a:rPr lang="el-GR" sz="160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ε</m:t>
                      </m:r>
                      <m:f>
                        <m:fPr>
                          <m:ctrlP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b="0" i="1" smtClean="0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𝐸</m:t>
                          </m:r>
                        </m:num>
                        <m:den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𝑡</m:t>
                          </m:r>
                        </m:den>
                      </m:f>
                    </m:oMath>
                  </m:oMathPara>
                </a14:m>
                <a:endParaRPr lang="en-US" sz="1600" dirty="0">
                  <a:solidFill>
                    <a:srgbClr val="336699"/>
                  </a:solidFill>
                </a:endParaRPr>
              </a:p>
            </p:txBody>
          </p:sp>
        </mc:Choice>
        <mc:Fallback xmlns="">
          <p:sp>
            <p:nvSpPr>
              <p:cNvPr id="32" name="Rectangle 3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10018" y="-14353"/>
                <a:ext cx="2514600" cy="1028743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 descr="Logo&#10;&#10;Description automatically generated">
            <a:extLst>
              <a:ext uri="{FF2B5EF4-FFF2-40B4-BE49-F238E27FC236}">
                <a16:creationId xmlns:a16="http://schemas.microsoft.com/office/drawing/2014/main" id="{806FD900-C8D2-AA62-641F-50D57631A197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58749" y="99990"/>
            <a:ext cx="3640557" cy="1154714"/>
          </a:xfrm>
          <a:prstGeom prst="rect">
            <a:avLst/>
          </a:prstGeom>
        </p:spPr>
      </p:pic>
      <p:sp>
        <p:nvSpPr>
          <p:cNvPr id="15" name="Rectangle 3">
            <a:extLst>
              <a:ext uri="{FF2B5EF4-FFF2-40B4-BE49-F238E27FC236}">
                <a16:creationId xmlns:a16="http://schemas.microsoft.com/office/drawing/2014/main" id="{74D12776-7576-DD68-1757-A32261ADA6DD}"/>
              </a:ext>
            </a:extLst>
          </p:cNvPr>
          <p:cNvSpPr>
            <a:spLocks noChangeArrowheads="1"/>
          </p:cNvSpPr>
          <p:nvPr/>
        </p:nvSpPr>
        <p:spPr bwMode="auto">
          <a:xfrm>
            <a:off x="838200" y="6478293"/>
            <a:ext cx="7155457" cy="14981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7" tIns="44450" rIns="90487" bIns="44450"/>
          <a:lstStyle>
            <a:lvl1pPr marL="342900" indent="-342900"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1pPr>
            <a:lvl2pPr marL="37931725" indent="-37474525"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2pPr>
            <a:lvl3pPr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3pPr>
            <a:lvl4pPr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4pPr>
            <a:lvl5pPr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9pPr>
          </a:lstStyle>
          <a:p>
            <a:pPr algn="ctr"/>
            <a:endParaRPr lang="en-US" altLang="en-US" sz="2400" dirty="0"/>
          </a:p>
          <a:p>
            <a:pPr algn="ctr"/>
            <a:endParaRPr lang="en-US" altLang="en-US" sz="2400"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3B13CF-FC74-3014-9B40-0876F8CEC87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768D3008-52AE-B6EA-575F-A251B7BA1F34}"/>
              </a:ext>
            </a:extLst>
          </p:cNvPr>
          <p:cNvSpPr txBox="1"/>
          <p:nvPr/>
        </p:nvSpPr>
        <p:spPr>
          <a:xfrm>
            <a:off x="0" y="1530762"/>
            <a:ext cx="9144000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800" dirty="0">
                <a:latin typeface="Arial" panose="020B0604020202020204" pitchFamily="34" charset="0"/>
                <a:cs typeface="Arial" panose="020B0604020202020204" pitchFamily="34" charset="0"/>
              </a:rPr>
              <a:t>A WIP report on Seeking How to Best Enhance Engineering RPG Rates in a Post-Covid World: from alternative grading techniques, to blended modalities of online course delivery, to a newly created common Freshman Intro Course?</a:t>
            </a:r>
          </a:p>
        </p:txBody>
      </p:sp>
      <p:pic>
        <p:nvPicPr>
          <p:cNvPr id="3" name="Picture 2" descr="Logo&#10;&#10;Description automatically generated">
            <a:extLst>
              <a:ext uri="{FF2B5EF4-FFF2-40B4-BE49-F238E27FC236}">
                <a16:creationId xmlns:a16="http://schemas.microsoft.com/office/drawing/2014/main" id="{FFEA0AEE-5925-74AF-1673-0DC8108C303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0" y="216886"/>
            <a:ext cx="3640557" cy="115471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6675093-F319-CAC7-E483-3ED41696CC89}"/>
              </a:ext>
            </a:extLst>
          </p:cNvPr>
          <p:cNvSpPr txBox="1"/>
          <p:nvPr/>
        </p:nvSpPr>
        <p:spPr>
          <a:xfrm>
            <a:off x="1403131" y="5119716"/>
            <a:ext cx="6337738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Southern Polytechnic College of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Engineering and Engineering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Technology</a:t>
            </a:r>
          </a:p>
        </p:txBody>
      </p:sp>
    </p:spTree>
    <p:extLst>
      <p:ext uri="{BB962C8B-B14F-4D97-AF65-F5344CB8AC3E}">
        <p14:creationId xmlns:p14="http://schemas.microsoft.com/office/powerpoint/2010/main" val="298758058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abridged1986SCoTcommercial">
            <a:hlinkClick r:id="" action="ppaction://media"/>
            <a:extLst>
              <a:ext uri="{FF2B5EF4-FFF2-40B4-BE49-F238E27FC236}">
                <a16:creationId xmlns:a16="http://schemas.microsoft.com/office/drawing/2014/main" id="{374E7333-1234-BCC0-5CBF-3573F0A70263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685800" y="2115775"/>
            <a:ext cx="7772400" cy="4376023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4B800F47-72EE-3CAB-614E-43825F658D9F}"/>
              </a:ext>
            </a:extLst>
          </p:cNvPr>
          <p:cNvSpPr txBox="1"/>
          <p:nvPr/>
        </p:nvSpPr>
        <p:spPr>
          <a:xfrm>
            <a:off x="38100" y="139997"/>
            <a:ext cx="90678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Retention (</a:t>
            </a:r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rpG</a:t>
            </a: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!)constantly top of mind?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Is it “consistently” defined or evolving?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Need for more engineering graduates? </a:t>
            </a:r>
          </a:p>
        </p:txBody>
      </p:sp>
    </p:spTree>
    <p:extLst>
      <p:ext uri="{BB962C8B-B14F-4D97-AF65-F5344CB8AC3E}">
        <p14:creationId xmlns:p14="http://schemas.microsoft.com/office/powerpoint/2010/main" val="6933491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5265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15566B0F-9CC9-EC2D-C49F-223F9CBD2161}"/>
              </a:ext>
            </a:extLst>
          </p:cNvPr>
          <p:cNvSpPr txBox="1"/>
          <p:nvPr/>
        </p:nvSpPr>
        <p:spPr>
          <a:xfrm>
            <a:off x="381000" y="1559855"/>
            <a:ext cx="9144000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- Motivation and initial idea incentive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- Explaining the methodology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- Consult with registrar and correlate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   to a plethora of multiyear grade data 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- Preliminary Results</a:t>
            </a:r>
          </a:p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- Conclusions and Best Practices</a:t>
            </a:r>
          </a:p>
          <a:p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Picture 4" descr="Logo&#10;&#10;Description automatically generated">
            <a:extLst>
              <a:ext uri="{FF2B5EF4-FFF2-40B4-BE49-F238E27FC236}">
                <a16:creationId xmlns:a16="http://schemas.microsoft.com/office/drawing/2014/main" id="{B82DBEE2-FE0C-2C4D-1CAA-F873C76B765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0" y="216886"/>
            <a:ext cx="3640557" cy="1154714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2116117-6794-CBFF-5BBC-E31EE8145DE8}"/>
              </a:ext>
            </a:extLst>
          </p:cNvPr>
          <p:cNvSpPr txBox="1"/>
          <p:nvPr/>
        </p:nvSpPr>
        <p:spPr>
          <a:xfrm>
            <a:off x="1403131" y="5131748"/>
            <a:ext cx="6337738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Southern Polytechnic College of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Engineering and Engineering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Technology</a:t>
            </a:r>
          </a:p>
        </p:txBody>
      </p:sp>
    </p:spTree>
    <p:extLst>
      <p:ext uri="{BB962C8B-B14F-4D97-AF65-F5344CB8AC3E}">
        <p14:creationId xmlns:p14="http://schemas.microsoft.com/office/powerpoint/2010/main" val="180741395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8AE34F-0BBA-5253-809A-4EE809E129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D68237F8-B9CD-9E8E-A0AE-5904F0D5DB88}"/>
              </a:ext>
            </a:extLst>
          </p:cNvPr>
          <p:cNvSpPr txBox="1"/>
          <p:nvPr/>
        </p:nvSpPr>
        <p:spPr>
          <a:xfrm>
            <a:off x="36095" y="381000"/>
            <a:ext cx="9312421" cy="703269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>
              <a:buNone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Each of </a:t>
            </a:r>
            <a:r>
              <a:rPr lang="en-US" sz="2800" b="1" u="sng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six</a:t>
            </a: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categories equally weighted all at 20% each</a:t>
            </a:r>
          </a:p>
          <a:p>
            <a:pPr marL="0" marR="0">
              <a:buNone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</a:p>
          <a:p>
            <a:pPr marL="0" marR="0">
              <a:buNone/>
            </a:pPr>
            <a:endParaRPr lang="en-US" sz="5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marR="0" lvl="0" indent="-342900">
              <a:buFont typeface="Times New Roman" panose="02020603050405020304" pitchFamily="18" charset="0"/>
              <a:buChar char="-"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Participation/Attendance/Homework/Readings (D2L)</a:t>
            </a:r>
          </a:p>
          <a:p>
            <a:pPr marL="342900" marR="0" lvl="0" indent="-342900">
              <a:buFont typeface="Times New Roman" panose="02020603050405020304" pitchFamily="18" charset="0"/>
              <a:buChar char="-"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Assignments (Lab Report, Solar DP, Research paper)</a:t>
            </a:r>
          </a:p>
          <a:p>
            <a:pPr marL="342900" marR="0" lvl="0" indent="-342900">
              <a:buFont typeface="Times New Roman" panose="02020603050405020304" pitchFamily="18" charset="0"/>
              <a:buChar char="-"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Quizzes (both in class pop quizzes and online in D2L)</a:t>
            </a:r>
          </a:p>
          <a:p>
            <a:pPr marL="342900" marR="0" lvl="0" indent="-342900">
              <a:buFont typeface="Times New Roman" panose="02020603050405020304" pitchFamily="18" charset="0"/>
              <a:buChar char="-"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Team design </a:t>
            </a:r>
            <a:r>
              <a:rPr lang="en-US" sz="28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p</a:t>
            </a: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rojects (</a:t>
            </a:r>
            <a:r>
              <a:rPr lang="en-US" sz="2800" i="1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multimedia video presentations)</a:t>
            </a:r>
          </a:p>
          <a:p>
            <a:pPr marL="342900" marR="0" lvl="0" indent="-342900">
              <a:buFont typeface="Times New Roman" panose="02020603050405020304" pitchFamily="18" charset="0"/>
              <a:buChar char="-"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Notebook Portfolio to include all of their EE 1000 work</a:t>
            </a:r>
          </a:p>
          <a:p>
            <a:pPr marR="0" lvl="0"/>
            <a:r>
              <a:rPr lang="en-US" sz="28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  </a:t>
            </a: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during semester along with a refined winning résumé</a:t>
            </a:r>
          </a:p>
          <a:p>
            <a:pPr marL="342900" marR="0" lvl="0" indent="-342900">
              <a:buFont typeface="Times New Roman" panose="02020603050405020304" pitchFamily="18" charset="0"/>
              <a:buChar char="-"/>
            </a:pPr>
            <a:r>
              <a:rPr lang="en-US" sz="2800" dirty="0">
                <a:effectLst/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Final Examination </a:t>
            </a:r>
            <a:r>
              <a:rPr lang="en-US" sz="28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(comprehensive and integrating)</a:t>
            </a:r>
          </a:p>
          <a:p>
            <a:pPr marR="0" lvl="0"/>
            <a:endParaRPr lang="en-US" sz="2800" dirty="0"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R="0" lvl="0"/>
            <a:r>
              <a:rPr lang="en-US" sz="2800" i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Only </a:t>
            </a:r>
            <a:r>
              <a:rPr lang="en-US" sz="2800" b="1" i="1" u="sng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89.5</a:t>
            </a:r>
            <a:r>
              <a:rPr lang="en-US" sz="2800" i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out of these </a:t>
            </a:r>
            <a:r>
              <a:rPr lang="en-US" sz="2800" b="1" i="1" u="sng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120</a:t>
            </a:r>
            <a:r>
              <a:rPr lang="en-US" sz="2800" i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possible points required to </a:t>
            </a:r>
          </a:p>
          <a:p>
            <a:pPr marR="0" lvl="0"/>
            <a:r>
              <a:rPr lang="en-US" sz="2800" b="1" i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			EARN the coveted A</a:t>
            </a:r>
            <a:r>
              <a:rPr lang="en-US" sz="2800" i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!</a:t>
            </a:r>
          </a:p>
          <a:p>
            <a:pPr marR="0" lvl="0"/>
            <a:endParaRPr lang="en-US" sz="2800" dirty="0"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R="0" lvl="0"/>
            <a:r>
              <a:rPr lang="en-US" sz="27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Topics include: engineering ethics, design, electrical </a:t>
            </a:r>
          </a:p>
          <a:p>
            <a:pPr marR="0" lvl="0"/>
            <a:r>
              <a:rPr lang="en-US" sz="27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fundamentals, hands on labs and projects, troubleshooting</a:t>
            </a:r>
          </a:p>
          <a:p>
            <a:pPr marR="0" lvl="0"/>
            <a:endParaRPr lang="en-US" sz="28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399526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AB2C031-B9AC-AA93-614E-DF38166B81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E94C3C9-C0CD-26FC-E71E-933A04D7249A}"/>
              </a:ext>
            </a:extLst>
          </p:cNvPr>
          <p:cNvSpPr txBox="1"/>
          <p:nvPr/>
        </p:nvSpPr>
        <p:spPr>
          <a:xfrm>
            <a:off x="3581400" y="381000"/>
            <a:ext cx="5715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u="sng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Preliminary Results</a:t>
            </a:r>
          </a:p>
          <a:p>
            <a:endParaRPr lang="en-US" sz="4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Picture 4" descr="Logo&#10;&#10;Description automatically generated">
            <a:extLst>
              <a:ext uri="{FF2B5EF4-FFF2-40B4-BE49-F238E27FC236}">
                <a16:creationId xmlns:a16="http://schemas.microsoft.com/office/drawing/2014/main" id="{A1F7983C-35C2-760D-396E-3B32D1F07BD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0" y="216886"/>
            <a:ext cx="3640557" cy="1154714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69EF56CC-1C4F-7F54-014B-244E6C2CB380}"/>
              </a:ext>
            </a:extLst>
          </p:cNvPr>
          <p:cNvSpPr txBox="1"/>
          <p:nvPr/>
        </p:nvSpPr>
        <p:spPr>
          <a:xfrm>
            <a:off x="1403131" y="5131748"/>
            <a:ext cx="6337738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Southern Polytechnic College of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Engineering and Engineering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Technology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EB28DF55-B6BE-B75A-F0C7-62A7F26D359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3856" y="2312348"/>
            <a:ext cx="8876288" cy="28194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7E04EEF7-B134-1613-D355-F53A52A89352}"/>
              </a:ext>
            </a:extLst>
          </p:cNvPr>
          <p:cNvSpPr txBox="1"/>
          <p:nvPr/>
        </p:nvSpPr>
        <p:spPr>
          <a:xfrm>
            <a:off x="133856" y="1457253"/>
            <a:ext cx="9102172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Sample of mining the monumental data</a:t>
            </a:r>
          </a:p>
        </p:txBody>
      </p:sp>
    </p:spTree>
    <p:extLst>
      <p:ext uri="{BB962C8B-B14F-4D97-AF65-F5344CB8AC3E}">
        <p14:creationId xmlns:p14="http://schemas.microsoft.com/office/powerpoint/2010/main" val="183894596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8ECFDC4-401C-A396-3F2E-D3788F7B9C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B2BD8CAE-7643-2296-F6DE-B7D59F616DAC}"/>
              </a:ext>
            </a:extLst>
          </p:cNvPr>
          <p:cNvSpPr txBox="1"/>
          <p:nvPr/>
        </p:nvSpPr>
        <p:spPr>
          <a:xfrm>
            <a:off x="3581400" y="381000"/>
            <a:ext cx="5715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u="sng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Preliminary Results</a:t>
            </a:r>
          </a:p>
          <a:p>
            <a:endParaRPr lang="en-US" sz="4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Picture 4" descr="Logo&#10;&#10;Description automatically generated">
            <a:extLst>
              <a:ext uri="{FF2B5EF4-FFF2-40B4-BE49-F238E27FC236}">
                <a16:creationId xmlns:a16="http://schemas.microsoft.com/office/drawing/2014/main" id="{032D7880-502C-2ED0-BB9B-622FBE43908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0" y="216886"/>
            <a:ext cx="3640557" cy="1154714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6CD4B3DD-0E1B-6266-C352-EE2456B80BF9}"/>
              </a:ext>
            </a:extLst>
          </p:cNvPr>
          <p:cNvSpPr txBox="1"/>
          <p:nvPr/>
        </p:nvSpPr>
        <p:spPr>
          <a:xfrm>
            <a:off x="248653" y="5657671"/>
            <a:ext cx="8895347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sz="3600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Southern Polytechnic College of Engineering and Engineering Technology</a:t>
            </a:r>
          </a:p>
        </p:txBody>
      </p:sp>
      <p:pic>
        <p:nvPicPr>
          <p:cNvPr id="3" name="Picture 2" descr="A graph of a student graduating&#10;&#10;AI-generated content may be incorrect.">
            <a:extLst>
              <a:ext uri="{FF2B5EF4-FFF2-40B4-BE49-F238E27FC236}">
                <a16:creationId xmlns:a16="http://schemas.microsoft.com/office/drawing/2014/main" id="{029AD43E-732A-4446-7FEA-416612630F3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474" y="1549781"/>
            <a:ext cx="8839200" cy="41078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009252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B96C337-2706-12CC-1D97-585C02F7886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90CCE86-C11F-D545-B8F0-72D7AC820DD5}"/>
              </a:ext>
            </a:extLst>
          </p:cNvPr>
          <p:cNvSpPr txBox="1"/>
          <p:nvPr/>
        </p:nvSpPr>
        <p:spPr>
          <a:xfrm>
            <a:off x="0" y="-156597"/>
            <a:ext cx="9490098" cy="778674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600" u="sng" dirty="0">
                <a:solidFill>
                  <a:srgbClr val="FFFF00"/>
                </a:solidFill>
              </a:rPr>
              <a:t>Conclusions and Best Practices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Use of online quizzes (3x attempts)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Know even more than just names!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Offer alternative evaluation methods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Extra credit for insightful comments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Peer review of student writing worked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Usability testing among sections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Enhanced sense of place/</a:t>
            </a:r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comraderie</a:t>
            </a: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Involvement in competition teams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Avoid anxiety and accomplish more</a:t>
            </a:r>
          </a:p>
          <a:p>
            <a:pPr marL="571500" indent="-571500">
              <a:buFontTx/>
              <a:buChar char="-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Lead by example with ENGR1000</a:t>
            </a:r>
          </a:p>
          <a:p>
            <a:pPr marL="571500" indent="-571500">
              <a:buFontTx/>
              <a:buChar char="-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0301216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E15CD7-9814-22A3-0625-736936F883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07E7EE15-2BA7-BC07-9CE5-0915756A1EB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100000">
                <a:srgbClr val="002060"/>
              </a:gs>
            </a:gsLst>
            <a:lin ang="5400000" scaled="1"/>
          </a:gradFill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D256003B-66C0-D933-5813-D597AE7F2132}"/>
              </a:ext>
            </a:extLst>
          </p:cNvPr>
          <p:cNvSpPr/>
          <p:nvPr/>
        </p:nvSpPr>
        <p:spPr>
          <a:xfrm>
            <a:off x="0" y="6542945"/>
            <a:ext cx="9144000" cy="315055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88A246F8-1DAC-35F6-FA7A-9BBA682F9441}"/>
              </a:ext>
            </a:extLst>
          </p:cNvPr>
          <p:cNvSpPr/>
          <p:nvPr/>
        </p:nvSpPr>
        <p:spPr>
          <a:xfrm>
            <a:off x="0" y="5976732"/>
            <a:ext cx="3200400" cy="566214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A21534C-A078-6604-1206-C97447214D7B}"/>
              </a:ext>
            </a:extLst>
          </p:cNvPr>
          <p:cNvSpPr/>
          <p:nvPr/>
        </p:nvSpPr>
        <p:spPr>
          <a:xfrm>
            <a:off x="5723" y="1813826"/>
            <a:ext cx="9144005" cy="167209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                        ASEE Montreal 2025</a:t>
            </a:r>
          </a:p>
        </p:txBody>
      </p:sp>
      <p:sp>
        <p:nvSpPr>
          <p:cNvPr id="12" name="Text Box 1">
            <a:extLst>
              <a:ext uri="{FF2B5EF4-FFF2-40B4-BE49-F238E27FC236}">
                <a16:creationId xmlns:a16="http://schemas.microsoft.com/office/drawing/2014/main" id="{4EF69E43-31A0-D855-CBEF-58E500027C5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0" y="1913383"/>
            <a:ext cx="2286000" cy="321806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/>
          <a:lstStyle>
            <a:lvl1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endParaRPr lang="en-US" sz="20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AFA2BE5D-7C8F-6E55-7C88-ACE42BB8F096}"/>
              </a:ext>
            </a:extLst>
          </p:cNvPr>
          <p:cNvSpPr/>
          <p:nvPr/>
        </p:nvSpPr>
        <p:spPr>
          <a:xfrm>
            <a:off x="-6" y="1740682"/>
            <a:ext cx="9144004" cy="174254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2912C37E-6FB8-5265-86C0-BD63060AD54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819" y="3505200"/>
            <a:ext cx="5126606" cy="3054579"/>
          </a:xfrm>
          <a:prstGeom prst="rect">
            <a:avLst/>
          </a:prstGeom>
        </p:spPr>
      </p:pic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9164B26D-B3D5-FC91-355B-4D394C9FDEFA}"/>
              </a:ext>
            </a:extLst>
          </p:cNvPr>
          <p:cNvCxnSpPr/>
          <p:nvPr/>
        </p:nvCxnSpPr>
        <p:spPr>
          <a:xfrm>
            <a:off x="-1819" y="3505200"/>
            <a:ext cx="9144001" cy="0"/>
          </a:xfrm>
          <a:prstGeom prst="line">
            <a:avLst/>
          </a:prstGeom>
          <a:ln w="254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 Box 1">
            <a:extLst>
              <a:ext uri="{FF2B5EF4-FFF2-40B4-BE49-F238E27FC236}">
                <a16:creationId xmlns:a16="http://schemas.microsoft.com/office/drawing/2014/main" id="{19DB904C-B8EB-A0E0-092A-D9DA2299EA9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-51884" y="1925190"/>
            <a:ext cx="3772355" cy="118155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/>
          <a:lstStyle>
            <a:lvl1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2pPr>
            <a:lvl3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3pPr>
            <a:lvl4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4pPr>
            <a:lvl5pPr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bg1"/>
                </a:solidFill>
                <a:latin typeface="Tahoma" charset="0"/>
                <a:ea typeface="ＭＳ Ｐゴシック" charset="0"/>
              </a:defRPr>
            </a:lvl9pPr>
          </a:lstStyle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Southern Polytechnic College of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Engineering and Engineering 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US" dirty="0">
                <a:solidFill>
                  <a:srgbClr val="00CD5D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Technology</a:t>
            </a: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3EADD7C8-ABD6-7C24-012E-7F5A5A40CB72}"/>
              </a:ext>
            </a:extLst>
          </p:cNvPr>
          <p:cNvCxnSpPr/>
          <p:nvPr/>
        </p:nvCxnSpPr>
        <p:spPr>
          <a:xfrm>
            <a:off x="0" y="6553200"/>
            <a:ext cx="9144001" cy="0"/>
          </a:xfrm>
          <a:prstGeom prst="line">
            <a:avLst/>
          </a:prstGeom>
          <a:ln w="22225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TextBox 29">
            <a:extLst>
              <a:ext uri="{FF2B5EF4-FFF2-40B4-BE49-F238E27FC236}">
                <a16:creationId xmlns:a16="http://schemas.microsoft.com/office/drawing/2014/main" id="{2D1EBAD4-C740-55AD-9B66-2C1AAA063E18}"/>
              </a:ext>
            </a:extLst>
          </p:cNvPr>
          <p:cNvSpPr txBox="1"/>
          <p:nvPr/>
        </p:nvSpPr>
        <p:spPr>
          <a:xfrm>
            <a:off x="-51884" y="1400154"/>
            <a:ext cx="76718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>
                <a:solidFill>
                  <a:srgbClr val="85DFFF"/>
                </a:solidFill>
              </a:rPr>
              <a:t>0 1 0 0 1 0 0 1 1 1 1 0 0 1 0 0 1 1 0 0 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2" name="Rectangle 31">
                <a:extLst>
                  <a:ext uri="{FF2B5EF4-FFF2-40B4-BE49-F238E27FC236}">
                    <a16:creationId xmlns:a16="http://schemas.microsoft.com/office/drawing/2014/main" id="{A23C0846-7A44-71FE-DCEF-A9390B38CEC6}"/>
                  </a:ext>
                </a:extLst>
              </p:cNvPr>
              <p:cNvSpPr/>
              <p:nvPr/>
            </p:nvSpPr>
            <p:spPr>
              <a:xfrm>
                <a:off x="5710018" y="-14353"/>
                <a:ext cx="2514600" cy="1028743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𝛻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×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𝐸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=−</m:t>
                      </m:r>
                      <m:f>
                        <m:fPr>
                          <m:ctrlP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num>
                        <m:den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𝑡</m:t>
                          </m:r>
                        </m:den>
                      </m:f>
                    </m:oMath>
                  </m:oMathPara>
                </a14:m>
                <a:endParaRPr lang="en-US" sz="1600" i="1" dirty="0">
                  <a:solidFill>
                    <a:srgbClr val="336699"/>
                  </a:solidFill>
                  <a:latin typeface="Cambria Math" panose="020405030504060302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𝛻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×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𝐻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m:rPr>
                          <m:sty m:val="p"/>
                        </m:rPr>
                        <a:rPr lang="el-GR" sz="160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σ</m:t>
                      </m:r>
                      <m:r>
                        <a:rPr lang="en-US" sz="1600" b="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𝐸</m:t>
                      </m:r>
                      <m:r>
                        <a:rPr lang="en-US" sz="1600" i="1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+</m:t>
                      </m:r>
                      <m:r>
                        <m:rPr>
                          <m:sty m:val="p"/>
                        </m:rPr>
                        <a:rPr lang="el-GR" sz="1600" i="1" smtClean="0">
                          <a:solidFill>
                            <a:srgbClr val="336699"/>
                          </a:solidFill>
                          <a:latin typeface="Cambria Math" panose="02040503050406030204" pitchFamily="18" charset="0"/>
                        </a:rPr>
                        <m:t>ε</m:t>
                      </m:r>
                      <m:f>
                        <m:fPr>
                          <m:ctrlP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b="0" i="1" smtClean="0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𝐸</m:t>
                          </m:r>
                        </m:num>
                        <m:den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𝜕</m:t>
                          </m:r>
                          <m:r>
                            <a:rPr lang="en-US" sz="1600" i="1">
                              <a:solidFill>
                                <a:srgbClr val="336699"/>
                              </a:solidFill>
                              <a:latin typeface="Cambria Math" panose="02040503050406030204" pitchFamily="18" charset="0"/>
                            </a:rPr>
                            <m:t>𝑡</m:t>
                          </m:r>
                        </m:den>
                      </m:f>
                    </m:oMath>
                  </m:oMathPara>
                </a14:m>
                <a:endParaRPr lang="en-US" sz="1600" dirty="0">
                  <a:solidFill>
                    <a:srgbClr val="336699"/>
                  </a:solidFill>
                </a:endParaRPr>
              </a:p>
            </p:txBody>
          </p:sp>
        </mc:Choice>
        <mc:Fallback xmlns="">
          <p:sp>
            <p:nvSpPr>
              <p:cNvPr id="32" name="Rectangle 3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10018" y="-14353"/>
                <a:ext cx="2514600" cy="1028743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 descr="Logo&#10;&#10;Description automatically generated">
            <a:extLst>
              <a:ext uri="{FF2B5EF4-FFF2-40B4-BE49-F238E27FC236}">
                <a16:creationId xmlns:a16="http://schemas.microsoft.com/office/drawing/2014/main" id="{C30D4AAD-144D-C915-D167-353853A0A10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58749" y="99990"/>
            <a:ext cx="3640557" cy="1154714"/>
          </a:xfrm>
          <a:prstGeom prst="rect">
            <a:avLst/>
          </a:prstGeom>
        </p:spPr>
      </p:pic>
      <p:sp>
        <p:nvSpPr>
          <p:cNvPr id="15" name="Rectangle 3">
            <a:extLst>
              <a:ext uri="{FF2B5EF4-FFF2-40B4-BE49-F238E27FC236}">
                <a16:creationId xmlns:a16="http://schemas.microsoft.com/office/drawing/2014/main" id="{A8FEC473-D1FE-DDDC-950C-64EBE3CD8A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838200" y="6478293"/>
            <a:ext cx="7155457" cy="14981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7" tIns="44450" rIns="90487" bIns="44450"/>
          <a:lstStyle>
            <a:lvl1pPr marL="342900" indent="-342900"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1pPr>
            <a:lvl2pPr marL="37931725" indent="-37474525"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2pPr>
            <a:lvl3pPr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3pPr>
            <a:lvl4pPr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4pPr>
            <a:lvl5pPr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Times" pitchFamily="2" charset="0"/>
                <a:ea typeface="ＭＳ Ｐゴシック" panose="020B0600070205080204" pitchFamily="34" charset="-128"/>
              </a:defRPr>
            </a:lvl9pPr>
          </a:lstStyle>
          <a:p>
            <a:pPr algn="ctr"/>
            <a:endParaRPr lang="en-US" altLang="en-US" sz="2400" dirty="0"/>
          </a:p>
          <a:p>
            <a:pPr algn="ctr"/>
            <a:endParaRPr lang="en-US" altLang="en-US" sz="2400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44E3E59-4F8D-EE31-DAE5-9C6D482EEA56}"/>
              </a:ext>
            </a:extLst>
          </p:cNvPr>
          <p:cNvSpPr txBox="1"/>
          <p:nvPr/>
        </p:nvSpPr>
        <p:spPr>
          <a:xfrm>
            <a:off x="5560782" y="3951381"/>
            <a:ext cx="3581400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Questions   </a:t>
            </a:r>
          </a:p>
          <a:p>
            <a:r>
              <a:rPr lang="en-US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 and Feedback?</a:t>
            </a:r>
          </a:p>
        </p:txBody>
      </p:sp>
    </p:spTree>
    <p:extLst>
      <p:ext uri="{BB962C8B-B14F-4D97-AF65-F5344CB8AC3E}">
        <p14:creationId xmlns:p14="http://schemas.microsoft.com/office/powerpoint/2010/main" val="426826555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untitled 2">
  <a:themeElements>
    <a:clrScheme name="">
      <a:dk1>
        <a:srgbClr val="00279F"/>
      </a:dk1>
      <a:lt1>
        <a:srgbClr val="FFFFFF"/>
      </a:lt1>
      <a:dk2>
        <a:srgbClr val="114FFB"/>
      </a:dk2>
      <a:lt2>
        <a:srgbClr val="FAFD00"/>
      </a:lt2>
      <a:accent1>
        <a:srgbClr val="FC0128"/>
      </a:accent1>
      <a:accent2>
        <a:srgbClr val="DC0081"/>
      </a:accent2>
      <a:accent3>
        <a:srgbClr val="AAB2FD"/>
      </a:accent3>
      <a:accent4>
        <a:srgbClr val="DADADA"/>
      </a:accent4>
      <a:accent5>
        <a:srgbClr val="FDAAAC"/>
      </a:accent5>
      <a:accent6>
        <a:srgbClr val="C70074"/>
      </a:accent6>
      <a:hlink>
        <a:srgbClr val="00B7A5"/>
      </a:hlink>
      <a:folHlink>
        <a:srgbClr val="3365FB"/>
      </a:folHlink>
    </a:clrScheme>
    <a:fontScheme name="untitled 2">
      <a:majorFont>
        <a:latin typeface="Times"/>
        <a:ea typeface=""/>
        <a:cs typeface=""/>
      </a:majorFont>
      <a:minorFont>
        <a:latin typeface="Time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4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Times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4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Times" charset="0"/>
          </a:defRPr>
        </a:defPPr>
      </a:lstStyle>
    </a:lnDef>
  </a:objectDefaults>
  <a:extraClrSchemeLst>
    <a:extraClrScheme>
      <a:clrScheme name="untitled 2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untitled 2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untitled 2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untitled 2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untitled 2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untitled 2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untitled 2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Mobile Baby Grand Piano:Applications:Microsoft Office:Microsoft PowerPoint 4:</Template>
  <TotalTime>30192</TotalTime>
  <Pages>11</Pages>
  <Words>561</Words>
  <Application>Microsoft Macintosh PowerPoint</Application>
  <PresentationFormat>On-screen Show (4:3)</PresentationFormat>
  <Paragraphs>92</Paragraphs>
  <Slides>9</Slides>
  <Notes>9</Notes>
  <HiddenSlides>0</HiddenSlides>
  <MMClips>1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5" baseType="lpstr">
      <vt:lpstr>ＭＳ Ｐゴシック</vt:lpstr>
      <vt:lpstr>Arial</vt:lpstr>
      <vt:lpstr>Cambria Math</vt:lpstr>
      <vt:lpstr>Times</vt:lpstr>
      <vt:lpstr>Times New Roman</vt:lpstr>
      <vt:lpstr>untitled 2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Redeemer’s House</dc:title>
  <dc:subject/>
  <dc:creator>Lance Crimm</dc:creator>
  <cp:keywords/>
  <dc:description/>
  <cp:lastModifiedBy>Lance Crimm</cp:lastModifiedBy>
  <cp:revision>125</cp:revision>
  <cp:lastPrinted>2009-04-22T19:24:48Z</cp:lastPrinted>
  <dcterms:created xsi:type="dcterms:W3CDTF">1998-09-15T19:34:53Z</dcterms:created>
  <dcterms:modified xsi:type="dcterms:W3CDTF">2025-06-25T10:19:46Z</dcterms:modified>
</cp:coreProperties>
</file>