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385" r:id="rId2"/>
    <p:sldId id="399" r:id="rId3"/>
    <p:sldId id="383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6" r:id="rId12"/>
    <p:sldId id="393" r:id="rId13"/>
    <p:sldId id="394" r:id="rId14"/>
    <p:sldId id="395" r:id="rId15"/>
    <p:sldId id="398" r:id="rId16"/>
    <p:sldId id="397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E30027-58A0-8045-8FA1-8854C0E95D19}" v="6" dt="2021-12-05T00:28:29.7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26"/>
  </p:normalViewPr>
  <p:slideViewPr>
    <p:cSldViewPr snapToGrid="0" snapToObjects="1">
      <p:cViewPr varScale="1">
        <p:scale>
          <a:sx n="161" d="100"/>
          <a:sy n="161" d="100"/>
        </p:scale>
        <p:origin x="7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96840-DA15-8848-BBE0-2C2E4BE4B1DD}" type="datetimeFigureOut">
              <a:rPr lang="en-US" smtClean="0"/>
              <a:t>12/4/21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B64C5-9D59-FA4B-89DE-C4C7F4429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1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2C83-8DBF-4419-BF96-E281A43FC56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 Security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IT4833/6833</a:t>
            </a:r>
          </a:p>
        </p:txBody>
      </p:sp>
    </p:spTree>
    <p:extLst>
      <p:ext uri="{BB962C8B-B14F-4D97-AF65-F5344CB8AC3E}">
        <p14:creationId xmlns:p14="http://schemas.microsoft.com/office/powerpoint/2010/main" val="1606899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1890C6-9F99-41BB-B0EA-6322FAAFCC31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3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99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874138"/>
            <a:ext cx="2057400" cy="273844"/>
          </a:xfrm>
        </p:spPr>
        <p:txBody>
          <a:bodyPr/>
          <a:lstStyle/>
          <a:p>
            <a:fld id="{02989721-2E5E-A74E-BDA4-3350CBAAF42E}" type="datetimeFigureOut">
              <a:rPr lang="en-US" smtClean="0"/>
              <a:t>12/4/21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874138"/>
            <a:ext cx="30861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874138"/>
            <a:ext cx="2057400" cy="273844"/>
          </a:xfrm>
        </p:spPr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0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12/4/21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41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12/4/21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0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12/4/21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2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12/4/21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4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12/4/21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6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12/4/21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2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12/4/21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2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12/4/21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71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12/4/21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8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12/4/21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8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89721-2E5E-A74E-BDA4-3350CBAAF42E}" type="datetimeFigureOut">
              <a:rPr lang="en-US" smtClean="0"/>
              <a:t>12/4/21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2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12&amp;ved=0ahUKEwizqvSLws7ZAhXiwVQKHR6SDI0QFghpMAs&amp;url=https%3A%2F%2Fedupediapublications.org%2Fjournals%2FIJR%2Farticle%2Fdownload%2F2521%2F2416&amp;usg=AOvVaw2L_BSCuGBIXmTVN2C7JRl9" TargetMode="External"/><Relationship Id="rId2" Type="http://schemas.openxmlformats.org/officeDocument/2006/relationships/hyperlink" Target="https://en.wikipedia.org/wiki/Cellular_networ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Mobile_I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LM 7. Mobile Network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3429000"/>
            <a:ext cx="5543550" cy="1035844"/>
          </a:xfrm>
        </p:spPr>
        <p:txBody>
          <a:bodyPr>
            <a:normAutofit/>
          </a:bodyPr>
          <a:lstStyle/>
          <a:p>
            <a:pPr algn="ctr"/>
            <a:endParaRPr lang="en-US" sz="2175" dirty="0"/>
          </a:p>
          <a:p>
            <a:pPr algn="ctr"/>
            <a:r>
              <a:rPr lang="en-US" sz="2175" dirty="0"/>
              <a:t>Dr. Lei Li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766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 under development</a:t>
            </a:r>
          </a:p>
          <a:p>
            <a:r>
              <a:rPr lang="en-US" dirty="0"/>
              <a:t>Faster data rate</a:t>
            </a:r>
          </a:p>
          <a:p>
            <a:r>
              <a:rPr lang="en-US" dirty="0"/>
              <a:t>Higher connection density</a:t>
            </a:r>
          </a:p>
          <a:p>
            <a:r>
              <a:rPr lang="en-US" dirty="0"/>
              <a:t>Lower latency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07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1G-4G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Comparison of 1G-4G"/>
          <p:cNvPicPr>
            <a:picLocks noChangeAspect="1"/>
          </p:cNvPicPr>
          <p:nvPr/>
        </p:nvPicPr>
        <p:blipFill rotWithShape="1">
          <a:blip r:embed="rId2"/>
          <a:srcRect t="10400"/>
          <a:stretch/>
        </p:blipFill>
        <p:spPr>
          <a:xfrm>
            <a:off x="2171701" y="1543050"/>
            <a:ext cx="4650206" cy="30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42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2G Architecture</a:t>
            </a:r>
          </a:p>
        </p:txBody>
      </p:sp>
      <p:pic>
        <p:nvPicPr>
          <p:cNvPr id="5" name="Content Placeholder 4" descr="2G Architectur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6339" y="1657351"/>
            <a:ext cx="4572000" cy="24642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24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3G Architecture</a:t>
            </a:r>
          </a:p>
        </p:txBody>
      </p:sp>
      <p:pic>
        <p:nvPicPr>
          <p:cNvPr id="5" name="Content Placeholder 4" descr="3G Architectur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3150" y="1771650"/>
            <a:ext cx="4686300" cy="25759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4G LTE Architecture</a:t>
            </a:r>
          </a:p>
        </p:txBody>
      </p:sp>
      <p:pic>
        <p:nvPicPr>
          <p:cNvPr id="5" name="Content Placeholder 4" descr="4G LTE Architectur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0300" y="1428750"/>
            <a:ext cx="3028950" cy="314041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61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 mobile device to move from one network to another while maintaining permanent IP address</a:t>
            </a:r>
          </a:p>
          <a:p>
            <a:r>
              <a:rPr lang="en-US" dirty="0"/>
              <a:t>Mobile IPv4, Mobile IPv6. </a:t>
            </a:r>
          </a:p>
          <a:p>
            <a:r>
              <a:rPr lang="en-US" dirty="0"/>
              <a:t>Seamless and continuous </a:t>
            </a:r>
            <a:r>
              <a:rPr lang="en-US"/>
              <a:t>Internet connectivity.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81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hlinkClick r:id="rId2"/>
              </a:rPr>
              <a:t>https://en.wikipedia.org/wiki/Cellular_network</a:t>
            </a:r>
            <a:r>
              <a:rPr lang="en-US" dirty="0"/>
              <a:t> </a:t>
            </a:r>
          </a:p>
          <a:p>
            <a:r>
              <a:rPr lang="en-US" u="sng" dirty="0">
                <a:hlinkClick r:id="rId3"/>
              </a:rPr>
              <a:t>https://www.google.com/url?sa=t&amp;rct=j&amp;q=&amp;esrc=s&amp;source=web&amp;cd=12&amp;ved=0ahUKEwizqvSLws7ZAhXiwVQKHR6SDI0QFghpMAs&amp;url=https%3A%2F%2Fedupediapublications.org%2Fjournals%2FIJR%2Farticle%2Fdownload%2F2521%2F2416&amp;usg=AOvVaw2L_BSCuGBIXmTVN2C7JRl9</a:t>
            </a:r>
            <a:r>
              <a:rPr lang="en-US" dirty="0"/>
              <a:t>  </a:t>
            </a:r>
          </a:p>
          <a:p>
            <a:r>
              <a:rPr lang="en-US" u="sng" dirty="0">
                <a:hlinkClick r:id="rId4"/>
              </a:rPr>
              <a:t>https://en.wikipedia.org/wiki/Mobile_IP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65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Road Map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2</a:t>
            </a:fld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428750" y="1771650"/>
            <a:ext cx="1299931" cy="40690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391138" y="1771650"/>
            <a:ext cx="1381263" cy="40005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Security Auditing &amp; Risk Analysis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428750" y="2410529"/>
            <a:ext cx="1299931" cy="40004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050" dirty="0">
                <a:solidFill>
                  <a:schemeClr val="tx2"/>
                </a:solidFill>
              </a:rPr>
              <a:t>Evolution of Wireless Network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001166" y="1778508"/>
            <a:ext cx="1409574" cy="40005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WLAN</a:t>
            </a:r>
          </a:p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Security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01166" y="2410529"/>
            <a:ext cx="1409574" cy="4000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90000"/>
              </a:lnSpc>
            </a:pPr>
            <a:r>
              <a:rPr lang="en-US" sz="1050" dirty="0">
                <a:solidFill>
                  <a:schemeClr val="tx2"/>
                </a:solidFill>
              </a:rPr>
              <a:t>WLAN</a:t>
            </a:r>
          </a:p>
          <a:p>
            <a:pPr algn="ctr">
              <a:lnSpc>
                <a:spcPct val="90000"/>
              </a:lnSpc>
            </a:pPr>
            <a:r>
              <a:rPr lang="en-US" sz="1050" dirty="0">
                <a:solidFill>
                  <a:schemeClr val="tx2"/>
                </a:solidFill>
              </a:rPr>
              <a:t>Overview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001166" y="3049406"/>
            <a:ext cx="1409574" cy="4000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050" dirty="0">
                <a:solidFill>
                  <a:schemeClr val="tx2"/>
                </a:solidFill>
              </a:rPr>
              <a:t>WLAN Threats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050" dirty="0">
                <a:solidFill>
                  <a:schemeClr val="tx2"/>
                </a:solidFill>
              </a:rPr>
              <a:t>&amp; Vulnerabilities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428750" y="3049406"/>
            <a:ext cx="1299931" cy="3931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1050" dirty="0">
                <a:solidFill>
                  <a:schemeClr val="tx2"/>
                </a:solidFill>
              </a:rPr>
              <a:t>Infor. Security</a:t>
            </a:r>
          </a:p>
          <a:p>
            <a:pPr algn="ctr"/>
            <a:r>
              <a:rPr lang="en-US" sz="1050" dirty="0">
                <a:solidFill>
                  <a:schemeClr val="tx2"/>
                </a:solidFill>
              </a:rPr>
              <a:t>Essentials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008353" y="3688282"/>
            <a:ext cx="1409574" cy="369368"/>
          </a:xfrm>
          <a:prstGeom prst="rect">
            <a:avLst/>
          </a:prstGeom>
          <a:solidFill>
            <a:srgbClr val="0060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WLAN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Security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008353" y="4296477"/>
            <a:ext cx="1409574" cy="36936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050" dirty="0">
                <a:solidFill>
                  <a:schemeClr val="tx2"/>
                </a:solidFill>
              </a:rPr>
              <a:t>WLAN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050" dirty="0">
                <a:solidFill>
                  <a:schemeClr val="tx2"/>
                </a:solidFill>
              </a:rPr>
              <a:t>Security Tools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709077" y="1771650"/>
            <a:ext cx="1385147" cy="40005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Mobile</a:t>
            </a:r>
          </a:p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Security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709077" y="2408301"/>
            <a:ext cx="1385147" cy="39542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1050" dirty="0">
                <a:solidFill>
                  <a:schemeClr val="tx2"/>
                </a:solidFill>
              </a:rPr>
              <a:t>Mobile Network</a:t>
            </a:r>
          </a:p>
          <a:p>
            <a:pPr algn="ctr"/>
            <a:r>
              <a:rPr lang="en-US" sz="1050" dirty="0">
                <a:solidFill>
                  <a:schemeClr val="tx2"/>
                </a:solidFill>
              </a:rPr>
              <a:t>Overview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708225" y="3049406"/>
            <a:ext cx="1385147" cy="38914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1050" dirty="0">
                <a:solidFill>
                  <a:schemeClr val="tx2"/>
                </a:solidFill>
              </a:rPr>
              <a:t>Cellular Network </a:t>
            </a:r>
          </a:p>
          <a:p>
            <a:pPr algn="ctr"/>
            <a:r>
              <a:rPr lang="en-US" sz="1050" dirty="0">
                <a:solidFill>
                  <a:schemeClr val="tx2"/>
                </a:solidFill>
              </a:rPr>
              <a:t>Security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708225" y="3692326"/>
            <a:ext cx="1385147" cy="35846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050" dirty="0">
                <a:solidFill>
                  <a:schemeClr val="tx2"/>
                </a:solidFill>
              </a:rPr>
              <a:t>Mobile Security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050" dirty="0">
                <a:solidFill>
                  <a:schemeClr val="tx2"/>
                </a:solidFill>
              </a:rPr>
              <a:t>Threats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695184" y="4304564"/>
            <a:ext cx="1385147" cy="35846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050" dirty="0">
                <a:solidFill>
                  <a:schemeClr val="tx2"/>
                </a:solidFill>
              </a:rPr>
              <a:t>Mobile Devices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050" dirty="0">
                <a:solidFill>
                  <a:schemeClr val="tx2"/>
                </a:solidFill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21883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85900" y="1428750"/>
            <a:ext cx="6172200" cy="3371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After this module, a student will be able to:</a:t>
            </a:r>
          </a:p>
          <a:p>
            <a:pPr lvl="0"/>
            <a:r>
              <a:rPr lang="en-US" dirty="0"/>
              <a:t>Describe the basics of cellular network.  </a:t>
            </a:r>
          </a:p>
          <a:p>
            <a:pPr lvl="0"/>
            <a:r>
              <a:rPr lang="en-US" dirty="0"/>
              <a:t>Discuss the evolution of cellular network</a:t>
            </a:r>
          </a:p>
          <a:p>
            <a:pPr lvl="0"/>
            <a:r>
              <a:rPr lang="en-US" dirty="0"/>
              <a:t>Describe 2G, 3G, and 4G cellular network architecture</a:t>
            </a:r>
          </a:p>
          <a:p>
            <a:pPr lvl="0"/>
            <a:r>
              <a:rPr lang="en-US" dirty="0"/>
              <a:t>Discuss mobile IP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82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called mobile network</a:t>
            </a:r>
          </a:p>
          <a:p>
            <a:r>
              <a:rPr lang="en-US" dirty="0"/>
              <a:t>Cellular radio system</a:t>
            </a:r>
          </a:p>
          <a:p>
            <a:pPr lvl="1"/>
            <a:r>
              <a:rPr lang="en-US" dirty="0"/>
              <a:t>Divide a land area into cells</a:t>
            </a:r>
          </a:p>
          <a:p>
            <a:pPr lvl="1"/>
            <a:r>
              <a:rPr lang="en-US" dirty="0"/>
              <a:t>Frequency reuse</a:t>
            </a:r>
          </a:p>
          <a:p>
            <a:r>
              <a:rPr lang="en-US" dirty="0"/>
              <a:t>Mobile device &amp; base station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Cell phone tow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0" y="21717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5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Evolution of Cellular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5</a:t>
            </a:fld>
            <a:endParaRPr lang="en-US"/>
          </a:p>
        </p:txBody>
      </p:sp>
      <p:pic>
        <p:nvPicPr>
          <p:cNvPr id="10" name="Content Placeholder 9" descr="Evolution of Cellular Network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657350"/>
            <a:ext cx="5659066" cy="22288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57752" y="4272534"/>
            <a:ext cx="6229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Image </a:t>
            </a:r>
            <a:r>
              <a:rPr lang="en-US" sz="1350" dirty="0" err="1"/>
              <a:t>source:https</a:t>
            </a:r>
            <a:r>
              <a:rPr lang="en-US" sz="1350" dirty="0"/>
              <a:t>://www.quora.com/What-are-the-differences-between-1G-2G-3G-4G-and-5G</a:t>
            </a:r>
          </a:p>
        </p:txBody>
      </p:sp>
    </p:spTree>
    <p:extLst>
      <p:ext uri="{BB962C8B-B14F-4D97-AF65-F5344CB8AC3E}">
        <p14:creationId xmlns:p14="http://schemas.microsoft.com/office/powerpoint/2010/main" val="1446056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Introduced around 1980’s</a:t>
            </a:r>
          </a:p>
          <a:p>
            <a:r>
              <a:rPr lang="en-US" dirty="0"/>
              <a:t>Analogous techniques</a:t>
            </a:r>
          </a:p>
          <a:p>
            <a:r>
              <a:rPr lang="en-US" dirty="0"/>
              <a:t>Advanced mobile phone system (AMPS)</a:t>
            </a:r>
          </a:p>
          <a:p>
            <a:r>
              <a:rPr lang="en-US" dirty="0"/>
              <a:t>Only for voice communication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23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1990s</a:t>
            </a:r>
          </a:p>
          <a:p>
            <a:r>
              <a:rPr lang="en-US" dirty="0"/>
              <a:t>Digital network</a:t>
            </a:r>
          </a:p>
          <a:p>
            <a:r>
              <a:rPr lang="en-US" dirty="0"/>
              <a:t>GSM/CDMA/Edge</a:t>
            </a:r>
          </a:p>
          <a:p>
            <a:r>
              <a:rPr lang="en-US" dirty="0"/>
              <a:t>Enhanced spectrum efficiency</a:t>
            </a:r>
          </a:p>
          <a:p>
            <a:r>
              <a:rPr lang="en-US" dirty="0"/>
              <a:t>Better data service </a:t>
            </a:r>
          </a:p>
          <a:p>
            <a:pPr lvl="1"/>
            <a:r>
              <a:rPr lang="en-US" dirty="0"/>
              <a:t>Text messaging</a:t>
            </a:r>
          </a:p>
          <a:p>
            <a:pPr lvl="1"/>
            <a:r>
              <a:rPr lang="en-US" dirty="0"/>
              <a:t>Web </a:t>
            </a:r>
            <a:r>
              <a:rPr lang="en-US" dirty="0" err="1"/>
              <a:t>browing</a:t>
            </a:r>
            <a:endParaRPr lang="en-US" dirty="0"/>
          </a:p>
          <a:p>
            <a:r>
              <a:rPr lang="en-US" dirty="0"/>
              <a:t>Roaming between different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2g cell pho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350" y="2274892"/>
            <a:ext cx="857250" cy="164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84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2005</a:t>
            </a:r>
          </a:p>
          <a:p>
            <a:r>
              <a:rPr lang="en-US" dirty="0"/>
              <a:t>Digital network</a:t>
            </a:r>
          </a:p>
          <a:p>
            <a:r>
              <a:rPr lang="en-US" dirty="0"/>
              <a:t>UMTS</a:t>
            </a:r>
          </a:p>
          <a:p>
            <a:r>
              <a:rPr lang="en-US" dirty="0"/>
              <a:t>Features – universal calling, video calling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95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4G -LTE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2011</a:t>
            </a:r>
          </a:p>
          <a:p>
            <a:r>
              <a:rPr lang="en-US" dirty="0"/>
              <a:t>Supporting high speed and high number of users</a:t>
            </a:r>
          </a:p>
          <a:p>
            <a:r>
              <a:rPr lang="en-US" dirty="0"/>
              <a:t>HD video streaming</a:t>
            </a:r>
          </a:p>
          <a:p>
            <a:r>
              <a:rPr lang="en-US" dirty="0"/>
              <a:t>Worldwide roaming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45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360</Words>
  <Application>Microsoft Macintosh PowerPoint</Application>
  <PresentationFormat>On-screen Show (16:9)</PresentationFormat>
  <Paragraphs>103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LM 7. Mobile Network Overview</vt:lpstr>
      <vt:lpstr>Road Map</vt:lpstr>
      <vt:lpstr>Learning Outcomes</vt:lpstr>
      <vt:lpstr>Cellular Network</vt:lpstr>
      <vt:lpstr>Evolution of Cellular Network</vt:lpstr>
      <vt:lpstr>1G</vt:lpstr>
      <vt:lpstr>2G</vt:lpstr>
      <vt:lpstr>3G</vt:lpstr>
      <vt:lpstr>4G -LTE</vt:lpstr>
      <vt:lpstr>5G</vt:lpstr>
      <vt:lpstr>Comparison of 1G-4G</vt:lpstr>
      <vt:lpstr>2G Architecture</vt:lpstr>
      <vt:lpstr>3G Architecture</vt:lpstr>
      <vt:lpstr>4G LTE Architecture</vt:lpstr>
      <vt:lpstr>Mobile IP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Kimundi</dc:creator>
  <cp:lastModifiedBy>Lei Li</cp:lastModifiedBy>
  <cp:revision>3</cp:revision>
  <dcterms:created xsi:type="dcterms:W3CDTF">2019-02-15T21:19:03Z</dcterms:created>
  <dcterms:modified xsi:type="dcterms:W3CDTF">2021-12-05T00:28:51Z</dcterms:modified>
</cp:coreProperties>
</file>