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62" r:id="rId2"/>
    <p:sldId id="364" r:id="rId3"/>
    <p:sldId id="403" r:id="rId4"/>
    <p:sldId id="365" r:id="rId5"/>
    <p:sldId id="400" r:id="rId6"/>
    <p:sldId id="401" r:id="rId7"/>
    <p:sldId id="392" r:id="rId8"/>
    <p:sldId id="393" r:id="rId9"/>
    <p:sldId id="394" r:id="rId10"/>
    <p:sldId id="395" r:id="rId11"/>
    <p:sldId id="396" r:id="rId12"/>
    <p:sldId id="398" r:id="rId13"/>
    <p:sldId id="397" r:id="rId14"/>
    <p:sldId id="399" r:id="rId15"/>
    <p:sldId id="40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30027-58A0-8045-8FA1-8854C0E95D19}" v="8" dt="2021-12-05T00:30:55.710"/>
    <p1510:client id="{6EB6960D-8D87-D34E-94E0-B10E9CEFF05F}" v="3" dt="2021-12-05T03:12:21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5"/>
    <p:restoredTop sz="94626"/>
  </p:normalViewPr>
  <p:slideViewPr>
    <p:cSldViewPr snapToGrid="0" snapToObjects="1">
      <p:cViewPr varScale="1">
        <p:scale>
          <a:sx n="111" d="100"/>
          <a:sy n="111" d="100"/>
        </p:scale>
        <p:origin x="21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 Li" userId="ef082f19-97a4-40f7-8ec1-0e91bb2b2192" providerId="ADAL" clId="{6EB6960D-8D87-D34E-94E0-B10E9CEFF05F}"/>
    <pc:docChg chg="custSel addSld modSld">
      <pc:chgData name="Lei Li" userId="ef082f19-97a4-40f7-8ec1-0e91bb2b2192" providerId="ADAL" clId="{6EB6960D-8D87-D34E-94E0-B10E9CEFF05F}" dt="2021-12-05T03:13:20.112" v="121" actId="1076"/>
      <pc:docMkLst>
        <pc:docMk/>
      </pc:docMkLst>
      <pc:sldChg chg="modSp mod">
        <pc:chgData name="Lei Li" userId="ef082f19-97a4-40f7-8ec1-0e91bb2b2192" providerId="ADAL" clId="{6EB6960D-8D87-D34E-94E0-B10E9CEFF05F}" dt="2021-12-05T03:08:01.393" v="6" actId="1076"/>
        <pc:sldMkLst>
          <pc:docMk/>
          <pc:sldMk cId="2838364742" sldId="364"/>
        </pc:sldMkLst>
        <pc:spChg chg="mod">
          <ac:chgData name="Lei Li" userId="ef082f19-97a4-40f7-8ec1-0e91bb2b2192" providerId="ADAL" clId="{6EB6960D-8D87-D34E-94E0-B10E9CEFF05F}" dt="2021-12-05T03:08:01.393" v="6" actId="1076"/>
          <ac:spMkLst>
            <pc:docMk/>
            <pc:sldMk cId="2838364742" sldId="364"/>
            <ac:spMk id="15363" creationId="{00000000-0000-0000-0000-000000000000}"/>
          </ac:spMkLst>
        </pc:spChg>
      </pc:sldChg>
      <pc:sldChg chg="modSp mod">
        <pc:chgData name="Lei Li" userId="ef082f19-97a4-40f7-8ec1-0e91bb2b2192" providerId="ADAL" clId="{6EB6960D-8D87-D34E-94E0-B10E9CEFF05F}" dt="2021-12-05T03:13:20.112" v="121" actId="1076"/>
        <pc:sldMkLst>
          <pc:docMk/>
          <pc:sldMk cId="3884470866" sldId="394"/>
        </pc:sldMkLst>
        <pc:spChg chg="mod">
          <ac:chgData name="Lei Li" userId="ef082f19-97a4-40f7-8ec1-0e91bb2b2192" providerId="ADAL" clId="{6EB6960D-8D87-D34E-94E0-B10E9CEFF05F}" dt="2021-12-05T03:13:15.648" v="120" actId="1076"/>
          <ac:spMkLst>
            <pc:docMk/>
            <pc:sldMk cId="3884470866" sldId="394"/>
            <ac:spMk id="6" creationId="{91A40986-FDBA-8148-ACE7-1E0C2DD63BD0}"/>
          </ac:spMkLst>
        </pc:spChg>
        <pc:picChg chg="mod">
          <ac:chgData name="Lei Li" userId="ef082f19-97a4-40f7-8ec1-0e91bb2b2192" providerId="ADAL" clId="{6EB6960D-8D87-D34E-94E0-B10E9CEFF05F}" dt="2021-12-05T03:13:20.112" v="121" actId="1076"/>
          <ac:picMkLst>
            <pc:docMk/>
            <pc:sldMk cId="3884470866" sldId="394"/>
            <ac:picMk id="5" creationId="{72A28E2A-F3D3-A64D-A6A4-6D15A48221EE}"/>
          </ac:picMkLst>
        </pc:picChg>
      </pc:sldChg>
      <pc:sldChg chg="addSp delSp modSp new mod">
        <pc:chgData name="Lei Li" userId="ef082f19-97a4-40f7-8ec1-0e91bb2b2192" providerId="ADAL" clId="{6EB6960D-8D87-D34E-94E0-B10E9CEFF05F}" dt="2021-12-05T03:12:34.043" v="118" actId="255"/>
        <pc:sldMkLst>
          <pc:docMk/>
          <pc:sldMk cId="1725541521" sldId="403"/>
        </pc:sldMkLst>
        <pc:spChg chg="mod">
          <ac:chgData name="Lei Li" userId="ef082f19-97a4-40f7-8ec1-0e91bb2b2192" providerId="ADAL" clId="{6EB6960D-8D87-D34E-94E0-B10E9CEFF05F}" dt="2021-12-05T03:10:35.050" v="37" actId="20577"/>
          <ac:spMkLst>
            <pc:docMk/>
            <pc:sldMk cId="1725541521" sldId="403"/>
            <ac:spMk id="2" creationId="{C2D8A1B6-6F0F-3B49-93D7-994B8476FDF8}"/>
          </ac:spMkLst>
        </pc:spChg>
        <pc:spChg chg="del">
          <ac:chgData name="Lei Li" userId="ef082f19-97a4-40f7-8ec1-0e91bb2b2192" providerId="ADAL" clId="{6EB6960D-8D87-D34E-94E0-B10E9CEFF05F}" dt="2021-12-05T03:11:09.488" v="38"/>
          <ac:spMkLst>
            <pc:docMk/>
            <pc:sldMk cId="1725541521" sldId="403"/>
            <ac:spMk id="3" creationId="{E9E53D28-44A8-D146-95F4-A5D171A69489}"/>
          </ac:spMkLst>
        </pc:spChg>
        <pc:spChg chg="add mod">
          <ac:chgData name="Lei Li" userId="ef082f19-97a4-40f7-8ec1-0e91bb2b2192" providerId="ADAL" clId="{6EB6960D-8D87-D34E-94E0-B10E9CEFF05F}" dt="2021-12-05T03:12:34.043" v="118" actId="255"/>
          <ac:spMkLst>
            <pc:docMk/>
            <pc:sldMk cId="1725541521" sldId="403"/>
            <ac:spMk id="6" creationId="{037BD798-AFDF-564A-830C-6D39278758B1}"/>
          </ac:spMkLst>
        </pc:spChg>
        <pc:picChg chg="add mod">
          <ac:chgData name="Lei Li" userId="ef082f19-97a4-40f7-8ec1-0e91bb2b2192" providerId="ADAL" clId="{6EB6960D-8D87-D34E-94E0-B10E9CEFF05F}" dt="2021-12-05T03:11:49.818" v="87" actId="1076"/>
          <ac:picMkLst>
            <pc:docMk/>
            <pc:sldMk cId="1725541521" sldId="403"/>
            <ac:picMk id="5" creationId="{CDD0FFD6-B7D3-5B49-9E76-459ED3C527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6840-DA15-8848-BBE0-2C2E4BE4B1DD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64C5-9D59-FA4B-89DE-C4C7F442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2C83-8DBF-4419-BF96-E281A43FC5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 Security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IT4833/6833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890C6-9F99-41BB-B0EA-6322FAAFCC3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IT4833/6833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Blocks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7F0A-B406-476B-80F3-39D6BB1ECF4F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270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IT4833/6833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Blocks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7F0A-B406-476B-80F3-39D6BB1ECF4F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849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AB244-DB62-426F-8246-81B7A6C8437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4138"/>
            <a:ext cx="2057400" cy="273844"/>
          </a:xfrm>
        </p:spPr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4138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74138"/>
            <a:ext cx="2057400" cy="273844"/>
          </a:xfrm>
        </p:spPr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idbits.com/2010/08/09/apples-ios-security-challenges-and-advantages/" TargetMode="External"/><Relationship Id="rId3" Type="http://schemas.openxmlformats.org/officeDocument/2006/relationships/hyperlink" Target="https://searchmobilecomputing.techtarget.com/tip/Top-five-Android-device-management-security-challenges" TargetMode="External"/><Relationship Id="rId7" Type="http://schemas.openxmlformats.org/officeDocument/2006/relationships/hyperlink" Target="https://www.apple.com/business/docs/iOS_Security_Guide.pdf" TargetMode="External"/><Relationship Id="rId2" Type="http://schemas.openxmlformats.org/officeDocument/2006/relationships/hyperlink" Target="https://source.android.com/secur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rodump.net/android-framework-for-exploitation-afe-an-efficient-framework-for-anroid-exploitation/" TargetMode="External"/><Relationship Id="rId5" Type="http://schemas.openxmlformats.org/officeDocument/2006/relationships/hyperlink" Target="https://geekviews.tech/androrat/" TargetMode="External"/><Relationship Id="rId4" Type="http://schemas.openxmlformats.org/officeDocument/2006/relationships/hyperlink" Target="https://developer.android.com/studio/index.html" TargetMode="External"/><Relationship Id="rId9" Type="http://schemas.openxmlformats.org/officeDocument/2006/relationships/hyperlink" Target="https://digitalguardian.com/blog/ultimate-guide-byod-security-overcoming-challenges-creating-effective-policies-and-mitiga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LM 10. Mobile Device 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429000"/>
            <a:ext cx="5543550" cy="10358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175" dirty="0"/>
              <a:t>IT4833/6833</a:t>
            </a:r>
          </a:p>
          <a:p>
            <a:pPr algn="ctr"/>
            <a:r>
              <a:rPr lang="en-US" sz="2175" dirty="0"/>
              <a:t>Dr. Lei Li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Note: The content of this slides are adapted from La </a:t>
            </a:r>
            <a:r>
              <a:rPr lang="en-US" dirty="0" err="1"/>
              <a:t>Polla</a:t>
            </a:r>
            <a:r>
              <a:rPr lang="en-US" dirty="0"/>
              <a:t> et. al, 2013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Security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security</a:t>
            </a:r>
          </a:p>
          <a:p>
            <a:r>
              <a:rPr lang="en-US" dirty="0"/>
              <a:t>Encryption and data protection</a:t>
            </a:r>
          </a:p>
          <a:p>
            <a:r>
              <a:rPr lang="en-US" dirty="0"/>
              <a:t>App security</a:t>
            </a:r>
          </a:p>
          <a:p>
            <a:r>
              <a:rPr lang="en-US" dirty="0"/>
              <a:t>Network security</a:t>
            </a:r>
          </a:p>
          <a:p>
            <a:r>
              <a:rPr lang="en-US" dirty="0"/>
              <a:t>Apple Pay</a:t>
            </a:r>
          </a:p>
          <a:p>
            <a:r>
              <a:rPr lang="en-US" dirty="0"/>
              <a:t>Internet services</a:t>
            </a:r>
          </a:p>
          <a:p>
            <a:r>
              <a:rPr lang="en-US" dirty="0"/>
              <a:t>Device controls</a:t>
            </a:r>
          </a:p>
          <a:p>
            <a:r>
              <a:rPr lang="en-US" dirty="0"/>
              <a:t>Privacy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7482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Security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processes and the difficulties of maintaining security on multiple platforms (mobile or otherwise) with a common code base</a:t>
            </a:r>
          </a:p>
          <a:p>
            <a:r>
              <a:rPr lang="en-US" dirty="0"/>
              <a:t>Slow to offer patches for known vulnerabilities </a:t>
            </a:r>
          </a:p>
          <a:p>
            <a:r>
              <a:rPr lang="en-US" dirty="0"/>
              <a:t>Patches their own software flaws on different schedules for different platforms</a:t>
            </a:r>
          </a:p>
          <a:p>
            <a:r>
              <a:rPr lang="en-US" dirty="0"/>
              <a:t>Jailbreak of iOS relies on exploitation of security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361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Your Own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Devices at work vs. devices for work</a:t>
            </a:r>
          </a:p>
          <a:p>
            <a:r>
              <a:rPr lang="en-US" dirty="0"/>
              <a:t>Increased employee productivity </a:t>
            </a:r>
          </a:p>
          <a:p>
            <a:r>
              <a:rPr lang="en-US" dirty="0"/>
              <a:t>Greater employee satisfaction</a:t>
            </a:r>
          </a:p>
          <a:p>
            <a:r>
              <a:rPr lang="en-US" dirty="0"/>
              <a:t>Security measures to mitigate the risk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868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BYOD Security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Essential policies</a:t>
            </a:r>
          </a:p>
          <a:p>
            <a:pPr lvl="1" fontAlgn="base"/>
            <a:r>
              <a:rPr lang="en-US" dirty="0"/>
              <a:t>Acceptable use</a:t>
            </a:r>
          </a:p>
          <a:p>
            <a:pPr lvl="1" fontAlgn="base"/>
            <a:r>
              <a:rPr lang="en-US" dirty="0"/>
              <a:t>Minimum required security controls for devices</a:t>
            </a:r>
          </a:p>
          <a:p>
            <a:pPr lvl="1" fontAlgn="base"/>
            <a:r>
              <a:rPr lang="en-US" dirty="0"/>
              <a:t>Company-provided components</a:t>
            </a:r>
          </a:p>
          <a:p>
            <a:pPr lvl="1" fontAlgn="base"/>
            <a:r>
              <a:rPr lang="en-US" dirty="0"/>
              <a:t>Company rights for altering the device</a:t>
            </a:r>
          </a:p>
          <a:p>
            <a:pPr fontAlgn="base"/>
            <a:r>
              <a:rPr lang="en-US" dirty="0"/>
              <a:t>Specifying the permissible device types and establishing a stringent security policy</a:t>
            </a:r>
          </a:p>
          <a:p>
            <a:pPr fontAlgn="base"/>
            <a:r>
              <a:rPr lang="en-US" dirty="0"/>
              <a:t>Outlining ownership of the apps and data</a:t>
            </a:r>
          </a:p>
          <a:p>
            <a:pPr fontAlgn="base"/>
            <a:r>
              <a:rPr lang="en-US" dirty="0"/>
              <a:t>Employee exit</a:t>
            </a:r>
          </a:p>
          <a:p>
            <a:pPr fontAlgn="base"/>
            <a:r>
              <a:rPr lang="en-US" dirty="0"/>
              <a:t>Disclosing risks, labilities, and disclaimers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935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BYOD Security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for data at rest and in transit</a:t>
            </a:r>
          </a:p>
          <a:p>
            <a:r>
              <a:rPr lang="en-US" dirty="0"/>
              <a:t>Application installation control</a:t>
            </a:r>
          </a:p>
          <a:p>
            <a:r>
              <a:rPr lang="en-US" dirty="0"/>
              <a:t>Mobile device management</a:t>
            </a:r>
          </a:p>
          <a:p>
            <a:r>
              <a:rPr lang="en-US" dirty="0"/>
              <a:t>Containerization</a:t>
            </a:r>
          </a:p>
          <a:p>
            <a:r>
              <a:rPr lang="en-US" dirty="0"/>
              <a:t>Blacklisting/whitelisting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769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14B8-8F7E-D846-BE67-0CD3CC1E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97AB-E693-F74B-8133-D5230610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>
                <a:hlinkClick r:id="rId2"/>
              </a:rPr>
              <a:t>https://source.android.com/security/</a:t>
            </a:r>
            <a:r>
              <a:rPr lang="en-US" dirty="0"/>
              <a:t> </a:t>
            </a:r>
          </a:p>
          <a:p>
            <a:r>
              <a:rPr lang="en-US" u="sng" dirty="0">
                <a:hlinkClick r:id="rId3"/>
              </a:rPr>
              <a:t>https://searchmobilecomputing.techtarget.com/tip/Top-five-Android-device-management-security-challenges</a:t>
            </a:r>
            <a:r>
              <a:rPr lang="en-US" dirty="0"/>
              <a:t> </a:t>
            </a:r>
          </a:p>
          <a:p>
            <a:r>
              <a:rPr lang="en-US" dirty="0"/>
              <a:t>Android SDK: </a:t>
            </a:r>
            <a:r>
              <a:rPr lang="en-US" u="sng" dirty="0">
                <a:hlinkClick r:id="rId4"/>
              </a:rPr>
              <a:t>https://developer.android.com/studio/index.html</a:t>
            </a:r>
            <a:r>
              <a:rPr lang="en-US" dirty="0"/>
              <a:t> </a:t>
            </a:r>
          </a:p>
          <a:p>
            <a:r>
              <a:rPr lang="en-US" dirty="0" err="1"/>
              <a:t>AndroRAT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https://geekviews.tech/androrat/</a:t>
            </a:r>
            <a:r>
              <a:rPr lang="en-US" dirty="0"/>
              <a:t> </a:t>
            </a:r>
          </a:p>
          <a:p>
            <a:r>
              <a:rPr lang="en-US" dirty="0"/>
              <a:t>Android Framework for Exploitation: </a:t>
            </a:r>
            <a:r>
              <a:rPr lang="en-US" u="sng" dirty="0">
                <a:hlinkClick r:id="rId6"/>
              </a:rPr>
              <a:t>http://airodump.net/android-framework-for-exploitation-afe-an-efficient-framework-for-anroid-exploitation/</a:t>
            </a:r>
            <a:r>
              <a:rPr lang="en-US" dirty="0"/>
              <a:t> </a:t>
            </a:r>
          </a:p>
          <a:p>
            <a:r>
              <a:rPr lang="en-US" u="sng" dirty="0">
                <a:hlinkClick r:id="rId7"/>
              </a:rPr>
              <a:t>https://www.apple.com/business/docs/iOS_Security_Guide.pdf</a:t>
            </a:r>
            <a:r>
              <a:rPr lang="en-US" dirty="0"/>
              <a:t> </a:t>
            </a:r>
          </a:p>
          <a:p>
            <a:r>
              <a:rPr lang="en-US" u="sng" dirty="0">
                <a:hlinkClick r:id="rId8"/>
              </a:rPr>
              <a:t>https://tidbits.com/2010/08/09/apples-ios-security-challenges-and-advantages/</a:t>
            </a:r>
            <a:r>
              <a:rPr lang="en-US" dirty="0"/>
              <a:t> </a:t>
            </a:r>
          </a:p>
          <a:p>
            <a:r>
              <a:rPr lang="en-US" u="sng" dirty="0">
                <a:hlinkClick r:id="rId9"/>
              </a:rPr>
              <a:t>https://digitalguardian.com/blog/ultimate-guide-byod-security-overcoming-challenges-creating-effective-policies-and-mitigating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7A002-2A20-D24C-B18B-6B3BAC9F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224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928947" y="1112867"/>
            <a:ext cx="6172200" cy="3371850"/>
          </a:xfrm>
        </p:spPr>
        <p:txBody>
          <a:bodyPr>
            <a:normAutofit/>
          </a:bodyPr>
          <a:lstStyle/>
          <a:p>
            <a:r>
              <a:rPr lang="en-US" dirty="0"/>
              <a:t>After this module, student will be able to:</a:t>
            </a:r>
          </a:p>
          <a:p>
            <a:pPr lvl="1"/>
            <a:r>
              <a:rPr lang="en-US" sz="1950" dirty="0"/>
              <a:t>Describe the Google Android security architecture  </a:t>
            </a:r>
          </a:p>
          <a:p>
            <a:pPr lvl="1"/>
            <a:r>
              <a:rPr lang="en-US" sz="1950" dirty="0"/>
              <a:t>Discuss Android security challenges</a:t>
            </a:r>
          </a:p>
          <a:p>
            <a:pPr lvl="1"/>
            <a:r>
              <a:rPr lang="en-US" sz="1950" dirty="0"/>
              <a:t>Discuss the exploitation tools for Android </a:t>
            </a:r>
          </a:p>
          <a:p>
            <a:pPr lvl="1"/>
            <a:r>
              <a:rPr lang="en-US" sz="1950" dirty="0"/>
              <a:t>Describe Apple iOS security architecture </a:t>
            </a:r>
          </a:p>
          <a:p>
            <a:pPr lvl="1"/>
            <a:r>
              <a:rPr lang="en-US" sz="1950" dirty="0"/>
              <a:t>Discuss iOS security challenge</a:t>
            </a:r>
          </a:p>
          <a:p>
            <a:pPr lvl="1"/>
            <a:r>
              <a:rPr lang="en-US" sz="1950" dirty="0"/>
              <a:t>Discuss BYOD and its security implication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A1B6-6F0F-3B49-93D7-994B8476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OS Market Share</a:t>
            </a:r>
          </a:p>
        </p:txBody>
      </p:sp>
      <p:pic>
        <p:nvPicPr>
          <p:cNvPr id="5" name="Content Placeholder 4" descr="Mobile OS Market Share">
            <a:extLst>
              <a:ext uri="{FF2B5EF4-FFF2-40B4-BE49-F238E27FC236}">
                <a16:creationId xmlns:a16="http://schemas.microsoft.com/office/drawing/2014/main" id="{CDD0FFD6-B7D3-5B49-9E76-459ED3C52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672" y="940594"/>
            <a:ext cx="5799665" cy="32623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BD798-AFDF-564A-830C-6D39278758B1}"/>
              </a:ext>
            </a:extLst>
          </p:cNvPr>
          <p:cNvSpPr txBox="1"/>
          <p:nvPr/>
        </p:nvSpPr>
        <p:spPr>
          <a:xfrm>
            <a:off x="497711" y="4352081"/>
            <a:ext cx="61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&amp; image source: https://</a:t>
            </a:r>
            <a:r>
              <a:rPr lang="en-US" sz="1200" dirty="0" err="1"/>
              <a:t>gs.statcounter.com</a:t>
            </a:r>
            <a:r>
              <a:rPr lang="en-US" sz="1200" dirty="0"/>
              <a:t>/</a:t>
            </a:r>
            <a:r>
              <a:rPr lang="en-US" sz="1200" dirty="0" err="1"/>
              <a:t>os</a:t>
            </a:r>
            <a:r>
              <a:rPr lang="en-US" sz="1200" dirty="0"/>
              <a:t>-market-share/mobile/united-states-of-</a:t>
            </a:r>
            <a:r>
              <a:rPr lang="en-US" sz="1200" dirty="0" err="1"/>
              <a:t>america</a:t>
            </a:r>
            <a:r>
              <a:rPr lang="en-US" sz="1200" dirty="0"/>
              <a:t>/#monthly-201101-202111</a:t>
            </a:r>
          </a:p>
        </p:txBody>
      </p:sp>
    </p:spTree>
    <p:extLst>
      <p:ext uri="{BB962C8B-B14F-4D97-AF65-F5344CB8AC3E}">
        <p14:creationId xmlns:p14="http://schemas.microsoft.com/office/powerpoint/2010/main" val="17255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pic>
        <p:nvPicPr>
          <p:cNvPr id="5" name="Picture 4" descr="Android Framework">
            <a:extLst>
              <a:ext uri="{FF2B5EF4-FFF2-40B4-BE49-F238E27FC236}">
                <a16:creationId xmlns:a16="http://schemas.microsoft.com/office/drawing/2014/main" id="{57DF12CC-15F8-344E-BA88-92D5DDE34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3" y="1085850"/>
            <a:ext cx="3190875" cy="3474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32162-5C25-FB45-AC66-9DF377BAA5C9}"/>
              </a:ext>
            </a:extLst>
          </p:cNvPr>
          <p:cNvSpPr txBox="1"/>
          <p:nvPr/>
        </p:nvSpPr>
        <p:spPr>
          <a:xfrm>
            <a:off x="1771650" y="4743450"/>
            <a:ext cx="5314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Image source: https://</a:t>
            </a:r>
            <a:r>
              <a:rPr lang="en-US" sz="1350" dirty="0" err="1"/>
              <a:t>source.android.com</a:t>
            </a:r>
            <a:r>
              <a:rPr lang="en-US" sz="1350" dirty="0"/>
              <a:t>/security/</a:t>
            </a:r>
          </a:p>
        </p:txBody>
      </p:sp>
    </p:spTree>
    <p:extLst>
      <p:ext uri="{BB962C8B-B14F-4D97-AF65-F5344CB8AC3E}">
        <p14:creationId xmlns:p14="http://schemas.microsoft.com/office/powerpoint/2010/main" val="4707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Security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review</a:t>
            </a:r>
          </a:p>
          <a:p>
            <a:r>
              <a:rPr lang="en-US" dirty="0"/>
              <a:t>Penetration testing and code review</a:t>
            </a:r>
          </a:p>
          <a:p>
            <a:r>
              <a:rPr lang="en-US" dirty="0"/>
              <a:t>Open source and community review</a:t>
            </a:r>
          </a:p>
          <a:p>
            <a:r>
              <a:rPr lang="en-US" dirty="0"/>
              <a:t>Incident Response</a:t>
            </a:r>
          </a:p>
          <a:p>
            <a:r>
              <a:rPr lang="en-US" dirty="0"/>
              <a:t>Monthly security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1575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1087-B6CC-4496-8905-C94168811A1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dirty="0">
                <a:latin typeface="Book Antiqua" pitchFamily="28" charset="0"/>
              </a:rPr>
              <a:t>Android Platform Security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485900"/>
            <a:ext cx="6172200" cy="3086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Book Antiqua" pitchFamily="28" charset="0"/>
              </a:rPr>
              <a:t>Robust security at the OS level through the Linux kernel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Book Antiqua" pitchFamily="28" charset="0"/>
              </a:rPr>
              <a:t>Mandatory application sandbox for all applications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Book Antiqua" pitchFamily="28" charset="0"/>
              </a:rPr>
              <a:t>Secure </a:t>
            </a:r>
            <a:r>
              <a:rPr lang="en-US" altLang="en-US" dirty="0" err="1">
                <a:latin typeface="Book Antiqua" pitchFamily="28" charset="0"/>
              </a:rPr>
              <a:t>interprocess</a:t>
            </a:r>
            <a:r>
              <a:rPr lang="en-US" altLang="en-US" dirty="0">
                <a:latin typeface="Book Antiqua" pitchFamily="28" charset="0"/>
              </a:rPr>
              <a:t> communication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Book Antiqua" pitchFamily="28" charset="0"/>
              </a:rPr>
              <a:t>Application signing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Book Antiqua" pitchFamily="28" charset="0"/>
              </a:rPr>
              <a:t>Application-defined and user-granted permissions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Book Antiqua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0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Security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  <a:p>
            <a:r>
              <a:rPr lang="en-US" dirty="0"/>
              <a:t>Malware</a:t>
            </a:r>
          </a:p>
          <a:p>
            <a:r>
              <a:rPr lang="en-US" dirty="0"/>
              <a:t>Management tool selection</a:t>
            </a:r>
          </a:p>
          <a:p>
            <a:r>
              <a:rPr lang="en-US" dirty="0"/>
              <a:t>User behavior</a:t>
            </a:r>
          </a:p>
          <a:p>
            <a:r>
              <a:rPr lang="en-US" dirty="0"/>
              <a:t>Compartmentalization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158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Exploitation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SDK</a:t>
            </a:r>
          </a:p>
          <a:p>
            <a:r>
              <a:rPr lang="en-US" dirty="0" err="1"/>
              <a:t>AdroRAT</a:t>
            </a:r>
            <a:endParaRPr lang="en-US" dirty="0"/>
          </a:p>
          <a:p>
            <a:r>
              <a:rPr lang="en-US" dirty="0"/>
              <a:t>Android framework for exploitation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235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71043"/>
            <a:ext cx="39433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Apple iOS Security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F7C-D062-4129-8EBC-CEC5398787A4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pic>
        <p:nvPicPr>
          <p:cNvPr id="5" name="Picture 4" descr="Apple iOS Security Architecture">
            <a:extLst>
              <a:ext uri="{FF2B5EF4-FFF2-40B4-BE49-F238E27FC236}">
                <a16:creationId xmlns:a16="http://schemas.microsoft.com/office/drawing/2014/main" id="{72A28E2A-F3D3-A64D-A6A4-6D15A482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19087"/>
            <a:ext cx="2190750" cy="450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40986-FDBA-8148-ACE7-1E0C2DD63BD0}"/>
              </a:ext>
            </a:extLst>
          </p:cNvPr>
          <p:cNvSpPr txBox="1"/>
          <p:nvPr/>
        </p:nvSpPr>
        <p:spPr>
          <a:xfrm>
            <a:off x="525201" y="3914666"/>
            <a:ext cx="38290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Image source: https://</a:t>
            </a:r>
            <a:r>
              <a:rPr lang="en-US" sz="1350" dirty="0" err="1"/>
              <a:t>www.apple.com</a:t>
            </a:r>
            <a:r>
              <a:rPr lang="en-US" sz="1350" dirty="0"/>
              <a:t>/business/docs/</a:t>
            </a:r>
            <a:r>
              <a:rPr lang="en-US" sz="1350" dirty="0" err="1"/>
              <a:t>iOS_Security_Guide.pdf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8447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506</Words>
  <Application>Microsoft Macintosh PowerPoint</Application>
  <PresentationFormat>On-screen Show (16:9)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Office Theme</vt:lpstr>
      <vt:lpstr>LM 10. Mobile Device  Security</vt:lpstr>
      <vt:lpstr>Learning Objectives</vt:lpstr>
      <vt:lpstr>Mobile OS Market Share</vt:lpstr>
      <vt:lpstr>Android Framework</vt:lpstr>
      <vt:lpstr>Android Security Program</vt:lpstr>
      <vt:lpstr>Android Platform Security Architecture</vt:lpstr>
      <vt:lpstr>Android Security Challenge</vt:lpstr>
      <vt:lpstr>Android Exploitation Tools</vt:lpstr>
      <vt:lpstr>Apple iOS Security Architecture</vt:lpstr>
      <vt:lpstr>iOS Security Features</vt:lpstr>
      <vt:lpstr>iOS Security Challenges</vt:lpstr>
      <vt:lpstr>Bring Your Own Device</vt:lpstr>
      <vt:lpstr>BYOD Security Policy</vt:lpstr>
      <vt:lpstr>BYOD Security Measures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Lei Li</cp:lastModifiedBy>
  <cp:revision>3</cp:revision>
  <dcterms:created xsi:type="dcterms:W3CDTF">2019-02-15T21:19:03Z</dcterms:created>
  <dcterms:modified xsi:type="dcterms:W3CDTF">2021-12-05T03:13:26Z</dcterms:modified>
</cp:coreProperties>
</file>