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20"/>
  </p:notesMasterIdLst>
  <p:handoutMasterIdLst>
    <p:handoutMasterId r:id="rId21"/>
  </p:handoutMasterIdLst>
  <p:sldIdLst>
    <p:sldId id="362" r:id="rId2"/>
    <p:sldId id="382" r:id="rId3"/>
    <p:sldId id="872" r:id="rId4"/>
    <p:sldId id="874" r:id="rId5"/>
    <p:sldId id="901" r:id="rId6"/>
    <p:sldId id="902" r:id="rId7"/>
    <p:sldId id="903" r:id="rId8"/>
    <p:sldId id="904" r:id="rId9"/>
    <p:sldId id="905" r:id="rId10"/>
    <p:sldId id="907" r:id="rId11"/>
    <p:sldId id="906" r:id="rId12"/>
    <p:sldId id="908" r:id="rId13"/>
    <p:sldId id="909" r:id="rId14"/>
    <p:sldId id="910" r:id="rId15"/>
    <p:sldId id="911" r:id="rId16"/>
    <p:sldId id="912" r:id="rId17"/>
    <p:sldId id="913" r:id="rId18"/>
    <p:sldId id="873" r:id="rId19"/>
  </p:sldIdLst>
  <p:sldSz cx="12192000" cy="6858000"/>
  <p:notesSz cx="6858000" cy="9144000"/>
  <p:defaultTextStyle>
    <a:defPPr>
      <a:defRPr lang="en-US"/>
    </a:defPPr>
    <a:lvl1pPr marL="0" algn="l" defTabSz="914340" rtl="0" eaLnBrk="1" latinLnBrk="0" hangingPunct="1">
      <a:defRPr sz="1800" kern="1200">
        <a:solidFill>
          <a:schemeClr val="tx1"/>
        </a:solidFill>
        <a:latin typeface="+mn-lt"/>
        <a:ea typeface="+mn-ea"/>
        <a:cs typeface="+mn-cs"/>
      </a:defRPr>
    </a:lvl1pPr>
    <a:lvl2pPr marL="457170" algn="l" defTabSz="914340" rtl="0" eaLnBrk="1" latinLnBrk="0" hangingPunct="1">
      <a:defRPr sz="1800" kern="1200">
        <a:solidFill>
          <a:schemeClr val="tx1"/>
        </a:solidFill>
        <a:latin typeface="+mn-lt"/>
        <a:ea typeface="+mn-ea"/>
        <a:cs typeface="+mn-cs"/>
      </a:defRPr>
    </a:lvl2pPr>
    <a:lvl3pPr marL="914340" algn="l" defTabSz="914340" rtl="0" eaLnBrk="1" latinLnBrk="0" hangingPunct="1">
      <a:defRPr sz="1800" kern="1200">
        <a:solidFill>
          <a:schemeClr val="tx1"/>
        </a:solidFill>
        <a:latin typeface="+mn-lt"/>
        <a:ea typeface="+mn-ea"/>
        <a:cs typeface="+mn-cs"/>
      </a:defRPr>
    </a:lvl3pPr>
    <a:lvl4pPr marL="1371511" algn="l" defTabSz="914340" rtl="0" eaLnBrk="1" latinLnBrk="0" hangingPunct="1">
      <a:defRPr sz="1800" kern="1200">
        <a:solidFill>
          <a:schemeClr val="tx1"/>
        </a:solidFill>
        <a:latin typeface="+mn-lt"/>
        <a:ea typeface="+mn-ea"/>
        <a:cs typeface="+mn-cs"/>
      </a:defRPr>
    </a:lvl4pPr>
    <a:lvl5pPr marL="1828681" algn="l" defTabSz="914340" rtl="0" eaLnBrk="1" latinLnBrk="0" hangingPunct="1">
      <a:defRPr sz="1800" kern="1200">
        <a:solidFill>
          <a:schemeClr val="tx1"/>
        </a:solidFill>
        <a:latin typeface="+mn-lt"/>
        <a:ea typeface="+mn-ea"/>
        <a:cs typeface="+mn-cs"/>
      </a:defRPr>
    </a:lvl5pPr>
    <a:lvl6pPr marL="2285852" algn="l" defTabSz="914340" rtl="0" eaLnBrk="1" latinLnBrk="0" hangingPunct="1">
      <a:defRPr sz="1800" kern="1200">
        <a:solidFill>
          <a:schemeClr val="tx1"/>
        </a:solidFill>
        <a:latin typeface="+mn-lt"/>
        <a:ea typeface="+mn-ea"/>
        <a:cs typeface="+mn-cs"/>
      </a:defRPr>
    </a:lvl6pPr>
    <a:lvl7pPr marL="2743021" algn="l" defTabSz="914340" rtl="0" eaLnBrk="1" latinLnBrk="0" hangingPunct="1">
      <a:defRPr sz="1800" kern="1200">
        <a:solidFill>
          <a:schemeClr val="tx1"/>
        </a:solidFill>
        <a:latin typeface="+mn-lt"/>
        <a:ea typeface="+mn-ea"/>
        <a:cs typeface="+mn-cs"/>
      </a:defRPr>
    </a:lvl7pPr>
    <a:lvl8pPr marL="3200193" algn="l" defTabSz="914340" rtl="0" eaLnBrk="1" latinLnBrk="0" hangingPunct="1">
      <a:defRPr sz="1800" kern="1200">
        <a:solidFill>
          <a:schemeClr val="tx1"/>
        </a:solidFill>
        <a:latin typeface="+mn-lt"/>
        <a:ea typeface="+mn-ea"/>
        <a:cs typeface="+mn-cs"/>
      </a:defRPr>
    </a:lvl8pPr>
    <a:lvl9pPr marL="3657363" algn="l" defTabSz="91434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118CE7"/>
    <a:srgbClr val="0E91EE"/>
    <a:srgbClr val="108EE9"/>
    <a:srgbClr val="2B2B2B"/>
    <a:srgbClr val="262626"/>
    <a:srgbClr val="191919"/>
    <a:srgbClr val="9B9B9B"/>
    <a:srgbClr val="A0A0A0"/>
    <a:srgbClr val="7E7E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78980" autoAdjust="0"/>
  </p:normalViewPr>
  <p:slideViewPr>
    <p:cSldViewPr snapToGrid="0" snapToObjects="1">
      <p:cViewPr varScale="1">
        <p:scale>
          <a:sx n="100" d="100"/>
          <a:sy n="100" d="100"/>
        </p:scale>
        <p:origin x="1656" y="160"/>
      </p:cViewPr>
      <p:guideLst>
        <p:guide orient="horz"/>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1890"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D1A594-041B-449E-89BC-5A6CB1F5A9AB}" type="datetimeFigureOut">
              <a:rPr lang="id-ID" smtClean="0"/>
              <a:pPr/>
              <a:t>07/11/21</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DDDC53-01B7-4E0F-8BE2-02DC8C672187}" type="slidenum">
              <a:rPr lang="id-ID" smtClean="0"/>
              <a:pPr/>
              <a:t>‹#›</a:t>
            </a:fld>
            <a:endParaRPr lang="id-ID"/>
          </a:p>
        </p:txBody>
      </p:sp>
    </p:spTree>
    <p:extLst>
      <p:ext uri="{BB962C8B-B14F-4D97-AF65-F5344CB8AC3E}">
        <p14:creationId xmlns:p14="http://schemas.microsoft.com/office/powerpoint/2010/main" val="4171936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3CCC32-3486-46B1-A8B7-921064D8D59D}" type="datetimeFigureOut">
              <a:rPr lang="en-US" smtClean="0"/>
              <a:pPr/>
              <a:t>11/7/21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D1495A-DD81-44F4-9F54-1F39867BF2D9}" type="slidenum">
              <a:rPr lang="en-US" smtClean="0"/>
              <a:pPr/>
              <a:t>‹#›</a:t>
            </a:fld>
            <a:endParaRPr lang="en-US"/>
          </a:p>
        </p:txBody>
      </p:sp>
    </p:spTree>
    <p:extLst>
      <p:ext uri="{BB962C8B-B14F-4D97-AF65-F5344CB8AC3E}">
        <p14:creationId xmlns:p14="http://schemas.microsoft.com/office/powerpoint/2010/main" val="1023919786"/>
      </p:ext>
    </p:extLst>
  </p:cSld>
  <p:clrMap bg1="lt1" tx1="dk1" bg2="lt2" tx2="dk2" accent1="accent1" accent2="accent2" accent3="accent3" accent4="accent4" accent5="accent5" accent6="accent6" hlink="hlink" folHlink="folHlink"/>
  <p:notesStyle>
    <a:lvl1pPr marL="0" algn="l" defTabSz="914340" rtl="0" eaLnBrk="1" latinLnBrk="0" hangingPunct="1">
      <a:defRPr sz="1200" kern="1200">
        <a:solidFill>
          <a:schemeClr val="tx1"/>
        </a:solidFill>
        <a:latin typeface="+mn-lt"/>
        <a:ea typeface="+mn-ea"/>
        <a:cs typeface="+mn-cs"/>
      </a:defRPr>
    </a:lvl1pPr>
    <a:lvl2pPr marL="457170" algn="l" defTabSz="914340" rtl="0" eaLnBrk="1" latinLnBrk="0" hangingPunct="1">
      <a:defRPr sz="1200" kern="1200">
        <a:solidFill>
          <a:schemeClr val="tx1"/>
        </a:solidFill>
        <a:latin typeface="+mn-lt"/>
        <a:ea typeface="+mn-ea"/>
        <a:cs typeface="+mn-cs"/>
      </a:defRPr>
    </a:lvl2pPr>
    <a:lvl3pPr marL="914340" algn="l" defTabSz="914340" rtl="0" eaLnBrk="1" latinLnBrk="0" hangingPunct="1">
      <a:defRPr sz="1200" kern="1200">
        <a:solidFill>
          <a:schemeClr val="tx1"/>
        </a:solidFill>
        <a:latin typeface="+mn-lt"/>
        <a:ea typeface="+mn-ea"/>
        <a:cs typeface="+mn-cs"/>
      </a:defRPr>
    </a:lvl3pPr>
    <a:lvl4pPr marL="1371511" algn="l" defTabSz="914340" rtl="0" eaLnBrk="1" latinLnBrk="0" hangingPunct="1">
      <a:defRPr sz="1200" kern="1200">
        <a:solidFill>
          <a:schemeClr val="tx1"/>
        </a:solidFill>
        <a:latin typeface="+mn-lt"/>
        <a:ea typeface="+mn-ea"/>
        <a:cs typeface="+mn-cs"/>
      </a:defRPr>
    </a:lvl4pPr>
    <a:lvl5pPr marL="1828681" algn="l" defTabSz="914340" rtl="0" eaLnBrk="1" latinLnBrk="0" hangingPunct="1">
      <a:defRPr sz="1200" kern="1200">
        <a:solidFill>
          <a:schemeClr val="tx1"/>
        </a:solidFill>
        <a:latin typeface="+mn-lt"/>
        <a:ea typeface="+mn-ea"/>
        <a:cs typeface="+mn-cs"/>
      </a:defRPr>
    </a:lvl5pPr>
    <a:lvl6pPr marL="2285852" algn="l" defTabSz="914340" rtl="0" eaLnBrk="1" latinLnBrk="0" hangingPunct="1">
      <a:defRPr sz="1200" kern="1200">
        <a:solidFill>
          <a:schemeClr val="tx1"/>
        </a:solidFill>
        <a:latin typeface="+mn-lt"/>
        <a:ea typeface="+mn-ea"/>
        <a:cs typeface="+mn-cs"/>
      </a:defRPr>
    </a:lvl6pPr>
    <a:lvl7pPr marL="2743021" algn="l" defTabSz="914340" rtl="0" eaLnBrk="1" latinLnBrk="0" hangingPunct="1">
      <a:defRPr sz="1200" kern="1200">
        <a:solidFill>
          <a:schemeClr val="tx1"/>
        </a:solidFill>
        <a:latin typeface="+mn-lt"/>
        <a:ea typeface="+mn-ea"/>
        <a:cs typeface="+mn-cs"/>
      </a:defRPr>
    </a:lvl7pPr>
    <a:lvl8pPr marL="3200193" algn="l" defTabSz="914340" rtl="0" eaLnBrk="1" latinLnBrk="0" hangingPunct="1">
      <a:defRPr sz="1200" kern="1200">
        <a:solidFill>
          <a:schemeClr val="tx1"/>
        </a:solidFill>
        <a:latin typeface="+mn-lt"/>
        <a:ea typeface="+mn-ea"/>
        <a:cs typeface="+mn-cs"/>
      </a:defRPr>
    </a:lvl8pPr>
    <a:lvl9pPr marL="3657363" algn="l" defTabSz="91434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912C83-8DBF-4419-BF96-E281A43FC56B}" type="slidenum">
              <a:rPr lang="en-US" smtClean="0"/>
              <a:pPr/>
              <a:t>1</a:t>
            </a:fld>
            <a:endParaRPr lang="en-US"/>
          </a:p>
        </p:txBody>
      </p:sp>
      <p:sp>
        <p:nvSpPr>
          <p:cNvPr id="5" name="Footer Placeholder 4"/>
          <p:cNvSpPr>
            <a:spLocks noGrp="1"/>
          </p:cNvSpPr>
          <p:nvPr>
            <p:ph type="ftr" sz="quarter" idx="11"/>
          </p:nvPr>
        </p:nvSpPr>
        <p:spPr/>
        <p:txBody>
          <a:bodyPr/>
          <a:lstStyle/>
          <a:p>
            <a:r>
              <a:rPr lang="en-US"/>
              <a:t>Wireless Security</a:t>
            </a:r>
          </a:p>
        </p:txBody>
      </p:sp>
      <p:sp>
        <p:nvSpPr>
          <p:cNvPr id="6" name="Header Placeholder 5"/>
          <p:cNvSpPr>
            <a:spLocks noGrp="1"/>
          </p:cNvSpPr>
          <p:nvPr>
            <p:ph type="hdr" sz="quarter" idx="12"/>
          </p:nvPr>
        </p:nvSpPr>
        <p:spPr/>
        <p:txBody>
          <a:bodyPr/>
          <a:lstStyle/>
          <a:p>
            <a:r>
              <a:rPr lang="en-US"/>
              <a:t>IT4833/6833</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D1495A-DD81-44F4-9F54-1F39867BF2D9}" type="slidenum">
              <a:rPr lang="en-US" smtClean="0"/>
              <a:pPr/>
              <a:t>13</a:t>
            </a:fld>
            <a:endParaRPr lang="en-US"/>
          </a:p>
        </p:txBody>
      </p:sp>
    </p:spTree>
    <p:extLst>
      <p:ext uri="{BB962C8B-B14F-4D97-AF65-F5344CB8AC3E}">
        <p14:creationId xmlns:p14="http://schemas.microsoft.com/office/powerpoint/2010/main" val="1006416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r>
              <a:rPr lang="en-US"/>
              <a:t>Edward Jung</a:t>
            </a:r>
            <a:endParaRPr lang="en-US" dirty="0"/>
          </a:p>
        </p:txBody>
      </p:sp>
      <p:sp>
        <p:nvSpPr>
          <p:cNvPr id="19" name="Footer Placeholder 18"/>
          <p:cNvSpPr>
            <a:spLocks noGrp="1"/>
          </p:cNvSpPr>
          <p:nvPr>
            <p:ph type="ftr" sz="quarter" idx="11"/>
          </p:nvPr>
        </p:nvSpPr>
        <p:spPr/>
        <p:txBody>
          <a:bodyPr/>
          <a:lstStyle/>
          <a:p>
            <a:pPr>
              <a:defRPr/>
            </a:pPr>
            <a:r>
              <a:rPr lang="en-US"/>
              <a:t>Building Blocks (I)</a:t>
            </a:r>
            <a:endParaRPr lang="en-US" dirty="0"/>
          </a:p>
        </p:txBody>
      </p:sp>
      <p:sp>
        <p:nvSpPr>
          <p:cNvPr id="27" name="Slide Number Placeholder 26"/>
          <p:cNvSpPr>
            <a:spLocks noGrp="1"/>
          </p:cNvSpPr>
          <p:nvPr>
            <p:ph type="sldNum" sz="quarter" idx="12"/>
          </p:nvPr>
        </p:nvSpPr>
        <p:spPr/>
        <p:txBody>
          <a:bodyPr/>
          <a:lstStyle/>
          <a:p>
            <a:pPr>
              <a:defRPr/>
            </a:pPr>
            <a:fld id="{B88D8728-0CF3-4C78-B5D7-D2FD310DDA37}" type="slidenum">
              <a:rPr lang="en-US" altLang="ko-KR" smtClean="0"/>
              <a:pPr>
                <a:defRPr/>
              </a:pPr>
              <a:t>‹#›</a:t>
            </a:fld>
            <a:endParaRPr lang="en-US" altLang="ko-KR" dirty="0"/>
          </a:p>
        </p:txBody>
      </p:sp>
    </p:spTree>
    <p:extLst>
      <p:ext uri="{BB962C8B-B14F-4D97-AF65-F5344CB8AC3E}">
        <p14:creationId xmlns:p14="http://schemas.microsoft.com/office/powerpoint/2010/main" val="12512104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en-US"/>
              <a:t>Edward Jung</a:t>
            </a:r>
            <a:endParaRPr lang="en-US" dirty="0"/>
          </a:p>
        </p:txBody>
      </p:sp>
      <p:sp>
        <p:nvSpPr>
          <p:cNvPr id="5" name="Footer Placeholder 4"/>
          <p:cNvSpPr>
            <a:spLocks noGrp="1"/>
          </p:cNvSpPr>
          <p:nvPr>
            <p:ph type="ftr" sz="quarter" idx="11"/>
          </p:nvPr>
        </p:nvSpPr>
        <p:spPr/>
        <p:txBody>
          <a:bodyPr/>
          <a:lstStyle/>
          <a:p>
            <a:pPr>
              <a:defRPr/>
            </a:pPr>
            <a:r>
              <a:rPr lang="en-US"/>
              <a:t>Building Blocks (I)</a:t>
            </a:r>
            <a:endParaRPr lang="en-US" dirty="0"/>
          </a:p>
        </p:txBody>
      </p:sp>
      <p:sp>
        <p:nvSpPr>
          <p:cNvPr id="6" name="Slide Number Placeholder 5"/>
          <p:cNvSpPr>
            <a:spLocks noGrp="1"/>
          </p:cNvSpPr>
          <p:nvPr>
            <p:ph type="sldNum" sz="quarter" idx="12"/>
          </p:nvPr>
        </p:nvSpPr>
        <p:spPr/>
        <p:txBody>
          <a:bodyPr/>
          <a:lstStyle/>
          <a:p>
            <a:pPr>
              <a:defRPr/>
            </a:pPr>
            <a:fld id="{DDDCFBC4-1FE0-4CBB-B5EB-D037FD9DE92B}" type="slidenum">
              <a:rPr lang="en-US" altLang="ko-KR" smtClean="0"/>
              <a:pPr>
                <a:defRPr/>
              </a:pPr>
              <a:t>‹#›</a:t>
            </a:fld>
            <a:endParaRPr lang="en-US" altLang="ko-KR" dirty="0"/>
          </a:p>
        </p:txBody>
      </p:sp>
    </p:spTree>
    <p:extLst>
      <p:ext uri="{BB962C8B-B14F-4D97-AF65-F5344CB8AC3E}">
        <p14:creationId xmlns:p14="http://schemas.microsoft.com/office/powerpoint/2010/main" val="3890426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en-US"/>
              <a:t>Edward Jung</a:t>
            </a:r>
            <a:endParaRPr lang="en-US" dirty="0"/>
          </a:p>
        </p:txBody>
      </p:sp>
      <p:sp>
        <p:nvSpPr>
          <p:cNvPr id="5" name="Footer Placeholder 4"/>
          <p:cNvSpPr>
            <a:spLocks noGrp="1"/>
          </p:cNvSpPr>
          <p:nvPr>
            <p:ph type="ftr" sz="quarter" idx="11"/>
          </p:nvPr>
        </p:nvSpPr>
        <p:spPr/>
        <p:txBody>
          <a:bodyPr/>
          <a:lstStyle/>
          <a:p>
            <a:pPr>
              <a:defRPr/>
            </a:pPr>
            <a:r>
              <a:rPr lang="en-US"/>
              <a:t>Building Blocks (I)</a:t>
            </a:r>
            <a:endParaRPr lang="en-US" dirty="0"/>
          </a:p>
        </p:txBody>
      </p:sp>
      <p:sp>
        <p:nvSpPr>
          <p:cNvPr id="6" name="Slide Number Placeholder 5"/>
          <p:cNvSpPr>
            <a:spLocks noGrp="1"/>
          </p:cNvSpPr>
          <p:nvPr>
            <p:ph type="sldNum" sz="quarter" idx="12"/>
          </p:nvPr>
        </p:nvSpPr>
        <p:spPr/>
        <p:txBody>
          <a:bodyPr/>
          <a:lstStyle/>
          <a:p>
            <a:pPr>
              <a:defRPr/>
            </a:pPr>
            <a:fld id="{9471812E-15C2-49E7-AB43-70FA766C1286}" type="slidenum">
              <a:rPr lang="en-US" altLang="ko-KR" smtClean="0"/>
              <a:pPr>
                <a:defRPr/>
              </a:pPr>
              <a:t>‹#›</a:t>
            </a:fld>
            <a:endParaRPr lang="en-US" altLang="ko-KR" dirty="0"/>
          </a:p>
        </p:txBody>
      </p:sp>
    </p:spTree>
    <p:extLst>
      <p:ext uri="{BB962C8B-B14F-4D97-AF65-F5344CB8AC3E}">
        <p14:creationId xmlns:p14="http://schemas.microsoft.com/office/powerpoint/2010/main" val="2443396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0" name="Rounded Rectangle 9"/>
          <p:cNvSpPr/>
          <p:nvPr userDrawn="1"/>
        </p:nvSpPr>
        <p:spPr>
          <a:xfrm>
            <a:off x="11515583" y="6303057"/>
            <a:ext cx="343044" cy="298739"/>
          </a:xfrm>
          <a:prstGeom prst="roundRect">
            <a:avLst>
              <a:gd name="adj" fmla="val 50000"/>
            </a:avLst>
          </a:prstGeom>
          <a:no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1">
              <a:solidFill>
                <a:schemeClr val="bg1">
                  <a:lumMod val="50000"/>
                </a:schemeClr>
              </a:solidFill>
            </a:endParaRPr>
          </a:p>
        </p:txBody>
      </p:sp>
      <p:sp>
        <p:nvSpPr>
          <p:cNvPr id="15" name="Slide Number Placeholder 5"/>
          <p:cNvSpPr>
            <a:spLocks noGrp="1"/>
          </p:cNvSpPr>
          <p:nvPr>
            <p:ph type="sldNum" sz="quarter" idx="12"/>
          </p:nvPr>
        </p:nvSpPr>
        <p:spPr>
          <a:xfrm>
            <a:off x="11471566" y="6257742"/>
            <a:ext cx="431079" cy="389083"/>
          </a:xfrm>
        </p:spPr>
        <p:txBody>
          <a:bodyPr lIns="0" tIns="0" rIns="0" bIns="0"/>
          <a:lstStyle>
            <a:lvl1pPr algn="ctr">
              <a:defRPr sz="1000">
                <a:solidFill>
                  <a:schemeClr val="bg1">
                    <a:lumMod val="50000"/>
                  </a:schemeClr>
                </a:solidFill>
                <a:latin typeface="Roboto Light" panose="02000000000000000000" pitchFamily="2" charset="0"/>
                <a:ea typeface="Roboto Light" panose="02000000000000000000" pitchFamily="2" charset="0"/>
              </a:defRPr>
            </a:lvl1pPr>
          </a:lstStyle>
          <a:p>
            <a:fld id="{FCEE2C88-6C8F-484D-AF69-578F576B1F44}" type="slidenum">
              <a:rPr lang="en-US" smtClean="0"/>
              <a:pPr/>
              <a:t>‹#›</a:t>
            </a:fld>
            <a:endParaRPr lang="en-US" dirty="0"/>
          </a:p>
        </p:txBody>
      </p:sp>
    </p:spTree>
    <p:extLst>
      <p:ext uri="{BB962C8B-B14F-4D97-AF65-F5344CB8AC3E}">
        <p14:creationId xmlns:p14="http://schemas.microsoft.com/office/powerpoint/2010/main" val="1983826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en-US"/>
              <a:t>Edward Jung</a:t>
            </a:r>
            <a:endParaRPr lang="en-US" dirty="0"/>
          </a:p>
        </p:txBody>
      </p:sp>
      <p:sp>
        <p:nvSpPr>
          <p:cNvPr id="5" name="Footer Placeholder 4"/>
          <p:cNvSpPr>
            <a:spLocks noGrp="1"/>
          </p:cNvSpPr>
          <p:nvPr>
            <p:ph type="ftr" sz="quarter" idx="11"/>
          </p:nvPr>
        </p:nvSpPr>
        <p:spPr/>
        <p:txBody>
          <a:bodyPr/>
          <a:lstStyle/>
          <a:p>
            <a:pPr>
              <a:defRPr/>
            </a:pPr>
            <a:r>
              <a:rPr lang="en-US"/>
              <a:t>Building Blocks (I)</a:t>
            </a:r>
            <a:endParaRPr lang="en-US" dirty="0"/>
          </a:p>
        </p:txBody>
      </p:sp>
      <p:sp>
        <p:nvSpPr>
          <p:cNvPr id="6" name="Slide Number Placeholder 5"/>
          <p:cNvSpPr>
            <a:spLocks noGrp="1"/>
          </p:cNvSpPr>
          <p:nvPr>
            <p:ph type="sldNum" sz="quarter" idx="12"/>
          </p:nvPr>
        </p:nvSpPr>
        <p:spPr/>
        <p:txBody>
          <a:bodyPr/>
          <a:lstStyle/>
          <a:p>
            <a:pPr>
              <a:defRPr/>
            </a:pPr>
            <a:fld id="{03E68F7C-D062-4129-8EBC-CEC5398787A4}" type="slidenum">
              <a:rPr lang="en-US" altLang="ko-KR" smtClean="0"/>
              <a:pPr>
                <a:defRPr/>
              </a:pPr>
              <a:t>‹#›</a:t>
            </a:fld>
            <a:endParaRPr lang="en-US" altLang="ko-KR" dirty="0"/>
          </a:p>
        </p:txBody>
      </p:sp>
    </p:spTree>
    <p:extLst>
      <p:ext uri="{BB962C8B-B14F-4D97-AF65-F5344CB8AC3E}">
        <p14:creationId xmlns:p14="http://schemas.microsoft.com/office/powerpoint/2010/main" val="74241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r>
              <a:rPr lang="en-US"/>
              <a:t>Edward Jung</a:t>
            </a:r>
            <a:endParaRPr lang="en-US" dirty="0"/>
          </a:p>
        </p:txBody>
      </p:sp>
      <p:sp>
        <p:nvSpPr>
          <p:cNvPr id="5" name="Footer Placeholder 4"/>
          <p:cNvSpPr>
            <a:spLocks noGrp="1"/>
          </p:cNvSpPr>
          <p:nvPr>
            <p:ph type="ftr" sz="quarter" idx="11"/>
          </p:nvPr>
        </p:nvSpPr>
        <p:spPr/>
        <p:txBody>
          <a:bodyPr/>
          <a:lstStyle/>
          <a:p>
            <a:pPr>
              <a:defRPr/>
            </a:pPr>
            <a:r>
              <a:rPr lang="en-US"/>
              <a:t>Building Blocks (I)</a:t>
            </a:r>
            <a:endParaRPr lang="en-US" dirty="0"/>
          </a:p>
        </p:txBody>
      </p:sp>
      <p:sp>
        <p:nvSpPr>
          <p:cNvPr id="6" name="Slide Number Placeholder 5"/>
          <p:cNvSpPr>
            <a:spLocks noGrp="1"/>
          </p:cNvSpPr>
          <p:nvPr>
            <p:ph type="sldNum" sz="quarter" idx="12"/>
          </p:nvPr>
        </p:nvSpPr>
        <p:spPr/>
        <p:txBody>
          <a:bodyPr/>
          <a:lstStyle/>
          <a:p>
            <a:pPr>
              <a:defRPr/>
            </a:pPr>
            <a:fld id="{F024A490-5766-4EA8-AAEA-902C24B5E29F}" type="slidenum">
              <a:rPr lang="en-US" altLang="ko-KR" smtClean="0"/>
              <a:pPr>
                <a:defRPr/>
              </a:pPr>
              <a:t>‹#›</a:t>
            </a:fld>
            <a:endParaRPr lang="en-US" altLang="ko-KR" dirty="0"/>
          </a:p>
        </p:txBody>
      </p:sp>
    </p:spTree>
    <p:extLst>
      <p:ext uri="{BB962C8B-B14F-4D97-AF65-F5344CB8AC3E}">
        <p14:creationId xmlns:p14="http://schemas.microsoft.com/office/powerpoint/2010/main" val="30951726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r>
              <a:rPr lang="en-US"/>
              <a:t>Edward Jung</a:t>
            </a:r>
            <a:endParaRPr lang="en-US" dirty="0"/>
          </a:p>
        </p:txBody>
      </p:sp>
      <p:sp>
        <p:nvSpPr>
          <p:cNvPr id="6" name="Footer Placeholder 5"/>
          <p:cNvSpPr>
            <a:spLocks noGrp="1"/>
          </p:cNvSpPr>
          <p:nvPr>
            <p:ph type="ftr" sz="quarter" idx="11"/>
          </p:nvPr>
        </p:nvSpPr>
        <p:spPr/>
        <p:txBody>
          <a:bodyPr/>
          <a:lstStyle/>
          <a:p>
            <a:pPr>
              <a:defRPr/>
            </a:pPr>
            <a:r>
              <a:rPr lang="en-US"/>
              <a:t>Building Blocks (I)</a:t>
            </a:r>
            <a:endParaRPr lang="en-US" dirty="0"/>
          </a:p>
        </p:txBody>
      </p:sp>
      <p:sp>
        <p:nvSpPr>
          <p:cNvPr id="7" name="Slide Number Placeholder 6"/>
          <p:cNvSpPr>
            <a:spLocks noGrp="1"/>
          </p:cNvSpPr>
          <p:nvPr>
            <p:ph type="sldNum" sz="quarter" idx="12"/>
          </p:nvPr>
        </p:nvSpPr>
        <p:spPr/>
        <p:txBody>
          <a:bodyPr/>
          <a:lstStyle/>
          <a:p>
            <a:pPr>
              <a:defRPr/>
            </a:pPr>
            <a:fld id="{0A887CF3-2B6E-4B3B-A81B-5DC29AD6E066}" type="slidenum">
              <a:rPr lang="en-US" altLang="ko-KR" smtClean="0"/>
              <a:pPr>
                <a:defRPr/>
              </a:pPr>
              <a:t>‹#›</a:t>
            </a:fld>
            <a:endParaRPr lang="en-US" altLang="ko-KR" dirty="0"/>
          </a:p>
        </p:txBody>
      </p:sp>
    </p:spTree>
    <p:extLst>
      <p:ext uri="{BB962C8B-B14F-4D97-AF65-F5344CB8AC3E}">
        <p14:creationId xmlns:p14="http://schemas.microsoft.com/office/powerpoint/2010/main" val="282923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r>
              <a:rPr lang="en-US"/>
              <a:t>Edward Jung</a:t>
            </a:r>
            <a:endParaRPr lang="en-US" dirty="0"/>
          </a:p>
        </p:txBody>
      </p:sp>
      <p:sp>
        <p:nvSpPr>
          <p:cNvPr id="8" name="Footer Placeholder 7"/>
          <p:cNvSpPr>
            <a:spLocks noGrp="1"/>
          </p:cNvSpPr>
          <p:nvPr>
            <p:ph type="ftr" sz="quarter" idx="11"/>
          </p:nvPr>
        </p:nvSpPr>
        <p:spPr/>
        <p:txBody>
          <a:bodyPr/>
          <a:lstStyle/>
          <a:p>
            <a:pPr>
              <a:defRPr/>
            </a:pPr>
            <a:r>
              <a:rPr lang="en-US"/>
              <a:t>Building Blocks (I)</a:t>
            </a:r>
            <a:endParaRPr lang="en-US" dirty="0"/>
          </a:p>
        </p:txBody>
      </p:sp>
      <p:sp>
        <p:nvSpPr>
          <p:cNvPr id="9" name="Slide Number Placeholder 8"/>
          <p:cNvSpPr>
            <a:spLocks noGrp="1"/>
          </p:cNvSpPr>
          <p:nvPr>
            <p:ph type="sldNum" sz="quarter" idx="12"/>
          </p:nvPr>
        </p:nvSpPr>
        <p:spPr/>
        <p:txBody>
          <a:bodyPr/>
          <a:lstStyle/>
          <a:p>
            <a:pPr>
              <a:defRPr/>
            </a:pPr>
            <a:fld id="{C148F649-E269-4669-99F6-60445BA8F96E}" type="slidenum">
              <a:rPr lang="en-US" altLang="ko-KR" smtClean="0"/>
              <a:pPr>
                <a:defRPr/>
              </a:pPr>
              <a:t>‹#›</a:t>
            </a:fld>
            <a:endParaRPr lang="en-US" altLang="ko-KR" dirty="0"/>
          </a:p>
        </p:txBody>
      </p:sp>
    </p:spTree>
    <p:extLst>
      <p:ext uri="{BB962C8B-B14F-4D97-AF65-F5344CB8AC3E}">
        <p14:creationId xmlns:p14="http://schemas.microsoft.com/office/powerpoint/2010/main" val="285744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r>
              <a:rPr lang="en-US"/>
              <a:t>Edward Jung</a:t>
            </a:r>
            <a:endParaRPr lang="en-US" dirty="0"/>
          </a:p>
        </p:txBody>
      </p:sp>
      <p:sp>
        <p:nvSpPr>
          <p:cNvPr id="4" name="Footer Placeholder 3"/>
          <p:cNvSpPr>
            <a:spLocks noGrp="1"/>
          </p:cNvSpPr>
          <p:nvPr>
            <p:ph type="ftr" sz="quarter" idx="11"/>
          </p:nvPr>
        </p:nvSpPr>
        <p:spPr/>
        <p:txBody>
          <a:bodyPr/>
          <a:lstStyle/>
          <a:p>
            <a:pPr>
              <a:defRPr/>
            </a:pPr>
            <a:r>
              <a:rPr lang="en-US"/>
              <a:t>Building Blocks (I)</a:t>
            </a:r>
            <a:endParaRPr lang="en-US" dirty="0"/>
          </a:p>
        </p:txBody>
      </p:sp>
      <p:sp>
        <p:nvSpPr>
          <p:cNvPr id="5" name="Slide Number Placeholder 4"/>
          <p:cNvSpPr>
            <a:spLocks noGrp="1"/>
          </p:cNvSpPr>
          <p:nvPr>
            <p:ph type="sldNum" sz="quarter" idx="12"/>
          </p:nvPr>
        </p:nvSpPr>
        <p:spPr/>
        <p:txBody>
          <a:bodyPr/>
          <a:lstStyle/>
          <a:p>
            <a:pPr>
              <a:defRPr/>
            </a:pPr>
            <a:fld id="{5CEEC867-6048-4E5F-BC4E-EF4A34607D26}" type="slidenum">
              <a:rPr lang="en-US" altLang="ko-KR" smtClean="0"/>
              <a:pPr>
                <a:defRPr/>
              </a:pPr>
              <a:t>‹#›</a:t>
            </a:fld>
            <a:endParaRPr lang="en-US" altLang="ko-KR" dirty="0"/>
          </a:p>
        </p:txBody>
      </p:sp>
    </p:spTree>
    <p:extLst>
      <p:ext uri="{BB962C8B-B14F-4D97-AF65-F5344CB8AC3E}">
        <p14:creationId xmlns:p14="http://schemas.microsoft.com/office/powerpoint/2010/main" val="4085532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Edward Jung</a:t>
            </a:r>
            <a:endParaRPr lang="en-US" dirty="0"/>
          </a:p>
        </p:txBody>
      </p:sp>
      <p:sp>
        <p:nvSpPr>
          <p:cNvPr id="3" name="Footer Placeholder 2"/>
          <p:cNvSpPr>
            <a:spLocks noGrp="1"/>
          </p:cNvSpPr>
          <p:nvPr>
            <p:ph type="ftr" sz="quarter" idx="11"/>
          </p:nvPr>
        </p:nvSpPr>
        <p:spPr/>
        <p:txBody>
          <a:bodyPr/>
          <a:lstStyle/>
          <a:p>
            <a:pPr>
              <a:defRPr/>
            </a:pPr>
            <a:r>
              <a:rPr lang="en-US"/>
              <a:t>Building Blocks (I)</a:t>
            </a:r>
            <a:endParaRPr lang="en-US" dirty="0"/>
          </a:p>
        </p:txBody>
      </p:sp>
      <p:sp>
        <p:nvSpPr>
          <p:cNvPr id="4" name="Slide Number Placeholder 3"/>
          <p:cNvSpPr>
            <a:spLocks noGrp="1"/>
          </p:cNvSpPr>
          <p:nvPr>
            <p:ph type="sldNum" sz="quarter" idx="12"/>
          </p:nvPr>
        </p:nvSpPr>
        <p:spPr/>
        <p:txBody>
          <a:bodyPr/>
          <a:lstStyle/>
          <a:p>
            <a:pPr>
              <a:defRPr/>
            </a:pPr>
            <a:fld id="{F80B8336-1477-4261-A777-D47FC46CBB3A}" type="slidenum">
              <a:rPr lang="en-US" altLang="ko-KR" smtClean="0"/>
              <a:pPr>
                <a:defRPr/>
              </a:pPr>
              <a:t>‹#›</a:t>
            </a:fld>
            <a:endParaRPr lang="en-US" altLang="ko-KR" dirty="0"/>
          </a:p>
        </p:txBody>
      </p:sp>
    </p:spTree>
    <p:extLst>
      <p:ext uri="{BB962C8B-B14F-4D97-AF65-F5344CB8AC3E}">
        <p14:creationId xmlns:p14="http://schemas.microsoft.com/office/powerpoint/2010/main" val="3865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r>
              <a:rPr lang="en-US"/>
              <a:t>Edward Jung</a:t>
            </a:r>
            <a:endParaRPr lang="en-US" dirty="0"/>
          </a:p>
        </p:txBody>
      </p:sp>
      <p:sp>
        <p:nvSpPr>
          <p:cNvPr id="6" name="Footer Placeholder 5"/>
          <p:cNvSpPr>
            <a:spLocks noGrp="1"/>
          </p:cNvSpPr>
          <p:nvPr>
            <p:ph type="ftr" sz="quarter" idx="11"/>
          </p:nvPr>
        </p:nvSpPr>
        <p:spPr/>
        <p:txBody>
          <a:bodyPr/>
          <a:lstStyle/>
          <a:p>
            <a:pPr>
              <a:defRPr/>
            </a:pPr>
            <a:r>
              <a:rPr lang="en-US"/>
              <a:t>Building Blocks (I)</a:t>
            </a:r>
            <a:endParaRPr lang="en-US" dirty="0"/>
          </a:p>
        </p:txBody>
      </p:sp>
      <p:sp>
        <p:nvSpPr>
          <p:cNvPr id="7" name="Slide Number Placeholder 6"/>
          <p:cNvSpPr>
            <a:spLocks noGrp="1"/>
          </p:cNvSpPr>
          <p:nvPr>
            <p:ph type="sldNum" sz="quarter" idx="12"/>
          </p:nvPr>
        </p:nvSpPr>
        <p:spPr/>
        <p:txBody>
          <a:bodyPr/>
          <a:lstStyle/>
          <a:p>
            <a:pPr>
              <a:defRPr/>
            </a:pPr>
            <a:fld id="{C885D0ED-3F44-4BA9-8170-9ED166AAE6E0}" type="slidenum">
              <a:rPr lang="en-US" altLang="ko-KR" smtClean="0"/>
              <a:pPr>
                <a:defRPr/>
              </a:pPr>
              <a:t>‹#›</a:t>
            </a:fld>
            <a:endParaRPr lang="en-US" altLang="ko-KR" dirty="0"/>
          </a:p>
        </p:txBody>
      </p:sp>
    </p:spTree>
    <p:extLst>
      <p:ext uri="{BB962C8B-B14F-4D97-AF65-F5344CB8AC3E}">
        <p14:creationId xmlns:p14="http://schemas.microsoft.com/office/powerpoint/2010/main" val="3261734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r>
              <a:rPr lang="en-US"/>
              <a:t>Edward Jung</a:t>
            </a:r>
            <a:endParaRPr lang="en-US" dirty="0"/>
          </a:p>
        </p:txBody>
      </p:sp>
      <p:sp>
        <p:nvSpPr>
          <p:cNvPr id="6" name="Footer Placeholder 5"/>
          <p:cNvSpPr>
            <a:spLocks noGrp="1"/>
          </p:cNvSpPr>
          <p:nvPr>
            <p:ph type="ftr" sz="quarter" idx="11"/>
          </p:nvPr>
        </p:nvSpPr>
        <p:spPr/>
        <p:txBody>
          <a:bodyPr/>
          <a:lstStyle/>
          <a:p>
            <a:pPr>
              <a:defRPr/>
            </a:pPr>
            <a:r>
              <a:rPr lang="en-US"/>
              <a:t>Building Blocks (I)</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pPr>
              <a:defRPr/>
            </a:pPr>
            <a:fld id="{93B98072-0725-45D7-810B-F5984ADF26C4}" type="slidenum">
              <a:rPr lang="en-US" altLang="ko-KR" smtClean="0"/>
              <a:pPr>
                <a:defRPr/>
              </a:pPr>
              <a:t>‹#›</a:t>
            </a:fld>
            <a:endParaRPr lang="en-US" altLang="ko-KR"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79281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Edward Jung</a:t>
            </a:r>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Building Blocks (I)</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B2005AAD-677E-4B83-9ED7-45779055CA29}" type="slidenum">
              <a:rPr lang="en-US" altLang="ko-KR" smtClean="0"/>
              <a:pPr>
                <a:defRPr/>
              </a:pPr>
              <a:t>‹#›</a:t>
            </a:fld>
            <a:endParaRPr lang="en-US" altLang="ko-KR"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159150673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a:t>LM1</a:t>
            </a:r>
            <a:r>
              <a:rPr lang="en-US" altLang="zh-CN" dirty="0"/>
              <a:t>1</a:t>
            </a:r>
            <a:r>
              <a:rPr lang="en-US" dirty="0"/>
              <a:t> Cloud Threats &amp; Vulnerabilities</a:t>
            </a:r>
          </a:p>
        </p:txBody>
      </p:sp>
      <p:sp>
        <p:nvSpPr>
          <p:cNvPr id="3" name="Subtitle 2"/>
          <p:cNvSpPr>
            <a:spLocks noGrp="1"/>
          </p:cNvSpPr>
          <p:nvPr>
            <p:ph type="subTitle" idx="1"/>
          </p:nvPr>
        </p:nvSpPr>
        <p:spPr>
          <a:xfrm>
            <a:off x="2209800" y="4572001"/>
            <a:ext cx="7391400" cy="1381125"/>
          </a:xfrm>
        </p:spPr>
        <p:txBody>
          <a:bodyPr>
            <a:normAutofit/>
          </a:bodyPr>
          <a:lstStyle/>
          <a:p>
            <a:pPr algn="ctr"/>
            <a:endParaRPr lang="en-US" sz="2900" dirty="0"/>
          </a:p>
          <a:p>
            <a:pPr algn="ctr"/>
            <a:r>
              <a:rPr lang="en-US" sz="2900" dirty="0"/>
              <a:t>Dr. Liang Zhao</a:t>
            </a:r>
          </a:p>
          <a:p>
            <a:pPr algn="ctr"/>
            <a:endParaRPr lang="en-US" dirty="0"/>
          </a:p>
          <a:p>
            <a:pPr algn="ctr"/>
            <a:endParaRPr lang="en-US" dirty="0"/>
          </a:p>
        </p:txBody>
      </p:sp>
      <p:pic>
        <p:nvPicPr>
          <p:cNvPr id="4" name="Picture 5" descr="j0236337"/>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257801" y="3429001"/>
            <a:ext cx="115252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3990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altLang="zh-CN" sz="4000" dirty="0"/>
              <a:t>Threat</a:t>
            </a:r>
            <a:r>
              <a:rPr lang="zh-CN" altLang="en-US" sz="4000" dirty="0"/>
              <a:t> </a:t>
            </a:r>
            <a:r>
              <a:rPr lang="en-US" altLang="zh-CN" sz="4000" dirty="0"/>
              <a:t>modeling</a:t>
            </a:r>
            <a:endParaRPr lang="en-US" sz="4000" b="1" dirty="0"/>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a:bodyPr>
          <a:lstStyle/>
          <a:p>
            <a:pPr>
              <a:lnSpc>
                <a:spcPct val="100000"/>
              </a:lnSpc>
            </a:pPr>
            <a:r>
              <a:rPr lang="en-US" dirty="0"/>
              <a:t>In the next step, all vulnerabilities need to be detected. Known vulnerabilities can be eliminated and unknown vulnerabilities should be considered to protect system from harm attacks.</a:t>
            </a:r>
          </a:p>
          <a:p>
            <a:pPr>
              <a:lnSpc>
                <a:spcPct val="100000"/>
              </a:lnSpc>
            </a:pPr>
            <a:r>
              <a:rPr lang="en-US" dirty="0"/>
              <a:t>Risk evaluation as a fourth step, presents fair idea to avoid computing environment from threats.</a:t>
            </a:r>
          </a:p>
          <a:p>
            <a:pPr>
              <a:lnSpc>
                <a:spcPct val="100000"/>
              </a:lnSpc>
            </a:pPr>
            <a:r>
              <a:rPr lang="en-US" dirty="0"/>
              <a:t>Threats have been qualified on the base of cost expectancy that is involved restoration and replacement costs.</a:t>
            </a:r>
          </a:p>
          <a:p>
            <a:pPr>
              <a:lnSpc>
                <a:spcPct val="100000"/>
              </a:lnSpc>
            </a:pPr>
            <a:r>
              <a:rPr lang="en-US" dirty="0"/>
              <a:t>In the last step, new vulnerabilities and threats have been identified and post them to forth step for keeping system secure.</a:t>
            </a:r>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10</a:t>
            </a:fld>
            <a:endParaRPr lang="en-US" dirty="0"/>
          </a:p>
        </p:txBody>
      </p:sp>
    </p:spTree>
    <p:extLst>
      <p:ext uri="{BB962C8B-B14F-4D97-AF65-F5344CB8AC3E}">
        <p14:creationId xmlns:p14="http://schemas.microsoft.com/office/powerpoint/2010/main" val="3061995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altLang="zh-CN" sz="4000" dirty="0"/>
              <a:t>Threat</a:t>
            </a:r>
            <a:r>
              <a:rPr lang="zh-CN" altLang="en-US" sz="4000" dirty="0"/>
              <a:t> </a:t>
            </a:r>
            <a:r>
              <a:rPr lang="en-US" altLang="zh-CN" sz="4000" dirty="0"/>
              <a:t>modeling</a:t>
            </a:r>
            <a:r>
              <a:rPr lang="zh-CN" altLang="en-US" sz="4000" dirty="0"/>
              <a:t> </a:t>
            </a:r>
            <a:r>
              <a:rPr lang="en-US" altLang="zh-CN" sz="4000" dirty="0"/>
              <a:t>in pervasive computing paradigm</a:t>
            </a:r>
            <a:r>
              <a:rPr lang="zh-CN" altLang="en-US" sz="4000" dirty="0"/>
              <a:t> </a:t>
            </a:r>
            <a:endParaRPr lang="en-US" sz="4000" b="1"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11</a:t>
            </a:fld>
            <a:endParaRPr lang="en-US" dirty="0"/>
          </a:p>
        </p:txBody>
      </p:sp>
      <p:pic>
        <p:nvPicPr>
          <p:cNvPr id="8" name="Content Placeholder 7" descr="Diagram&#10;&#10;Description automatically generated">
            <a:extLst>
              <a:ext uri="{FF2B5EF4-FFF2-40B4-BE49-F238E27FC236}">
                <a16:creationId xmlns:a16="http://schemas.microsoft.com/office/drawing/2014/main" id="{C055363B-BA0D-2542-80F1-010EA751EB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4900" y="1929980"/>
            <a:ext cx="5245100" cy="4707559"/>
          </a:xfrm>
        </p:spPr>
      </p:pic>
    </p:spTree>
    <p:extLst>
      <p:ext uri="{BB962C8B-B14F-4D97-AF65-F5344CB8AC3E}">
        <p14:creationId xmlns:p14="http://schemas.microsoft.com/office/powerpoint/2010/main" val="390192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a:xfrm>
            <a:off x="609600" y="1159668"/>
            <a:ext cx="10972800" cy="1143000"/>
          </a:xfrm>
        </p:spPr>
        <p:txBody>
          <a:bodyPr>
            <a:normAutofit fontScale="90000"/>
          </a:bodyPr>
          <a:lstStyle/>
          <a:p>
            <a:r>
              <a:rPr lang="en-US" sz="4000" dirty="0"/>
              <a:t>Mitigating Cloud Vulnerabilities</a:t>
            </a:r>
            <a:br>
              <a:rPr lang="en-US" sz="4000" dirty="0"/>
            </a:br>
            <a:endParaRPr lang="en-US" sz="4000" b="1" dirty="0"/>
          </a:p>
        </p:txBody>
      </p:sp>
      <p:pic>
        <p:nvPicPr>
          <p:cNvPr id="6" name="Content Placeholder 5" descr="Chart, waterfall chart&#10;&#10;Description automatically generated">
            <a:extLst>
              <a:ext uri="{FF2B5EF4-FFF2-40B4-BE49-F238E27FC236}">
                <a16:creationId xmlns:a16="http://schemas.microsoft.com/office/drawing/2014/main" id="{EC3BC231-896D-F843-9A9C-5EECBFD0850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1825625"/>
            <a:ext cx="9118599" cy="4351338"/>
          </a:xfrm>
        </p:spPr>
      </p:pic>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12</a:t>
            </a:fld>
            <a:endParaRPr lang="en-US" dirty="0"/>
          </a:p>
        </p:txBody>
      </p:sp>
    </p:spTree>
    <p:extLst>
      <p:ext uri="{BB962C8B-B14F-4D97-AF65-F5344CB8AC3E}">
        <p14:creationId xmlns:p14="http://schemas.microsoft.com/office/powerpoint/2010/main" val="1214356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a:xfrm>
            <a:off x="609600" y="1159668"/>
            <a:ext cx="10972800" cy="1143000"/>
          </a:xfrm>
        </p:spPr>
        <p:txBody>
          <a:bodyPr>
            <a:normAutofit fontScale="90000"/>
          </a:bodyPr>
          <a:lstStyle/>
          <a:p>
            <a:r>
              <a:rPr lang="en-US" sz="4000" dirty="0"/>
              <a:t>Mitigating Cloud Vulnerabilities</a:t>
            </a:r>
            <a:br>
              <a:rPr lang="en-US" sz="4000" dirty="0"/>
            </a:br>
            <a:endParaRPr lang="en-US" sz="4000" b="1"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13</a:t>
            </a:fld>
            <a:endParaRPr lang="en-US" dirty="0"/>
          </a:p>
        </p:txBody>
      </p:sp>
      <p:sp>
        <p:nvSpPr>
          <p:cNvPr id="5" name="Content Placeholder 4">
            <a:extLst>
              <a:ext uri="{FF2B5EF4-FFF2-40B4-BE49-F238E27FC236}">
                <a16:creationId xmlns:a16="http://schemas.microsoft.com/office/drawing/2014/main" id="{62DF7244-6A73-AC41-8A1B-896968F86C2B}"/>
              </a:ext>
            </a:extLst>
          </p:cNvPr>
          <p:cNvSpPr>
            <a:spLocks noGrp="1"/>
          </p:cNvSpPr>
          <p:nvPr>
            <p:ph idx="1"/>
          </p:nvPr>
        </p:nvSpPr>
        <p:spPr/>
        <p:txBody>
          <a:bodyPr>
            <a:normAutofit lnSpcReduction="10000"/>
          </a:bodyPr>
          <a:lstStyle/>
          <a:p>
            <a:r>
              <a:rPr lang="en-US" b="1" dirty="0"/>
              <a:t>Misconfiguration</a:t>
            </a:r>
          </a:p>
          <a:p>
            <a:r>
              <a:rPr lang="en-US" dirty="0"/>
              <a:t>the most prevalent cloud vulnerability and can be exploited to access cloud data and services.</a:t>
            </a:r>
          </a:p>
          <a:p>
            <a:r>
              <a:rPr lang="en-US" dirty="0"/>
              <a:t>For organizations to enforce least privilege, administrators should:</a:t>
            </a:r>
          </a:p>
          <a:p>
            <a:pPr lvl="1"/>
            <a:r>
              <a:rPr lang="en-US" dirty="0"/>
              <a:t>Use cloud service policies to prevent users from sharing data publicly without a mission-justified role; </a:t>
            </a:r>
          </a:p>
          <a:p>
            <a:pPr lvl="1"/>
            <a:r>
              <a:rPr lang="en-US" dirty="0"/>
              <a:t>Use cloud or third-party tools to detect misconfigurations in cloud service policies;</a:t>
            </a:r>
          </a:p>
          <a:p>
            <a:pPr lvl="1"/>
            <a:r>
              <a:rPr lang="en-US" dirty="0"/>
              <a:t>Audit access logs with automated tools to identify overly-exposed data;</a:t>
            </a:r>
          </a:p>
          <a:p>
            <a:pPr lvl="1"/>
            <a:r>
              <a:rPr lang="en-US" dirty="0"/>
              <a:t>Restrict sensitive data to approved storage and use Data Loss Prevention solutions to enforce these restrictions.</a:t>
            </a:r>
          </a:p>
        </p:txBody>
      </p:sp>
    </p:spTree>
    <p:extLst>
      <p:ext uri="{BB962C8B-B14F-4D97-AF65-F5344CB8AC3E}">
        <p14:creationId xmlns:p14="http://schemas.microsoft.com/office/powerpoint/2010/main" val="2364133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a:xfrm>
            <a:off x="609600" y="1159668"/>
            <a:ext cx="10972800" cy="1143000"/>
          </a:xfrm>
        </p:spPr>
        <p:txBody>
          <a:bodyPr>
            <a:normAutofit fontScale="90000"/>
          </a:bodyPr>
          <a:lstStyle/>
          <a:p>
            <a:r>
              <a:rPr lang="en-US" sz="4000" dirty="0"/>
              <a:t>Mitigating Cloud Vulnerabilities</a:t>
            </a:r>
            <a:br>
              <a:rPr lang="en-US" sz="4000" dirty="0"/>
            </a:br>
            <a:endParaRPr lang="en-US" sz="4000" b="1"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14</a:t>
            </a:fld>
            <a:endParaRPr lang="en-US" dirty="0"/>
          </a:p>
        </p:txBody>
      </p:sp>
      <p:sp>
        <p:nvSpPr>
          <p:cNvPr id="5" name="Content Placeholder 4">
            <a:extLst>
              <a:ext uri="{FF2B5EF4-FFF2-40B4-BE49-F238E27FC236}">
                <a16:creationId xmlns:a16="http://schemas.microsoft.com/office/drawing/2014/main" id="{62DF7244-6A73-AC41-8A1B-896968F86C2B}"/>
              </a:ext>
            </a:extLst>
          </p:cNvPr>
          <p:cNvSpPr>
            <a:spLocks noGrp="1"/>
          </p:cNvSpPr>
          <p:nvPr>
            <p:ph idx="1"/>
          </p:nvPr>
        </p:nvSpPr>
        <p:spPr/>
        <p:txBody>
          <a:bodyPr>
            <a:normAutofit lnSpcReduction="10000"/>
          </a:bodyPr>
          <a:lstStyle/>
          <a:p>
            <a:pPr marL="0" indent="0">
              <a:buNone/>
            </a:pPr>
            <a:r>
              <a:rPr lang="en-US" b="1" dirty="0"/>
              <a:t>Poor Access Control</a:t>
            </a:r>
          </a:p>
          <a:p>
            <a:r>
              <a:rPr lang="en-US" dirty="0"/>
              <a:t>occurs when cloud resources use weak authentication/authorization methods or include vulnerabilities that bypass these methods. </a:t>
            </a:r>
          </a:p>
          <a:p>
            <a:r>
              <a:rPr lang="en-US" dirty="0"/>
              <a:t>Poor access control can be mitigated by enforcing strong authentication and authorization protocols.</a:t>
            </a:r>
          </a:p>
          <a:p>
            <a:pPr lvl="1"/>
            <a:r>
              <a:rPr lang="en-US" dirty="0"/>
              <a:t>Use multi-factor authentication with strong factors and require regular re-authentication;</a:t>
            </a:r>
          </a:p>
          <a:p>
            <a:pPr lvl="1"/>
            <a:r>
              <a:rPr lang="en-US" dirty="0"/>
              <a:t>Use automated tools to audit access logs for security concerns;</a:t>
            </a:r>
          </a:p>
          <a:p>
            <a:pPr lvl="1"/>
            <a:r>
              <a:rPr lang="en-US" dirty="0"/>
              <a:t>Where possible, enforce multi-factor authentication for password resets;</a:t>
            </a:r>
          </a:p>
          <a:p>
            <a:pPr lvl="1"/>
            <a:r>
              <a:rPr lang="en-US" dirty="0"/>
              <a:t>Do not include API keys in software version control systems where they can be unintentionally leaked.</a:t>
            </a:r>
          </a:p>
        </p:txBody>
      </p:sp>
    </p:spTree>
    <p:extLst>
      <p:ext uri="{BB962C8B-B14F-4D97-AF65-F5344CB8AC3E}">
        <p14:creationId xmlns:p14="http://schemas.microsoft.com/office/powerpoint/2010/main" val="95451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a:xfrm>
            <a:off x="609600" y="1159668"/>
            <a:ext cx="10972800" cy="1143000"/>
          </a:xfrm>
        </p:spPr>
        <p:txBody>
          <a:bodyPr>
            <a:normAutofit fontScale="90000"/>
          </a:bodyPr>
          <a:lstStyle/>
          <a:p>
            <a:r>
              <a:rPr lang="en-US" sz="4000" dirty="0"/>
              <a:t>Mitigating Cloud Vulnerabilities</a:t>
            </a:r>
            <a:br>
              <a:rPr lang="en-US" sz="4000" dirty="0"/>
            </a:br>
            <a:endParaRPr lang="en-US" sz="4000" b="1"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15</a:t>
            </a:fld>
            <a:endParaRPr lang="en-US" dirty="0"/>
          </a:p>
        </p:txBody>
      </p:sp>
      <p:sp>
        <p:nvSpPr>
          <p:cNvPr id="5" name="Content Placeholder 4">
            <a:extLst>
              <a:ext uri="{FF2B5EF4-FFF2-40B4-BE49-F238E27FC236}">
                <a16:creationId xmlns:a16="http://schemas.microsoft.com/office/drawing/2014/main" id="{62DF7244-6A73-AC41-8A1B-896968F86C2B}"/>
              </a:ext>
            </a:extLst>
          </p:cNvPr>
          <p:cNvSpPr>
            <a:spLocks noGrp="1"/>
          </p:cNvSpPr>
          <p:nvPr>
            <p:ph idx="1"/>
          </p:nvPr>
        </p:nvSpPr>
        <p:spPr/>
        <p:txBody>
          <a:bodyPr>
            <a:normAutofit/>
          </a:bodyPr>
          <a:lstStyle/>
          <a:p>
            <a:pPr marL="0" indent="0">
              <a:buNone/>
            </a:pPr>
            <a:r>
              <a:rPr lang="en-US" b="1" dirty="0"/>
              <a:t>Shared Tenancy Vulnerabilities</a:t>
            </a:r>
          </a:p>
          <a:p>
            <a:r>
              <a:rPr lang="en-US" dirty="0"/>
              <a:t>Adversaries who are able to determine the software or hardware used in a cloud architecture could take advantage of vulnerabilities to elevate privileges in the cloud. Vulnerabilities in cloud hypervisors (i.e., the software/hardware that enables virtualization) or container platforms are especially severe due to the critical role these technologies play in securing cloud architectures and isolating customer workloads.</a:t>
            </a:r>
          </a:p>
          <a:p>
            <a:pPr marL="0" indent="0">
              <a:buNone/>
            </a:pPr>
            <a:endParaRPr lang="en-US" dirty="0"/>
          </a:p>
        </p:txBody>
      </p:sp>
    </p:spTree>
    <p:extLst>
      <p:ext uri="{BB962C8B-B14F-4D97-AF65-F5344CB8AC3E}">
        <p14:creationId xmlns:p14="http://schemas.microsoft.com/office/powerpoint/2010/main" val="858778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a:xfrm>
            <a:off x="609600" y="1159668"/>
            <a:ext cx="10972800" cy="1143000"/>
          </a:xfrm>
        </p:spPr>
        <p:txBody>
          <a:bodyPr>
            <a:normAutofit fontScale="90000"/>
          </a:bodyPr>
          <a:lstStyle/>
          <a:p>
            <a:r>
              <a:rPr lang="en-US" sz="4000" dirty="0"/>
              <a:t>Mitigating Cloud Vulnerabilities</a:t>
            </a:r>
            <a:br>
              <a:rPr lang="en-US" sz="4000" dirty="0"/>
            </a:br>
            <a:endParaRPr lang="en-US" sz="4000" b="1"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16</a:t>
            </a:fld>
            <a:endParaRPr lang="en-US" dirty="0"/>
          </a:p>
        </p:txBody>
      </p:sp>
      <p:sp>
        <p:nvSpPr>
          <p:cNvPr id="5" name="Content Placeholder 4">
            <a:extLst>
              <a:ext uri="{FF2B5EF4-FFF2-40B4-BE49-F238E27FC236}">
                <a16:creationId xmlns:a16="http://schemas.microsoft.com/office/drawing/2014/main" id="{62DF7244-6A73-AC41-8A1B-896968F86C2B}"/>
              </a:ext>
            </a:extLst>
          </p:cNvPr>
          <p:cNvSpPr>
            <a:spLocks noGrp="1"/>
          </p:cNvSpPr>
          <p:nvPr>
            <p:ph idx="1"/>
          </p:nvPr>
        </p:nvSpPr>
        <p:spPr/>
        <p:txBody>
          <a:bodyPr>
            <a:normAutofit fontScale="92500"/>
          </a:bodyPr>
          <a:lstStyle/>
          <a:p>
            <a:r>
              <a:rPr lang="en-US" dirty="0"/>
              <a:t>Mitigations for shared tenancy vulnerabilities involve separating organizational resources from other cloud tenants using mechanisms provided by the Cloud Service Provider </a:t>
            </a:r>
            <a:r>
              <a:rPr lang="en-US"/>
              <a:t>(CSP)</a:t>
            </a:r>
            <a:endParaRPr lang="en-US" dirty="0"/>
          </a:p>
          <a:p>
            <a:pPr lvl="1"/>
            <a:r>
              <a:rPr lang="en-US" dirty="0"/>
              <a:t>Enforce encryption of data at rest and in transit with strong encryption methods and properly configured, managed and monitored key management systems; </a:t>
            </a:r>
          </a:p>
          <a:p>
            <a:pPr lvl="1"/>
            <a:r>
              <a:rPr lang="en-US" dirty="0"/>
              <a:t>For especially sensitive workloads, use dedicated, whole-unit, or bare-metal instances, reducing the risk of an adversary collocating and exploiting a hypervisor vulnerability to gain access to your resources; </a:t>
            </a:r>
          </a:p>
          <a:p>
            <a:pPr lvl="1"/>
            <a:r>
              <a:rPr lang="en-US" dirty="0"/>
              <a:t>Select cloud offerings that have had critical components evaluated against National Information Assurance Partnership (NIAP) Protection Profiles (PPs), particularly hypervisors that have been evaluated against the NIAP Server Virtualization PP.</a:t>
            </a:r>
          </a:p>
        </p:txBody>
      </p:sp>
    </p:spTree>
    <p:extLst>
      <p:ext uri="{BB962C8B-B14F-4D97-AF65-F5344CB8AC3E}">
        <p14:creationId xmlns:p14="http://schemas.microsoft.com/office/powerpoint/2010/main" val="2216562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a:xfrm>
            <a:off x="609600" y="1159668"/>
            <a:ext cx="10972800" cy="1143000"/>
          </a:xfrm>
        </p:spPr>
        <p:txBody>
          <a:bodyPr>
            <a:normAutofit fontScale="90000"/>
          </a:bodyPr>
          <a:lstStyle/>
          <a:p>
            <a:r>
              <a:rPr lang="en-US" altLang="zh-CN" sz="4000" dirty="0"/>
              <a:t>References</a:t>
            </a:r>
            <a:br>
              <a:rPr lang="en-US" sz="4000" dirty="0"/>
            </a:br>
            <a:endParaRPr lang="en-US" sz="4000" b="1"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17</a:t>
            </a:fld>
            <a:endParaRPr lang="en-US" dirty="0"/>
          </a:p>
        </p:txBody>
      </p:sp>
      <p:sp>
        <p:nvSpPr>
          <p:cNvPr id="5" name="Content Placeholder 4">
            <a:extLst>
              <a:ext uri="{FF2B5EF4-FFF2-40B4-BE49-F238E27FC236}">
                <a16:creationId xmlns:a16="http://schemas.microsoft.com/office/drawing/2014/main" id="{62DF7244-6A73-AC41-8A1B-896968F86C2B}"/>
              </a:ext>
            </a:extLst>
          </p:cNvPr>
          <p:cNvSpPr>
            <a:spLocks noGrp="1"/>
          </p:cNvSpPr>
          <p:nvPr>
            <p:ph idx="1"/>
          </p:nvPr>
        </p:nvSpPr>
        <p:spPr/>
        <p:txBody>
          <a:bodyPr>
            <a:normAutofit/>
          </a:bodyPr>
          <a:lstStyle/>
          <a:p>
            <a:pPr marL="0" indent="0">
              <a:buNone/>
            </a:pPr>
            <a:r>
              <a:rPr lang="en-US" dirty="0"/>
              <a:t>See the references uploaded in LM11.</a:t>
            </a:r>
          </a:p>
          <a:p>
            <a:r>
              <a:rPr lang="en-US" dirty="0"/>
              <a:t>Threat Modeling Approaches for Securing Cloud Computing</a:t>
            </a:r>
          </a:p>
          <a:p>
            <a:r>
              <a:rPr lang="en-US" dirty="0"/>
              <a:t>Mitigating Cloud Vulnerabilities</a:t>
            </a:r>
          </a:p>
        </p:txBody>
      </p:sp>
    </p:spTree>
    <p:extLst>
      <p:ext uri="{BB962C8B-B14F-4D97-AF65-F5344CB8AC3E}">
        <p14:creationId xmlns:p14="http://schemas.microsoft.com/office/powerpoint/2010/main" val="2905190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B25CD72-406E-4A97-B070-7570EFBA909F}"/>
              </a:ext>
            </a:extLst>
          </p:cNvPr>
          <p:cNvSpPr>
            <a:spLocks noGrp="1"/>
          </p:cNvSpPr>
          <p:nvPr>
            <p:ph type="sldNum" sz="quarter" idx="12"/>
          </p:nvPr>
        </p:nvSpPr>
        <p:spPr/>
        <p:txBody>
          <a:bodyPr/>
          <a:lstStyle/>
          <a:p>
            <a:pPr>
              <a:defRPr/>
            </a:pPr>
            <a:fld id="{2F699345-766E-4B33-86A2-F81027DE01CE}" type="slidenum">
              <a:rPr lang="en-US" altLang="zh-CN" smtClean="0"/>
              <a:pPr>
                <a:defRPr/>
              </a:pPr>
              <a:t>18</a:t>
            </a:fld>
            <a:endParaRPr lang="en-US" altLang="zh-CN" dirty="0"/>
          </a:p>
        </p:txBody>
      </p:sp>
      <p:pic>
        <p:nvPicPr>
          <p:cNvPr id="5" name="Picture 4">
            <a:extLst>
              <a:ext uri="{FF2B5EF4-FFF2-40B4-BE49-F238E27FC236}">
                <a16:creationId xmlns:a16="http://schemas.microsoft.com/office/drawing/2014/main" id="{7AF83BBE-CF32-4EDE-96DD-813F80753B4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138968" y="2184907"/>
            <a:ext cx="7332598" cy="3208012"/>
          </a:xfrm>
          <a:prstGeom prst="rect">
            <a:avLst/>
          </a:prstGeom>
        </p:spPr>
      </p:pic>
      <p:pic>
        <p:nvPicPr>
          <p:cNvPr id="6" name="Picture 5">
            <a:extLst>
              <a:ext uri="{FF2B5EF4-FFF2-40B4-BE49-F238E27FC236}">
                <a16:creationId xmlns:a16="http://schemas.microsoft.com/office/drawing/2014/main" id="{E33F3B5D-D01F-4078-926C-339324E0F3F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500695" y="2741844"/>
            <a:ext cx="2413817" cy="2171872"/>
          </a:xfrm>
          <a:prstGeom prst="rect">
            <a:avLst/>
          </a:prstGeom>
        </p:spPr>
      </p:pic>
    </p:spTree>
    <p:extLst>
      <p:ext uri="{BB962C8B-B14F-4D97-AF65-F5344CB8AC3E}">
        <p14:creationId xmlns:p14="http://schemas.microsoft.com/office/powerpoint/2010/main" val="130372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a:t>Road Map</a:t>
            </a:r>
          </a:p>
        </p:txBody>
      </p:sp>
      <p:pic>
        <p:nvPicPr>
          <p:cNvPr id="14340" name="Picture 8" descr="j030343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27470" y="688848"/>
            <a:ext cx="1713274" cy="122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59DE6EB8-52AB-45EA-A660-3E1EBFA72987}" type="slidenum">
              <a:rPr lang="en-US" smtClean="0"/>
              <a:t>2</a:t>
            </a:fld>
            <a:endParaRPr lang="en-US"/>
          </a:p>
        </p:txBody>
      </p:sp>
      <p:sp>
        <p:nvSpPr>
          <p:cNvPr id="36" name="Rectangle 35"/>
          <p:cNvSpPr/>
          <p:nvPr/>
        </p:nvSpPr>
        <p:spPr>
          <a:xfrm>
            <a:off x="1905000" y="2362200"/>
            <a:ext cx="1733241" cy="542544"/>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en-US" sz="1600" dirty="0">
                <a:solidFill>
                  <a:schemeClr val="tx1"/>
                </a:solidFill>
              </a:rPr>
              <a:t>Introduction</a:t>
            </a:r>
          </a:p>
        </p:txBody>
      </p:sp>
      <p:sp>
        <p:nvSpPr>
          <p:cNvPr id="38" name="Rectangle 37"/>
          <p:cNvSpPr/>
          <p:nvPr/>
        </p:nvSpPr>
        <p:spPr>
          <a:xfrm>
            <a:off x="8521517" y="2362200"/>
            <a:ext cx="1841684" cy="533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en-US" sz="1600" dirty="0">
                <a:solidFill>
                  <a:schemeClr val="tx1"/>
                </a:solidFill>
              </a:rPr>
              <a:t>Security Auditing &amp; Risk Analysis</a:t>
            </a:r>
          </a:p>
        </p:txBody>
      </p:sp>
      <p:sp>
        <p:nvSpPr>
          <p:cNvPr id="40" name="Rectangle 39"/>
          <p:cNvSpPr/>
          <p:nvPr/>
        </p:nvSpPr>
        <p:spPr>
          <a:xfrm>
            <a:off x="1905001" y="3214039"/>
            <a:ext cx="1733241" cy="53339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1400" dirty="0">
                <a:solidFill>
                  <a:schemeClr val="tx2"/>
                </a:solidFill>
              </a:rPr>
              <a:t>Evolution of Wireless Network</a:t>
            </a:r>
          </a:p>
        </p:txBody>
      </p:sp>
      <p:cxnSp>
        <p:nvCxnSpPr>
          <p:cNvPr id="48" name="Straight Connector 47"/>
          <p:cNvCxnSpPr/>
          <p:nvPr/>
        </p:nvCxnSpPr>
        <p:spPr>
          <a:xfrm>
            <a:off x="2771621" y="2904744"/>
            <a:ext cx="1" cy="309294"/>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4001555" y="2371344"/>
            <a:ext cx="1879432" cy="533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en-US" sz="1600" dirty="0">
                <a:solidFill>
                  <a:schemeClr val="tx1"/>
                </a:solidFill>
              </a:rPr>
              <a:t>WLAN</a:t>
            </a:r>
          </a:p>
          <a:p>
            <a:pPr algn="ctr">
              <a:lnSpc>
                <a:spcPct val="90000"/>
              </a:lnSpc>
            </a:pPr>
            <a:r>
              <a:rPr lang="en-US" sz="1600" dirty="0">
                <a:solidFill>
                  <a:schemeClr val="tx1"/>
                </a:solidFill>
              </a:rPr>
              <a:t>Security</a:t>
            </a:r>
          </a:p>
        </p:txBody>
      </p:sp>
      <p:sp>
        <p:nvSpPr>
          <p:cNvPr id="51" name="Rectangle 50"/>
          <p:cNvSpPr/>
          <p:nvPr/>
        </p:nvSpPr>
        <p:spPr>
          <a:xfrm>
            <a:off x="4001555" y="3214038"/>
            <a:ext cx="1879432"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defRPr/>
            </a:pPr>
            <a:r>
              <a:rPr lang="en-US" sz="1400" dirty="0">
                <a:solidFill>
                  <a:schemeClr val="tx2"/>
                </a:solidFill>
              </a:rPr>
              <a:t>WLAN</a:t>
            </a:r>
          </a:p>
          <a:p>
            <a:pPr algn="ctr">
              <a:lnSpc>
                <a:spcPct val="90000"/>
              </a:lnSpc>
              <a:defRPr/>
            </a:pPr>
            <a:r>
              <a:rPr lang="en-US" sz="1400" dirty="0">
                <a:solidFill>
                  <a:schemeClr val="tx2"/>
                </a:solidFill>
              </a:rPr>
              <a:t>Overview </a:t>
            </a:r>
          </a:p>
        </p:txBody>
      </p:sp>
      <p:sp>
        <p:nvSpPr>
          <p:cNvPr id="52" name="Rectangle 51"/>
          <p:cNvSpPr/>
          <p:nvPr/>
        </p:nvSpPr>
        <p:spPr>
          <a:xfrm>
            <a:off x="4001555" y="4065874"/>
            <a:ext cx="1879432"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WLAN Threats</a:t>
            </a:r>
          </a:p>
          <a:p>
            <a:pPr algn="ctr"/>
            <a:r>
              <a:rPr lang="en-US" sz="1400" dirty="0">
                <a:solidFill>
                  <a:schemeClr val="tx2"/>
                </a:solidFill>
              </a:rPr>
              <a:t>&amp; Vulnerabilities</a:t>
            </a:r>
          </a:p>
        </p:txBody>
      </p:sp>
      <p:cxnSp>
        <p:nvCxnSpPr>
          <p:cNvPr id="53" name="Straight Connector 52"/>
          <p:cNvCxnSpPr/>
          <p:nvPr/>
        </p:nvCxnSpPr>
        <p:spPr>
          <a:xfrm>
            <a:off x="4941271" y="2904744"/>
            <a:ext cx="0" cy="3092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941271" y="3747438"/>
            <a:ext cx="0" cy="318436"/>
          </a:xfrm>
          <a:prstGeom prst="line">
            <a:avLst/>
          </a:prstGeom>
        </p:spPr>
        <p:style>
          <a:lnRef idx="1">
            <a:schemeClr val="accent1"/>
          </a:lnRef>
          <a:fillRef idx="0">
            <a:schemeClr val="accent1"/>
          </a:fillRef>
          <a:effectRef idx="0">
            <a:schemeClr val="accent1"/>
          </a:effectRef>
          <a:fontRef idx="minor">
            <a:schemeClr val="tx1"/>
          </a:fontRef>
        </p:style>
      </p:cxnSp>
      <p:sp>
        <p:nvSpPr>
          <p:cNvPr id="55" name="Right Arrow 54"/>
          <p:cNvSpPr/>
          <p:nvPr/>
        </p:nvSpPr>
        <p:spPr>
          <a:xfrm>
            <a:off x="3700641" y="2586919"/>
            <a:ext cx="228600" cy="152400"/>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endParaRPr lang="en-US" sz="1600">
              <a:solidFill>
                <a:schemeClr val="tx1"/>
              </a:solidFill>
            </a:endParaRPr>
          </a:p>
        </p:txBody>
      </p:sp>
      <p:sp>
        <p:nvSpPr>
          <p:cNvPr id="56" name="Right Arrow 55"/>
          <p:cNvSpPr/>
          <p:nvPr/>
        </p:nvSpPr>
        <p:spPr>
          <a:xfrm>
            <a:off x="8186784" y="2552820"/>
            <a:ext cx="228600" cy="152400"/>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endParaRPr lang="en-US" sz="1600">
              <a:solidFill>
                <a:schemeClr val="tx1"/>
              </a:solidFill>
            </a:endParaRPr>
          </a:p>
        </p:txBody>
      </p:sp>
      <p:sp>
        <p:nvSpPr>
          <p:cNvPr id="57" name="Right Arrow 56"/>
          <p:cNvSpPr/>
          <p:nvPr/>
        </p:nvSpPr>
        <p:spPr>
          <a:xfrm>
            <a:off x="5989017" y="2586919"/>
            <a:ext cx="228600" cy="152400"/>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endParaRPr lang="en-US" sz="1600">
              <a:solidFill>
                <a:schemeClr val="tx1"/>
              </a:solidFill>
            </a:endParaRPr>
          </a:p>
        </p:txBody>
      </p:sp>
      <p:sp>
        <p:nvSpPr>
          <p:cNvPr id="58" name="Rectangle 57"/>
          <p:cNvSpPr/>
          <p:nvPr/>
        </p:nvSpPr>
        <p:spPr>
          <a:xfrm>
            <a:off x="1905000" y="4065874"/>
            <a:ext cx="1733241" cy="5242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Infor. Security</a:t>
            </a:r>
          </a:p>
          <a:p>
            <a:pPr algn="ctr"/>
            <a:r>
              <a:rPr lang="en-US" sz="1400" dirty="0">
                <a:solidFill>
                  <a:schemeClr val="tx2"/>
                </a:solidFill>
              </a:rPr>
              <a:t>Essentials</a:t>
            </a:r>
          </a:p>
        </p:txBody>
      </p:sp>
      <p:cxnSp>
        <p:nvCxnSpPr>
          <p:cNvPr id="59" name="Straight Connector 58"/>
          <p:cNvCxnSpPr/>
          <p:nvPr/>
        </p:nvCxnSpPr>
        <p:spPr>
          <a:xfrm>
            <a:off x="2761198" y="3744469"/>
            <a:ext cx="10423" cy="312263"/>
          </a:xfrm>
          <a:prstGeom prst="line">
            <a:avLst/>
          </a:prstGeom>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4011137" y="4917710"/>
            <a:ext cx="1879432" cy="49249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WLAN</a:t>
            </a:r>
          </a:p>
          <a:p>
            <a:pPr algn="ctr"/>
            <a:r>
              <a:rPr lang="en-US" sz="1400" dirty="0">
                <a:solidFill>
                  <a:schemeClr val="tx2"/>
                </a:solidFill>
              </a:rPr>
              <a:t>Security</a:t>
            </a:r>
          </a:p>
        </p:txBody>
      </p:sp>
      <p:cxnSp>
        <p:nvCxnSpPr>
          <p:cNvPr id="61" name="Straight Connector 60"/>
          <p:cNvCxnSpPr/>
          <p:nvPr/>
        </p:nvCxnSpPr>
        <p:spPr>
          <a:xfrm>
            <a:off x="4950853" y="4590130"/>
            <a:ext cx="0"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4011137" y="5728636"/>
            <a:ext cx="1879432" cy="49249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dirty="0">
                <a:solidFill>
                  <a:schemeClr val="tx2"/>
                </a:solidFill>
              </a:rPr>
              <a:t>WLAN</a:t>
            </a:r>
          </a:p>
          <a:p>
            <a:pPr algn="ctr">
              <a:lnSpc>
                <a:spcPct val="90000"/>
              </a:lnSpc>
              <a:defRPr/>
            </a:pPr>
            <a:r>
              <a:rPr lang="en-US" sz="1400" dirty="0">
                <a:solidFill>
                  <a:schemeClr val="tx2"/>
                </a:solidFill>
              </a:rPr>
              <a:t>Security Tools</a:t>
            </a:r>
          </a:p>
        </p:txBody>
      </p:sp>
      <p:cxnSp>
        <p:nvCxnSpPr>
          <p:cNvPr id="63" name="Straight Connector 62"/>
          <p:cNvCxnSpPr/>
          <p:nvPr/>
        </p:nvCxnSpPr>
        <p:spPr>
          <a:xfrm>
            <a:off x="4933466" y="5401056"/>
            <a:ext cx="0"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6278770" y="2362200"/>
            <a:ext cx="1846863" cy="533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en-US" sz="1600" dirty="0">
                <a:solidFill>
                  <a:schemeClr val="tx1"/>
                </a:solidFill>
              </a:rPr>
              <a:t>Mobile</a:t>
            </a:r>
          </a:p>
          <a:p>
            <a:pPr algn="ctr">
              <a:lnSpc>
                <a:spcPct val="90000"/>
              </a:lnSpc>
            </a:pPr>
            <a:r>
              <a:rPr lang="en-US" sz="1600" dirty="0">
                <a:solidFill>
                  <a:schemeClr val="tx1"/>
                </a:solidFill>
              </a:rPr>
              <a:t>Security</a:t>
            </a:r>
          </a:p>
        </p:txBody>
      </p:sp>
      <p:cxnSp>
        <p:nvCxnSpPr>
          <p:cNvPr id="67" name="Straight Connector 66"/>
          <p:cNvCxnSpPr/>
          <p:nvPr/>
        </p:nvCxnSpPr>
        <p:spPr>
          <a:xfrm>
            <a:off x="7202201" y="2895600"/>
            <a:ext cx="0" cy="315468"/>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3425DA16-3735-E844-8375-DACEB91B8145}"/>
              </a:ext>
            </a:extLst>
          </p:cNvPr>
          <p:cNvSpPr/>
          <p:nvPr/>
        </p:nvSpPr>
        <p:spPr>
          <a:xfrm>
            <a:off x="6278770" y="3211068"/>
            <a:ext cx="1846863" cy="52722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Mobile Network</a:t>
            </a:r>
          </a:p>
          <a:p>
            <a:pPr algn="ctr"/>
            <a:r>
              <a:rPr lang="en-US" sz="1400" dirty="0">
                <a:solidFill>
                  <a:schemeClr val="tx2"/>
                </a:solidFill>
              </a:rPr>
              <a:t>Overview</a:t>
            </a:r>
            <a:r>
              <a:rPr lang="zh-CN" altLang="en-US" sz="1400" dirty="0">
                <a:solidFill>
                  <a:schemeClr val="tx2"/>
                </a:solidFill>
              </a:rPr>
              <a:t> </a:t>
            </a:r>
            <a:r>
              <a:rPr lang="en-US" altLang="zh-CN" sz="1400" dirty="0">
                <a:solidFill>
                  <a:schemeClr val="tx2"/>
                </a:solidFill>
              </a:rPr>
              <a:t>(optional)</a:t>
            </a:r>
            <a:endParaRPr lang="en-US" sz="1400" dirty="0">
              <a:solidFill>
                <a:schemeClr val="tx2"/>
              </a:solidFill>
            </a:endParaRPr>
          </a:p>
        </p:txBody>
      </p:sp>
      <p:sp>
        <p:nvSpPr>
          <p:cNvPr id="33" name="Rectangle 32">
            <a:extLst>
              <a:ext uri="{FF2B5EF4-FFF2-40B4-BE49-F238E27FC236}">
                <a16:creationId xmlns:a16="http://schemas.microsoft.com/office/drawing/2014/main" id="{A88D2D92-546F-1F4B-B032-8BAF7DB68087}"/>
              </a:ext>
            </a:extLst>
          </p:cNvPr>
          <p:cNvSpPr/>
          <p:nvPr/>
        </p:nvSpPr>
        <p:spPr>
          <a:xfrm>
            <a:off x="6277634" y="4065875"/>
            <a:ext cx="1846863" cy="51886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Cellular Network </a:t>
            </a:r>
          </a:p>
          <a:p>
            <a:pPr algn="ctr"/>
            <a:r>
              <a:rPr lang="en-US" sz="1400" dirty="0">
                <a:solidFill>
                  <a:schemeClr val="tx2"/>
                </a:solidFill>
              </a:rPr>
              <a:t>Security (optional)</a:t>
            </a:r>
          </a:p>
        </p:txBody>
      </p:sp>
      <p:cxnSp>
        <p:nvCxnSpPr>
          <p:cNvPr id="34" name="Straight Connector 33">
            <a:extLst>
              <a:ext uri="{FF2B5EF4-FFF2-40B4-BE49-F238E27FC236}">
                <a16:creationId xmlns:a16="http://schemas.microsoft.com/office/drawing/2014/main" id="{8C9290FC-8939-2D4A-AA55-FD53A18C5CB5}"/>
              </a:ext>
            </a:extLst>
          </p:cNvPr>
          <p:cNvCxnSpPr/>
          <p:nvPr/>
        </p:nvCxnSpPr>
        <p:spPr>
          <a:xfrm flipH="1">
            <a:off x="7201065" y="3738294"/>
            <a:ext cx="1136"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7546F46D-41B3-E643-8B46-B019A69FBF65}"/>
              </a:ext>
            </a:extLst>
          </p:cNvPr>
          <p:cNvSpPr/>
          <p:nvPr/>
        </p:nvSpPr>
        <p:spPr>
          <a:xfrm>
            <a:off x="6277634" y="4923102"/>
            <a:ext cx="1846863" cy="4779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dirty="0">
                <a:solidFill>
                  <a:schemeClr val="tx2"/>
                </a:solidFill>
              </a:rPr>
              <a:t>Mobile Security </a:t>
            </a:r>
          </a:p>
          <a:p>
            <a:pPr algn="ctr">
              <a:lnSpc>
                <a:spcPct val="90000"/>
              </a:lnSpc>
              <a:defRPr/>
            </a:pPr>
            <a:r>
              <a:rPr lang="en-US" sz="1400" dirty="0">
                <a:solidFill>
                  <a:schemeClr val="tx2"/>
                </a:solidFill>
              </a:rPr>
              <a:t>Threats</a:t>
            </a:r>
          </a:p>
        </p:txBody>
      </p:sp>
      <p:cxnSp>
        <p:nvCxnSpPr>
          <p:cNvPr id="37" name="Straight Connector 36">
            <a:extLst>
              <a:ext uri="{FF2B5EF4-FFF2-40B4-BE49-F238E27FC236}">
                <a16:creationId xmlns:a16="http://schemas.microsoft.com/office/drawing/2014/main" id="{EDDAEF01-95E0-7A40-9AB7-3A4EB6ACC545}"/>
              </a:ext>
            </a:extLst>
          </p:cNvPr>
          <p:cNvCxnSpPr/>
          <p:nvPr/>
        </p:nvCxnSpPr>
        <p:spPr>
          <a:xfrm>
            <a:off x="7183678" y="4590130"/>
            <a:ext cx="0" cy="327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A3F1262-62A0-0643-9756-94568E21F567}"/>
              </a:ext>
            </a:extLst>
          </p:cNvPr>
          <p:cNvCxnSpPr/>
          <p:nvPr/>
        </p:nvCxnSpPr>
        <p:spPr>
          <a:xfrm>
            <a:off x="7183677" y="5400835"/>
            <a:ext cx="0"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2AA12FD2-7D84-5848-9AA1-7D78E8D449DE}"/>
              </a:ext>
            </a:extLst>
          </p:cNvPr>
          <p:cNvSpPr/>
          <p:nvPr/>
        </p:nvSpPr>
        <p:spPr>
          <a:xfrm>
            <a:off x="6260246" y="5739419"/>
            <a:ext cx="1846863" cy="4779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dirty="0">
                <a:solidFill>
                  <a:schemeClr val="tx2"/>
                </a:solidFill>
              </a:rPr>
              <a:t>Mobile Devices </a:t>
            </a:r>
          </a:p>
          <a:p>
            <a:pPr algn="ctr">
              <a:lnSpc>
                <a:spcPct val="90000"/>
              </a:lnSpc>
              <a:defRPr/>
            </a:pPr>
            <a:r>
              <a:rPr lang="en-US" sz="1400" dirty="0">
                <a:solidFill>
                  <a:schemeClr val="tx2"/>
                </a:solidFill>
              </a:rPr>
              <a:t>Security (optional)</a:t>
            </a:r>
          </a:p>
        </p:txBody>
      </p:sp>
      <p:sp>
        <p:nvSpPr>
          <p:cNvPr id="42" name="Rectangle 41">
            <a:extLst>
              <a:ext uri="{FF2B5EF4-FFF2-40B4-BE49-F238E27FC236}">
                <a16:creationId xmlns:a16="http://schemas.microsoft.com/office/drawing/2014/main" id="{9A20773F-E306-1F42-B532-F4602C062D5A}"/>
              </a:ext>
            </a:extLst>
          </p:cNvPr>
          <p:cNvSpPr/>
          <p:nvPr/>
        </p:nvSpPr>
        <p:spPr>
          <a:xfrm>
            <a:off x="8538562" y="3220211"/>
            <a:ext cx="1846863" cy="52722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Evolution of Cloud</a:t>
            </a:r>
          </a:p>
        </p:txBody>
      </p:sp>
      <p:sp>
        <p:nvSpPr>
          <p:cNvPr id="43" name="Rectangle 42">
            <a:extLst>
              <a:ext uri="{FF2B5EF4-FFF2-40B4-BE49-F238E27FC236}">
                <a16:creationId xmlns:a16="http://schemas.microsoft.com/office/drawing/2014/main" id="{92D2AC17-BCFE-CD43-81E4-75830A941D59}"/>
              </a:ext>
            </a:extLst>
          </p:cNvPr>
          <p:cNvSpPr/>
          <p:nvPr/>
        </p:nvSpPr>
        <p:spPr>
          <a:xfrm>
            <a:off x="8537426" y="4075018"/>
            <a:ext cx="1846863" cy="51886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Confidentiality and Integrity of Cloud</a:t>
            </a:r>
          </a:p>
        </p:txBody>
      </p:sp>
      <p:cxnSp>
        <p:nvCxnSpPr>
          <p:cNvPr id="44" name="Straight Connector 43">
            <a:extLst>
              <a:ext uri="{FF2B5EF4-FFF2-40B4-BE49-F238E27FC236}">
                <a16:creationId xmlns:a16="http://schemas.microsoft.com/office/drawing/2014/main" id="{6DF19433-25E7-ED41-9C04-F53C09575137}"/>
              </a:ext>
            </a:extLst>
          </p:cNvPr>
          <p:cNvCxnSpPr/>
          <p:nvPr/>
        </p:nvCxnSpPr>
        <p:spPr>
          <a:xfrm flipH="1">
            <a:off x="9460857" y="3747437"/>
            <a:ext cx="1136"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E541B10E-7DDD-244B-A33D-FAE5502F30DF}"/>
              </a:ext>
            </a:extLst>
          </p:cNvPr>
          <p:cNvSpPr/>
          <p:nvPr/>
        </p:nvSpPr>
        <p:spPr>
          <a:xfrm>
            <a:off x="8537426" y="4932245"/>
            <a:ext cx="1846863" cy="4779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b="1" dirty="0">
                <a:solidFill>
                  <a:schemeClr val="tx2"/>
                </a:solidFill>
              </a:rPr>
              <a:t>Cloud Threats &amp; Vulnerabilities</a:t>
            </a:r>
          </a:p>
        </p:txBody>
      </p:sp>
      <p:cxnSp>
        <p:nvCxnSpPr>
          <p:cNvPr id="46" name="Straight Connector 45">
            <a:extLst>
              <a:ext uri="{FF2B5EF4-FFF2-40B4-BE49-F238E27FC236}">
                <a16:creationId xmlns:a16="http://schemas.microsoft.com/office/drawing/2014/main" id="{09EADCB6-1F4B-7943-BFDA-6EAA05E69803}"/>
              </a:ext>
            </a:extLst>
          </p:cNvPr>
          <p:cNvCxnSpPr/>
          <p:nvPr/>
        </p:nvCxnSpPr>
        <p:spPr>
          <a:xfrm>
            <a:off x="9443470" y="4599273"/>
            <a:ext cx="0" cy="327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E72F54C0-443E-A748-9CDD-03D06456D060}"/>
              </a:ext>
            </a:extLst>
          </p:cNvPr>
          <p:cNvCxnSpPr/>
          <p:nvPr/>
        </p:nvCxnSpPr>
        <p:spPr>
          <a:xfrm>
            <a:off x="9443469" y="5409978"/>
            <a:ext cx="0"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A654EEE0-6682-C143-84AF-213570EDCA30}"/>
              </a:ext>
            </a:extLst>
          </p:cNvPr>
          <p:cNvSpPr/>
          <p:nvPr/>
        </p:nvSpPr>
        <p:spPr>
          <a:xfrm>
            <a:off x="8520038" y="5748562"/>
            <a:ext cx="1846863" cy="4779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dirty="0">
                <a:solidFill>
                  <a:schemeClr val="tx2"/>
                </a:solidFill>
              </a:rPr>
              <a:t>Cloud Security</a:t>
            </a:r>
          </a:p>
        </p:txBody>
      </p:sp>
      <p:sp>
        <p:nvSpPr>
          <p:cNvPr id="73" name="Right Arrow 72">
            <a:extLst>
              <a:ext uri="{FF2B5EF4-FFF2-40B4-BE49-F238E27FC236}">
                <a16:creationId xmlns:a16="http://schemas.microsoft.com/office/drawing/2014/main" id="{0815CAFD-5225-7340-BC4A-73A963BED54D}"/>
              </a:ext>
            </a:extLst>
          </p:cNvPr>
          <p:cNvSpPr/>
          <p:nvPr/>
        </p:nvSpPr>
        <p:spPr>
          <a:xfrm rot="5400000" flipV="1">
            <a:off x="9347668" y="2914577"/>
            <a:ext cx="189383" cy="286659"/>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endParaRPr lang="en-US" sz="1600">
              <a:solidFill>
                <a:schemeClr val="tx1"/>
              </a:solidFill>
            </a:endParaRPr>
          </a:p>
        </p:txBody>
      </p:sp>
    </p:spTree>
    <p:extLst>
      <p:ext uri="{BB962C8B-B14F-4D97-AF65-F5344CB8AC3E}">
        <p14:creationId xmlns:p14="http://schemas.microsoft.com/office/powerpoint/2010/main" val="2171289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sz="4000" b="1" dirty="0"/>
              <a:t>Outline</a:t>
            </a:r>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a:bodyPr>
          <a:lstStyle/>
          <a:p>
            <a:pPr>
              <a:lnSpc>
                <a:spcPct val="150000"/>
              </a:lnSpc>
            </a:pPr>
            <a:r>
              <a:rPr lang="en-US" sz="3600" dirty="0"/>
              <a:t>Threats &amp; Vulnerabilities in </a:t>
            </a:r>
            <a:r>
              <a:rPr lang="en-US" altLang="zh-CN" sz="3600" dirty="0"/>
              <a:t>m</a:t>
            </a:r>
            <a:r>
              <a:rPr lang="en-US" sz="3600" dirty="0"/>
              <a:t>oving to the </a:t>
            </a:r>
            <a:r>
              <a:rPr lang="en-US" altLang="zh-CN" sz="3600" dirty="0"/>
              <a:t>c</a:t>
            </a:r>
            <a:r>
              <a:rPr lang="en-US" sz="3600" dirty="0"/>
              <a:t>loud</a:t>
            </a:r>
          </a:p>
          <a:p>
            <a:pPr>
              <a:lnSpc>
                <a:spcPct val="150000"/>
              </a:lnSpc>
            </a:pPr>
            <a:r>
              <a:rPr lang="en-US" altLang="zh-CN" sz="3600" dirty="0"/>
              <a:t>Threat</a:t>
            </a:r>
            <a:r>
              <a:rPr lang="zh-CN" altLang="en-US" sz="3600" dirty="0"/>
              <a:t> </a:t>
            </a:r>
            <a:r>
              <a:rPr lang="en-US" altLang="zh-CN" sz="3600" dirty="0"/>
              <a:t>modeling</a:t>
            </a:r>
            <a:endParaRPr lang="en-US" sz="3600" dirty="0"/>
          </a:p>
          <a:p>
            <a:pPr>
              <a:lnSpc>
                <a:spcPct val="150000"/>
              </a:lnSpc>
            </a:pPr>
            <a:r>
              <a:rPr lang="en-US" sz="3600" dirty="0"/>
              <a:t>Mitigating Cloud Vulnerabilities</a:t>
            </a:r>
          </a:p>
          <a:p>
            <a:pPr>
              <a:lnSpc>
                <a:spcPct val="150000"/>
              </a:lnSpc>
            </a:pPr>
            <a:endParaRPr lang="en-US" sz="3600"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3</a:t>
            </a:fld>
            <a:endParaRPr lang="en-US" dirty="0"/>
          </a:p>
        </p:txBody>
      </p:sp>
    </p:spTree>
    <p:extLst>
      <p:ext uri="{BB962C8B-B14F-4D97-AF65-F5344CB8AC3E}">
        <p14:creationId xmlns:p14="http://schemas.microsoft.com/office/powerpoint/2010/main" val="2066922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sz="4000" dirty="0"/>
              <a:t>Threats &amp; Vulnerabilities</a:t>
            </a:r>
            <a:endParaRPr lang="en-US" sz="4000" b="1" dirty="0"/>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lnSpcReduction="10000"/>
          </a:bodyPr>
          <a:lstStyle/>
          <a:p>
            <a:pPr>
              <a:lnSpc>
                <a:spcPct val="100000"/>
              </a:lnSpc>
            </a:pPr>
            <a:r>
              <a:rPr lang="en-US" b="1" dirty="0"/>
              <a:t>Threat</a:t>
            </a:r>
            <a:r>
              <a:rPr lang="en-US" dirty="0"/>
              <a:t> is harm or unauthorized access that might occur due to vulnerability and destroy organization assets, organization operations or system information</a:t>
            </a:r>
          </a:p>
          <a:p>
            <a:pPr>
              <a:lnSpc>
                <a:spcPct val="100000"/>
              </a:lnSpc>
            </a:pPr>
            <a:endParaRPr lang="en-US" dirty="0"/>
          </a:p>
          <a:p>
            <a:pPr>
              <a:lnSpc>
                <a:spcPct val="100000"/>
              </a:lnSpc>
            </a:pPr>
            <a:r>
              <a:rPr lang="en-US" b="1" dirty="0"/>
              <a:t>Vulnerability</a:t>
            </a:r>
            <a:r>
              <a:rPr lang="en-US" dirty="0"/>
              <a:t> is any weakness in information system, system security procedures, internal controls or implementation that could be exploited or triggered by a threat resources</a:t>
            </a:r>
          </a:p>
          <a:p>
            <a:pPr>
              <a:lnSpc>
                <a:spcPct val="100000"/>
              </a:lnSpc>
            </a:pPr>
            <a:endParaRPr lang="en-US" dirty="0"/>
          </a:p>
          <a:p>
            <a:r>
              <a:rPr lang="en-US" dirty="0"/>
              <a:t>The most significant threats that are related to the on-demand nature of cloud</a:t>
            </a:r>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4</a:t>
            </a:fld>
            <a:endParaRPr lang="en-US" dirty="0"/>
          </a:p>
        </p:txBody>
      </p:sp>
    </p:spTree>
    <p:extLst>
      <p:ext uri="{BB962C8B-B14F-4D97-AF65-F5344CB8AC3E}">
        <p14:creationId xmlns:p14="http://schemas.microsoft.com/office/powerpoint/2010/main" val="2632430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sz="4000" dirty="0"/>
              <a:t>Threats</a:t>
            </a:r>
            <a:endParaRPr lang="en-US" sz="4000" b="1" dirty="0"/>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a:bodyPr>
          <a:lstStyle/>
          <a:p>
            <a:pPr>
              <a:lnSpc>
                <a:spcPct val="100000"/>
              </a:lnSpc>
            </a:pPr>
            <a:r>
              <a:rPr lang="en-US" dirty="0"/>
              <a:t>Data lose or leakage (T1)</a:t>
            </a:r>
          </a:p>
          <a:p>
            <a:pPr>
              <a:lnSpc>
                <a:spcPct val="100000"/>
              </a:lnSpc>
            </a:pPr>
            <a:r>
              <a:rPr lang="en-US" dirty="0"/>
              <a:t>Account or service hijacking (T2)</a:t>
            </a:r>
          </a:p>
          <a:p>
            <a:pPr>
              <a:lnSpc>
                <a:spcPct val="100000"/>
              </a:lnSpc>
            </a:pPr>
            <a:r>
              <a:rPr lang="en-US" dirty="0"/>
              <a:t>Insecure interface (T3)</a:t>
            </a:r>
          </a:p>
          <a:p>
            <a:pPr>
              <a:lnSpc>
                <a:spcPct val="100000"/>
              </a:lnSpc>
            </a:pPr>
            <a:r>
              <a:rPr lang="en-US" dirty="0"/>
              <a:t>Denial of service (T4)</a:t>
            </a:r>
          </a:p>
          <a:p>
            <a:pPr>
              <a:lnSpc>
                <a:spcPct val="100000"/>
              </a:lnSpc>
            </a:pPr>
            <a:r>
              <a:rPr lang="en-US" dirty="0"/>
              <a:t>Malicious insider (T5)</a:t>
            </a:r>
          </a:p>
          <a:p>
            <a:pPr>
              <a:lnSpc>
                <a:spcPct val="100000"/>
              </a:lnSpc>
            </a:pPr>
            <a:r>
              <a:rPr lang="en-US" dirty="0"/>
              <a:t>Data breaches (T6)</a:t>
            </a:r>
          </a:p>
          <a:p>
            <a:pPr>
              <a:lnSpc>
                <a:spcPct val="100000"/>
              </a:lnSpc>
            </a:pPr>
            <a:r>
              <a:rPr lang="en-US" dirty="0"/>
              <a:t>Abuse of cloud services (T7)</a:t>
            </a:r>
          </a:p>
          <a:p>
            <a:pPr>
              <a:lnSpc>
                <a:spcPct val="100000"/>
              </a:lnSpc>
            </a:pPr>
            <a:r>
              <a:rPr lang="en-US" dirty="0"/>
              <a:t>Insufficient due diligence (T8)</a:t>
            </a:r>
          </a:p>
          <a:p>
            <a:pPr>
              <a:lnSpc>
                <a:spcPct val="100000"/>
              </a:lnSpc>
            </a:pPr>
            <a:r>
              <a:rPr lang="en-US" dirty="0"/>
              <a:t>Insecure VM migration (T9)</a:t>
            </a:r>
          </a:p>
          <a:p>
            <a:pPr>
              <a:lnSpc>
                <a:spcPct val="100000"/>
              </a:lnSpc>
            </a:pPr>
            <a:endParaRPr lang="en-US"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5</a:t>
            </a:fld>
            <a:endParaRPr lang="en-US" dirty="0"/>
          </a:p>
        </p:txBody>
      </p:sp>
    </p:spTree>
    <p:extLst>
      <p:ext uri="{BB962C8B-B14F-4D97-AF65-F5344CB8AC3E}">
        <p14:creationId xmlns:p14="http://schemas.microsoft.com/office/powerpoint/2010/main" val="586362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sz="4000" dirty="0"/>
              <a:t>Vulnerabilities</a:t>
            </a:r>
            <a:endParaRPr lang="en-US" sz="4000" b="1" dirty="0"/>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a:bodyPr>
          <a:lstStyle/>
          <a:p>
            <a:pPr>
              <a:lnSpc>
                <a:spcPct val="100000"/>
              </a:lnSpc>
            </a:pPr>
            <a:r>
              <a:rPr lang="en-US" dirty="0"/>
              <a:t>Session riding (V1) </a:t>
            </a:r>
          </a:p>
          <a:p>
            <a:pPr>
              <a:lnSpc>
                <a:spcPct val="100000"/>
              </a:lnSpc>
            </a:pPr>
            <a:r>
              <a:rPr lang="en-US" dirty="0"/>
              <a:t>Virtual machine escape (V2)</a:t>
            </a:r>
          </a:p>
          <a:p>
            <a:pPr>
              <a:lnSpc>
                <a:spcPct val="100000"/>
              </a:lnSpc>
            </a:pPr>
            <a:r>
              <a:rPr lang="en-US" dirty="0"/>
              <a:t>Obsolete cryptography (V3) </a:t>
            </a:r>
          </a:p>
          <a:p>
            <a:pPr>
              <a:lnSpc>
                <a:spcPct val="100000"/>
              </a:lnSpc>
            </a:pPr>
            <a:r>
              <a:rPr lang="en-US" dirty="0"/>
              <a:t>Unauthorized access to management interface (V4)</a:t>
            </a:r>
          </a:p>
          <a:p>
            <a:pPr>
              <a:lnSpc>
                <a:spcPct val="100000"/>
              </a:lnSpc>
            </a:pPr>
            <a:r>
              <a:rPr lang="en-US" dirty="0"/>
              <a:t>Internet protocol (V5)</a:t>
            </a:r>
          </a:p>
          <a:p>
            <a:pPr>
              <a:lnSpc>
                <a:spcPct val="100000"/>
              </a:lnSpc>
            </a:pPr>
            <a:r>
              <a:rPr lang="en-US" dirty="0"/>
              <a:t>Data recovery (V6)</a:t>
            </a:r>
          </a:p>
          <a:p>
            <a:pPr>
              <a:lnSpc>
                <a:spcPct val="100000"/>
              </a:lnSpc>
            </a:pPr>
            <a:r>
              <a:rPr lang="en-US" dirty="0"/>
              <a:t>Metering and billing (V7) </a:t>
            </a:r>
          </a:p>
          <a:p>
            <a:pPr>
              <a:lnSpc>
                <a:spcPct val="100000"/>
              </a:lnSpc>
            </a:pPr>
            <a:r>
              <a:rPr lang="en-US" dirty="0"/>
              <a:t>Vendor lock-in (V8)</a:t>
            </a:r>
          </a:p>
          <a:p>
            <a:pPr>
              <a:lnSpc>
                <a:spcPct val="100000"/>
              </a:lnSpc>
            </a:pPr>
            <a:endParaRPr lang="en-US"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6</a:t>
            </a:fld>
            <a:endParaRPr lang="en-US" dirty="0"/>
          </a:p>
        </p:txBody>
      </p:sp>
    </p:spTree>
    <p:extLst>
      <p:ext uri="{BB962C8B-B14F-4D97-AF65-F5344CB8AC3E}">
        <p14:creationId xmlns:p14="http://schemas.microsoft.com/office/powerpoint/2010/main" val="2717134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altLang="zh-CN" sz="4000" dirty="0"/>
              <a:t>Threat</a:t>
            </a:r>
            <a:r>
              <a:rPr lang="zh-CN" altLang="en-US" sz="4000" dirty="0"/>
              <a:t> </a:t>
            </a:r>
            <a:r>
              <a:rPr lang="en-US" altLang="zh-CN" sz="4000" dirty="0"/>
              <a:t>modeling</a:t>
            </a:r>
            <a:endParaRPr lang="en-US" sz="4000" b="1" dirty="0"/>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a:bodyPr>
          <a:lstStyle/>
          <a:p>
            <a:pPr>
              <a:lnSpc>
                <a:spcPct val="100000"/>
              </a:lnSpc>
            </a:pPr>
            <a:r>
              <a:rPr lang="en-US" b="1" dirty="0"/>
              <a:t>Practical threat analysis</a:t>
            </a:r>
            <a:r>
              <a:rPr lang="en-US" dirty="0"/>
              <a:t>: The Practical Threat Analysis (PTA) proposed a model to identify system vulnerabilities, map system assets, assess the risk of the threats and define an effective risk mitigation plan for a specific system architecture, functionality and configuration</a:t>
            </a:r>
          </a:p>
          <a:p>
            <a:pPr>
              <a:lnSpc>
                <a:spcPct val="100000"/>
              </a:lnSpc>
            </a:pPr>
            <a:r>
              <a:rPr lang="en-US" dirty="0"/>
              <a:t>Identifying assets and their financial values is done in the first step. </a:t>
            </a:r>
          </a:p>
          <a:p>
            <a:pPr>
              <a:lnSpc>
                <a:spcPct val="100000"/>
              </a:lnSpc>
            </a:pPr>
            <a:r>
              <a:rPr lang="en-US" dirty="0"/>
              <a:t>The second step represents system’s vulnerabilities on the base of architecture, functionality and different type of users. The effect of cost is calculated on the base of implementation cost. </a:t>
            </a:r>
          </a:p>
          <a:p>
            <a:pPr>
              <a:lnSpc>
                <a:spcPct val="100000"/>
              </a:lnSpc>
            </a:pPr>
            <a:r>
              <a:rPr lang="en-US" dirty="0"/>
              <a:t>In the last step, threat scenario has been built to identify various threat and level of damage.</a:t>
            </a:r>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7</a:t>
            </a:fld>
            <a:endParaRPr lang="en-US" dirty="0"/>
          </a:p>
        </p:txBody>
      </p:sp>
    </p:spTree>
    <p:extLst>
      <p:ext uri="{BB962C8B-B14F-4D97-AF65-F5344CB8AC3E}">
        <p14:creationId xmlns:p14="http://schemas.microsoft.com/office/powerpoint/2010/main" val="2372196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altLang="zh-CN" sz="4000" dirty="0"/>
              <a:t>Threat</a:t>
            </a:r>
            <a:r>
              <a:rPr lang="zh-CN" altLang="en-US" sz="4000" dirty="0"/>
              <a:t> </a:t>
            </a:r>
            <a:r>
              <a:rPr lang="en-US" altLang="zh-CN" sz="4000" dirty="0"/>
              <a:t>modeling: PTA</a:t>
            </a:r>
            <a:endParaRPr lang="en-US" sz="4000" b="1" dirty="0"/>
          </a:p>
        </p:txBody>
      </p:sp>
      <p:pic>
        <p:nvPicPr>
          <p:cNvPr id="6" name="Content Placeholder 5" descr="Diagram&#10;&#10;Description automatically generated">
            <a:extLst>
              <a:ext uri="{FF2B5EF4-FFF2-40B4-BE49-F238E27FC236}">
                <a16:creationId xmlns:a16="http://schemas.microsoft.com/office/drawing/2014/main" id="{EDCE9074-9704-334F-B176-895311D9FE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6864" y="1969262"/>
            <a:ext cx="7282928" cy="4520438"/>
          </a:xfrm>
        </p:spPr>
      </p:pic>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8</a:t>
            </a:fld>
            <a:endParaRPr lang="en-US" dirty="0"/>
          </a:p>
        </p:txBody>
      </p:sp>
    </p:spTree>
    <p:extLst>
      <p:ext uri="{BB962C8B-B14F-4D97-AF65-F5344CB8AC3E}">
        <p14:creationId xmlns:p14="http://schemas.microsoft.com/office/powerpoint/2010/main" val="2420738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altLang="zh-CN" sz="4000" dirty="0"/>
              <a:t>Threat</a:t>
            </a:r>
            <a:r>
              <a:rPr lang="zh-CN" altLang="en-US" sz="4000" dirty="0"/>
              <a:t> </a:t>
            </a:r>
            <a:r>
              <a:rPr lang="en-US" altLang="zh-CN" sz="4000" dirty="0"/>
              <a:t>modeling</a:t>
            </a:r>
            <a:endParaRPr lang="en-US" sz="4000" b="1" dirty="0"/>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fontScale="92500" lnSpcReduction="10000"/>
          </a:bodyPr>
          <a:lstStyle/>
          <a:p>
            <a:pPr>
              <a:lnSpc>
                <a:spcPct val="100000"/>
              </a:lnSpc>
            </a:pPr>
            <a:r>
              <a:rPr lang="en-US" b="1" dirty="0"/>
              <a:t>Threat modeling in pervasive computing paradigm</a:t>
            </a:r>
            <a:r>
              <a:rPr lang="en-US" dirty="0"/>
              <a:t>: By cloud computing as an on-demand service, each user has multi identifies for different security domain so implementing security schema is a big challenge for cloud computing.</a:t>
            </a:r>
          </a:p>
          <a:p>
            <a:pPr>
              <a:lnSpc>
                <a:spcPct val="100000"/>
              </a:lnSpc>
            </a:pPr>
            <a:r>
              <a:rPr lang="en-US" dirty="0"/>
              <a:t> This model presented as a new threat modeling to incorporate the problem of pervasive computing environment</a:t>
            </a:r>
          </a:p>
          <a:p>
            <a:pPr>
              <a:lnSpc>
                <a:spcPct val="100000"/>
              </a:lnSpc>
            </a:pPr>
            <a:r>
              <a:rPr lang="en-US" dirty="0"/>
              <a:t>In the first step all user’s roles need to be established with their service usage and authentication mechanisms.</a:t>
            </a:r>
          </a:p>
          <a:p>
            <a:pPr>
              <a:lnSpc>
                <a:spcPct val="100000"/>
              </a:lnSpc>
            </a:pPr>
            <a:r>
              <a:rPr lang="en-US" dirty="0"/>
              <a:t>Identifying security domains that is mentioned in step two, presents the way that user interacts with applications inside the domain. </a:t>
            </a:r>
          </a:p>
          <a:p>
            <a:pPr>
              <a:lnSpc>
                <a:spcPct val="100000"/>
              </a:lnSpc>
            </a:pPr>
            <a:r>
              <a:rPr lang="en-US" dirty="0"/>
              <a:t>Various type of user same as authorized user, admin and unregistered user have different trust levels. Identifying trust level in the third level, assists user to access the resources depending upon its trust level</a:t>
            </a:r>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9</a:t>
            </a:fld>
            <a:endParaRPr lang="en-US" dirty="0"/>
          </a:p>
        </p:txBody>
      </p:sp>
    </p:spTree>
    <p:extLst>
      <p:ext uri="{BB962C8B-B14F-4D97-AF65-F5344CB8AC3E}">
        <p14:creationId xmlns:p14="http://schemas.microsoft.com/office/powerpoint/2010/main" val="32318787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2531</TotalTime>
  <Words>1013</Words>
  <Application>Microsoft Macintosh PowerPoint</Application>
  <PresentationFormat>Widescreen</PresentationFormat>
  <Paragraphs>130</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Constantia</vt:lpstr>
      <vt:lpstr>Roboto Light</vt:lpstr>
      <vt:lpstr>Wingdings 2</vt:lpstr>
      <vt:lpstr>Flow</vt:lpstr>
      <vt:lpstr>LM11 Cloud Threats &amp; Vulnerabilities</vt:lpstr>
      <vt:lpstr>Road Map</vt:lpstr>
      <vt:lpstr>Outline</vt:lpstr>
      <vt:lpstr>Threats &amp; Vulnerabilities</vt:lpstr>
      <vt:lpstr>Threats</vt:lpstr>
      <vt:lpstr>Vulnerabilities</vt:lpstr>
      <vt:lpstr>Threat modeling</vt:lpstr>
      <vt:lpstr>Threat modeling: PTA</vt:lpstr>
      <vt:lpstr>Threat modeling</vt:lpstr>
      <vt:lpstr>Threat modeling</vt:lpstr>
      <vt:lpstr>Threat modeling in pervasive computing paradigm </vt:lpstr>
      <vt:lpstr>Mitigating Cloud Vulnerabilities </vt:lpstr>
      <vt:lpstr>Mitigating Cloud Vulnerabilities </vt:lpstr>
      <vt:lpstr>Mitigating Cloud Vulnerabilities </vt:lpstr>
      <vt:lpstr>Mitigating Cloud Vulnerabilities </vt:lpstr>
      <vt:lpstr>Mitigating Cloud Vulnerabilities </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 Meng</dc:creator>
  <cp:lastModifiedBy>Liang Zhao</cp:lastModifiedBy>
  <cp:revision>127</cp:revision>
  <dcterms:created xsi:type="dcterms:W3CDTF">2020-06-10T04:48:00Z</dcterms:created>
  <dcterms:modified xsi:type="dcterms:W3CDTF">2021-11-07T19:46:51Z</dcterms:modified>
</cp:coreProperties>
</file>