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9"/>
  </p:notesMasterIdLst>
  <p:handoutMasterIdLst>
    <p:handoutMasterId r:id="rId20"/>
  </p:handoutMasterIdLst>
  <p:sldIdLst>
    <p:sldId id="362" r:id="rId2"/>
    <p:sldId id="382" r:id="rId3"/>
    <p:sldId id="872" r:id="rId4"/>
    <p:sldId id="874" r:id="rId5"/>
    <p:sldId id="895" r:id="rId6"/>
    <p:sldId id="889" r:id="rId7"/>
    <p:sldId id="890" r:id="rId8"/>
    <p:sldId id="891" r:id="rId9"/>
    <p:sldId id="892" r:id="rId10"/>
    <p:sldId id="893" r:id="rId11"/>
    <p:sldId id="894" r:id="rId12"/>
    <p:sldId id="896" r:id="rId13"/>
    <p:sldId id="897" r:id="rId14"/>
    <p:sldId id="898" r:id="rId15"/>
    <p:sldId id="899" r:id="rId16"/>
    <p:sldId id="900" r:id="rId17"/>
    <p:sldId id="873" r:id="rId18"/>
  </p:sldIdLst>
  <p:sldSz cx="12192000" cy="6858000"/>
  <p:notesSz cx="6858000" cy="9144000"/>
  <p:defaultTextStyle>
    <a:defPPr>
      <a:defRPr lang="en-US"/>
    </a:defPPr>
    <a:lvl1pPr marL="0" algn="l" defTabSz="914340" rtl="0" eaLnBrk="1" latinLnBrk="0" hangingPunct="1">
      <a:defRPr sz="1800" kern="1200">
        <a:solidFill>
          <a:schemeClr val="tx1"/>
        </a:solidFill>
        <a:latin typeface="+mn-lt"/>
        <a:ea typeface="+mn-ea"/>
        <a:cs typeface="+mn-cs"/>
      </a:defRPr>
    </a:lvl1pPr>
    <a:lvl2pPr marL="457170" algn="l" defTabSz="914340" rtl="0" eaLnBrk="1" latinLnBrk="0" hangingPunct="1">
      <a:defRPr sz="1800" kern="1200">
        <a:solidFill>
          <a:schemeClr val="tx1"/>
        </a:solidFill>
        <a:latin typeface="+mn-lt"/>
        <a:ea typeface="+mn-ea"/>
        <a:cs typeface="+mn-cs"/>
      </a:defRPr>
    </a:lvl2pPr>
    <a:lvl3pPr marL="914340" algn="l" defTabSz="914340" rtl="0" eaLnBrk="1" latinLnBrk="0" hangingPunct="1">
      <a:defRPr sz="1800" kern="1200">
        <a:solidFill>
          <a:schemeClr val="tx1"/>
        </a:solidFill>
        <a:latin typeface="+mn-lt"/>
        <a:ea typeface="+mn-ea"/>
        <a:cs typeface="+mn-cs"/>
      </a:defRPr>
    </a:lvl3pPr>
    <a:lvl4pPr marL="1371511" algn="l" defTabSz="914340" rtl="0" eaLnBrk="1" latinLnBrk="0" hangingPunct="1">
      <a:defRPr sz="1800" kern="1200">
        <a:solidFill>
          <a:schemeClr val="tx1"/>
        </a:solidFill>
        <a:latin typeface="+mn-lt"/>
        <a:ea typeface="+mn-ea"/>
        <a:cs typeface="+mn-cs"/>
      </a:defRPr>
    </a:lvl4pPr>
    <a:lvl5pPr marL="1828681" algn="l" defTabSz="914340" rtl="0" eaLnBrk="1" latinLnBrk="0" hangingPunct="1">
      <a:defRPr sz="1800" kern="1200">
        <a:solidFill>
          <a:schemeClr val="tx1"/>
        </a:solidFill>
        <a:latin typeface="+mn-lt"/>
        <a:ea typeface="+mn-ea"/>
        <a:cs typeface="+mn-cs"/>
      </a:defRPr>
    </a:lvl5pPr>
    <a:lvl6pPr marL="2285852" algn="l" defTabSz="914340" rtl="0" eaLnBrk="1" latinLnBrk="0" hangingPunct="1">
      <a:defRPr sz="1800" kern="1200">
        <a:solidFill>
          <a:schemeClr val="tx1"/>
        </a:solidFill>
        <a:latin typeface="+mn-lt"/>
        <a:ea typeface="+mn-ea"/>
        <a:cs typeface="+mn-cs"/>
      </a:defRPr>
    </a:lvl6pPr>
    <a:lvl7pPr marL="2743021" algn="l" defTabSz="914340" rtl="0" eaLnBrk="1" latinLnBrk="0" hangingPunct="1">
      <a:defRPr sz="1800" kern="1200">
        <a:solidFill>
          <a:schemeClr val="tx1"/>
        </a:solidFill>
        <a:latin typeface="+mn-lt"/>
        <a:ea typeface="+mn-ea"/>
        <a:cs typeface="+mn-cs"/>
      </a:defRPr>
    </a:lvl7pPr>
    <a:lvl8pPr marL="3200193" algn="l" defTabSz="914340" rtl="0" eaLnBrk="1" latinLnBrk="0" hangingPunct="1">
      <a:defRPr sz="1800" kern="1200">
        <a:solidFill>
          <a:schemeClr val="tx1"/>
        </a:solidFill>
        <a:latin typeface="+mn-lt"/>
        <a:ea typeface="+mn-ea"/>
        <a:cs typeface="+mn-cs"/>
      </a:defRPr>
    </a:lvl8pPr>
    <a:lvl9pPr marL="3657363" algn="l" defTabSz="91434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118CE7"/>
    <a:srgbClr val="0E91EE"/>
    <a:srgbClr val="108EE9"/>
    <a:srgbClr val="2B2B2B"/>
    <a:srgbClr val="262626"/>
    <a:srgbClr val="191919"/>
    <a:srgbClr val="9B9B9B"/>
    <a:srgbClr val="A0A0A0"/>
    <a:srgbClr val="7E7E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78980" autoAdjust="0"/>
  </p:normalViewPr>
  <p:slideViewPr>
    <p:cSldViewPr snapToGrid="0" snapToObjects="1">
      <p:cViewPr varScale="1">
        <p:scale>
          <a:sx n="100" d="100"/>
          <a:sy n="100" d="100"/>
        </p:scale>
        <p:origin x="1656" y="160"/>
      </p:cViewPr>
      <p:guideLst>
        <p:guide orient="horz"/>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189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AD1A594-041B-449E-89BC-5A6CB1F5A9AB}" type="datetimeFigureOut">
              <a:rPr lang="id-ID" smtClean="0"/>
              <a:pPr/>
              <a:t>14/11/21</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3DDDC53-01B7-4E0F-8BE2-02DC8C672187}" type="slidenum">
              <a:rPr lang="id-ID" smtClean="0"/>
              <a:pPr/>
              <a:t>‹#›</a:t>
            </a:fld>
            <a:endParaRPr lang="id-ID"/>
          </a:p>
        </p:txBody>
      </p:sp>
    </p:spTree>
    <p:extLst>
      <p:ext uri="{BB962C8B-B14F-4D97-AF65-F5344CB8AC3E}">
        <p14:creationId xmlns:p14="http://schemas.microsoft.com/office/powerpoint/2010/main" val="4171936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3CCC32-3486-46B1-A8B7-921064D8D59D}" type="datetimeFigureOut">
              <a:rPr lang="en-US" smtClean="0"/>
              <a:pPr/>
              <a:t>11/14/21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D1495A-DD81-44F4-9F54-1F39867BF2D9}" type="slidenum">
              <a:rPr lang="en-US" smtClean="0"/>
              <a:pPr/>
              <a:t>‹#›</a:t>
            </a:fld>
            <a:endParaRPr lang="en-US"/>
          </a:p>
        </p:txBody>
      </p:sp>
    </p:spTree>
    <p:extLst>
      <p:ext uri="{BB962C8B-B14F-4D97-AF65-F5344CB8AC3E}">
        <p14:creationId xmlns:p14="http://schemas.microsoft.com/office/powerpoint/2010/main" val="1023919786"/>
      </p:ext>
    </p:extLst>
  </p:cSld>
  <p:clrMap bg1="lt1" tx1="dk1" bg2="lt2" tx2="dk2" accent1="accent1" accent2="accent2" accent3="accent3" accent4="accent4" accent5="accent5" accent6="accent6" hlink="hlink" folHlink="folHlink"/>
  <p:notesStyle>
    <a:lvl1pPr marL="0" algn="l" defTabSz="914340" rtl="0" eaLnBrk="1" latinLnBrk="0" hangingPunct="1">
      <a:defRPr sz="1200" kern="1200">
        <a:solidFill>
          <a:schemeClr val="tx1"/>
        </a:solidFill>
        <a:latin typeface="+mn-lt"/>
        <a:ea typeface="+mn-ea"/>
        <a:cs typeface="+mn-cs"/>
      </a:defRPr>
    </a:lvl1pPr>
    <a:lvl2pPr marL="457170" algn="l" defTabSz="914340" rtl="0" eaLnBrk="1" latinLnBrk="0" hangingPunct="1">
      <a:defRPr sz="1200" kern="1200">
        <a:solidFill>
          <a:schemeClr val="tx1"/>
        </a:solidFill>
        <a:latin typeface="+mn-lt"/>
        <a:ea typeface="+mn-ea"/>
        <a:cs typeface="+mn-cs"/>
      </a:defRPr>
    </a:lvl2pPr>
    <a:lvl3pPr marL="914340" algn="l" defTabSz="914340" rtl="0" eaLnBrk="1" latinLnBrk="0" hangingPunct="1">
      <a:defRPr sz="1200" kern="1200">
        <a:solidFill>
          <a:schemeClr val="tx1"/>
        </a:solidFill>
        <a:latin typeface="+mn-lt"/>
        <a:ea typeface="+mn-ea"/>
        <a:cs typeface="+mn-cs"/>
      </a:defRPr>
    </a:lvl3pPr>
    <a:lvl4pPr marL="1371511" algn="l" defTabSz="914340" rtl="0" eaLnBrk="1" latinLnBrk="0" hangingPunct="1">
      <a:defRPr sz="1200" kern="1200">
        <a:solidFill>
          <a:schemeClr val="tx1"/>
        </a:solidFill>
        <a:latin typeface="+mn-lt"/>
        <a:ea typeface="+mn-ea"/>
        <a:cs typeface="+mn-cs"/>
      </a:defRPr>
    </a:lvl4pPr>
    <a:lvl5pPr marL="1828681" algn="l" defTabSz="914340" rtl="0" eaLnBrk="1" latinLnBrk="0" hangingPunct="1">
      <a:defRPr sz="1200" kern="1200">
        <a:solidFill>
          <a:schemeClr val="tx1"/>
        </a:solidFill>
        <a:latin typeface="+mn-lt"/>
        <a:ea typeface="+mn-ea"/>
        <a:cs typeface="+mn-cs"/>
      </a:defRPr>
    </a:lvl5pPr>
    <a:lvl6pPr marL="2285852" algn="l" defTabSz="914340" rtl="0" eaLnBrk="1" latinLnBrk="0" hangingPunct="1">
      <a:defRPr sz="1200" kern="1200">
        <a:solidFill>
          <a:schemeClr val="tx1"/>
        </a:solidFill>
        <a:latin typeface="+mn-lt"/>
        <a:ea typeface="+mn-ea"/>
        <a:cs typeface="+mn-cs"/>
      </a:defRPr>
    </a:lvl6pPr>
    <a:lvl7pPr marL="2743021" algn="l" defTabSz="914340" rtl="0" eaLnBrk="1" latinLnBrk="0" hangingPunct="1">
      <a:defRPr sz="1200" kern="1200">
        <a:solidFill>
          <a:schemeClr val="tx1"/>
        </a:solidFill>
        <a:latin typeface="+mn-lt"/>
        <a:ea typeface="+mn-ea"/>
        <a:cs typeface="+mn-cs"/>
      </a:defRPr>
    </a:lvl7pPr>
    <a:lvl8pPr marL="3200193" algn="l" defTabSz="914340" rtl="0" eaLnBrk="1" latinLnBrk="0" hangingPunct="1">
      <a:defRPr sz="1200" kern="1200">
        <a:solidFill>
          <a:schemeClr val="tx1"/>
        </a:solidFill>
        <a:latin typeface="+mn-lt"/>
        <a:ea typeface="+mn-ea"/>
        <a:cs typeface="+mn-cs"/>
      </a:defRPr>
    </a:lvl8pPr>
    <a:lvl9pPr marL="3657363" algn="l" defTabSz="91434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912C83-8DBF-4419-BF96-E281A43FC56B}" type="slidenum">
              <a:rPr lang="en-US" smtClean="0"/>
              <a:pPr/>
              <a:t>1</a:t>
            </a:fld>
            <a:endParaRPr lang="en-US"/>
          </a:p>
        </p:txBody>
      </p:sp>
      <p:sp>
        <p:nvSpPr>
          <p:cNvPr id="5" name="Footer Placeholder 4"/>
          <p:cNvSpPr>
            <a:spLocks noGrp="1"/>
          </p:cNvSpPr>
          <p:nvPr>
            <p:ph type="ftr" sz="quarter" idx="11"/>
          </p:nvPr>
        </p:nvSpPr>
        <p:spPr/>
        <p:txBody>
          <a:bodyPr/>
          <a:lstStyle/>
          <a:p>
            <a:r>
              <a:rPr lang="en-US"/>
              <a:t>Wireless Security</a:t>
            </a:r>
          </a:p>
        </p:txBody>
      </p:sp>
      <p:sp>
        <p:nvSpPr>
          <p:cNvPr id="6" name="Header Placeholder 5"/>
          <p:cNvSpPr>
            <a:spLocks noGrp="1"/>
          </p:cNvSpPr>
          <p:nvPr>
            <p:ph type="hdr" sz="quarter" idx="12"/>
          </p:nvPr>
        </p:nvSpPr>
        <p:spPr/>
        <p:txBody>
          <a:bodyPr/>
          <a:lstStyle/>
          <a:p>
            <a:r>
              <a:rPr lang="en-US"/>
              <a:t>IT4833/6833</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Updated security policy</a:t>
            </a:r>
          </a:p>
          <a:p>
            <a:r>
              <a:rPr lang="en-US" sz="1200" b="0" i="0" u="none" strike="noStrike" kern="1200" baseline="0" dirty="0">
                <a:solidFill>
                  <a:schemeClr val="tx1"/>
                </a:solidFill>
                <a:latin typeface="+mn-lt"/>
                <a:ea typeface="+mn-ea"/>
                <a:cs typeface="+mn-cs"/>
              </a:rPr>
              <a:t>Amendments to the </a:t>
            </a:r>
            <a:r>
              <a:rPr lang="en-US" sz="1200" b="0" i="0" u="none" strike="noStrike" kern="1200" baseline="0" dirty="0" err="1">
                <a:solidFill>
                  <a:schemeClr val="tx1"/>
                </a:solidFill>
                <a:latin typeface="+mn-lt"/>
                <a:ea typeface="+mn-ea"/>
                <a:cs typeface="+mn-cs"/>
              </a:rPr>
              <a:t>organisation’s</a:t>
            </a:r>
            <a:r>
              <a:rPr lang="en-US" sz="1200" b="0" i="0" u="none" strike="noStrike" kern="1200" baseline="0" dirty="0">
                <a:solidFill>
                  <a:schemeClr val="tx1"/>
                </a:solidFill>
                <a:latin typeface="+mn-lt"/>
                <a:ea typeface="+mn-ea"/>
                <a:cs typeface="+mn-cs"/>
              </a:rPr>
              <a:t> overarching security policy.</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Cloud security strategy</a:t>
            </a:r>
          </a:p>
          <a:p>
            <a:r>
              <a:rPr lang="en-US" sz="1200" b="0" i="0" u="none" strike="noStrike" kern="1200" baseline="0" dirty="0">
                <a:solidFill>
                  <a:schemeClr val="tx1"/>
                </a:solidFill>
                <a:latin typeface="+mn-lt"/>
                <a:ea typeface="+mn-ea"/>
                <a:cs typeface="+mn-cs"/>
              </a:rPr>
              <a:t>The </a:t>
            </a:r>
            <a:r>
              <a:rPr lang="en-US" sz="1200" b="0" i="0" u="none" strike="noStrike" kern="1200" baseline="0" dirty="0" err="1">
                <a:solidFill>
                  <a:schemeClr val="tx1"/>
                </a:solidFill>
                <a:latin typeface="+mn-lt"/>
                <a:ea typeface="+mn-ea"/>
                <a:cs typeface="+mn-cs"/>
              </a:rPr>
              <a:t>organisation’s</a:t>
            </a:r>
            <a:r>
              <a:rPr lang="en-US" sz="1200" b="0" i="0" u="none" strike="noStrike" kern="1200" baseline="0" dirty="0">
                <a:solidFill>
                  <a:schemeClr val="tx1"/>
                </a:solidFill>
                <a:latin typeface="+mn-lt"/>
                <a:ea typeface="+mn-ea"/>
                <a:cs typeface="+mn-cs"/>
              </a:rPr>
              <a:t> strategy for security with respect to cloud. This</a:t>
            </a:r>
          </a:p>
          <a:p>
            <a:r>
              <a:rPr lang="en-US" sz="1200" b="0" i="0" u="none" strike="noStrike" kern="1200" baseline="0" dirty="0">
                <a:solidFill>
                  <a:schemeClr val="tx1"/>
                </a:solidFill>
                <a:latin typeface="+mn-lt"/>
                <a:ea typeface="+mn-ea"/>
                <a:cs typeface="+mn-cs"/>
              </a:rPr>
              <a:t>should complement or be part of the </a:t>
            </a:r>
            <a:r>
              <a:rPr lang="en-US" sz="1200" b="0" i="0" u="none" strike="noStrike" kern="1200" baseline="0" dirty="0" err="1">
                <a:solidFill>
                  <a:schemeClr val="tx1"/>
                </a:solidFill>
                <a:latin typeface="+mn-lt"/>
                <a:ea typeface="+mn-ea"/>
                <a:cs typeface="+mn-cs"/>
              </a:rPr>
              <a:t>organisation’s</a:t>
            </a:r>
            <a:r>
              <a:rPr lang="en-US" sz="1200" b="0" i="0" u="none" strike="noStrike" kern="1200" baseline="0" dirty="0">
                <a:solidFill>
                  <a:schemeClr val="tx1"/>
                </a:solidFill>
                <a:latin typeface="+mn-lt"/>
                <a:ea typeface="+mn-ea"/>
                <a:cs typeface="+mn-cs"/>
              </a:rPr>
              <a:t> existing</a:t>
            </a:r>
          </a:p>
          <a:p>
            <a:r>
              <a:rPr lang="en-US" sz="1200" b="0" i="0" u="none" strike="noStrike" kern="1200" baseline="0" dirty="0">
                <a:solidFill>
                  <a:schemeClr val="tx1"/>
                </a:solidFill>
                <a:latin typeface="+mn-lt"/>
                <a:ea typeface="+mn-ea"/>
                <a:cs typeface="+mn-cs"/>
              </a:rPr>
              <a:t>overarching security strategy.</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Cloud security governance</a:t>
            </a:r>
          </a:p>
          <a:p>
            <a:r>
              <a:rPr lang="en-US" sz="1200" b="0" i="0" u="none" strike="noStrike" kern="1200" baseline="0" dirty="0">
                <a:solidFill>
                  <a:schemeClr val="tx1"/>
                </a:solidFill>
                <a:latin typeface="+mn-lt"/>
                <a:ea typeface="+mn-ea"/>
                <a:cs typeface="+mn-cs"/>
              </a:rPr>
              <a:t>The process for ensuring cloud security strategy and policy updates</a:t>
            </a:r>
          </a:p>
          <a:p>
            <a:r>
              <a:rPr lang="en-US" sz="1200" b="0" i="0" u="none" strike="noStrike" kern="1200" baseline="0" dirty="0">
                <a:solidFill>
                  <a:schemeClr val="tx1"/>
                </a:solidFill>
                <a:latin typeface="+mn-lt"/>
                <a:ea typeface="+mn-ea"/>
                <a:cs typeface="+mn-cs"/>
              </a:rPr>
              <a:t>are adhered to.</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Cloud security processes</a:t>
            </a:r>
          </a:p>
          <a:p>
            <a:r>
              <a:rPr lang="en-US" sz="1200" b="0" i="0" u="none" strike="noStrike" kern="1200" baseline="0" dirty="0">
                <a:solidFill>
                  <a:schemeClr val="tx1"/>
                </a:solidFill>
                <a:latin typeface="+mn-lt"/>
                <a:ea typeface="+mn-ea"/>
                <a:cs typeface="+mn-cs"/>
              </a:rPr>
              <a:t>The security processes associated specifically with cloud and/or the</a:t>
            </a:r>
          </a:p>
          <a:p>
            <a:r>
              <a:rPr lang="en-US" sz="1200" b="0" i="0" u="none" strike="noStrike" kern="1200" baseline="0" dirty="0">
                <a:solidFill>
                  <a:schemeClr val="tx1"/>
                </a:solidFill>
                <a:latin typeface="+mn-lt"/>
                <a:ea typeface="+mn-ea"/>
                <a:cs typeface="+mn-cs"/>
              </a:rPr>
              <a:t>amendments required to existing security processes in order to</a:t>
            </a:r>
          </a:p>
          <a:p>
            <a:r>
              <a:rPr lang="en-US" sz="1200" b="0" i="0" u="none" strike="noStrike" kern="1200" baseline="0" dirty="0">
                <a:solidFill>
                  <a:schemeClr val="tx1"/>
                </a:solidFill>
                <a:latin typeface="+mn-lt"/>
                <a:ea typeface="+mn-ea"/>
                <a:cs typeface="+mn-cs"/>
              </a:rPr>
              <a:t>incorporate cloud.</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Security roles &amp; responsibilities</a:t>
            </a:r>
          </a:p>
          <a:p>
            <a:r>
              <a:rPr lang="en-US" sz="1200" b="0" i="0" u="none" strike="noStrike" kern="1200" baseline="0" dirty="0">
                <a:solidFill>
                  <a:schemeClr val="tx1"/>
                </a:solidFill>
                <a:latin typeface="+mn-lt"/>
                <a:ea typeface="+mn-ea"/>
                <a:cs typeface="+mn-cs"/>
              </a:rPr>
              <a:t>Who is responsible for what with respect to ensuring the different</a:t>
            </a:r>
          </a:p>
          <a:p>
            <a:r>
              <a:rPr lang="en-US" sz="1200" b="0" i="0" u="none" strike="noStrike" kern="1200" baseline="0" dirty="0">
                <a:solidFill>
                  <a:schemeClr val="tx1"/>
                </a:solidFill>
                <a:latin typeface="+mn-lt"/>
                <a:ea typeface="+mn-ea"/>
                <a:cs typeface="+mn-cs"/>
              </a:rPr>
              <a:t>elements of cloud security are implemented effectively.</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Cloud security guidelines</a:t>
            </a:r>
          </a:p>
          <a:p>
            <a:r>
              <a:rPr lang="en-US" sz="1200" b="0" i="0" u="none" strike="noStrike" kern="1200" baseline="0" dirty="0">
                <a:solidFill>
                  <a:schemeClr val="tx1"/>
                </a:solidFill>
                <a:latin typeface="+mn-lt"/>
                <a:ea typeface="+mn-ea"/>
                <a:cs typeface="+mn-cs"/>
              </a:rPr>
              <a:t>Advice and guidance provided to both business and IT teams</a:t>
            </a:r>
          </a:p>
          <a:p>
            <a:r>
              <a:rPr lang="en-US" sz="1200" b="0" i="0" u="none" strike="noStrike" kern="1200" baseline="0" dirty="0">
                <a:solidFill>
                  <a:schemeClr val="tx1"/>
                </a:solidFill>
                <a:latin typeface="+mn-lt"/>
                <a:ea typeface="+mn-ea"/>
                <a:cs typeface="+mn-cs"/>
              </a:rPr>
              <a:t>regarding all aspects of security that affect them.</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Cloud security assessment</a:t>
            </a:r>
          </a:p>
          <a:p>
            <a:r>
              <a:rPr lang="en-US" sz="1200" b="0" i="0" u="none" strike="noStrike" kern="1200" baseline="0" dirty="0">
                <a:solidFill>
                  <a:schemeClr val="tx1"/>
                </a:solidFill>
                <a:latin typeface="+mn-lt"/>
                <a:ea typeface="+mn-ea"/>
                <a:cs typeface="+mn-cs"/>
              </a:rPr>
              <a:t>The ability to objectively measure the effectiveness of a given</a:t>
            </a:r>
          </a:p>
          <a:p>
            <a:r>
              <a:rPr lang="en-US" sz="1200" b="0" i="0" u="none" strike="noStrike" kern="1200" baseline="0" dirty="0">
                <a:solidFill>
                  <a:schemeClr val="tx1"/>
                </a:solidFill>
                <a:latin typeface="+mn-lt"/>
                <a:ea typeface="+mn-ea"/>
                <a:cs typeface="+mn-cs"/>
              </a:rPr>
              <a:t>cloud service provider’s security.</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Service integration</a:t>
            </a:r>
          </a:p>
          <a:p>
            <a:r>
              <a:rPr lang="en-US" sz="1200" b="0" i="0" u="none" strike="noStrike" kern="1200" baseline="0" dirty="0">
                <a:solidFill>
                  <a:schemeClr val="tx1"/>
                </a:solidFill>
                <a:latin typeface="+mn-lt"/>
                <a:ea typeface="+mn-ea"/>
                <a:cs typeface="+mn-cs"/>
              </a:rPr>
              <a:t>The integration of several cloud services at a management level.</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IT &amp; procurement security requirements</a:t>
            </a:r>
          </a:p>
          <a:p>
            <a:r>
              <a:rPr lang="en-US" sz="1200" b="0" i="0" u="none" strike="noStrike" kern="1200" baseline="0" dirty="0">
                <a:solidFill>
                  <a:schemeClr val="tx1"/>
                </a:solidFill>
                <a:latin typeface="+mn-lt"/>
                <a:ea typeface="+mn-ea"/>
                <a:cs typeface="+mn-cs"/>
              </a:rPr>
              <a:t>Specific cloud security requirements that would need to be</a:t>
            </a:r>
          </a:p>
          <a:p>
            <a:r>
              <a:rPr lang="en-US" sz="1200" b="0" i="0" u="none" strike="noStrike" kern="1200" baseline="0" dirty="0">
                <a:solidFill>
                  <a:schemeClr val="tx1"/>
                </a:solidFill>
                <a:latin typeface="+mn-lt"/>
                <a:ea typeface="+mn-ea"/>
                <a:cs typeface="+mn-cs"/>
              </a:rPr>
              <a:t>included in any procurement and/or IT project’s overall</a:t>
            </a:r>
          </a:p>
          <a:p>
            <a:r>
              <a:rPr lang="en-US" sz="1200" b="0" i="0" u="none" strike="noStrike" kern="1200" baseline="0" dirty="0">
                <a:solidFill>
                  <a:schemeClr val="tx1"/>
                </a:solidFill>
                <a:latin typeface="+mn-lt"/>
                <a:ea typeface="+mn-ea"/>
                <a:cs typeface="+mn-cs"/>
              </a:rPr>
              <a:t>requirements.</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Cloud security management</a:t>
            </a:r>
          </a:p>
          <a:p>
            <a:r>
              <a:rPr lang="en-US" sz="1200" b="0" i="0" u="none" strike="noStrike" kern="1200" baseline="0" dirty="0">
                <a:solidFill>
                  <a:schemeClr val="tx1"/>
                </a:solidFill>
                <a:latin typeface="+mn-lt"/>
                <a:ea typeface="+mn-ea"/>
                <a:cs typeface="+mn-cs"/>
              </a:rPr>
              <a:t>The overall day-to-day management of cloud security.</a:t>
            </a:r>
            <a:endParaRPr lang="en-US" dirty="0"/>
          </a:p>
        </p:txBody>
      </p:sp>
      <p:sp>
        <p:nvSpPr>
          <p:cNvPr id="4" name="Slide Number Placeholder 3"/>
          <p:cNvSpPr>
            <a:spLocks noGrp="1"/>
          </p:cNvSpPr>
          <p:nvPr>
            <p:ph type="sldNum" sz="quarter" idx="5"/>
          </p:nvPr>
        </p:nvSpPr>
        <p:spPr/>
        <p:txBody>
          <a:bodyPr/>
          <a:lstStyle/>
          <a:p>
            <a:fld id="{74D1495A-DD81-44F4-9F54-1F39867BF2D9}" type="slidenum">
              <a:rPr lang="en-US" smtClean="0"/>
              <a:pPr/>
              <a:t>13</a:t>
            </a:fld>
            <a:endParaRPr lang="en-US"/>
          </a:p>
        </p:txBody>
      </p:sp>
    </p:spTree>
    <p:extLst>
      <p:ext uri="{BB962C8B-B14F-4D97-AF65-F5344CB8AC3E}">
        <p14:creationId xmlns:p14="http://schemas.microsoft.com/office/powerpoint/2010/main" val="2570862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Operation</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Awareness &amp; training</a:t>
            </a:r>
          </a:p>
          <a:p>
            <a:r>
              <a:rPr lang="en-US" sz="1200" b="0" i="0" u="none" strike="noStrike" kern="1200" baseline="0" dirty="0">
                <a:solidFill>
                  <a:schemeClr val="tx1"/>
                </a:solidFill>
                <a:latin typeface="+mn-lt"/>
                <a:ea typeface="+mn-ea"/>
                <a:cs typeface="+mn-cs"/>
              </a:rPr>
              <a:t>Educating employees about the security impact of cloud on their</a:t>
            </a:r>
          </a:p>
          <a:p>
            <a:r>
              <a:rPr lang="en-US" sz="1200" b="0" i="0" u="none" strike="noStrike" kern="1200" baseline="0" dirty="0">
                <a:solidFill>
                  <a:schemeClr val="tx1"/>
                </a:solidFill>
                <a:latin typeface="+mn-lt"/>
                <a:ea typeface="+mn-ea"/>
                <a:cs typeface="+mn-cs"/>
              </a:rPr>
              <a:t>individual functions and roles.</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Incident management</a:t>
            </a:r>
          </a:p>
          <a:p>
            <a:r>
              <a:rPr lang="en-US" sz="1200" b="0" i="0" u="none" strike="noStrike" kern="1200" baseline="0" dirty="0">
                <a:solidFill>
                  <a:schemeClr val="tx1"/>
                </a:solidFill>
                <a:latin typeface="+mn-lt"/>
                <a:ea typeface="+mn-ea"/>
                <a:cs typeface="+mn-cs"/>
              </a:rPr>
              <a:t>Managing cloud-related problems and incidents.</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Configuration management</a:t>
            </a:r>
          </a:p>
          <a:p>
            <a:r>
              <a:rPr lang="en-US" sz="1200" b="0" i="0" u="none" strike="noStrike" kern="1200" baseline="0" dirty="0">
                <a:solidFill>
                  <a:schemeClr val="tx1"/>
                </a:solidFill>
                <a:latin typeface="+mn-lt"/>
                <a:ea typeface="+mn-ea"/>
                <a:cs typeface="+mn-cs"/>
              </a:rPr>
              <a:t>Ensuring the configuration of an </a:t>
            </a:r>
            <a:r>
              <a:rPr lang="en-US" sz="1200" b="0" i="0" u="none" strike="noStrike" kern="1200" baseline="0" dirty="0" err="1">
                <a:solidFill>
                  <a:schemeClr val="tx1"/>
                </a:solidFill>
                <a:latin typeface="+mn-lt"/>
                <a:ea typeface="+mn-ea"/>
                <a:cs typeface="+mn-cs"/>
              </a:rPr>
              <a:t>organisation’s</a:t>
            </a:r>
            <a:r>
              <a:rPr lang="en-US" sz="1200" b="0" i="0" u="none" strike="noStrike" kern="1200" baseline="0" dirty="0">
                <a:solidFill>
                  <a:schemeClr val="tx1"/>
                </a:solidFill>
                <a:latin typeface="+mn-lt"/>
                <a:ea typeface="+mn-ea"/>
                <a:cs typeface="+mn-cs"/>
              </a:rPr>
              <a:t> service is</a:t>
            </a:r>
          </a:p>
          <a:p>
            <a:r>
              <a:rPr lang="en-US" sz="1200" b="0" i="0" u="none" strike="noStrike" kern="1200" baseline="0" dirty="0">
                <a:solidFill>
                  <a:schemeClr val="tx1"/>
                </a:solidFill>
                <a:latin typeface="+mn-lt"/>
                <a:ea typeface="+mn-ea"/>
                <a:cs typeface="+mn-cs"/>
              </a:rPr>
              <a:t>appropriate and secure.</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Contingency planning</a:t>
            </a:r>
          </a:p>
          <a:p>
            <a:r>
              <a:rPr lang="en-US" sz="1200" b="0" i="0" u="none" strike="noStrike" kern="1200" baseline="0" dirty="0">
                <a:solidFill>
                  <a:schemeClr val="tx1"/>
                </a:solidFill>
                <a:latin typeface="+mn-lt"/>
                <a:ea typeface="+mn-ea"/>
                <a:cs typeface="+mn-cs"/>
              </a:rPr>
              <a:t>A pre-planned approach to business continuity, disaster recovery</a:t>
            </a:r>
          </a:p>
          <a:p>
            <a:r>
              <a:rPr lang="en-US" sz="1200" b="0" i="0" u="none" strike="noStrike" kern="1200" baseline="0" dirty="0">
                <a:solidFill>
                  <a:schemeClr val="tx1"/>
                </a:solidFill>
                <a:latin typeface="+mn-lt"/>
                <a:ea typeface="+mn-ea"/>
                <a:cs typeface="+mn-cs"/>
              </a:rPr>
              <a:t>and the ongoing management (up and down) of cloud usage.</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Maintenance</a:t>
            </a:r>
          </a:p>
          <a:p>
            <a:r>
              <a:rPr lang="en-US" sz="1200" b="0" i="0" u="none" strike="noStrike" kern="1200" baseline="0" dirty="0">
                <a:solidFill>
                  <a:schemeClr val="tx1"/>
                </a:solidFill>
                <a:latin typeface="+mn-lt"/>
                <a:ea typeface="+mn-ea"/>
                <a:cs typeface="+mn-cs"/>
              </a:rPr>
              <a:t>The processes ensuring that anything in a cloud environment (or</a:t>
            </a:r>
          </a:p>
          <a:p>
            <a:r>
              <a:rPr lang="en-US" sz="1200" b="0" i="0" u="none" strike="noStrike" kern="1200" baseline="0" dirty="0">
                <a:solidFill>
                  <a:schemeClr val="tx1"/>
                </a:solidFill>
                <a:latin typeface="+mn-lt"/>
                <a:ea typeface="+mn-ea"/>
                <a:cs typeface="+mn-cs"/>
              </a:rPr>
              <a:t>consumed from a cloud environment) is properly maintained and</a:t>
            </a:r>
          </a:p>
          <a:p>
            <a:r>
              <a:rPr lang="en-US" sz="1200" b="0" i="0" u="none" strike="noStrike" kern="1200" baseline="0" dirty="0">
                <a:solidFill>
                  <a:schemeClr val="tx1"/>
                </a:solidFill>
                <a:latin typeface="+mn-lt"/>
                <a:ea typeface="+mn-ea"/>
                <a:cs typeface="+mn-cs"/>
              </a:rPr>
              <a:t>up to date.</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Media protection</a:t>
            </a:r>
          </a:p>
          <a:p>
            <a:r>
              <a:rPr lang="en-US" sz="1200" b="0" i="0" u="none" strike="noStrike" kern="1200" baseline="0" dirty="0">
                <a:solidFill>
                  <a:schemeClr val="tx1"/>
                </a:solidFill>
                <a:latin typeface="+mn-lt"/>
                <a:ea typeface="+mn-ea"/>
                <a:cs typeface="+mn-cs"/>
              </a:rPr>
              <a:t>Ensuring any data stored in a cloud environment is</a:t>
            </a:r>
          </a:p>
          <a:p>
            <a:r>
              <a:rPr lang="en-US" sz="1200" b="0" i="0" u="none" strike="noStrike" kern="1200" baseline="0" dirty="0">
                <a:solidFill>
                  <a:schemeClr val="tx1"/>
                </a:solidFill>
                <a:latin typeface="+mn-lt"/>
                <a:ea typeface="+mn-ea"/>
                <a:cs typeface="+mn-cs"/>
              </a:rPr>
              <a:t>managed appropriately.</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Environmental protection</a:t>
            </a:r>
          </a:p>
          <a:p>
            <a:r>
              <a:rPr lang="en-US" sz="1200" b="0" i="0" u="none" strike="noStrike" kern="1200" baseline="0" dirty="0">
                <a:solidFill>
                  <a:schemeClr val="tx1"/>
                </a:solidFill>
                <a:latin typeface="+mn-lt"/>
                <a:ea typeface="+mn-ea"/>
                <a:cs typeface="+mn-cs"/>
              </a:rPr>
              <a:t>Ensuring an </a:t>
            </a:r>
            <a:r>
              <a:rPr lang="en-US" sz="1200" b="0" i="0" u="none" strike="noStrike" kern="1200" baseline="0" dirty="0" err="1">
                <a:solidFill>
                  <a:schemeClr val="tx1"/>
                </a:solidFill>
                <a:latin typeface="+mn-lt"/>
                <a:ea typeface="+mn-ea"/>
                <a:cs typeface="+mn-cs"/>
              </a:rPr>
              <a:t>organisation’s</a:t>
            </a:r>
            <a:r>
              <a:rPr lang="en-US" sz="1200" b="0" i="0" u="none" strike="noStrike" kern="1200" baseline="0" dirty="0">
                <a:solidFill>
                  <a:schemeClr val="tx1"/>
                </a:solidFill>
                <a:latin typeface="+mn-lt"/>
                <a:ea typeface="+mn-ea"/>
                <a:cs typeface="+mn-cs"/>
              </a:rPr>
              <a:t> cloud service provider (and using that</a:t>
            </a:r>
          </a:p>
          <a:p>
            <a:r>
              <a:rPr lang="en-US" sz="1200" b="0" i="0" u="none" strike="noStrike" kern="1200" baseline="0" dirty="0">
                <a:solidFill>
                  <a:schemeClr val="tx1"/>
                </a:solidFill>
                <a:latin typeface="+mn-lt"/>
                <a:ea typeface="+mn-ea"/>
                <a:cs typeface="+mn-cs"/>
              </a:rPr>
              <a:t>provider rather than internal IT) improves that </a:t>
            </a:r>
            <a:r>
              <a:rPr lang="en-US" sz="1200" b="0" i="0" u="none" strike="noStrike" kern="1200" baseline="0" dirty="0" err="1">
                <a:solidFill>
                  <a:schemeClr val="tx1"/>
                </a:solidFill>
                <a:latin typeface="+mn-lt"/>
                <a:ea typeface="+mn-ea"/>
                <a:cs typeface="+mn-cs"/>
              </a:rPr>
              <a:t>organisation’s</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environmental credentials.</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System integrity</a:t>
            </a:r>
          </a:p>
          <a:p>
            <a:r>
              <a:rPr lang="en-US" sz="1200" b="0" i="0" u="none" strike="noStrike" kern="1200" baseline="0" dirty="0">
                <a:solidFill>
                  <a:schemeClr val="tx1"/>
                </a:solidFill>
                <a:latin typeface="+mn-lt"/>
                <a:ea typeface="+mn-ea"/>
                <a:cs typeface="+mn-cs"/>
              </a:rPr>
              <a:t>Ensuring all cloud systems remain secure.</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Information integrity</a:t>
            </a:r>
          </a:p>
          <a:p>
            <a:r>
              <a:rPr lang="en-US" sz="1200" b="0" i="0" u="none" strike="noStrike" kern="1200" baseline="0" dirty="0">
                <a:solidFill>
                  <a:schemeClr val="tx1"/>
                </a:solidFill>
                <a:latin typeface="+mn-lt"/>
                <a:ea typeface="+mn-ea"/>
                <a:cs typeface="+mn-cs"/>
              </a:rPr>
              <a:t>Ensuring all information stored in a cloud environment is secure.</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Personnel security</a:t>
            </a:r>
          </a:p>
          <a:p>
            <a:r>
              <a:rPr lang="en-US" sz="1200" b="0" i="0" u="none" strike="noStrike" kern="1200" baseline="0" dirty="0">
                <a:solidFill>
                  <a:schemeClr val="tx1"/>
                </a:solidFill>
                <a:latin typeface="+mn-lt"/>
                <a:ea typeface="+mn-ea"/>
                <a:cs typeface="+mn-cs"/>
              </a:rPr>
              <a:t>Ensuring all personnel (both internal staff and employees of the</a:t>
            </a:r>
          </a:p>
          <a:p>
            <a:r>
              <a:rPr lang="en-US" sz="1200" b="0" i="0" u="none" strike="noStrike" kern="1200" baseline="0" dirty="0">
                <a:solidFill>
                  <a:schemeClr val="tx1"/>
                </a:solidFill>
                <a:latin typeface="+mn-lt"/>
                <a:ea typeface="+mn-ea"/>
                <a:cs typeface="+mn-cs"/>
              </a:rPr>
              <a:t>cloud provider) are trustworthy and do not have the ability to</a:t>
            </a:r>
          </a:p>
          <a:p>
            <a:r>
              <a:rPr lang="en-US" sz="1200" b="0" i="0" u="none" strike="noStrike" kern="1200" baseline="0" dirty="0">
                <a:solidFill>
                  <a:schemeClr val="tx1"/>
                </a:solidFill>
                <a:latin typeface="+mn-lt"/>
                <a:ea typeface="+mn-ea"/>
                <a:cs typeface="+mn-cs"/>
              </a:rPr>
              <a:t>compromise the service.</a:t>
            </a:r>
            <a:endParaRPr lang="en-US" dirty="0"/>
          </a:p>
        </p:txBody>
      </p:sp>
      <p:sp>
        <p:nvSpPr>
          <p:cNvPr id="4" name="Slide Number Placeholder 3"/>
          <p:cNvSpPr>
            <a:spLocks noGrp="1"/>
          </p:cNvSpPr>
          <p:nvPr>
            <p:ph type="sldNum" sz="quarter" idx="5"/>
          </p:nvPr>
        </p:nvSpPr>
        <p:spPr/>
        <p:txBody>
          <a:bodyPr/>
          <a:lstStyle/>
          <a:p>
            <a:fld id="{74D1495A-DD81-44F4-9F54-1F39867BF2D9}" type="slidenum">
              <a:rPr lang="en-US" smtClean="0"/>
              <a:pPr/>
              <a:t>14</a:t>
            </a:fld>
            <a:endParaRPr lang="en-US"/>
          </a:p>
        </p:txBody>
      </p:sp>
    </p:spTree>
    <p:extLst>
      <p:ext uri="{BB962C8B-B14F-4D97-AF65-F5344CB8AC3E}">
        <p14:creationId xmlns:p14="http://schemas.microsoft.com/office/powerpoint/2010/main" val="3461032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Technology</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Access control</a:t>
            </a:r>
          </a:p>
          <a:p>
            <a:r>
              <a:rPr lang="en-US" sz="1200" b="0" i="0" u="none" strike="noStrike" kern="1200" baseline="0" dirty="0">
                <a:solidFill>
                  <a:schemeClr val="tx1"/>
                </a:solidFill>
                <a:latin typeface="+mn-lt"/>
                <a:ea typeface="+mn-ea"/>
                <a:cs typeface="+mn-cs"/>
              </a:rPr>
              <a:t>Technology and software (including its configuration) that ensures</a:t>
            </a:r>
          </a:p>
          <a:p>
            <a:r>
              <a:rPr lang="en-US" sz="1200" b="0" i="0" u="none" strike="noStrike" kern="1200" baseline="0" dirty="0">
                <a:solidFill>
                  <a:schemeClr val="tx1"/>
                </a:solidFill>
                <a:latin typeface="+mn-lt"/>
                <a:ea typeface="+mn-ea"/>
                <a:cs typeface="+mn-cs"/>
              </a:rPr>
              <a:t>the right person has access to the right data (and only the right</a:t>
            </a:r>
          </a:p>
          <a:p>
            <a:r>
              <a:rPr lang="en-US" sz="1200" b="0" i="0" u="none" strike="noStrike" kern="1200" baseline="0" dirty="0">
                <a:solidFill>
                  <a:schemeClr val="tx1"/>
                </a:solidFill>
                <a:latin typeface="+mn-lt"/>
                <a:ea typeface="+mn-ea"/>
                <a:cs typeface="+mn-cs"/>
              </a:rPr>
              <a:t>data) for them.</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System protection</a:t>
            </a:r>
          </a:p>
          <a:p>
            <a:r>
              <a:rPr lang="en-US" sz="1200" b="0" i="0" u="none" strike="noStrike" kern="1200" baseline="0" dirty="0">
                <a:solidFill>
                  <a:schemeClr val="tx1"/>
                </a:solidFill>
                <a:latin typeface="+mn-lt"/>
                <a:ea typeface="+mn-ea"/>
                <a:cs typeface="+mn-cs"/>
              </a:rPr>
              <a:t>Technology to protect individual cloud systems from security risks</a:t>
            </a:r>
          </a:p>
          <a:p>
            <a:r>
              <a:rPr lang="en-US" sz="1200" b="0" i="0" u="none" strike="noStrike" kern="1200" baseline="0" dirty="0">
                <a:solidFill>
                  <a:schemeClr val="tx1"/>
                </a:solidFill>
                <a:latin typeface="+mn-lt"/>
                <a:ea typeface="+mn-ea"/>
                <a:cs typeface="+mn-cs"/>
              </a:rPr>
              <a:t>such as distributed denial-of-service (DDoS) attacks.</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Identification</a:t>
            </a:r>
          </a:p>
          <a:p>
            <a:r>
              <a:rPr lang="en-US" sz="1200" b="0" i="0" u="none" strike="noStrike" kern="1200" baseline="0" dirty="0">
                <a:solidFill>
                  <a:schemeClr val="tx1"/>
                </a:solidFill>
                <a:latin typeface="+mn-lt"/>
                <a:ea typeface="+mn-ea"/>
                <a:cs typeface="+mn-cs"/>
              </a:rPr>
              <a:t>Technology to identify employees and other </a:t>
            </a:r>
            <a:r>
              <a:rPr lang="en-US" sz="1200" b="0" i="0" u="none" strike="noStrike" kern="1200" baseline="0" dirty="0" err="1">
                <a:solidFill>
                  <a:schemeClr val="tx1"/>
                </a:solidFill>
                <a:latin typeface="+mn-lt"/>
                <a:ea typeface="+mn-ea"/>
                <a:cs typeface="+mn-cs"/>
              </a:rPr>
              <a:t>authorised</a:t>
            </a:r>
            <a:r>
              <a:rPr lang="en-US" sz="1200" b="0" i="0" u="none" strike="noStrike" kern="1200" baseline="0" dirty="0">
                <a:solidFill>
                  <a:schemeClr val="tx1"/>
                </a:solidFill>
                <a:latin typeface="+mn-lt"/>
                <a:ea typeface="+mn-ea"/>
                <a:cs typeface="+mn-cs"/>
              </a:rPr>
              <a:t> personnel</a:t>
            </a:r>
          </a:p>
          <a:p>
            <a:r>
              <a:rPr lang="en-US" sz="1200" b="0" i="0" u="none" strike="noStrike" kern="1200" baseline="0" dirty="0">
                <a:solidFill>
                  <a:schemeClr val="tx1"/>
                </a:solidFill>
                <a:latin typeface="+mn-lt"/>
                <a:ea typeface="+mn-ea"/>
                <a:cs typeface="+mn-cs"/>
              </a:rPr>
              <a:t>accessing a cloud service.</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Authentication</a:t>
            </a:r>
          </a:p>
          <a:p>
            <a:r>
              <a:rPr lang="en-US" sz="1200" b="0" i="0" u="none" strike="noStrike" kern="1200" baseline="0" dirty="0">
                <a:solidFill>
                  <a:schemeClr val="tx1"/>
                </a:solidFill>
                <a:latin typeface="+mn-lt"/>
                <a:ea typeface="+mn-ea"/>
                <a:cs typeface="+mn-cs"/>
              </a:rPr>
              <a:t>Technology to verify that an individual accessing a cloud system is</a:t>
            </a:r>
          </a:p>
          <a:p>
            <a:r>
              <a:rPr lang="en-US" sz="1200" b="0" i="0" u="none" strike="noStrike" kern="1200" baseline="0" dirty="0">
                <a:solidFill>
                  <a:schemeClr val="tx1"/>
                </a:solidFill>
                <a:latin typeface="+mn-lt"/>
                <a:ea typeface="+mn-ea"/>
                <a:cs typeface="+mn-cs"/>
              </a:rPr>
              <a:t>who they claim to be.</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Cloud security audits</a:t>
            </a:r>
          </a:p>
          <a:p>
            <a:r>
              <a:rPr lang="en-US" sz="1200" b="0" i="0" u="none" strike="noStrike" kern="1200" baseline="0" dirty="0">
                <a:solidFill>
                  <a:schemeClr val="tx1"/>
                </a:solidFill>
                <a:latin typeface="+mn-lt"/>
                <a:ea typeface="+mn-ea"/>
                <a:cs typeface="+mn-cs"/>
              </a:rPr>
              <a:t>The tools and processes by which </a:t>
            </a:r>
            <a:r>
              <a:rPr lang="en-US" sz="1200" b="0" i="0" u="none" strike="noStrike" kern="1200" baseline="0" dirty="0" err="1">
                <a:solidFill>
                  <a:schemeClr val="tx1"/>
                </a:solidFill>
                <a:latin typeface="+mn-lt"/>
                <a:ea typeface="+mn-ea"/>
                <a:cs typeface="+mn-cs"/>
              </a:rPr>
              <a:t>organisations</a:t>
            </a:r>
            <a:r>
              <a:rPr lang="en-US" sz="1200" b="0" i="0" u="none" strike="noStrike" kern="1200" baseline="0" dirty="0">
                <a:solidFill>
                  <a:schemeClr val="tx1"/>
                </a:solidFill>
                <a:latin typeface="+mn-lt"/>
                <a:ea typeface="+mn-ea"/>
                <a:cs typeface="+mn-cs"/>
              </a:rPr>
              <a:t> ensure security</a:t>
            </a:r>
          </a:p>
          <a:p>
            <a:r>
              <a:rPr lang="en-US" sz="1200" b="0" i="0" u="none" strike="noStrike" kern="1200" baseline="0" dirty="0">
                <a:solidFill>
                  <a:schemeClr val="tx1"/>
                </a:solidFill>
                <a:latin typeface="+mn-lt"/>
                <a:ea typeface="+mn-ea"/>
                <a:cs typeface="+mn-cs"/>
              </a:rPr>
              <a:t>(and associated systems and processes) are adequately</a:t>
            </a:r>
          </a:p>
          <a:p>
            <a:r>
              <a:rPr lang="en-US" sz="1200" b="0" i="0" u="none" strike="noStrike" kern="1200" baseline="0" dirty="0">
                <a:solidFill>
                  <a:schemeClr val="tx1"/>
                </a:solidFill>
                <a:latin typeface="+mn-lt"/>
                <a:ea typeface="+mn-ea"/>
                <a:cs typeface="+mn-cs"/>
              </a:rPr>
              <a:t>maintained.</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Identity &amp; key management</a:t>
            </a:r>
          </a:p>
          <a:p>
            <a:r>
              <a:rPr lang="en-US" sz="1200" b="0" i="0" u="none" strike="noStrike" kern="1200" baseline="0" dirty="0">
                <a:solidFill>
                  <a:schemeClr val="tx1"/>
                </a:solidFill>
                <a:latin typeface="+mn-lt"/>
                <a:ea typeface="+mn-ea"/>
                <a:cs typeface="+mn-cs"/>
              </a:rPr>
              <a:t>The management of security keys (e.g. encryption keys, SSL keys)</a:t>
            </a:r>
          </a:p>
          <a:p>
            <a:r>
              <a:rPr lang="en-US" sz="1200" b="0" i="0" u="none" strike="noStrike" kern="1200" baseline="0" dirty="0">
                <a:solidFill>
                  <a:schemeClr val="tx1"/>
                </a:solidFill>
                <a:latin typeface="+mn-lt"/>
                <a:ea typeface="+mn-ea"/>
                <a:cs typeface="+mn-cs"/>
              </a:rPr>
              <a:t>and identities of the </a:t>
            </a:r>
            <a:r>
              <a:rPr lang="en-US" sz="1200" b="0" i="0" u="none" strike="noStrike" kern="1200" baseline="0" dirty="0" err="1">
                <a:solidFill>
                  <a:schemeClr val="tx1"/>
                </a:solidFill>
                <a:latin typeface="+mn-lt"/>
                <a:ea typeface="+mn-ea"/>
                <a:cs typeface="+mn-cs"/>
              </a:rPr>
              <a:t>organisation’s</a:t>
            </a:r>
            <a:r>
              <a:rPr lang="en-US" sz="1200" b="0" i="0" u="none" strike="noStrike" kern="1200" baseline="0" dirty="0">
                <a:solidFill>
                  <a:schemeClr val="tx1"/>
                </a:solidFill>
                <a:latin typeface="+mn-lt"/>
                <a:ea typeface="+mn-ea"/>
                <a:cs typeface="+mn-cs"/>
              </a:rPr>
              <a:t> personnel.</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Physical security protection</a:t>
            </a:r>
          </a:p>
          <a:p>
            <a:r>
              <a:rPr lang="en-US" sz="1200" b="0" i="0" u="none" strike="noStrike" kern="1200" baseline="0" dirty="0">
                <a:solidFill>
                  <a:schemeClr val="tx1"/>
                </a:solidFill>
                <a:latin typeface="+mn-lt"/>
                <a:ea typeface="+mn-ea"/>
                <a:cs typeface="+mn-cs"/>
              </a:rPr>
              <a:t>Ensuring a provider has appropriate security controls for access to</a:t>
            </a:r>
          </a:p>
          <a:p>
            <a:r>
              <a:rPr lang="en-US" sz="1200" b="0" i="0" u="none" strike="noStrike" kern="1200" baseline="0" dirty="0">
                <a:solidFill>
                  <a:schemeClr val="tx1"/>
                </a:solidFill>
                <a:latin typeface="+mn-lt"/>
                <a:ea typeface="+mn-ea"/>
                <a:cs typeface="+mn-cs"/>
              </a:rPr>
              <a:t>its buildings.</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Backup, recovery &amp; archive</a:t>
            </a:r>
          </a:p>
          <a:p>
            <a:r>
              <a:rPr lang="en-US" sz="1200" b="0" i="0" u="none" strike="noStrike" kern="1200" baseline="0" dirty="0">
                <a:solidFill>
                  <a:schemeClr val="tx1"/>
                </a:solidFill>
                <a:latin typeface="+mn-lt"/>
                <a:ea typeface="+mn-ea"/>
                <a:cs typeface="+mn-cs"/>
              </a:rPr>
              <a:t>The tools and procedures for ensuring that data stored in a cloud</a:t>
            </a:r>
          </a:p>
          <a:p>
            <a:r>
              <a:rPr lang="en-US" sz="1200" b="0" i="0" u="none" strike="noStrike" kern="1200" baseline="0" dirty="0">
                <a:solidFill>
                  <a:schemeClr val="tx1"/>
                </a:solidFill>
                <a:latin typeface="+mn-lt"/>
                <a:ea typeface="+mn-ea"/>
                <a:cs typeface="+mn-cs"/>
              </a:rPr>
              <a:t>system is available in the event of a catastrophic failure on the part</a:t>
            </a:r>
          </a:p>
          <a:p>
            <a:r>
              <a:rPr lang="en-US" sz="1200" b="0" i="0" u="none" strike="noStrike" kern="1200" baseline="0" dirty="0">
                <a:solidFill>
                  <a:schemeClr val="tx1"/>
                </a:solidFill>
                <a:latin typeface="+mn-lt"/>
                <a:ea typeface="+mn-ea"/>
                <a:cs typeface="+mn-cs"/>
              </a:rPr>
              <a:t>of the provider.</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Core infrastructure protection</a:t>
            </a:r>
          </a:p>
          <a:p>
            <a:r>
              <a:rPr lang="en-US" sz="1200" b="0" i="0" u="none" strike="noStrike" kern="1200" baseline="0" dirty="0">
                <a:solidFill>
                  <a:schemeClr val="tx1"/>
                </a:solidFill>
                <a:latin typeface="+mn-lt"/>
                <a:ea typeface="+mn-ea"/>
                <a:cs typeface="+mn-cs"/>
              </a:rPr>
              <a:t>Protection of servers and other core infrastructure.</a:t>
            </a:r>
          </a:p>
          <a:p>
            <a:r>
              <a:rPr lang="en-US" sz="1200" b="0" i="0" u="none" strike="noStrike" kern="1200" baseline="0" dirty="0">
                <a:solidFill>
                  <a:schemeClr val="tx1"/>
                </a:solidFill>
                <a:latin typeface="+mn-lt"/>
                <a:ea typeface="+mn-ea"/>
                <a:cs typeface="+mn-cs"/>
              </a:rPr>
              <a:t>l </a:t>
            </a:r>
            <a:r>
              <a:rPr lang="en-US" sz="1200" b="1" i="0" u="none" strike="noStrike" kern="1200" baseline="0" dirty="0">
                <a:solidFill>
                  <a:schemeClr val="tx1"/>
                </a:solidFill>
                <a:latin typeface="+mn-lt"/>
                <a:ea typeface="+mn-ea"/>
                <a:cs typeface="+mn-cs"/>
              </a:rPr>
              <a:t>Network protection</a:t>
            </a:r>
          </a:p>
          <a:p>
            <a:r>
              <a:rPr lang="en-US" sz="1200" b="0" i="0" u="none" strike="noStrike" kern="1200" baseline="0" dirty="0">
                <a:solidFill>
                  <a:schemeClr val="tx1"/>
                </a:solidFill>
                <a:latin typeface="+mn-lt"/>
                <a:ea typeface="+mn-ea"/>
                <a:cs typeface="+mn-cs"/>
              </a:rPr>
              <a:t>Protection of the internal network and the boundary of the</a:t>
            </a:r>
          </a:p>
          <a:p>
            <a:r>
              <a:rPr lang="en-US" sz="1200" b="0" i="0" u="none" strike="noStrike" kern="1200" baseline="0" dirty="0">
                <a:solidFill>
                  <a:schemeClr val="tx1"/>
                </a:solidFill>
                <a:latin typeface="+mn-lt"/>
                <a:ea typeface="+mn-ea"/>
                <a:cs typeface="+mn-cs"/>
              </a:rPr>
              <a:t>network (where it connects to a cloud environment).</a:t>
            </a:r>
            <a:endParaRPr lang="en-US" dirty="0"/>
          </a:p>
        </p:txBody>
      </p:sp>
      <p:sp>
        <p:nvSpPr>
          <p:cNvPr id="4" name="Slide Number Placeholder 3"/>
          <p:cNvSpPr>
            <a:spLocks noGrp="1"/>
          </p:cNvSpPr>
          <p:nvPr>
            <p:ph type="sldNum" sz="quarter" idx="5"/>
          </p:nvPr>
        </p:nvSpPr>
        <p:spPr/>
        <p:txBody>
          <a:bodyPr/>
          <a:lstStyle/>
          <a:p>
            <a:fld id="{74D1495A-DD81-44F4-9F54-1F39867BF2D9}" type="slidenum">
              <a:rPr lang="en-US" smtClean="0"/>
              <a:pPr/>
              <a:t>15</a:t>
            </a:fld>
            <a:endParaRPr lang="en-US"/>
          </a:p>
        </p:txBody>
      </p:sp>
    </p:spTree>
    <p:extLst>
      <p:ext uri="{BB962C8B-B14F-4D97-AF65-F5344CB8AC3E}">
        <p14:creationId xmlns:p14="http://schemas.microsoft.com/office/powerpoint/2010/main" val="3755712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r>
              <a:rPr lang="en-US"/>
              <a:t>Edward Jung</a:t>
            </a:r>
            <a:endParaRPr lang="en-US" dirty="0"/>
          </a:p>
        </p:txBody>
      </p:sp>
      <p:sp>
        <p:nvSpPr>
          <p:cNvPr id="19" name="Footer Placeholder 18"/>
          <p:cNvSpPr>
            <a:spLocks noGrp="1"/>
          </p:cNvSpPr>
          <p:nvPr>
            <p:ph type="ftr" sz="quarter" idx="11"/>
          </p:nvPr>
        </p:nvSpPr>
        <p:spPr/>
        <p:txBody>
          <a:bodyPr/>
          <a:lstStyle/>
          <a:p>
            <a:pPr>
              <a:defRPr/>
            </a:pPr>
            <a:r>
              <a:rPr lang="en-US"/>
              <a:t>Building Blocks (I)</a:t>
            </a:r>
            <a:endParaRPr lang="en-US" dirty="0"/>
          </a:p>
        </p:txBody>
      </p:sp>
      <p:sp>
        <p:nvSpPr>
          <p:cNvPr id="27" name="Slide Number Placeholder 26"/>
          <p:cNvSpPr>
            <a:spLocks noGrp="1"/>
          </p:cNvSpPr>
          <p:nvPr>
            <p:ph type="sldNum" sz="quarter" idx="12"/>
          </p:nvPr>
        </p:nvSpPr>
        <p:spPr/>
        <p:txBody>
          <a:bodyPr/>
          <a:lstStyle/>
          <a:p>
            <a:pPr>
              <a:defRPr/>
            </a:pPr>
            <a:fld id="{B88D8728-0CF3-4C78-B5D7-D2FD310DDA37}" type="slidenum">
              <a:rPr lang="en-US" altLang="ko-KR" smtClean="0"/>
              <a:pPr>
                <a:defRPr/>
              </a:pPr>
              <a:t>‹#›</a:t>
            </a:fld>
            <a:endParaRPr lang="en-US" altLang="ko-KR" dirty="0"/>
          </a:p>
        </p:txBody>
      </p:sp>
    </p:spTree>
    <p:extLst>
      <p:ext uri="{BB962C8B-B14F-4D97-AF65-F5344CB8AC3E}">
        <p14:creationId xmlns:p14="http://schemas.microsoft.com/office/powerpoint/2010/main" val="125121046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Edward Jung</a:t>
            </a:r>
            <a:endParaRPr lang="en-US" dirty="0"/>
          </a:p>
        </p:txBody>
      </p:sp>
      <p:sp>
        <p:nvSpPr>
          <p:cNvPr id="5" name="Footer Placeholder 4"/>
          <p:cNvSpPr>
            <a:spLocks noGrp="1"/>
          </p:cNvSpPr>
          <p:nvPr>
            <p:ph type="ftr" sz="quarter" idx="11"/>
          </p:nvPr>
        </p:nvSpPr>
        <p:spPr/>
        <p:txBody>
          <a:bodyPr/>
          <a:lstStyle/>
          <a:p>
            <a:pPr>
              <a:defRPr/>
            </a:pPr>
            <a:r>
              <a:rPr lang="en-US"/>
              <a:t>Building Blocks (I)</a:t>
            </a:r>
            <a:endParaRPr lang="en-US" dirty="0"/>
          </a:p>
        </p:txBody>
      </p:sp>
      <p:sp>
        <p:nvSpPr>
          <p:cNvPr id="6" name="Slide Number Placeholder 5"/>
          <p:cNvSpPr>
            <a:spLocks noGrp="1"/>
          </p:cNvSpPr>
          <p:nvPr>
            <p:ph type="sldNum" sz="quarter" idx="12"/>
          </p:nvPr>
        </p:nvSpPr>
        <p:spPr/>
        <p:txBody>
          <a:bodyPr/>
          <a:lstStyle/>
          <a:p>
            <a:pPr>
              <a:defRPr/>
            </a:pPr>
            <a:fld id="{DDDCFBC4-1FE0-4CBB-B5EB-D037FD9DE92B}" type="slidenum">
              <a:rPr lang="en-US" altLang="ko-KR" smtClean="0"/>
              <a:pPr>
                <a:defRPr/>
              </a:pPr>
              <a:t>‹#›</a:t>
            </a:fld>
            <a:endParaRPr lang="en-US" altLang="ko-KR" dirty="0"/>
          </a:p>
        </p:txBody>
      </p:sp>
    </p:spTree>
    <p:extLst>
      <p:ext uri="{BB962C8B-B14F-4D97-AF65-F5344CB8AC3E}">
        <p14:creationId xmlns:p14="http://schemas.microsoft.com/office/powerpoint/2010/main" val="3890426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Edward Jung</a:t>
            </a:r>
            <a:endParaRPr lang="en-US" dirty="0"/>
          </a:p>
        </p:txBody>
      </p:sp>
      <p:sp>
        <p:nvSpPr>
          <p:cNvPr id="5" name="Footer Placeholder 4"/>
          <p:cNvSpPr>
            <a:spLocks noGrp="1"/>
          </p:cNvSpPr>
          <p:nvPr>
            <p:ph type="ftr" sz="quarter" idx="11"/>
          </p:nvPr>
        </p:nvSpPr>
        <p:spPr/>
        <p:txBody>
          <a:bodyPr/>
          <a:lstStyle/>
          <a:p>
            <a:pPr>
              <a:defRPr/>
            </a:pPr>
            <a:r>
              <a:rPr lang="en-US"/>
              <a:t>Building Blocks (I)</a:t>
            </a:r>
            <a:endParaRPr lang="en-US" dirty="0"/>
          </a:p>
        </p:txBody>
      </p:sp>
      <p:sp>
        <p:nvSpPr>
          <p:cNvPr id="6" name="Slide Number Placeholder 5"/>
          <p:cNvSpPr>
            <a:spLocks noGrp="1"/>
          </p:cNvSpPr>
          <p:nvPr>
            <p:ph type="sldNum" sz="quarter" idx="12"/>
          </p:nvPr>
        </p:nvSpPr>
        <p:spPr/>
        <p:txBody>
          <a:bodyPr/>
          <a:lstStyle/>
          <a:p>
            <a:pPr>
              <a:defRPr/>
            </a:pPr>
            <a:fld id="{9471812E-15C2-49E7-AB43-70FA766C1286}" type="slidenum">
              <a:rPr lang="en-US" altLang="ko-KR" smtClean="0"/>
              <a:pPr>
                <a:defRPr/>
              </a:pPr>
              <a:t>‹#›</a:t>
            </a:fld>
            <a:endParaRPr lang="en-US" altLang="ko-KR" dirty="0"/>
          </a:p>
        </p:txBody>
      </p:sp>
    </p:spTree>
    <p:extLst>
      <p:ext uri="{BB962C8B-B14F-4D97-AF65-F5344CB8AC3E}">
        <p14:creationId xmlns:p14="http://schemas.microsoft.com/office/powerpoint/2010/main" val="24433969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0" name="Rounded Rectangle 9"/>
          <p:cNvSpPr/>
          <p:nvPr userDrawn="1"/>
        </p:nvSpPr>
        <p:spPr>
          <a:xfrm>
            <a:off x="11515583" y="6303057"/>
            <a:ext cx="343044" cy="298739"/>
          </a:xfrm>
          <a:prstGeom prst="roundRect">
            <a:avLst>
              <a:gd name="adj" fmla="val 50000"/>
            </a:avLst>
          </a:prstGeom>
          <a:no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351">
              <a:solidFill>
                <a:schemeClr val="bg1">
                  <a:lumMod val="50000"/>
                </a:schemeClr>
              </a:solidFill>
            </a:endParaRPr>
          </a:p>
        </p:txBody>
      </p:sp>
      <p:sp>
        <p:nvSpPr>
          <p:cNvPr id="15" name="Slide Number Placeholder 5"/>
          <p:cNvSpPr>
            <a:spLocks noGrp="1"/>
          </p:cNvSpPr>
          <p:nvPr>
            <p:ph type="sldNum" sz="quarter" idx="12"/>
          </p:nvPr>
        </p:nvSpPr>
        <p:spPr>
          <a:xfrm>
            <a:off x="11471566" y="6257742"/>
            <a:ext cx="431079" cy="389083"/>
          </a:xfrm>
        </p:spPr>
        <p:txBody>
          <a:bodyPr lIns="0" tIns="0" rIns="0" bIns="0"/>
          <a:lstStyle>
            <a:lvl1pPr algn="ctr">
              <a:defRPr sz="1000">
                <a:solidFill>
                  <a:schemeClr val="bg1">
                    <a:lumMod val="50000"/>
                  </a:schemeClr>
                </a:solidFill>
                <a:latin typeface="Roboto Light" panose="02000000000000000000" pitchFamily="2" charset="0"/>
                <a:ea typeface="Roboto Light" panose="02000000000000000000" pitchFamily="2" charset="0"/>
              </a:defRPr>
            </a:lvl1pPr>
          </a:lstStyle>
          <a:p>
            <a:fld id="{FCEE2C88-6C8F-484D-AF69-578F576B1F44}" type="slidenum">
              <a:rPr lang="en-US" smtClean="0"/>
              <a:pPr/>
              <a:t>‹#›</a:t>
            </a:fld>
            <a:endParaRPr lang="en-US" dirty="0"/>
          </a:p>
        </p:txBody>
      </p:sp>
    </p:spTree>
    <p:extLst>
      <p:ext uri="{BB962C8B-B14F-4D97-AF65-F5344CB8AC3E}">
        <p14:creationId xmlns:p14="http://schemas.microsoft.com/office/powerpoint/2010/main" val="1983826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r>
              <a:rPr lang="en-US"/>
              <a:t>Edward Jung</a:t>
            </a:r>
            <a:endParaRPr lang="en-US" dirty="0"/>
          </a:p>
        </p:txBody>
      </p:sp>
      <p:sp>
        <p:nvSpPr>
          <p:cNvPr id="5" name="Footer Placeholder 4"/>
          <p:cNvSpPr>
            <a:spLocks noGrp="1"/>
          </p:cNvSpPr>
          <p:nvPr>
            <p:ph type="ftr" sz="quarter" idx="11"/>
          </p:nvPr>
        </p:nvSpPr>
        <p:spPr/>
        <p:txBody>
          <a:bodyPr/>
          <a:lstStyle/>
          <a:p>
            <a:pPr>
              <a:defRPr/>
            </a:pPr>
            <a:r>
              <a:rPr lang="en-US"/>
              <a:t>Building Blocks (I)</a:t>
            </a:r>
            <a:endParaRPr lang="en-US" dirty="0"/>
          </a:p>
        </p:txBody>
      </p:sp>
      <p:sp>
        <p:nvSpPr>
          <p:cNvPr id="6" name="Slide Number Placeholder 5"/>
          <p:cNvSpPr>
            <a:spLocks noGrp="1"/>
          </p:cNvSpPr>
          <p:nvPr>
            <p:ph type="sldNum" sz="quarter" idx="12"/>
          </p:nvPr>
        </p:nvSpPr>
        <p:spPr/>
        <p:txBody>
          <a:bodyPr/>
          <a:lstStyle/>
          <a:p>
            <a:pPr>
              <a:defRPr/>
            </a:pPr>
            <a:fld id="{03E68F7C-D062-4129-8EBC-CEC5398787A4}" type="slidenum">
              <a:rPr lang="en-US" altLang="ko-KR" smtClean="0"/>
              <a:pPr>
                <a:defRPr/>
              </a:pPr>
              <a:t>‹#›</a:t>
            </a:fld>
            <a:endParaRPr lang="en-US" altLang="ko-KR" dirty="0"/>
          </a:p>
        </p:txBody>
      </p:sp>
    </p:spTree>
    <p:extLst>
      <p:ext uri="{BB962C8B-B14F-4D97-AF65-F5344CB8AC3E}">
        <p14:creationId xmlns:p14="http://schemas.microsoft.com/office/powerpoint/2010/main" val="74241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r>
              <a:rPr lang="en-US"/>
              <a:t>Edward Jung</a:t>
            </a:r>
            <a:endParaRPr lang="en-US" dirty="0"/>
          </a:p>
        </p:txBody>
      </p:sp>
      <p:sp>
        <p:nvSpPr>
          <p:cNvPr id="5" name="Footer Placeholder 4"/>
          <p:cNvSpPr>
            <a:spLocks noGrp="1"/>
          </p:cNvSpPr>
          <p:nvPr>
            <p:ph type="ftr" sz="quarter" idx="11"/>
          </p:nvPr>
        </p:nvSpPr>
        <p:spPr/>
        <p:txBody>
          <a:bodyPr/>
          <a:lstStyle/>
          <a:p>
            <a:pPr>
              <a:defRPr/>
            </a:pPr>
            <a:r>
              <a:rPr lang="en-US"/>
              <a:t>Building Blocks (I)</a:t>
            </a:r>
            <a:endParaRPr lang="en-US" dirty="0"/>
          </a:p>
        </p:txBody>
      </p:sp>
      <p:sp>
        <p:nvSpPr>
          <p:cNvPr id="6" name="Slide Number Placeholder 5"/>
          <p:cNvSpPr>
            <a:spLocks noGrp="1"/>
          </p:cNvSpPr>
          <p:nvPr>
            <p:ph type="sldNum" sz="quarter" idx="12"/>
          </p:nvPr>
        </p:nvSpPr>
        <p:spPr/>
        <p:txBody>
          <a:bodyPr/>
          <a:lstStyle/>
          <a:p>
            <a:pPr>
              <a:defRPr/>
            </a:pPr>
            <a:fld id="{F024A490-5766-4EA8-AAEA-902C24B5E29F}" type="slidenum">
              <a:rPr lang="en-US" altLang="ko-KR" smtClean="0"/>
              <a:pPr>
                <a:defRPr/>
              </a:pPr>
              <a:t>‹#›</a:t>
            </a:fld>
            <a:endParaRPr lang="en-US" altLang="ko-KR" dirty="0"/>
          </a:p>
        </p:txBody>
      </p:sp>
    </p:spTree>
    <p:extLst>
      <p:ext uri="{BB962C8B-B14F-4D97-AF65-F5344CB8AC3E}">
        <p14:creationId xmlns:p14="http://schemas.microsoft.com/office/powerpoint/2010/main" val="309517268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r>
              <a:rPr lang="en-US"/>
              <a:t>Edward Jung</a:t>
            </a:r>
            <a:endParaRPr lang="en-US" dirty="0"/>
          </a:p>
        </p:txBody>
      </p:sp>
      <p:sp>
        <p:nvSpPr>
          <p:cNvPr id="6" name="Footer Placeholder 5"/>
          <p:cNvSpPr>
            <a:spLocks noGrp="1"/>
          </p:cNvSpPr>
          <p:nvPr>
            <p:ph type="ftr" sz="quarter" idx="11"/>
          </p:nvPr>
        </p:nvSpPr>
        <p:spPr/>
        <p:txBody>
          <a:bodyPr/>
          <a:lstStyle/>
          <a:p>
            <a:pPr>
              <a:defRPr/>
            </a:pPr>
            <a:r>
              <a:rPr lang="en-US"/>
              <a:t>Building Blocks (I)</a:t>
            </a:r>
            <a:endParaRPr lang="en-US" dirty="0"/>
          </a:p>
        </p:txBody>
      </p:sp>
      <p:sp>
        <p:nvSpPr>
          <p:cNvPr id="7" name="Slide Number Placeholder 6"/>
          <p:cNvSpPr>
            <a:spLocks noGrp="1"/>
          </p:cNvSpPr>
          <p:nvPr>
            <p:ph type="sldNum" sz="quarter" idx="12"/>
          </p:nvPr>
        </p:nvSpPr>
        <p:spPr/>
        <p:txBody>
          <a:bodyPr/>
          <a:lstStyle/>
          <a:p>
            <a:pPr>
              <a:defRPr/>
            </a:pPr>
            <a:fld id="{0A887CF3-2B6E-4B3B-A81B-5DC29AD6E066}" type="slidenum">
              <a:rPr lang="en-US" altLang="ko-KR" smtClean="0"/>
              <a:pPr>
                <a:defRPr/>
              </a:pPr>
              <a:t>‹#›</a:t>
            </a:fld>
            <a:endParaRPr lang="en-US" altLang="ko-KR" dirty="0"/>
          </a:p>
        </p:txBody>
      </p:sp>
    </p:spTree>
    <p:extLst>
      <p:ext uri="{BB962C8B-B14F-4D97-AF65-F5344CB8AC3E}">
        <p14:creationId xmlns:p14="http://schemas.microsoft.com/office/powerpoint/2010/main" val="282923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r>
              <a:rPr lang="en-US"/>
              <a:t>Edward Jung</a:t>
            </a:r>
            <a:endParaRPr lang="en-US" dirty="0"/>
          </a:p>
        </p:txBody>
      </p:sp>
      <p:sp>
        <p:nvSpPr>
          <p:cNvPr id="8" name="Footer Placeholder 7"/>
          <p:cNvSpPr>
            <a:spLocks noGrp="1"/>
          </p:cNvSpPr>
          <p:nvPr>
            <p:ph type="ftr" sz="quarter" idx="11"/>
          </p:nvPr>
        </p:nvSpPr>
        <p:spPr/>
        <p:txBody>
          <a:bodyPr/>
          <a:lstStyle/>
          <a:p>
            <a:pPr>
              <a:defRPr/>
            </a:pPr>
            <a:r>
              <a:rPr lang="en-US"/>
              <a:t>Building Blocks (I)</a:t>
            </a:r>
            <a:endParaRPr lang="en-US" dirty="0"/>
          </a:p>
        </p:txBody>
      </p:sp>
      <p:sp>
        <p:nvSpPr>
          <p:cNvPr id="9" name="Slide Number Placeholder 8"/>
          <p:cNvSpPr>
            <a:spLocks noGrp="1"/>
          </p:cNvSpPr>
          <p:nvPr>
            <p:ph type="sldNum" sz="quarter" idx="12"/>
          </p:nvPr>
        </p:nvSpPr>
        <p:spPr/>
        <p:txBody>
          <a:bodyPr/>
          <a:lstStyle/>
          <a:p>
            <a:pPr>
              <a:defRPr/>
            </a:pPr>
            <a:fld id="{C148F649-E269-4669-99F6-60445BA8F96E}" type="slidenum">
              <a:rPr lang="en-US" altLang="ko-KR" smtClean="0"/>
              <a:pPr>
                <a:defRPr/>
              </a:pPr>
              <a:t>‹#›</a:t>
            </a:fld>
            <a:endParaRPr lang="en-US" altLang="ko-KR" dirty="0"/>
          </a:p>
        </p:txBody>
      </p:sp>
    </p:spTree>
    <p:extLst>
      <p:ext uri="{BB962C8B-B14F-4D97-AF65-F5344CB8AC3E}">
        <p14:creationId xmlns:p14="http://schemas.microsoft.com/office/powerpoint/2010/main" val="2857440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r>
              <a:rPr lang="en-US"/>
              <a:t>Edward Jung</a:t>
            </a:r>
            <a:endParaRPr lang="en-US" dirty="0"/>
          </a:p>
        </p:txBody>
      </p:sp>
      <p:sp>
        <p:nvSpPr>
          <p:cNvPr id="4" name="Footer Placeholder 3"/>
          <p:cNvSpPr>
            <a:spLocks noGrp="1"/>
          </p:cNvSpPr>
          <p:nvPr>
            <p:ph type="ftr" sz="quarter" idx="11"/>
          </p:nvPr>
        </p:nvSpPr>
        <p:spPr/>
        <p:txBody>
          <a:bodyPr/>
          <a:lstStyle/>
          <a:p>
            <a:pPr>
              <a:defRPr/>
            </a:pPr>
            <a:r>
              <a:rPr lang="en-US"/>
              <a:t>Building Blocks (I)</a:t>
            </a:r>
            <a:endParaRPr lang="en-US" dirty="0"/>
          </a:p>
        </p:txBody>
      </p:sp>
      <p:sp>
        <p:nvSpPr>
          <p:cNvPr id="5" name="Slide Number Placeholder 4"/>
          <p:cNvSpPr>
            <a:spLocks noGrp="1"/>
          </p:cNvSpPr>
          <p:nvPr>
            <p:ph type="sldNum" sz="quarter" idx="12"/>
          </p:nvPr>
        </p:nvSpPr>
        <p:spPr/>
        <p:txBody>
          <a:bodyPr/>
          <a:lstStyle/>
          <a:p>
            <a:pPr>
              <a:defRPr/>
            </a:pPr>
            <a:fld id="{5CEEC867-6048-4E5F-BC4E-EF4A34607D26}" type="slidenum">
              <a:rPr lang="en-US" altLang="ko-KR" smtClean="0"/>
              <a:pPr>
                <a:defRPr/>
              </a:pPr>
              <a:t>‹#›</a:t>
            </a:fld>
            <a:endParaRPr lang="en-US" altLang="ko-KR" dirty="0"/>
          </a:p>
        </p:txBody>
      </p:sp>
    </p:spTree>
    <p:extLst>
      <p:ext uri="{BB962C8B-B14F-4D97-AF65-F5344CB8AC3E}">
        <p14:creationId xmlns:p14="http://schemas.microsoft.com/office/powerpoint/2010/main" val="4085532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Edward Jung</a:t>
            </a:r>
            <a:endParaRPr lang="en-US" dirty="0"/>
          </a:p>
        </p:txBody>
      </p:sp>
      <p:sp>
        <p:nvSpPr>
          <p:cNvPr id="3" name="Footer Placeholder 2"/>
          <p:cNvSpPr>
            <a:spLocks noGrp="1"/>
          </p:cNvSpPr>
          <p:nvPr>
            <p:ph type="ftr" sz="quarter" idx="11"/>
          </p:nvPr>
        </p:nvSpPr>
        <p:spPr/>
        <p:txBody>
          <a:bodyPr/>
          <a:lstStyle/>
          <a:p>
            <a:pPr>
              <a:defRPr/>
            </a:pPr>
            <a:r>
              <a:rPr lang="en-US"/>
              <a:t>Building Blocks (I)</a:t>
            </a:r>
            <a:endParaRPr lang="en-US" dirty="0"/>
          </a:p>
        </p:txBody>
      </p:sp>
      <p:sp>
        <p:nvSpPr>
          <p:cNvPr id="4" name="Slide Number Placeholder 3"/>
          <p:cNvSpPr>
            <a:spLocks noGrp="1"/>
          </p:cNvSpPr>
          <p:nvPr>
            <p:ph type="sldNum" sz="quarter" idx="12"/>
          </p:nvPr>
        </p:nvSpPr>
        <p:spPr/>
        <p:txBody>
          <a:bodyPr/>
          <a:lstStyle/>
          <a:p>
            <a:pPr>
              <a:defRPr/>
            </a:pPr>
            <a:fld id="{F80B8336-1477-4261-A777-D47FC46CBB3A}" type="slidenum">
              <a:rPr lang="en-US" altLang="ko-KR" smtClean="0"/>
              <a:pPr>
                <a:defRPr/>
              </a:pPr>
              <a:t>‹#›</a:t>
            </a:fld>
            <a:endParaRPr lang="en-US" altLang="ko-KR" dirty="0"/>
          </a:p>
        </p:txBody>
      </p:sp>
    </p:spTree>
    <p:extLst>
      <p:ext uri="{BB962C8B-B14F-4D97-AF65-F5344CB8AC3E}">
        <p14:creationId xmlns:p14="http://schemas.microsoft.com/office/powerpoint/2010/main" val="3865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r>
              <a:rPr lang="en-US"/>
              <a:t>Edward Jung</a:t>
            </a:r>
            <a:endParaRPr lang="en-US" dirty="0"/>
          </a:p>
        </p:txBody>
      </p:sp>
      <p:sp>
        <p:nvSpPr>
          <p:cNvPr id="6" name="Footer Placeholder 5"/>
          <p:cNvSpPr>
            <a:spLocks noGrp="1"/>
          </p:cNvSpPr>
          <p:nvPr>
            <p:ph type="ftr" sz="quarter" idx="11"/>
          </p:nvPr>
        </p:nvSpPr>
        <p:spPr/>
        <p:txBody>
          <a:bodyPr/>
          <a:lstStyle/>
          <a:p>
            <a:pPr>
              <a:defRPr/>
            </a:pPr>
            <a:r>
              <a:rPr lang="en-US"/>
              <a:t>Building Blocks (I)</a:t>
            </a:r>
            <a:endParaRPr lang="en-US" dirty="0"/>
          </a:p>
        </p:txBody>
      </p:sp>
      <p:sp>
        <p:nvSpPr>
          <p:cNvPr id="7" name="Slide Number Placeholder 6"/>
          <p:cNvSpPr>
            <a:spLocks noGrp="1"/>
          </p:cNvSpPr>
          <p:nvPr>
            <p:ph type="sldNum" sz="quarter" idx="12"/>
          </p:nvPr>
        </p:nvSpPr>
        <p:spPr/>
        <p:txBody>
          <a:bodyPr/>
          <a:lstStyle/>
          <a:p>
            <a:pPr>
              <a:defRPr/>
            </a:pPr>
            <a:fld id="{C885D0ED-3F44-4BA9-8170-9ED166AAE6E0}" type="slidenum">
              <a:rPr lang="en-US" altLang="ko-KR" smtClean="0"/>
              <a:pPr>
                <a:defRPr/>
              </a:pPr>
              <a:t>‹#›</a:t>
            </a:fld>
            <a:endParaRPr lang="en-US" altLang="ko-KR" dirty="0"/>
          </a:p>
        </p:txBody>
      </p:sp>
    </p:spTree>
    <p:extLst>
      <p:ext uri="{BB962C8B-B14F-4D97-AF65-F5344CB8AC3E}">
        <p14:creationId xmlns:p14="http://schemas.microsoft.com/office/powerpoint/2010/main" val="3261734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r>
              <a:rPr lang="en-US"/>
              <a:t>Edward Jung</a:t>
            </a:r>
            <a:endParaRPr lang="en-US" dirty="0"/>
          </a:p>
        </p:txBody>
      </p:sp>
      <p:sp>
        <p:nvSpPr>
          <p:cNvPr id="6" name="Footer Placeholder 5"/>
          <p:cNvSpPr>
            <a:spLocks noGrp="1"/>
          </p:cNvSpPr>
          <p:nvPr>
            <p:ph type="ftr" sz="quarter" idx="11"/>
          </p:nvPr>
        </p:nvSpPr>
        <p:spPr/>
        <p:txBody>
          <a:bodyPr/>
          <a:lstStyle/>
          <a:p>
            <a:pPr>
              <a:defRPr/>
            </a:pPr>
            <a:r>
              <a:rPr lang="en-US"/>
              <a:t>Building Blocks (I)</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pPr>
              <a:defRPr/>
            </a:pPr>
            <a:fld id="{93B98072-0725-45D7-810B-F5984ADF26C4}" type="slidenum">
              <a:rPr lang="en-US" altLang="ko-KR" smtClean="0"/>
              <a:pPr>
                <a:defRPr/>
              </a:pPr>
              <a:t>‹#›</a:t>
            </a:fld>
            <a:endParaRPr lang="en-US" altLang="ko-KR"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792811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Edward Jung</a:t>
            </a:r>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en-US"/>
              <a:t>Building Blocks (I)</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2005AAD-677E-4B83-9ED7-45779055CA29}" type="slidenum">
              <a:rPr lang="en-US" altLang="ko-KR" smtClean="0"/>
              <a:pPr>
                <a:defRPr/>
              </a:pPr>
              <a:t>‹#›</a:t>
            </a:fld>
            <a:endParaRPr lang="en-US" altLang="ko-KR"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159150673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sfh-tr.nhs.uk/media/4866/information-security-mobile-security-for-dummies-ebook.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a:t>LM12 Cloud (Computing) Security</a:t>
            </a:r>
          </a:p>
        </p:txBody>
      </p:sp>
      <p:sp>
        <p:nvSpPr>
          <p:cNvPr id="3" name="Subtitle 2"/>
          <p:cNvSpPr>
            <a:spLocks noGrp="1"/>
          </p:cNvSpPr>
          <p:nvPr>
            <p:ph type="subTitle" idx="1"/>
          </p:nvPr>
        </p:nvSpPr>
        <p:spPr>
          <a:xfrm>
            <a:off x="2209800" y="4572001"/>
            <a:ext cx="7391400" cy="1381125"/>
          </a:xfrm>
        </p:spPr>
        <p:txBody>
          <a:bodyPr>
            <a:normAutofit/>
          </a:bodyPr>
          <a:lstStyle/>
          <a:p>
            <a:pPr algn="ctr"/>
            <a:endParaRPr lang="en-US" sz="2900" dirty="0"/>
          </a:p>
          <a:p>
            <a:pPr algn="ctr"/>
            <a:r>
              <a:rPr lang="en-US" sz="2900" dirty="0"/>
              <a:t>Dr. Liang Zhao</a:t>
            </a:r>
          </a:p>
          <a:p>
            <a:pPr algn="ctr"/>
            <a:endParaRPr lang="en-US" dirty="0"/>
          </a:p>
          <a:p>
            <a:pPr algn="ctr"/>
            <a:endParaRPr lang="en-US" dirty="0"/>
          </a:p>
        </p:txBody>
      </p:sp>
      <p:pic>
        <p:nvPicPr>
          <p:cNvPr id="4" name="Picture 5" descr="j0236337"/>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57801" y="3429001"/>
            <a:ext cx="115252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3990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61C72-9C97-453C-AE28-4943D3B29867}"/>
              </a:ext>
            </a:extLst>
          </p:cNvPr>
          <p:cNvSpPr>
            <a:spLocks noGrp="1"/>
          </p:cNvSpPr>
          <p:nvPr>
            <p:ph type="title"/>
          </p:nvPr>
        </p:nvSpPr>
        <p:spPr/>
        <p:txBody>
          <a:bodyPr/>
          <a:lstStyle/>
          <a:p>
            <a:r>
              <a:rPr lang="en-US" dirty="0"/>
              <a:t>Security Risks</a:t>
            </a:r>
          </a:p>
        </p:txBody>
      </p:sp>
      <p:sp>
        <p:nvSpPr>
          <p:cNvPr id="3" name="Content Placeholder 2">
            <a:extLst>
              <a:ext uri="{FF2B5EF4-FFF2-40B4-BE49-F238E27FC236}">
                <a16:creationId xmlns:a16="http://schemas.microsoft.com/office/drawing/2014/main" id="{BCCDE5F6-2500-40F4-AEAF-52159CAD2F24}"/>
              </a:ext>
            </a:extLst>
          </p:cNvPr>
          <p:cNvSpPr>
            <a:spLocks noGrp="1"/>
          </p:cNvSpPr>
          <p:nvPr>
            <p:ph idx="1"/>
          </p:nvPr>
        </p:nvSpPr>
        <p:spPr/>
        <p:txBody>
          <a:bodyPr>
            <a:normAutofit/>
          </a:bodyPr>
          <a:lstStyle/>
          <a:p>
            <a:pPr>
              <a:lnSpc>
                <a:spcPct val="120000"/>
              </a:lnSpc>
            </a:pPr>
            <a:r>
              <a:rPr lang="en-US" sz="2000" b="1" dirty="0"/>
              <a:t>Processing sensitive or business-critical data </a:t>
            </a:r>
            <a:r>
              <a:rPr lang="en-US" sz="2000" dirty="0"/>
              <a:t>outside the enterprise introduces a level of risk because any outsourced service bypasses an organization's in-house security controls. With cloud, however, it is possible to establish compatible controls if the provider offers a dedicated service. An organisation should ascertain a provider’s position by asking for information about the control and supervision of privileged administrators. </a:t>
            </a:r>
          </a:p>
          <a:p>
            <a:pPr>
              <a:lnSpc>
                <a:spcPct val="120000"/>
              </a:lnSpc>
            </a:pPr>
            <a:r>
              <a:rPr lang="en-US" sz="2000" b="1" dirty="0"/>
              <a:t>Organizations using cloud services </a:t>
            </a:r>
            <a:r>
              <a:rPr lang="en-US" sz="2000" dirty="0"/>
              <a:t>remain responsible for the security and integrity of their own data, even when it is held by a service provider. Traditional service providers are subject to external audits and security certifications. Cloud providers may not be prepared to undergo the same level of scrutiny. </a:t>
            </a:r>
          </a:p>
          <a:p>
            <a:pPr>
              <a:lnSpc>
                <a:spcPct val="120000"/>
              </a:lnSpc>
            </a:pPr>
            <a:r>
              <a:rPr lang="en-US" sz="2000" b="1" dirty="0"/>
              <a:t>When an organisation uses a cloud service, </a:t>
            </a:r>
            <a:r>
              <a:rPr lang="en-US" sz="2000" dirty="0"/>
              <a:t>it may not know exactly where its data resides or have any ability to influence changes to the location of data.</a:t>
            </a:r>
          </a:p>
        </p:txBody>
      </p:sp>
      <p:sp>
        <p:nvSpPr>
          <p:cNvPr id="4" name="Slide Number Placeholder 3">
            <a:extLst>
              <a:ext uri="{FF2B5EF4-FFF2-40B4-BE49-F238E27FC236}">
                <a16:creationId xmlns:a16="http://schemas.microsoft.com/office/drawing/2014/main" id="{B4398A05-A91E-49F2-8456-A2B270D426B9}"/>
              </a:ext>
            </a:extLst>
          </p:cNvPr>
          <p:cNvSpPr>
            <a:spLocks noGrp="1"/>
          </p:cNvSpPr>
          <p:nvPr>
            <p:ph type="sldNum" sz="quarter" idx="12"/>
          </p:nvPr>
        </p:nvSpPr>
        <p:spPr>
          <a:xfrm>
            <a:off x="9448800" y="6356350"/>
            <a:ext cx="2743200" cy="365125"/>
          </a:xfrm>
          <a:prstGeom prst="rect">
            <a:avLst/>
          </a:prstGeom>
        </p:spPr>
        <p:txBody>
          <a:bodyPr/>
          <a:lstStyle/>
          <a:p>
            <a:pPr>
              <a:defRPr/>
            </a:pPr>
            <a:fld id="{2F699345-766E-4B33-86A2-F81027DE01CE}" type="slidenum">
              <a:rPr lang="en-US" altLang="zh-CN" smtClean="0"/>
              <a:pPr>
                <a:defRPr/>
              </a:pPr>
              <a:t>10</a:t>
            </a:fld>
            <a:endParaRPr lang="en-US" altLang="zh-CN" dirty="0"/>
          </a:p>
        </p:txBody>
      </p:sp>
    </p:spTree>
    <p:extLst>
      <p:ext uri="{BB962C8B-B14F-4D97-AF65-F5344CB8AC3E}">
        <p14:creationId xmlns:p14="http://schemas.microsoft.com/office/powerpoint/2010/main" val="430798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61C72-9C97-453C-AE28-4943D3B29867}"/>
              </a:ext>
            </a:extLst>
          </p:cNvPr>
          <p:cNvSpPr>
            <a:spLocks noGrp="1"/>
          </p:cNvSpPr>
          <p:nvPr>
            <p:ph type="title"/>
          </p:nvPr>
        </p:nvSpPr>
        <p:spPr/>
        <p:txBody>
          <a:bodyPr/>
          <a:lstStyle/>
          <a:p>
            <a:r>
              <a:rPr lang="en-US" dirty="0"/>
              <a:t>Security Risks</a:t>
            </a:r>
          </a:p>
        </p:txBody>
      </p:sp>
      <p:sp>
        <p:nvSpPr>
          <p:cNvPr id="3" name="Content Placeholder 2">
            <a:extLst>
              <a:ext uri="{FF2B5EF4-FFF2-40B4-BE49-F238E27FC236}">
                <a16:creationId xmlns:a16="http://schemas.microsoft.com/office/drawing/2014/main" id="{BCCDE5F6-2500-40F4-AEAF-52159CAD2F24}"/>
              </a:ext>
            </a:extLst>
          </p:cNvPr>
          <p:cNvSpPr>
            <a:spLocks noGrp="1"/>
          </p:cNvSpPr>
          <p:nvPr>
            <p:ph idx="1"/>
          </p:nvPr>
        </p:nvSpPr>
        <p:spPr/>
        <p:txBody>
          <a:bodyPr>
            <a:normAutofit/>
          </a:bodyPr>
          <a:lstStyle/>
          <a:p>
            <a:pPr>
              <a:lnSpc>
                <a:spcPct val="120000"/>
              </a:lnSpc>
            </a:pPr>
            <a:r>
              <a:rPr lang="en-US" sz="2000" b="1" dirty="0"/>
              <a:t>Most providers store data in a shared environment. </a:t>
            </a:r>
            <a:r>
              <a:rPr lang="en-US" sz="2000" dirty="0"/>
              <a:t>Although this may be segregated from other customers’ data while it’s in that environment, it may be combined in backup and archive copies. This could especially be the case in multi-tenanted environments.</a:t>
            </a:r>
          </a:p>
          <a:p>
            <a:pPr>
              <a:lnSpc>
                <a:spcPct val="120000"/>
              </a:lnSpc>
            </a:pPr>
            <a:r>
              <a:rPr lang="en-US" sz="2000" b="1" dirty="0"/>
              <a:t>Companies should not assume service providers will be able to support electronic discovery, </a:t>
            </a:r>
            <a:r>
              <a:rPr lang="en-US" sz="2000" dirty="0"/>
              <a:t>or internal investigations of inappropriate or illegal activity. Cloud services are especially difficult to investigate because logs and data for multiple customers may be either co-located or spread across an ill-defined and changing set of hosts.</a:t>
            </a:r>
          </a:p>
          <a:p>
            <a:pPr>
              <a:lnSpc>
                <a:spcPct val="120000"/>
              </a:lnSpc>
            </a:pPr>
            <a:r>
              <a:rPr lang="en-US" sz="2000" b="1" dirty="0"/>
              <a:t>Organisations need to evaluate the long-term viability of any cloud provider. </a:t>
            </a:r>
            <a:r>
              <a:rPr lang="en-US" sz="2000" dirty="0"/>
              <a:t>They should consider the consequences to service should the provider fail or be acquired, since there will be far fewer readily identifiable assets that can easily be transferred in-house or to another provider.</a:t>
            </a:r>
          </a:p>
        </p:txBody>
      </p:sp>
      <p:sp>
        <p:nvSpPr>
          <p:cNvPr id="4" name="Slide Number Placeholder 3">
            <a:extLst>
              <a:ext uri="{FF2B5EF4-FFF2-40B4-BE49-F238E27FC236}">
                <a16:creationId xmlns:a16="http://schemas.microsoft.com/office/drawing/2014/main" id="{B4398A05-A91E-49F2-8456-A2B270D426B9}"/>
              </a:ext>
            </a:extLst>
          </p:cNvPr>
          <p:cNvSpPr>
            <a:spLocks noGrp="1"/>
          </p:cNvSpPr>
          <p:nvPr>
            <p:ph type="sldNum" sz="quarter" idx="12"/>
          </p:nvPr>
        </p:nvSpPr>
        <p:spPr>
          <a:xfrm>
            <a:off x="9448800" y="6356350"/>
            <a:ext cx="2743200" cy="365125"/>
          </a:xfrm>
          <a:prstGeom prst="rect">
            <a:avLst/>
          </a:prstGeom>
        </p:spPr>
        <p:txBody>
          <a:bodyPr/>
          <a:lstStyle/>
          <a:p>
            <a:pPr>
              <a:defRPr/>
            </a:pPr>
            <a:fld id="{2F699345-766E-4B33-86A2-F81027DE01CE}" type="slidenum">
              <a:rPr lang="en-US" altLang="zh-CN" smtClean="0"/>
              <a:pPr>
                <a:defRPr/>
              </a:pPr>
              <a:t>11</a:t>
            </a:fld>
            <a:endParaRPr lang="en-US" altLang="zh-CN" dirty="0"/>
          </a:p>
        </p:txBody>
      </p:sp>
    </p:spTree>
    <p:extLst>
      <p:ext uri="{BB962C8B-B14F-4D97-AF65-F5344CB8AC3E}">
        <p14:creationId xmlns:p14="http://schemas.microsoft.com/office/powerpoint/2010/main" val="914247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61C72-9C97-453C-AE28-4943D3B29867}"/>
              </a:ext>
            </a:extLst>
          </p:cNvPr>
          <p:cNvSpPr>
            <a:spLocks noGrp="1"/>
          </p:cNvSpPr>
          <p:nvPr>
            <p:ph type="title"/>
          </p:nvPr>
        </p:nvSpPr>
        <p:spPr/>
        <p:txBody>
          <a:bodyPr/>
          <a:lstStyle/>
          <a:p>
            <a:r>
              <a:rPr lang="en-US" dirty="0"/>
              <a:t>Cloud Security Simplified </a:t>
            </a:r>
          </a:p>
        </p:txBody>
      </p:sp>
      <p:sp>
        <p:nvSpPr>
          <p:cNvPr id="3" name="Content Placeholder 2">
            <a:extLst>
              <a:ext uri="{FF2B5EF4-FFF2-40B4-BE49-F238E27FC236}">
                <a16:creationId xmlns:a16="http://schemas.microsoft.com/office/drawing/2014/main" id="{BCCDE5F6-2500-40F4-AEAF-52159CAD2F24}"/>
              </a:ext>
            </a:extLst>
          </p:cNvPr>
          <p:cNvSpPr>
            <a:spLocks noGrp="1"/>
          </p:cNvSpPr>
          <p:nvPr>
            <p:ph idx="1"/>
          </p:nvPr>
        </p:nvSpPr>
        <p:spPr>
          <a:xfrm>
            <a:off x="609600" y="1935479"/>
            <a:ext cx="10972800" cy="4785995"/>
          </a:xfrm>
        </p:spPr>
        <p:txBody>
          <a:bodyPr>
            <a:noAutofit/>
          </a:bodyPr>
          <a:lstStyle/>
          <a:p>
            <a:pPr algn="just">
              <a:lnSpc>
                <a:spcPct val="200000"/>
              </a:lnSpc>
            </a:pPr>
            <a:r>
              <a:rPr lang="en-US" sz="1800" dirty="0"/>
              <a:t>As with all coherent security strategies, cloud security can seem dauntingly complex, involving many different aspects that touch all parts of an organization. </a:t>
            </a:r>
          </a:p>
          <a:p>
            <a:pPr algn="just">
              <a:lnSpc>
                <a:spcPct val="200000"/>
              </a:lnSpc>
            </a:pPr>
            <a:r>
              <a:rPr lang="en-US" sz="1800" dirty="0"/>
              <a:t>CIOs and their teams need to plot effective management strategies as well as understand the implications for operations and technology. </a:t>
            </a:r>
          </a:p>
          <a:p>
            <a:pPr algn="just">
              <a:lnSpc>
                <a:spcPct val="200000"/>
              </a:lnSpc>
            </a:pPr>
            <a:r>
              <a:rPr lang="en-US" sz="1800" dirty="0"/>
              <a:t>we outline the key considerations.</a:t>
            </a:r>
          </a:p>
          <a:p>
            <a:pPr lvl="1">
              <a:lnSpc>
                <a:spcPct val="200000"/>
              </a:lnSpc>
            </a:pPr>
            <a:r>
              <a:rPr lang="en-US" sz="1800" dirty="0"/>
              <a:t>Management</a:t>
            </a:r>
          </a:p>
          <a:p>
            <a:pPr lvl="1">
              <a:lnSpc>
                <a:spcPct val="200000"/>
              </a:lnSpc>
            </a:pPr>
            <a:r>
              <a:rPr lang="en-US" sz="1800" dirty="0"/>
              <a:t>Operation</a:t>
            </a:r>
          </a:p>
          <a:p>
            <a:pPr lvl="1">
              <a:lnSpc>
                <a:spcPct val="200000"/>
              </a:lnSpc>
            </a:pPr>
            <a:r>
              <a:rPr lang="en-US" sz="1800" dirty="0"/>
              <a:t>Technology</a:t>
            </a:r>
          </a:p>
        </p:txBody>
      </p:sp>
      <p:sp>
        <p:nvSpPr>
          <p:cNvPr id="4" name="Slide Number Placeholder 3">
            <a:extLst>
              <a:ext uri="{FF2B5EF4-FFF2-40B4-BE49-F238E27FC236}">
                <a16:creationId xmlns:a16="http://schemas.microsoft.com/office/drawing/2014/main" id="{B4398A05-A91E-49F2-8456-A2B270D426B9}"/>
              </a:ext>
            </a:extLst>
          </p:cNvPr>
          <p:cNvSpPr>
            <a:spLocks noGrp="1"/>
          </p:cNvSpPr>
          <p:nvPr>
            <p:ph type="sldNum" sz="quarter" idx="12"/>
          </p:nvPr>
        </p:nvSpPr>
        <p:spPr>
          <a:xfrm>
            <a:off x="9448800" y="6356350"/>
            <a:ext cx="2743200" cy="365125"/>
          </a:xfrm>
          <a:prstGeom prst="rect">
            <a:avLst/>
          </a:prstGeom>
        </p:spPr>
        <p:txBody>
          <a:bodyPr/>
          <a:lstStyle/>
          <a:p>
            <a:pPr>
              <a:defRPr/>
            </a:pPr>
            <a:fld id="{2F699345-766E-4B33-86A2-F81027DE01CE}" type="slidenum">
              <a:rPr lang="en-US" altLang="zh-CN" smtClean="0"/>
              <a:pPr>
                <a:defRPr/>
              </a:pPr>
              <a:t>12</a:t>
            </a:fld>
            <a:endParaRPr lang="en-US" altLang="zh-CN" dirty="0"/>
          </a:p>
        </p:txBody>
      </p:sp>
    </p:spTree>
    <p:extLst>
      <p:ext uri="{BB962C8B-B14F-4D97-AF65-F5344CB8AC3E}">
        <p14:creationId xmlns:p14="http://schemas.microsoft.com/office/powerpoint/2010/main" val="436258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61C72-9C97-453C-AE28-4943D3B29867}"/>
              </a:ext>
            </a:extLst>
          </p:cNvPr>
          <p:cNvSpPr>
            <a:spLocks noGrp="1"/>
          </p:cNvSpPr>
          <p:nvPr>
            <p:ph type="title"/>
          </p:nvPr>
        </p:nvSpPr>
        <p:spPr/>
        <p:txBody>
          <a:bodyPr/>
          <a:lstStyle/>
          <a:p>
            <a:r>
              <a:rPr lang="en-US" dirty="0"/>
              <a:t>Cloud Security Simplified </a:t>
            </a:r>
          </a:p>
        </p:txBody>
      </p:sp>
      <p:sp>
        <p:nvSpPr>
          <p:cNvPr id="3" name="Content Placeholder 2">
            <a:extLst>
              <a:ext uri="{FF2B5EF4-FFF2-40B4-BE49-F238E27FC236}">
                <a16:creationId xmlns:a16="http://schemas.microsoft.com/office/drawing/2014/main" id="{BCCDE5F6-2500-40F4-AEAF-52159CAD2F24}"/>
              </a:ext>
            </a:extLst>
          </p:cNvPr>
          <p:cNvSpPr>
            <a:spLocks noGrp="1"/>
          </p:cNvSpPr>
          <p:nvPr>
            <p:ph idx="1"/>
          </p:nvPr>
        </p:nvSpPr>
        <p:spPr/>
        <p:txBody>
          <a:bodyPr>
            <a:normAutofit fontScale="92500" lnSpcReduction="10000"/>
          </a:bodyPr>
          <a:lstStyle/>
          <a:p>
            <a:r>
              <a:rPr lang="en-US" b="1" dirty="0"/>
              <a:t>Management </a:t>
            </a:r>
          </a:p>
          <a:p>
            <a:pPr marL="914377" lvl="1" indent="-457200">
              <a:buFont typeface="+mj-lt"/>
              <a:buAutoNum type="arabicPeriod"/>
            </a:pPr>
            <a:r>
              <a:rPr lang="en-US" dirty="0"/>
              <a:t>Updated security policy</a:t>
            </a:r>
          </a:p>
          <a:p>
            <a:pPr marL="914377" lvl="1" indent="-457200">
              <a:buFont typeface="+mj-lt"/>
              <a:buAutoNum type="arabicPeriod"/>
            </a:pPr>
            <a:r>
              <a:rPr lang="en-US" dirty="0"/>
              <a:t>Cloud security strategy</a:t>
            </a:r>
          </a:p>
          <a:p>
            <a:pPr marL="914377" lvl="1" indent="-457200">
              <a:buFont typeface="+mj-lt"/>
              <a:buAutoNum type="arabicPeriod"/>
            </a:pPr>
            <a:r>
              <a:rPr lang="en-US" dirty="0"/>
              <a:t>Cloud security governance</a:t>
            </a:r>
          </a:p>
          <a:p>
            <a:pPr marL="914377" lvl="1" indent="-457200">
              <a:buFont typeface="+mj-lt"/>
              <a:buAutoNum type="arabicPeriod"/>
            </a:pPr>
            <a:r>
              <a:rPr lang="en-US" dirty="0"/>
              <a:t>Cloud security processes</a:t>
            </a:r>
          </a:p>
          <a:p>
            <a:pPr marL="914377" lvl="1" indent="-457200">
              <a:buFont typeface="+mj-lt"/>
              <a:buAutoNum type="arabicPeriod"/>
            </a:pPr>
            <a:r>
              <a:rPr lang="en-US" dirty="0"/>
              <a:t>Security roles &amp; responsibilities</a:t>
            </a:r>
          </a:p>
          <a:p>
            <a:pPr marL="914377" lvl="1" indent="-457200">
              <a:buFont typeface="+mj-lt"/>
              <a:buAutoNum type="arabicPeriod"/>
            </a:pPr>
            <a:r>
              <a:rPr lang="en-US" dirty="0"/>
              <a:t>Cloud security guidelines</a:t>
            </a:r>
          </a:p>
          <a:p>
            <a:pPr marL="914377" lvl="1" indent="-457200">
              <a:buFont typeface="+mj-lt"/>
              <a:buAutoNum type="arabicPeriod"/>
            </a:pPr>
            <a:r>
              <a:rPr lang="en-US" dirty="0"/>
              <a:t>Cloud security assessment</a:t>
            </a:r>
          </a:p>
          <a:p>
            <a:pPr marL="914377" lvl="1" indent="-457200">
              <a:buFont typeface="+mj-lt"/>
              <a:buAutoNum type="arabicPeriod"/>
            </a:pPr>
            <a:r>
              <a:rPr lang="en-US" dirty="0"/>
              <a:t>Service integration</a:t>
            </a:r>
          </a:p>
          <a:p>
            <a:pPr marL="914377" lvl="1" indent="-457200">
              <a:buFont typeface="+mj-lt"/>
              <a:buAutoNum type="arabicPeriod"/>
            </a:pPr>
            <a:r>
              <a:rPr lang="en-US" dirty="0"/>
              <a:t>IT &amp; procurement security requirements</a:t>
            </a:r>
          </a:p>
          <a:p>
            <a:pPr marL="914377" lvl="1" indent="-457200">
              <a:buFont typeface="+mj-lt"/>
              <a:buAutoNum type="arabicPeriod"/>
            </a:pPr>
            <a:r>
              <a:rPr lang="en-US" dirty="0"/>
              <a:t>Cloud security management</a:t>
            </a:r>
            <a:endParaRPr lang="en-US" sz="1000" dirty="0"/>
          </a:p>
        </p:txBody>
      </p:sp>
      <p:sp>
        <p:nvSpPr>
          <p:cNvPr id="4" name="Slide Number Placeholder 3">
            <a:extLst>
              <a:ext uri="{FF2B5EF4-FFF2-40B4-BE49-F238E27FC236}">
                <a16:creationId xmlns:a16="http://schemas.microsoft.com/office/drawing/2014/main" id="{B4398A05-A91E-49F2-8456-A2B270D426B9}"/>
              </a:ext>
            </a:extLst>
          </p:cNvPr>
          <p:cNvSpPr>
            <a:spLocks noGrp="1"/>
          </p:cNvSpPr>
          <p:nvPr>
            <p:ph type="sldNum" sz="quarter" idx="12"/>
          </p:nvPr>
        </p:nvSpPr>
        <p:spPr>
          <a:xfrm>
            <a:off x="9448800" y="6356350"/>
            <a:ext cx="2743200" cy="365125"/>
          </a:xfrm>
          <a:prstGeom prst="rect">
            <a:avLst/>
          </a:prstGeom>
        </p:spPr>
        <p:txBody>
          <a:bodyPr/>
          <a:lstStyle/>
          <a:p>
            <a:pPr>
              <a:defRPr/>
            </a:pPr>
            <a:fld id="{2F699345-766E-4B33-86A2-F81027DE01CE}" type="slidenum">
              <a:rPr lang="en-US" altLang="zh-CN" smtClean="0"/>
              <a:pPr>
                <a:defRPr/>
              </a:pPr>
              <a:t>13</a:t>
            </a:fld>
            <a:endParaRPr lang="en-US" altLang="zh-CN" dirty="0"/>
          </a:p>
        </p:txBody>
      </p:sp>
    </p:spTree>
    <p:extLst>
      <p:ext uri="{BB962C8B-B14F-4D97-AF65-F5344CB8AC3E}">
        <p14:creationId xmlns:p14="http://schemas.microsoft.com/office/powerpoint/2010/main" val="4250245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61C72-9C97-453C-AE28-4943D3B29867}"/>
              </a:ext>
            </a:extLst>
          </p:cNvPr>
          <p:cNvSpPr>
            <a:spLocks noGrp="1"/>
          </p:cNvSpPr>
          <p:nvPr>
            <p:ph type="title"/>
          </p:nvPr>
        </p:nvSpPr>
        <p:spPr/>
        <p:txBody>
          <a:bodyPr/>
          <a:lstStyle/>
          <a:p>
            <a:r>
              <a:rPr lang="en-US" dirty="0"/>
              <a:t>Cloud Security Simplified </a:t>
            </a:r>
          </a:p>
        </p:txBody>
      </p:sp>
      <p:sp>
        <p:nvSpPr>
          <p:cNvPr id="3" name="Content Placeholder 2">
            <a:extLst>
              <a:ext uri="{FF2B5EF4-FFF2-40B4-BE49-F238E27FC236}">
                <a16:creationId xmlns:a16="http://schemas.microsoft.com/office/drawing/2014/main" id="{BCCDE5F6-2500-40F4-AEAF-52159CAD2F24}"/>
              </a:ext>
            </a:extLst>
          </p:cNvPr>
          <p:cNvSpPr>
            <a:spLocks noGrp="1"/>
          </p:cNvSpPr>
          <p:nvPr>
            <p:ph idx="1"/>
          </p:nvPr>
        </p:nvSpPr>
        <p:spPr/>
        <p:txBody>
          <a:bodyPr>
            <a:normAutofit fontScale="92500" lnSpcReduction="10000"/>
          </a:bodyPr>
          <a:lstStyle/>
          <a:p>
            <a:r>
              <a:rPr lang="en-US" b="1" dirty="0"/>
              <a:t>Operation </a:t>
            </a:r>
          </a:p>
          <a:p>
            <a:pPr marL="914377" lvl="1" indent="-457200">
              <a:buFont typeface="+mj-lt"/>
              <a:buAutoNum type="arabicPeriod"/>
            </a:pPr>
            <a:r>
              <a:rPr lang="en-US" dirty="0"/>
              <a:t>Awareness &amp; training</a:t>
            </a:r>
          </a:p>
          <a:p>
            <a:pPr marL="914377" lvl="1" indent="-457200">
              <a:buFont typeface="+mj-lt"/>
              <a:buAutoNum type="arabicPeriod"/>
            </a:pPr>
            <a:r>
              <a:rPr lang="en-US" dirty="0"/>
              <a:t>Incident management</a:t>
            </a:r>
          </a:p>
          <a:p>
            <a:pPr marL="914377" lvl="1" indent="-457200">
              <a:buFont typeface="+mj-lt"/>
              <a:buAutoNum type="arabicPeriod"/>
            </a:pPr>
            <a:r>
              <a:rPr lang="en-US" dirty="0"/>
              <a:t>Configuration management</a:t>
            </a:r>
          </a:p>
          <a:p>
            <a:pPr marL="914377" lvl="1" indent="-457200">
              <a:buFont typeface="+mj-lt"/>
              <a:buAutoNum type="arabicPeriod"/>
            </a:pPr>
            <a:r>
              <a:rPr lang="en-US" dirty="0"/>
              <a:t>Contingency planning</a:t>
            </a:r>
          </a:p>
          <a:p>
            <a:pPr marL="914377" lvl="1" indent="-457200">
              <a:buFont typeface="+mj-lt"/>
              <a:buAutoNum type="arabicPeriod"/>
            </a:pPr>
            <a:r>
              <a:rPr lang="en-US" dirty="0"/>
              <a:t>Maintenance</a:t>
            </a:r>
          </a:p>
          <a:p>
            <a:pPr marL="914377" lvl="1" indent="-457200">
              <a:buFont typeface="+mj-lt"/>
              <a:buAutoNum type="arabicPeriod"/>
            </a:pPr>
            <a:r>
              <a:rPr lang="en-US" dirty="0"/>
              <a:t>Media protection</a:t>
            </a:r>
          </a:p>
          <a:p>
            <a:pPr marL="914377" lvl="1" indent="-457200">
              <a:buFont typeface="+mj-lt"/>
              <a:buAutoNum type="arabicPeriod"/>
            </a:pPr>
            <a:r>
              <a:rPr lang="en-US" dirty="0"/>
              <a:t>Environmental protection</a:t>
            </a:r>
          </a:p>
          <a:p>
            <a:pPr marL="914377" lvl="1" indent="-457200">
              <a:buFont typeface="+mj-lt"/>
              <a:buAutoNum type="arabicPeriod"/>
            </a:pPr>
            <a:r>
              <a:rPr lang="en-US" dirty="0"/>
              <a:t>System integrity</a:t>
            </a:r>
          </a:p>
          <a:p>
            <a:pPr marL="914377" lvl="1" indent="-457200">
              <a:buFont typeface="+mj-lt"/>
              <a:buAutoNum type="arabicPeriod"/>
            </a:pPr>
            <a:r>
              <a:rPr lang="en-US" dirty="0"/>
              <a:t>Information integrity</a:t>
            </a:r>
          </a:p>
          <a:p>
            <a:pPr marL="914377" lvl="1" indent="-457200">
              <a:buFont typeface="+mj-lt"/>
              <a:buAutoNum type="arabicPeriod"/>
            </a:pPr>
            <a:r>
              <a:rPr lang="en-US" dirty="0"/>
              <a:t>Personnel security</a:t>
            </a:r>
            <a:endParaRPr lang="en-US" sz="1000" dirty="0"/>
          </a:p>
        </p:txBody>
      </p:sp>
      <p:sp>
        <p:nvSpPr>
          <p:cNvPr id="4" name="Slide Number Placeholder 3">
            <a:extLst>
              <a:ext uri="{FF2B5EF4-FFF2-40B4-BE49-F238E27FC236}">
                <a16:creationId xmlns:a16="http://schemas.microsoft.com/office/drawing/2014/main" id="{B4398A05-A91E-49F2-8456-A2B270D426B9}"/>
              </a:ext>
            </a:extLst>
          </p:cNvPr>
          <p:cNvSpPr>
            <a:spLocks noGrp="1"/>
          </p:cNvSpPr>
          <p:nvPr>
            <p:ph type="sldNum" sz="quarter" idx="12"/>
          </p:nvPr>
        </p:nvSpPr>
        <p:spPr>
          <a:xfrm>
            <a:off x="9448800" y="6356350"/>
            <a:ext cx="2743200" cy="365125"/>
          </a:xfrm>
          <a:prstGeom prst="rect">
            <a:avLst/>
          </a:prstGeom>
        </p:spPr>
        <p:txBody>
          <a:bodyPr/>
          <a:lstStyle/>
          <a:p>
            <a:pPr>
              <a:defRPr/>
            </a:pPr>
            <a:fld id="{2F699345-766E-4B33-86A2-F81027DE01CE}" type="slidenum">
              <a:rPr lang="en-US" altLang="zh-CN" smtClean="0"/>
              <a:pPr>
                <a:defRPr/>
              </a:pPr>
              <a:t>14</a:t>
            </a:fld>
            <a:endParaRPr lang="en-US" altLang="zh-CN" dirty="0"/>
          </a:p>
        </p:txBody>
      </p:sp>
    </p:spTree>
    <p:extLst>
      <p:ext uri="{BB962C8B-B14F-4D97-AF65-F5344CB8AC3E}">
        <p14:creationId xmlns:p14="http://schemas.microsoft.com/office/powerpoint/2010/main" val="684901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61C72-9C97-453C-AE28-4943D3B29867}"/>
              </a:ext>
            </a:extLst>
          </p:cNvPr>
          <p:cNvSpPr>
            <a:spLocks noGrp="1"/>
          </p:cNvSpPr>
          <p:nvPr>
            <p:ph type="title"/>
          </p:nvPr>
        </p:nvSpPr>
        <p:spPr/>
        <p:txBody>
          <a:bodyPr/>
          <a:lstStyle/>
          <a:p>
            <a:r>
              <a:rPr lang="en-US" dirty="0"/>
              <a:t>Cloud Security Simplified </a:t>
            </a:r>
          </a:p>
        </p:txBody>
      </p:sp>
      <p:sp>
        <p:nvSpPr>
          <p:cNvPr id="3" name="Content Placeholder 2">
            <a:extLst>
              <a:ext uri="{FF2B5EF4-FFF2-40B4-BE49-F238E27FC236}">
                <a16:creationId xmlns:a16="http://schemas.microsoft.com/office/drawing/2014/main" id="{BCCDE5F6-2500-40F4-AEAF-52159CAD2F24}"/>
              </a:ext>
            </a:extLst>
          </p:cNvPr>
          <p:cNvSpPr>
            <a:spLocks noGrp="1"/>
          </p:cNvSpPr>
          <p:nvPr>
            <p:ph idx="1"/>
          </p:nvPr>
        </p:nvSpPr>
        <p:spPr/>
        <p:txBody>
          <a:bodyPr>
            <a:normAutofit fontScale="92500" lnSpcReduction="10000"/>
          </a:bodyPr>
          <a:lstStyle/>
          <a:p>
            <a:r>
              <a:rPr lang="en-US" b="1" dirty="0"/>
              <a:t>Technology </a:t>
            </a:r>
          </a:p>
          <a:p>
            <a:pPr marL="914377" lvl="1" indent="-457200">
              <a:buFont typeface="+mj-lt"/>
              <a:buAutoNum type="arabicPeriod"/>
            </a:pPr>
            <a:r>
              <a:rPr lang="en-US" dirty="0"/>
              <a:t>Access control</a:t>
            </a:r>
          </a:p>
          <a:p>
            <a:pPr marL="914377" lvl="1" indent="-457200">
              <a:buFont typeface="+mj-lt"/>
              <a:buAutoNum type="arabicPeriod"/>
            </a:pPr>
            <a:r>
              <a:rPr lang="en-US" dirty="0"/>
              <a:t>System protection</a:t>
            </a:r>
          </a:p>
          <a:p>
            <a:pPr marL="914377" lvl="1" indent="-457200">
              <a:buFont typeface="+mj-lt"/>
              <a:buAutoNum type="arabicPeriod"/>
            </a:pPr>
            <a:r>
              <a:rPr lang="en-US" dirty="0"/>
              <a:t>Identification</a:t>
            </a:r>
          </a:p>
          <a:p>
            <a:pPr marL="914377" lvl="1" indent="-457200">
              <a:buFont typeface="+mj-lt"/>
              <a:buAutoNum type="arabicPeriod"/>
            </a:pPr>
            <a:r>
              <a:rPr lang="en-US" dirty="0"/>
              <a:t>Authentication</a:t>
            </a:r>
          </a:p>
          <a:p>
            <a:pPr marL="914377" lvl="1" indent="-457200">
              <a:buFont typeface="+mj-lt"/>
              <a:buAutoNum type="arabicPeriod"/>
            </a:pPr>
            <a:r>
              <a:rPr lang="en-US" dirty="0"/>
              <a:t>Cloud security audits</a:t>
            </a:r>
          </a:p>
          <a:p>
            <a:pPr marL="914377" lvl="1" indent="-457200">
              <a:buFont typeface="+mj-lt"/>
              <a:buAutoNum type="arabicPeriod"/>
            </a:pPr>
            <a:r>
              <a:rPr lang="en-US" dirty="0"/>
              <a:t>Identity &amp; key management</a:t>
            </a:r>
          </a:p>
          <a:p>
            <a:pPr marL="914377" lvl="1" indent="-457200">
              <a:buFont typeface="+mj-lt"/>
              <a:buAutoNum type="arabicPeriod"/>
            </a:pPr>
            <a:r>
              <a:rPr lang="en-US" dirty="0"/>
              <a:t>Physical security protection</a:t>
            </a:r>
          </a:p>
          <a:p>
            <a:pPr marL="914377" lvl="1" indent="-457200">
              <a:buFont typeface="+mj-lt"/>
              <a:buAutoNum type="arabicPeriod"/>
            </a:pPr>
            <a:r>
              <a:rPr lang="en-US" dirty="0"/>
              <a:t>Backup, recovery &amp; archive</a:t>
            </a:r>
          </a:p>
          <a:p>
            <a:pPr marL="914377" lvl="1" indent="-457200">
              <a:buFont typeface="+mj-lt"/>
              <a:buAutoNum type="arabicPeriod"/>
            </a:pPr>
            <a:r>
              <a:rPr lang="en-US" dirty="0"/>
              <a:t>Core infrastructure protection</a:t>
            </a:r>
          </a:p>
          <a:p>
            <a:pPr marL="914377" lvl="1" indent="-457200">
              <a:buFont typeface="+mj-lt"/>
              <a:buAutoNum type="arabicPeriod"/>
            </a:pPr>
            <a:r>
              <a:rPr lang="en-US" dirty="0"/>
              <a:t>Network protection</a:t>
            </a:r>
            <a:endParaRPr lang="en-US" sz="1000" dirty="0"/>
          </a:p>
        </p:txBody>
      </p:sp>
      <p:sp>
        <p:nvSpPr>
          <p:cNvPr id="4" name="Slide Number Placeholder 3">
            <a:extLst>
              <a:ext uri="{FF2B5EF4-FFF2-40B4-BE49-F238E27FC236}">
                <a16:creationId xmlns:a16="http://schemas.microsoft.com/office/drawing/2014/main" id="{B4398A05-A91E-49F2-8456-A2B270D426B9}"/>
              </a:ext>
            </a:extLst>
          </p:cNvPr>
          <p:cNvSpPr>
            <a:spLocks noGrp="1"/>
          </p:cNvSpPr>
          <p:nvPr>
            <p:ph type="sldNum" sz="quarter" idx="12"/>
          </p:nvPr>
        </p:nvSpPr>
        <p:spPr>
          <a:xfrm>
            <a:off x="9448800" y="6356350"/>
            <a:ext cx="2743200" cy="365125"/>
          </a:xfrm>
          <a:prstGeom prst="rect">
            <a:avLst/>
          </a:prstGeom>
        </p:spPr>
        <p:txBody>
          <a:bodyPr/>
          <a:lstStyle/>
          <a:p>
            <a:pPr>
              <a:defRPr/>
            </a:pPr>
            <a:fld id="{2F699345-766E-4B33-86A2-F81027DE01CE}" type="slidenum">
              <a:rPr lang="en-US" altLang="zh-CN" smtClean="0"/>
              <a:pPr>
                <a:defRPr/>
              </a:pPr>
              <a:t>15</a:t>
            </a:fld>
            <a:endParaRPr lang="en-US" altLang="zh-CN" dirty="0"/>
          </a:p>
        </p:txBody>
      </p:sp>
    </p:spTree>
    <p:extLst>
      <p:ext uri="{BB962C8B-B14F-4D97-AF65-F5344CB8AC3E}">
        <p14:creationId xmlns:p14="http://schemas.microsoft.com/office/powerpoint/2010/main" val="4224240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altLang="zh-CN" sz="4000" b="1" dirty="0"/>
              <a:t>Acknowledgement</a:t>
            </a:r>
            <a:endParaRPr lang="en-US" sz="4000" b="1" dirty="0"/>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fontScale="92500"/>
          </a:bodyPr>
          <a:lstStyle/>
          <a:p>
            <a:pPr>
              <a:lnSpc>
                <a:spcPct val="150000"/>
              </a:lnSpc>
            </a:pPr>
            <a:r>
              <a:rPr lang="en-US" dirty="0"/>
              <a:t>This course is developed in non-textbook mode.</a:t>
            </a:r>
          </a:p>
          <a:p>
            <a:pPr>
              <a:lnSpc>
                <a:spcPct val="150000"/>
              </a:lnSpc>
            </a:pPr>
            <a:r>
              <a:rPr lang="en-US" dirty="0"/>
              <a:t>We acknowledge the idea, content, and structure from: </a:t>
            </a:r>
          </a:p>
          <a:p>
            <a:pPr lvl="1">
              <a:lnSpc>
                <a:spcPct val="150000"/>
              </a:lnSpc>
            </a:pPr>
            <a:r>
              <a:rPr lang="en-US" sz="2400" dirty="0"/>
              <a:t>The white book of cloud Adoption</a:t>
            </a:r>
          </a:p>
          <a:p>
            <a:pPr lvl="1">
              <a:lnSpc>
                <a:spcPct val="150000"/>
              </a:lnSpc>
            </a:pPr>
            <a:r>
              <a:rPr lang="en-US" sz="2400" dirty="0"/>
              <a:t>The white book of cloud Security</a:t>
            </a:r>
          </a:p>
          <a:p>
            <a:pPr lvl="1">
              <a:lnSpc>
                <a:spcPct val="150000"/>
              </a:lnSpc>
            </a:pPr>
            <a:r>
              <a:rPr lang="en-US" sz="2400" dirty="0"/>
              <a:t>Mobile security for the rest of us</a:t>
            </a:r>
          </a:p>
          <a:p>
            <a:pPr lvl="1">
              <a:lnSpc>
                <a:spcPct val="150000"/>
              </a:lnSpc>
            </a:pPr>
            <a:r>
              <a:rPr lang="en-US" sz="2400" dirty="0"/>
              <a:t>Mobile Security for Dummies</a:t>
            </a:r>
          </a:p>
          <a:p>
            <a:pPr marL="457177" lvl="1" indent="0">
              <a:buNone/>
            </a:pPr>
            <a:r>
              <a:rPr lang="en-US" dirty="0">
                <a:hlinkClick r:id="rId2"/>
              </a:rPr>
              <a:t>https://www.sfh-tr.nhs.uk/media/4866/information-security-mobile-security-for-dummies-ebook.pdf</a:t>
            </a:r>
            <a:r>
              <a:rPr lang="en-US" dirty="0"/>
              <a:t> </a:t>
            </a:r>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16</a:t>
            </a:fld>
            <a:endParaRPr lang="en-US" dirty="0"/>
          </a:p>
        </p:txBody>
      </p:sp>
    </p:spTree>
    <p:extLst>
      <p:ext uri="{BB962C8B-B14F-4D97-AF65-F5344CB8AC3E}">
        <p14:creationId xmlns:p14="http://schemas.microsoft.com/office/powerpoint/2010/main" val="899156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B25CD72-406E-4A97-B070-7570EFBA909F}"/>
              </a:ext>
            </a:extLst>
          </p:cNvPr>
          <p:cNvSpPr>
            <a:spLocks noGrp="1"/>
          </p:cNvSpPr>
          <p:nvPr>
            <p:ph type="sldNum" sz="quarter" idx="12"/>
          </p:nvPr>
        </p:nvSpPr>
        <p:spPr/>
        <p:txBody>
          <a:bodyPr/>
          <a:lstStyle/>
          <a:p>
            <a:pPr>
              <a:defRPr/>
            </a:pPr>
            <a:fld id="{2F699345-766E-4B33-86A2-F81027DE01CE}" type="slidenum">
              <a:rPr lang="en-US" altLang="zh-CN" smtClean="0"/>
              <a:pPr>
                <a:defRPr/>
              </a:pPr>
              <a:t>17</a:t>
            </a:fld>
            <a:endParaRPr lang="en-US" altLang="zh-CN" dirty="0"/>
          </a:p>
        </p:txBody>
      </p:sp>
      <p:pic>
        <p:nvPicPr>
          <p:cNvPr id="5" name="Picture 4">
            <a:extLst>
              <a:ext uri="{FF2B5EF4-FFF2-40B4-BE49-F238E27FC236}">
                <a16:creationId xmlns:a16="http://schemas.microsoft.com/office/drawing/2014/main" id="{7AF83BBE-CF32-4EDE-96DD-813F80753B48}"/>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138968" y="2184907"/>
            <a:ext cx="7332598" cy="3208012"/>
          </a:xfrm>
          <a:prstGeom prst="rect">
            <a:avLst/>
          </a:prstGeom>
        </p:spPr>
      </p:pic>
      <p:pic>
        <p:nvPicPr>
          <p:cNvPr id="6" name="Picture 5">
            <a:extLst>
              <a:ext uri="{FF2B5EF4-FFF2-40B4-BE49-F238E27FC236}">
                <a16:creationId xmlns:a16="http://schemas.microsoft.com/office/drawing/2014/main" id="{E33F3B5D-D01F-4078-926C-339324E0F3F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500695" y="2741844"/>
            <a:ext cx="2413817" cy="2171872"/>
          </a:xfrm>
          <a:prstGeom prst="rect">
            <a:avLst/>
          </a:prstGeom>
        </p:spPr>
      </p:pic>
    </p:spTree>
    <p:extLst>
      <p:ext uri="{BB962C8B-B14F-4D97-AF65-F5344CB8AC3E}">
        <p14:creationId xmlns:p14="http://schemas.microsoft.com/office/powerpoint/2010/main" val="130372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a:t>Road Map</a:t>
            </a:r>
          </a:p>
        </p:txBody>
      </p:sp>
      <p:pic>
        <p:nvPicPr>
          <p:cNvPr id="14340" name="Picture 8" descr="j030343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27470" y="688848"/>
            <a:ext cx="1713274" cy="1227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59DE6EB8-52AB-45EA-A660-3E1EBFA72987}" type="slidenum">
              <a:rPr lang="en-US" smtClean="0"/>
              <a:t>2</a:t>
            </a:fld>
            <a:endParaRPr lang="en-US"/>
          </a:p>
        </p:txBody>
      </p:sp>
      <p:sp>
        <p:nvSpPr>
          <p:cNvPr id="36" name="Rectangle 35"/>
          <p:cNvSpPr/>
          <p:nvPr/>
        </p:nvSpPr>
        <p:spPr>
          <a:xfrm>
            <a:off x="1905000" y="2362200"/>
            <a:ext cx="1733241" cy="542544"/>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Introduction</a:t>
            </a:r>
          </a:p>
        </p:txBody>
      </p:sp>
      <p:sp>
        <p:nvSpPr>
          <p:cNvPr id="38" name="Rectangle 37"/>
          <p:cNvSpPr/>
          <p:nvPr/>
        </p:nvSpPr>
        <p:spPr>
          <a:xfrm>
            <a:off x="8521517" y="2362200"/>
            <a:ext cx="1841684"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Security Auditing &amp; Risk Analysis</a:t>
            </a:r>
          </a:p>
        </p:txBody>
      </p:sp>
      <p:sp>
        <p:nvSpPr>
          <p:cNvPr id="40" name="Rectangle 39"/>
          <p:cNvSpPr/>
          <p:nvPr/>
        </p:nvSpPr>
        <p:spPr>
          <a:xfrm>
            <a:off x="1905001" y="3214039"/>
            <a:ext cx="1733241" cy="533399"/>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1400" dirty="0">
                <a:solidFill>
                  <a:schemeClr val="tx2"/>
                </a:solidFill>
              </a:rPr>
              <a:t>Evolution of Wireless Network</a:t>
            </a:r>
          </a:p>
        </p:txBody>
      </p:sp>
      <p:cxnSp>
        <p:nvCxnSpPr>
          <p:cNvPr id="48" name="Straight Connector 47"/>
          <p:cNvCxnSpPr/>
          <p:nvPr/>
        </p:nvCxnSpPr>
        <p:spPr>
          <a:xfrm>
            <a:off x="2771621" y="2904744"/>
            <a:ext cx="1" cy="309294"/>
          </a:xfrm>
          <a:prstGeom prst="line">
            <a:avLst/>
          </a:prstGeom>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001555" y="2371344"/>
            <a:ext cx="1879432"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WLAN</a:t>
            </a:r>
          </a:p>
          <a:p>
            <a:pPr algn="ctr">
              <a:lnSpc>
                <a:spcPct val="90000"/>
              </a:lnSpc>
            </a:pPr>
            <a:r>
              <a:rPr lang="en-US" sz="1600" dirty="0">
                <a:solidFill>
                  <a:schemeClr val="tx1"/>
                </a:solidFill>
              </a:rPr>
              <a:t>Security</a:t>
            </a:r>
          </a:p>
        </p:txBody>
      </p:sp>
      <p:sp>
        <p:nvSpPr>
          <p:cNvPr id="51" name="Rectangle 50"/>
          <p:cNvSpPr/>
          <p:nvPr/>
        </p:nvSpPr>
        <p:spPr>
          <a:xfrm>
            <a:off x="4001555" y="3214038"/>
            <a:ext cx="1879432"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defRPr/>
            </a:pPr>
            <a:r>
              <a:rPr lang="en-US" sz="1400" dirty="0">
                <a:solidFill>
                  <a:schemeClr val="tx2"/>
                </a:solidFill>
              </a:rPr>
              <a:t>WLAN</a:t>
            </a:r>
          </a:p>
          <a:p>
            <a:pPr algn="ctr">
              <a:lnSpc>
                <a:spcPct val="90000"/>
              </a:lnSpc>
              <a:defRPr/>
            </a:pPr>
            <a:r>
              <a:rPr lang="en-US" sz="1400" dirty="0">
                <a:solidFill>
                  <a:schemeClr val="tx2"/>
                </a:solidFill>
              </a:rPr>
              <a:t>Overview </a:t>
            </a:r>
          </a:p>
        </p:txBody>
      </p:sp>
      <p:sp>
        <p:nvSpPr>
          <p:cNvPr id="52" name="Rectangle 51"/>
          <p:cNvSpPr/>
          <p:nvPr/>
        </p:nvSpPr>
        <p:spPr>
          <a:xfrm>
            <a:off x="4001555" y="4065874"/>
            <a:ext cx="1879432" cy="533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WLAN Threats</a:t>
            </a:r>
          </a:p>
          <a:p>
            <a:pPr algn="ctr"/>
            <a:r>
              <a:rPr lang="en-US" sz="1400" dirty="0">
                <a:solidFill>
                  <a:schemeClr val="tx2"/>
                </a:solidFill>
              </a:rPr>
              <a:t>&amp; Vulnerabilities</a:t>
            </a:r>
          </a:p>
        </p:txBody>
      </p:sp>
      <p:cxnSp>
        <p:nvCxnSpPr>
          <p:cNvPr id="53" name="Straight Connector 52"/>
          <p:cNvCxnSpPr/>
          <p:nvPr/>
        </p:nvCxnSpPr>
        <p:spPr>
          <a:xfrm>
            <a:off x="4941271" y="2904744"/>
            <a:ext cx="0" cy="309294"/>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941271" y="3747438"/>
            <a:ext cx="0" cy="318436"/>
          </a:xfrm>
          <a:prstGeom prst="line">
            <a:avLst/>
          </a:prstGeom>
        </p:spPr>
        <p:style>
          <a:lnRef idx="1">
            <a:schemeClr val="accent1"/>
          </a:lnRef>
          <a:fillRef idx="0">
            <a:schemeClr val="accent1"/>
          </a:fillRef>
          <a:effectRef idx="0">
            <a:schemeClr val="accent1"/>
          </a:effectRef>
          <a:fontRef idx="minor">
            <a:schemeClr val="tx1"/>
          </a:fontRef>
        </p:style>
      </p:cxnSp>
      <p:sp>
        <p:nvSpPr>
          <p:cNvPr id="55" name="Right Arrow 54"/>
          <p:cNvSpPr/>
          <p:nvPr/>
        </p:nvSpPr>
        <p:spPr>
          <a:xfrm>
            <a:off x="3700641" y="2586919"/>
            <a:ext cx="228600" cy="1524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
        <p:nvSpPr>
          <p:cNvPr id="56" name="Right Arrow 55"/>
          <p:cNvSpPr/>
          <p:nvPr/>
        </p:nvSpPr>
        <p:spPr>
          <a:xfrm>
            <a:off x="8186784" y="2552820"/>
            <a:ext cx="228600" cy="1524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
        <p:nvSpPr>
          <p:cNvPr id="57" name="Right Arrow 56"/>
          <p:cNvSpPr/>
          <p:nvPr/>
        </p:nvSpPr>
        <p:spPr>
          <a:xfrm>
            <a:off x="5989017" y="2586919"/>
            <a:ext cx="228600" cy="152400"/>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
        <p:nvSpPr>
          <p:cNvPr id="58" name="Rectangle 57"/>
          <p:cNvSpPr/>
          <p:nvPr/>
        </p:nvSpPr>
        <p:spPr>
          <a:xfrm>
            <a:off x="1905000" y="4065874"/>
            <a:ext cx="1733241" cy="52425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Infor. Security</a:t>
            </a:r>
          </a:p>
          <a:p>
            <a:pPr algn="ctr"/>
            <a:r>
              <a:rPr lang="en-US" sz="1400" dirty="0">
                <a:solidFill>
                  <a:schemeClr val="tx2"/>
                </a:solidFill>
              </a:rPr>
              <a:t>Essentials</a:t>
            </a:r>
          </a:p>
        </p:txBody>
      </p:sp>
      <p:cxnSp>
        <p:nvCxnSpPr>
          <p:cNvPr id="59" name="Straight Connector 58"/>
          <p:cNvCxnSpPr/>
          <p:nvPr/>
        </p:nvCxnSpPr>
        <p:spPr>
          <a:xfrm>
            <a:off x="2761198" y="3744469"/>
            <a:ext cx="10423" cy="312263"/>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4011137" y="4917710"/>
            <a:ext cx="1879432" cy="49249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WLAN</a:t>
            </a:r>
          </a:p>
          <a:p>
            <a:pPr algn="ctr"/>
            <a:r>
              <a:rPr lang="en-US" sz="1400" dirty="0">
                <a:solidFill>
                  <a:schemeClr val="tx2"/>
                </a:solidFill>
              </a:rPr>
              <a:t>Security</a:t>
            </a:r>
          </a:p>
        </p:txBody>
      </p:sp>
      <p:cxnSp>
        <p:nvCxnSpPr>
          <p:cNvPr id="61" name="Straight Connector 60"/>
          <p:cNvCxnSpPr/>
          <p:nvPr/>
        </p:nvCxnSpPr>
        <p:spPr>
          <a:xfrm>
            <a:off x="4950853" y="4590130"/>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4011137" y="5728636"/>
            <a:ext cx="1879432" cy="49249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WLAN</a:t>
            </a:r>
          </a:p>
          <a:p>
            <a:pPr algn="ctr">
              <a:lnSpc>
                <a:spcPct val="90000"/>
              </a:lnSpc>
              <a:defRPr/>
            </a:pPr>
            <a:r>
              <a:rPr lang="en-US" sz="1400" dirty="0">
                <a:solidFill>
                  <a:schemeClr val="tx2"/>
                </a:solidFill>
              </a:rPr>
              <a:t>Security Tools</a:t>
            </a:r>
          </a:p>
        </p:txBody>
      </p:sp>
      <p:cxnSp>
        <p:nvCxnSpPr>
          <p:cNvPr id="63" name="Straight Connector 62"/>
          <p:cNvCxnSpPr/>
          <p:nvPr/>
        </p:nvCxnSpPr>
        <p:spPr>
          <a:xfrm>
            <a:off x="4933466" y="5401056"/>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6278770" y="2362200"/>
            <a:ext cx="1846863"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r>
              <a:rPr lang="en-US" sz="1600" dirty="0">
                <a:solidFill>
                  <a:schemeClr val="tx1"/>
                </a:solidFill>
              </a:rPr>
              <a:t>Mobile</a:t>
            </a:r>
          </a:p>
          <a:p>
            <a:pPr algn="ctr">
              <a:lnSpc>
                <a:spcPct val="90000"/>
              </a:lnSpc>
            </a:pPr>
            <a:r>
              <a:rPr lang="en-US" sz="1600" dirty="0">
                <a:solidFill>
                  <a:schemeClr val="tx1"/>
                </a:solidFill>
              </a:rPr>
              <a:t>Security</a:t>
            </a:r>
          </a:p>
        </p:txBody>
      </p:sp>
      <p:cxnSp>
        <p:nvCxnSpPr>
          <p:cNvPr id="67" name="Straight Connector 66"/>
          <p:cNvCxnSpPr/>
          <p:nvPr/>
        </p:nvCxnSpPr>
        <p:spPr>
          <a:xfrm>
            <a:off x="7202201" y="2895600"/>
            <a:ext cx="0" cy="315468"/>
          </a:xfrm>
          <a:prstGeom prst="line">
            <a:avLst/>
          </a:prstGeom>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3425DA16-3735-E844-8375-DACEB91B8145}"/>
              </a:ext>
            </a:extLst>
          </p:cNvPr>
          <p:cNvSpPr/>
          <p:nvPr/>
        </p:nvSpPr>
        <p:spPr>
          <a:xfrm>
            <a:off x="6278770" y="3211068"/>
            <a:ext cx="1846863" cy="5272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Mobile Network</a:t>
            </a:r>
          </a:p>
          <a:p>
            <a:pPr algn="ctr"/>
            <a:r>
              <a:rPr lang="en-US" sz="1400" dirty="0">
                <a:solidFill>
                  <a:schemeClr val="tx2"/>
                </a:solidFill>
              </a:rPr>
              <a:t>Overview</a:t>
            </a:r>
            <a:r>
              <a:rPr lang="zh-CN" altLang="en-US" sz="1400" dirty="0">
                <a:solidFill>
                  <a:schemeClr val="tx2"/>
                </a:solidFill>
              </a:rPr>
              <a:t> </a:t>
            </a:r>
            <a:r>
              <a:rPr lang="en-US" altLang="zh-CN" sz="1400" dirty="0">
                <a:solidFill>
                  <a:schemeClr val="tx2"/>
                </a:solidFill>
              </a:rPr>
              <a:t>(optional)</a:t>
            </a:r>
            <a:endParaRPr lang="en-US" sz="1400" dirty="0">
              <a:solidFill>
                <a:schemeClr val="tx2"/>
              </a:solidFill>
            </a:endParaRPr>
          </a:p>
        </p:txBody>
      </p:sp>
      <p:sp>
        <p:nvSpPr>
          <p:cNvPr id="33" name="Rectangle 32">
            <a:extLst>
              <a:ext uri="{FF2B5EF4-FFF2-40B4-BE49-F238E27FC236}">
                <a16:creationId xmlns:a16="http://schemas.microsoft.com/office/drawing/2014/main" id="{A88D2D92-546F-1F4B-B032-8BAF7DB68087}"/>
              </a:ext>
            </a:extLst>
          </p:cNvPr>
          <p:cNvSpPr/>
          <p:nvPr/>
        </p:nvSpPr>
        <p:spPr>
          <a:xfrm>
            <a:off x="6277634" y="4065875"/>
            <a:ext cx="1846863" cy="51886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Cellular Network </a:t>
            </a:r>
          </a:p>
          <a:p>
            <a:pPr algn="ctr"/>
            <a:r>
              <a:rPr lang="en-US" sz="1400" dirty="0">
                <a:solidFill>
                  <a:schemeClr val="tx2"/>
                </a:solidFill>
              </a:rPr>
              <a:t>Security (optional)</a:t>
            </a:r>
          </a:p>
        </p:txBody>
      </p:sp>
      <p:cxnSp>
        <p:nvCxnSpPr>
          <p:cNvPr id="34" name="Straight Connector 33">
            <a:extLst>
              <a:ext uri="{FF2B5EF4-FFF2-40B4-BE49-F238E27FC236}">
                <a16:creationId xmlns:a16="http://schemas.microsoft.com/office/drawing/2014/main" id="{8C9290FC-8939-2D4A-AA55-FD53A18C5CB5}"/>
              </a:ext>
            </a:extLst>
          </p:cNvPr>
          <p:cNvCxnSpPr/>
          <p:nvPr/>
        </p:nvCxnSpPr>
        <p:spPr>
          <a:xfrm flipH="1">
            <a:off x="7201065" y="3738294"/>
            <a:ext cx="1136"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7546F46D-41B3-E643-8B46-B019A69FBF65}"/>
              </a:ext>
            </a:extLst>
          </p:cNvPr>
          <p:cNvSpPr/>
          <p:nvPr/>
        </p:nvSpPr>
        <p:spPr>
          <a:xfrm>
            <a:off x="6277634" y="4923102"/>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Mobile Security </a:t>
            </a:r>
          </a:p>
          <a:p>
            <a:pPr algn="ctr">
              <a:lnSpc>
                <a:spcPct val="90000"/>
              </a:lnSpc>
              <a:defRPr/>
            </a:pPr>
            <a:r>
              <a:rPr lang="en-US" sz="1400" dirty="0">
                <a:solidFill>
                  <a:schemeClr val="tx2"/>
                </a:solidFill>
              </a:rPr>
              <a:t>Threats</a:t>
            </a:r>
          </a:p>
        </p:txBody>
      </p:sp>
      <p:cxnSp>
        <p:nvCxnSpPr>
          <p:cNvPr id="37" name="Straight Connector 36">
            <a:extLst>
              <a:ext uri="{FF2B5EF4-FFF2-40B4-BE49-F238E27FC236}">
                <a16:creationId xmlns:a16="http://schemas.microsoft.com/office/drawing/2014/main" id="{EDDAEF01-95E0-7A40-9AB7-3A4EB6ACC545}"/>
              </a:ext>
            </a:extLst>
          </p:cNvPr>
          <p:cNvCxnSpPr/>
          <p:nvPr/>
        </p:nvCxnSpPr>
        <p:spPr>
          <a:xfrm>
            <a:off x="7183678" y="4590130"/>
            <a:ext cx="0" cy="327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A3F1262-62A0-0643-9756-94568E21F567}"/>
              </a:ext>
            </a:extLst>
          </p:cNvPr>
          <p:cNvCxnSpPr/>
          <p:nvPr/>
        </p:nvCxnSpPr>
        <p:spPr>
          <a:xfrm>
            <a:off x="7183677" y="5400835"/>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2AA12FD2-7D84-5848-9AA1-7D78E8D449DE}"/>
              </a:ext>
            </a:extLst>
          </p:cNvPr>
          <p:cNvSpPr/>
          <p:nvPr/>
        </p:nvSpPr>
        <p:spPr>
          <a:xfrm>
            <a:off x="6260246" y="5739419"/>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Mobile Devices </a:t>
            </a:r>
          </a:p>
          <a:p>
            <a:pPr algn="ctr">
              <a:lnSpc>
                <a:spcPct val="90000"/>
              </a:lnSpc>
              <a:defRPr/>
            </a:pPr>
            <a:r>
              <a:rPr lang="en-US" sz="1400" dirty="0">
                <a:solidFill>
                  <a:schemeClr val="tx2"/>
                </a:solidFill>
              </a:rPr>
              <a:t>Security (optional)</a:t>
            </a:r>
          </a:p>
        </p:txBody>
      </p:sp>
      <p:sp>
        <p:nvSpPr>
          <p:cNvPr id="42" name="Rectangle 41">
            <a:extLst>
              <a:ext uri="{FF2B5EF4-FFF2-40B4-BE49-F238E27FC236}">
                <a16:creationId xmlns:a16="http://schemas.microsoft.com/office/drawing/2014/main" id="{9A20773F-E306-1F42-B532-F4602C062D5A}"/>
              </a:ext>
            </a:extLst>
          </p:cNvPr>
          <p:cNvSpPr/>
          <p:nvPr/>
        </p:nvSpPr>
        <p:spPr>
          <a:xfrm>
            <a:off x="8538562" y="3220211"/>
            <a:ext cx="1846863" cy="527226"/>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Evolution of Cloud</a:t>
            </a:r>
          </a:p>
        </p:txBody>
      </p:sp>
      <p:sp>
        <p:nvSpPr>
          <p:cNvPr id="43" name="Rectangle 42">
            <a:extLst>
              <a:ext uri="{FF2B5EF4-FFF2-40B4-BE49-F238E27FC236}">
                <a16:creationId xmlns:a16="http://schemas.microsoft.com/office/drawing/2014/main" id="{92D2AC17-BCFE-CD43-81E4-75830A941D59}"/>
              </a:ext>
            </a:extLst>
          </p:cNvPr>
          <p:cNvSpPr/>
          <p:nvPr/>
        </p:nvSpPr>
        <p:spPr>
          <a:xfrm>
            <a:off x="8537426" y="4075018"/>
            <a:ext cx="1846863" cy="51886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US" sz="1400" dirty="0">
                <a:solidFill>
                  <a:schemeClr val="tx2"/>
                </a:solidFill>
              </a:rPr>
              <a:t>Confidentiality and Integrity of Cloud</a:t>
            </a:r>
          </a:p>
        </p:txBody>
      </p:sp>
      <p:cxnSp>
        <p:nvCxnSpPr>
          <p:cNvPr id="44" name="Straight Connector 43">
            <a:extLst>
              <a:ext uri="{FF2B5EF4-FFF2-40B4-BE49-F238E27FC236}">
                <a16:creationId xmlns:a16="http://schemas.microsoft.com/office/drawing/2014/main" id="{6DF19433-25E7-ED41-9C04-F53C09575137}"/>
              </a:ext>
            </a:extLst>
          </p:cNvPr>
          <p:cNvCxnSpPr/>
          <p:nvPr/>
        </p:nvCxnSpPr>
        <p:spPr>
          <a:xfrm flipH="1">
            <a:off x="9460857" y="3747437"/>
            <a:ext cx="1136"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E541B10E-7DDD-244B-A33D-FAE5502F30DF}"/>
              </a:ext>
            </a:extLst>
          </p:cNvPr>
          <p:cNvSpPr/>
          <p:nvPr/>
        </p:nvSpPr>
        <p:spPr>
          <a:xfrm>
            <a:off x="8537426" y="4932245"/>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dirty="0">
                <a:solidFill>
                  <a:schemeClr val="tx2"/>
                </a:solidFill>
              </a:rPr>
              <a:t>Cloud Threats &amp; Vulnerabilities</a:t>
            </a:r>
          </a:p>
        </p:txBody>
      </p:sp>
      <p:cxnSp>
        <p:nvCxnSpPr>
          <p:cNvPr id="46" name="Straight Connector 45">
            <a:extLst>
              <a:ext uri="{FF2B5EF4-FFF2-40B4-BE49-F238E27FC236}">
                <a16:creationId xmlns:a16="http://schemas.microsoft.com/office/drawing/2014/main" id="{09EADCB6-1F4B-7943-BFDA-6EAA05E69803}"/>
              </a:ext>
            </a:extLst>
          </p:cNvPr>
          <p:cNvCxnSpPr/>
          <p:nvPr/>
        </p:nvCxnSpPr>
        <p:spPr>
          <a:xfrm>
            <a:off x="9443470" y="4599273"/>
            <a:ext cx="0" cy="3275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E72F54C0-443E-A748-9CDD-03D06456D060}"/>
              </a:ext>
            </a:extLst>
          </p:cNvPr>
          <p:cNvCxnSpPr/>
          <p:nvPr/>
        </p:nvCxnSpPr>
        <p:spPr>
          <a:xfrm>
            <a:off x="9443469" y="5409978"/>
            <a:ext cx="0" cy="327580"/>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A654EEE0-6682-C143-84AF-213570EDCA30}"/>
              </a:ext>
            </a:extLst>
          </p:cNvPr>
          <p:cNvSpPr/>
          <p:nvPr/>
        </p:nvSpPr>
        <p:spPr>
          <a:xfrm>
            <a:off x="8520038" y="5748562"/>
            <a:ext cx="1846863" cy="477955"/>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a:lnSpc>
                <a:spcPct val="90000"/>
              </a:lnSpc>
              <a:defRPr/>
            </a:pPr>
            <a:r>
              <a:rPr lang="en-US" sz="1400" b="1" dirty="0">
                <a:solidFill>
                  <a:schemeClr val="tx2"/>
                </a:solidFill>
              </a:rPr>
              <a:t>Cloud Security</a:t>
            </a:r>
          </a:p>
        </p:txBody>
      </p:sp>
      <p:sp>
        <p:nvSpPr>
          <p:cNvPr id="73" name="Right Arrow 72">
            <a:extLst>
              <a:ext uri="{FF2B5EF4-FFF2-40B4-BE49-F238E27FC236}">
                <a16:creationId xmlns:a16="http://schemas.microsoft.com/office/drawing/2014/main" id="{0815CAFD-5225-7340-BC4A-73A963BED54D}"/>
              </a:ext>
            </a:extLst>
          </p:cNvPr>
          <p:cNvSpPr/>
          <p:nvPr/>
        </p:nvSpPr>
        <p:spPr>
          <a:xfrm rot="5400000" flipV="1">
            <a:off x="9347668" y="2914577"/>
            <a:ext cx="189383" cy="286659"/>
          </a:xfrm>
          <a:prstGeom prst="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lnSpc>
                <a:spcPct val="90000"/>
              </a:lnSpc>
            </a:pPr>
            <a:endParaRPr lang="en-US" sz="1600">
              <a:solidFill>
                <a:schemeClr val="tx1"/>
              </a:solidFill>
            </a:endParaRPr>
          </a:p>
        </p:txBody>
      </p:sp>
    </p:spTree>
    <p:extLst>
      <p:ext uri="{BB962C8B-B14F-4D97-AF65-F5344CB8AC3E}">
        <p14:creationId xmlns:p14="http://schemas.microsoft.com/office/powerpoint/2010/main" val="2171289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b="1" dirty="0"/>
              <a:t>Outline</a:t>
            </a:r>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a:bodyPr>
          <a:lstStyle/>
          <a:p>
            <a:pPr>
              <a:lnSpc>
                <a:spcPct val="150000"/>
              </a:lnSpc>
            </a:pPr>
            <a:r>
              <a:rPr lang="en-US" sz="3600" dirty="0"/>
              <a:t>Is Cloud Computing Secure?</a:t>
            </a:r>
          </a:p>
          <a:p>
            <a:pPr>
              <a:lnSpc>
                <a:spcPct val="150000"/>
              </a:lnSpc>
            </a:pPr>
            <a:r>
              <a:rPr lang="en-US" sz="3600" dirty="0"/>
              <a:t>Security </a:t>
            </a:r>
            <a:r>
              <a:rPr lang="en-US" altLang="zh-CN" sz="3600" dirty="0"/>
              <a:t>C</a:t>
            </a:r>
            <a:r>
              <a:rPr lang="en-US" sz="3600" dirty="0"/>
              <a:t>haracteristics</a:t>
            </a:r>
          </a:p>
          <a:p>
            <a:pPr>
              <a:lnSpc>
                <a:spcPct val="150000"/>
              </a:lnSpc>
            </a:pPr>
            <a:r>
              <a:rPr lang="en-US" sz="3600" dirty="0"/>
              <a:t>Security Risks</a:t>
            </a:r>
          </a:p>
          <a:p>
            <a:pPr>
              <a:lnSpc>
                <a:spcPct val="150000"/>
              </a:lnSpc>
            </a:pPr>
            <a:r>
              <a:rPr lang="en-US" sz="3600" dirty="0"/>
              <a:t>Cloud Security Simplified</a:t>
            </a:r>
          </a:p>
          <a:p>
            <a:pPr>
              <a:lnSpc>
                <a:spcPct val="150000"/>
              </a:lnSpc>
            </a:pPr>
            <a:endParaRPr lang="en-US" sz="3600"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3</a:t>
            </a:fld>
            <a:endParaRPr lang="en-US" dirty="0"/>
          </a:p>
        </p:txBody>
      </p:sp>
    </p:spTree>
    <p:extLst>
      <p:ext uri="{BB962C8B-B14F-4D97-AF65-F5344CB8AC3E}">
        <p14:creationId xmlns:p14="http://schemas.microsoft.com/office/powerpoint/2010/main" val="2066922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b="1" dirty="0"/>
              <a:t>Is Cloud Computing Secure?</a:t>
            </a:r>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a:bodyPr>
          <a:lstStyle/>
          <a:p>
            <a:pPr>
              <a:lnSpc>
                <a:spcPct val="100000"/>
              </a:lnSpc>
            </a:pPr>
            <a:r>
              <a:rPr lang="en-US" dirty="0"/>
              <a:t>For most organizations, the journey to cloud is no longer a question of “if” but rather “when”, and a large number of enterprises have already travelled some way down this path.</a:t>
            </a:r>
          </a:p>
          <a:p>
            <a:pPr>
              <a:lnSpc>
                <a:spcPct val="100000"/>
              </a:lnSpc>
            </a:pPr>
            <a:r>
              <a:rPr lang="en-US" b="1" dirty="0"/>
              <a:t>Is cloud computing secure?</a:t>
            </a:r>
          </a:p>
          <a:p>
            <a:pPr>
              <a:lnSpc>
                <a:spcPct val="100000"/>
              </a:lnSpc>
            </a:pPr>
            <a:r>
              <a:rPr lang="en-US" dirty="0"/>
              <a:t>A simple answer is: Yes, if you approach cloud in the right way, with the correct checks and balances to ensure all necessary security and risk management measures are covered.</a:t>
            </a:r>
          </a:p>
          <a:p>
            <a:pPr marL="0" indent="0">
              <a:lnSpc>
                <a:spcPct val="100000"/>
              </a:lnSpc>
              <a:buNone/>
            </a:pPr>
            <a:endParaRPr lang="en-US" sz="4000"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4</a:t>
            </a:fld>
            <a:endParaRPr lang="en-US" dirty="0"/>
          </a:p>
        </p:txBody>
      </p:sp>
    </p:spTree>
    <p:extLst>
      <p:ext uri="{BB962C8B-B14F-4D97-AF65-F5344CB8AC3E}">
        <p14:creationId xmlns:p14="http://schemas.microsoft.com/office/powerpoint/2010/main" val="2632430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b="1" dirty="0"/>
              <a:t>Is Cloud Computing Secure?</a:t>
            </a:r>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fontScale="77500" lnSpcReduction="20000"/>
          </a:bodyPr>
          <a:lstStyle/>
          <a:p>
            <a:pPr>
              <a:lnSpc>
                <a:spcPct val="150000"/>
              </a:lnSpc>
            </a:pPr>
            <a:r>
              <a:rPr lang="en-US" sz="3200" dirty="0"/>
              <a:t>Companies ready to adopt cloud services are right to </a:t>
            </a:r>
            <a:r>
              <a:rPr lang="en-US" sz="3200" b="1" dirty="0"/>
              <a:t>place security at the top of their agendas</a:t>
            </a:r>
            <a:r>
              <a:rPr lang="en-US" sz="3200" dirty="0"/>
              <a:t>. </a:t>
            </a:r>
          </a:p>
          <a:p>
            <a:pPr>
              <a:lnSpc>
                <a:spcPct val="150000"/>
              </a:lnSpc>
            </a:pPr>
            <a:r>
              <a:rPr lang="en-US" sz="3200" dirty="0"/>
              <a:t>the consequences of getting your cloud security strategy wrong could not be more serious. </a:t>
            </a:r>
          </a:p>
          <a:p>
            <a:pPr>
              <a:lnSpc>
                <a:spcPct val="150000"/>
              </a:lnSpc>
            </a:pPr>
            <a:r>
              <a:rPr lang="en-US" sz="3200" dirty="0"/>
              <a:t>As many unwary businesses have found to their cost in recent high-profile cases, a single cloud-related security breach can result in an organization severely damaging its reputation – or, worse, the entire business being put at risk.</a:t>
            </a:r>
            <a:endParaRPr lang="en-US" sz="4800" dirty="0"/>
          </a:p>
          <a:p>
            <a:pPr marL="0" indent="0">
              <a:lnSpc>
                <a:spcPct val="150000"/>
              </a:lnSpc>
              <a:buNone/>
            </a:pPr>
            <a:endParaRPr lang="en-US" sz="4800"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5</a:t>
            </a:fld>
            <a:endParaRPr lang="en-US" dirty="0"/>
          </a:p>
        </p:txBody>
      </p:sp>
    </p:spTree>
    <p:extLst>
      <p:ext uri="{BB962C8B-B14F-4D97-AF65-F5344CB8AC3E}">
        <p14:creationId xmlns:p14="http://schemas.microsoft.com/office/powerpoint/2010/main" val="1864407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b="1" dirty="0"/>
              <a:t>Is Cloud Computing Secure?</a:t>
            </a:r>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lnSpcReduction="10000"/>
          </a:bodyPr>
          <a:lstStyle/>
          <a:p>
            <a:r>
              <a:rPr lang="en-US" i="1" dirty="0"/>
              <a:t>Those further</a:t>
            </a:r>
            <a:r>
              <a:rPr lang="zh-CN" altLang="en-US" i="1" dirty="0"/>
              <a:t> </a:t>
            </a:r>
            <a:r>
              <a:rPr lang="en-US" i="1" dirty="0"/>
              <a:t>along their cloud path are finding that, like all forms of information security, the question boils down to </a:t>
            </a:r>
            <a:r>
              <a:rPr lang="en-US" b="1" i="1" dirty="0"/>
              <a:t>effective risk management</a:t>
            </a:r>
            <a:r>
              <a:rPr lang="en-US" i="1" dirty="0"/>
              <a:t>.</a:t>
            </a:r>
          </a:p>
          <a:p>
            <a:pPr marL="0" indent="0">
              <a:buNone/>
            </a:pPr>
            <a:r>
              <a:rPr lang="en-US" dirty="0"/>
              <a:t>we outlined the different layers in the cloud services stack:</a:t>
            </a:r>
          </a:p>
          <a:p>
            <a:r>
              <a:rPr lang="en-US" b="1" dirty="0"/>
              <a:t>Infrastructure</a:t>
            </a:r>
            <a:r>
              <a:rPr lang="en-US" dirty="0"/>
              <a:t>-as-a-Service (IaaS)</a:t>
            </a:r>
          </a:p>
          <a:p>
            <a:r>
              <a:rPr lang="en-US" b="1" dirty="0"/>
              <a:t>Platform</a:t>
            </a:r>
            <a:r>
              <a:rPr lang="en-US" dirty="0"/>
              <a:t>-as-a-Service (PaaS)</a:t>
            </a:r>
          </a:p>
          <a:p>
            <a:r>
              <a:rPr lang="en-US" b="1" dirty="0"/>
              <a:t>Software</a:t>
            </a:r>
            <a:r>
              <a:rPr lang="en-US" dirty="0"/>
              <a:t>-as-a-Service (SaaS)</a:t>
            </a:r>
          </a:p>
          <a:p>
            <a:r>
              <a:rPr lang="en-US" b="1" dirty="0"/>
              <a:t>Business Process</a:t>
            </a:r>
            <a:r>
              <a:rPr lang="en-US" dirty="0"/>
              <a:t>-as-a-Service (</a:t>
            </a:r>
            <a:r>
              <a:rPr lang="en-US" dirty="0" err="1"/>
              <a:t>BPaaS</a:t>
            </a:r>
            <a:r>
              <a:rPr lang="en-US" dirty="0"/>
              <a:t>).</a:t>
            </a:r>
          </a:p>
          <a:p>
            <a:r>
              <a:rPr lang="en-US" dirty="0"/>
              <a:t>These layers – and their associated standards, requirements and solutions – are all at different levels of maturity.</a:t>
            </a:r>
            <a:endParaRPr lang="en-US" sz="4000"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6</a:t>
            </a:fld>
            <a:endParaRPr lang="en-US" dirty="0"/>
          </a:p>
        </p:txBody>
      </p:sp>
    </p:spTree>
    <p:extLst>
      <p:ext uri="{BB962C8B-B14F-4D97-AF65-F5344CB8AC3E}">
        <p14:creationId xmlns:p14="http://schemas.microsoft.com/office/powerpoint/2010/main" val="1993917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b="1" dirty="0"/>
              <a:t>Is Cloud Computing Secure?</a:t>
            </a:r>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lnSpcReduction="10000"/>
          </a:bodyPr>
          <a:lstStyle/>
          <a:p>
            <a:pPr algn="just"/>
            <a:r>
              <a:rPr lang="en-US" dirty="0"/>
              <a:t>The world of business is becoming more uncertain, as with new system architectures come new cyber threats. No longer can the mechanisms deployed in the past be relied on for protection” </a:t>
            </a:r>
          </a:p>
          <a:p>
            <a:pPr marL="0" indent="0">
              <a:buNone/>
            </a:pPr>
            <a:r>
              <a:rPr lang="en-US" dirty="0"/>
              <a:t>				--Nick Gaines, Group IS Director, Volkswagen UK</a:t>
            </a:r>
          </a:p>
          <a:p>
            <a:pPr marL="0" indent="0">
              <a:buNone/>
            </a:pPr>
            <a:endParaRPr lang="en-US" dirty="0"/>
          </a:p>
          <a:p>
            <a:r>
              <a:rPr lang="en-US" dirty="0"/>
              <a:t>Different types of cloud have different security characteristics. The table in next page shows a simple comparison. (The number of stars indicates how suitable each type of cloud is for each area.)</a:t>
            </a:r>
          </a:p>
          <a:p>
            <a:r>
              <a:rPr lang="en-US" dirty="0"/>
              <a:t>We choose to characterize these types as private, public and community clouds – or “hybrid” to refer to a combination of approaches.</a:t>
            </a:r>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7</a:t>
            </a:fld>
            <a:endParaRPr lang="en-US" dirty="0"/>
          </a:p>
        </p:txBody>
      </p:sp>
    </p:spTree>
    <p:extLst>
      <p:ext uri="{BB962C8B-B14F-4D97-AF65-F5344CB8AC3E}">
        <p14:creationId xmlns:p14="http://schemas.microsoft.com/office/powerpoint/2010/main" val="4020377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DC86DA8-19E2-4E62-9157-CB63CBE09624}"/>
              </a:ext>
            </a:extLst>
          </p:cNvPr>
          <p:cNvSpPr>
            <a:spLocks noGrp="1"/>
          </p:cNvSpPr>
          <p:nvPr>
            <p:ph type="title"/>
          </p:nvPr>
        </p:nvSpPr>
        <p:spPr/>
        <p:txBody>
          <a:bodyPr>
            <a:normAutofit/>
          </a:bodyPr>
          <a:lstStyle/>
          <a:p>
            <a:r>
              <a:rPr lang="en-US" sz="4000" dirty="0"/>
              <a:t>Security</a:t>
            </a:r>
            <a:r>
              <a:rPr lang="en-US" sz="4000" b="1" dirty="0"/>
              <a:t> </a:t>
            </a:r>
            <a:r>
              <a:rPr lang="en-US" altLang="zh-CN" sz="4000" dirty="0"/>
              <a:t>C</a:t>
            </a:r>
            <a:r>
              <a:rPr lang="en-US" sz="4000" dirty="0"/>
              <a:t>haracteristics</a:t>
            </a:r>
            <a:endParaRPr lang="en-US" sz="4000" b="1" dirty="0"/>
          </a:p>
        </p:txBody>
      </p:sp>
      <p:sp>
        <p:nvSpPr>
          <p:cNvPr id="4" name="Content Placeholder 3">
            <a:extLst>
              <a:ext uri="{FF2B5EF4-FFF2-40B4-BE49-F238E27FC236}">
                <a16:creationId xmlns:a16="http://schemas.microsoft.com/office/drawing/2014/main" id="{67B7217D-A08F-46FC-8EE0-7FC7F969D7BF}"/>
              </a:ext>
            </a:extLst>
          </p:cNvPr>
          <p:cNvSpPr>
            <a:spLocks noGrp="1"/>
          </p:cNvSpPr>
          <p:nvPr>
            <p:ph idx="1"/>
          </p:nvPr>
        </p:nvSpPr>
        <p:spPr>
          <a:xfrm>
            <a:off x="838200" y="1825625"/>
            <a:ext cx="11079480" cy="4351339"/>
          </a:xfrm>
        </p:spPr>
        <p:txBody>
          <a:bodyPr>
            <a:normAutofit/>
          </a:bodyPr>
          <a:lstStyle/>
          <a:p>
            <a:pPr algn="just"/>
            <a:endParaRPr lang="en-US" dirty="0"/>
          </a:p>
        </p:txBody>
      </p:sp>
      <p:sp>
        <p:nvSpPr>
          <p:cNvPr id="2" name="Slide Number Placeholder 1">
            <a:extLst>
              <a:ext uri="{FF2B5EF4-FFF2-40B4-BE49-F238E27FC236}">
                <a16:creationId xmlns:a16="http://schemas.microsoft.com/office/drawing/2014/main" id="{AFE9267B-96F0-4D50-B4C6-5A935860A4F5}"/>
              </a:ext>
            </a:extLst>
          </p:cNvPr>
          <p:cNvSpPr>
            <a:spLocks noGrp="1"/>
          </p:cNvSpPr>
          <p:nvPr>
            <p:ph type="sldNum" sz="quarter" idx="12"/>
          </p:nvPr>
        </p:nvSpPr>
        <p:spPr>
          <a:xfrm>
            <a:off x="9448800" y="6356350"/>
            <a:ext cx="2743200" cy="365125"/>
          </a:xfrm>
          <a:prstGeom prst="rect">
            <a:avLst/>
          </a:prstGeom>
        </p:spPr>
        <p:txBody>
          <a:bodyPr/>
          <a:lstStyle/>
          <a:p>
            <a:fld id="{FCEE2C88-6C8F-484D-AF69-578F576B1F44}" type="slidenum">
              <a:rPr lang="en-US" smtClean="0"/>
              <a:pPr/>
              <a:t>8</a:t>
            </a:fld>
            <a:endParaRPr lang="en-US" dirty="0"/>
          </a:p>
        </p:txBody>
      </p:sp>
      <p:pic>
        <p:nvPicPr>
          <p:cNvPr id="5" name="Picture 4">
            <a:extLst>
              <a:ext uri="{FF2B5EF4-FFF2-40B4-BE49-F238E27FC236}">
                <a16:creationId xmlns:a16="http://schemas.microsoft.com/office/drawing/2014/main" id="{0DF02A55-B00A-4CFD-B251-E3C4A9788767}"/>
              </a:ext>
            </a:extLst>
          </p:cNvPr>
          <p:cNvPicPr>
            <a:picLocks noChangeAspect="1"/>
          </p:cNvPicPr>
          <p:nvPr/>
        </p:nvPicPr>
        <p:blipFill>
          <a:blip r:embed="rId2"/>
          <a:stretch>
            <a:fillRect/>
          </a:stretch>
        </p:blipFill>
        <p:spPr>
          <a:xfrm>
            <a:off x="190220" y="2251313"/>
            <a:ext cx="5558349" cy="3717558"/>
          </a:xfrm>
          <a:prstGeom prst="rect">
            <a:avLst/>
          </a:prstGeom>
        </p:spPr>
      </p:pic>
      <p:grpSp>
        <p:nvGrpSpPr>
          <p:cNvPr id="8" name="Group 7">
            <a:extLst>
              <a:ext uri="{FF2B5EF4-FFF2-40B4-BE49-F238E27FC236}">
                <a16:creationId xmlns:a16="http://schemas.microsoft.com/office/drawing/2014/main" id="{B3BAC9E1-507B-40DB-859F-0F4161B774F8}"/>
              </a:ext>
            </a:extLst>
          </p:cNvPr>
          <p:cNvGrpSpPr/>
          <p:nvPr/>
        </p:nvGrpSpPr>
        <p:grpSpPr>
          <a:xfrm>
            <a:off x="6255526" y="2473969"/>
            <a:ext cx="4898070" cy="3272245"/>
            <a:chOff x="5741229" y="1290764"/>
            <a:chExt cx="5926665" cy="3959417"/>
          </a:xfrm>
        </p:grpSpPr>
        <p:pic>
          <p:nvPicPr>
            <p:cNvPr id="7" name="Picture 6">
              <a:extLst>
                <a:ext uri="{FF2B5EF4-FFF2-40B4-BE49-F238E27FC236}">
                  <a16:creationId xmlns:a16="http://schemas.microsoft.com/office/drawing/2014/main" id="{DFF0206E-372F-4C98-A456-B8F5083E543D}"/>
                </a:ext>
              </a:extLst>
            </p:cNvPr>
            <p:cNvPicPr>
              <a:picLocks noChangeAspect="1"/>
            </p:cNvPicPr>
            <p:nvPr/>
          </p:nvPicPr>
          <p:blipFill>
            <a:blip r:embed="rId3"/>
            <a:stretch>
              <a:fillRect/>
            </a:stretch>
          </p:blipFill>
          <p:spPr>
            <a:xfrm>
              <a:off x="6968065" y="1290764"/>
              <a:ext cx="4699829" cy="442259"/>
            </a:xfrm>
            <a:prstGeom prst="rect">
              <a:avLst/>
            </a:prstGeom>
          </p:spPr>
        </p:pic>
        <p:pic>
          <p:nvPicPr>
            <p:cNvPr id="6" name="Picture 5">
              <a:extLst>
                <a:ext uri="{FF2B5EF4-FFF2-40B4-BE49-F238E27FC236}">
                  <a16:creationId xmlns:a16="http://schemas.microsoft.com/office/drawing/2014/main" id="{FF4F6064-0544-4D7A-B1FE-4BE965BF7051}"/>
                </a:ext>
              </a:extLst>
            </p:cNvPr>
            <p:cNvPicPr>
              <a:picLocks noChangeAspect="1"/>
            </p:cNvPicPr>
            <p:nvPr/>
          </p:nvPicPr>
          <p:blipFill rotWithShape="1">
            <a:blip r:embed="rId4"/>
            <a:srcRect r="2873"/>
            <a:stretch/>
          </p:blipFill>
          <p:spPr>
            <a:xfrm>
              <a:off x="5741229" y="1690688"/>
              <a:ext cx="5926665" cy="3559493"/>
            </a:xfrm>
            <a:prstGeom prst="rect">
              <a:avLst/>
            </a:prstGeom>
          </p:spPr>
        </p:pic>
      </p:grpSp>
    </p:spTree>
    <p:extLst>
      <p:ext uri="{BB962C8B-B14F-4D97-AF65-F5344CB8AC3E}">
        <p14:creationId xmlns:p14="http://schemas.microsoft.com/office/powerpoint/2010/main" val="1214558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A1C88-E21F-4BC2-92AA-37B152B5C5DA}"/>
              </a:ext>
            </a:extLst>
          </p:cNvPr>
          <p:cNvSpPr>
            <a:spLocks noGrp="1"/>
          </p:cNvSpPr>
          <p:nvPr>
            <p:ph type="title"/>
          </p:nvPr>
        </p:nvSpPr>
        <p:spPr/>
        <p:txBody>
          <a:bodyPr/>
          <a:lstStyle/>
          <a:p>
            <a:r>
              <a:rPr lang="en-US" dirty="0"/>
              <a:t>Security Risks</a:t>
            </a:r>
          </a:p>
        </p:txBody>
      </p:sp>
      <p:sp>
        <p:nvSpPr>
          <p:cNvPr id="3" name="Content Placeholder 2">
            <a:extLst>
              <a:ext uri="{FF2B5EF4-FFF2-40B4-BE49-F238E27FC236}">
                <a16:creationId xmlns:a16="http://schemas.microsoft.com/office/drawing/2014/main" id="{D030E266-8A45-4715-958A-B793607D9EB5}"/>
              </a:ext>
            </a:extLst>
          </p:cNvPr>
          <p:cNvSpPr>
            <a:spLocks noGrp="1"/>
          </p:cNvSpPr>
          <p:nvPr>
            <p:ph idx="1"/>
          </p:nvPr>
        </p:nvSpPr>
        <p:spPr/>
        <p:txBody>
          <a:bodyPr>
            <a:normAutofit fontScale="77500" lnSpcReduction="20000"/>
          </a:bodyPr>
          <a:lstStyle/>
          <a:p>
            <a:pPr algn="just">
              <a:lnSpc>
                <a:spcPct val="160000"/>
              </a:lnSpc>
            </a:pPr>
            <a:r>
              <a:rPr lang="en-US" dirty="0"/>
              <a:t>Organizations with defined controls for externally sourced services or access to IT risk-assessment capabilities should still apply these to aspects of cloud services where appropriate.</a:t>
            </a:r>
          </a:p>
          <a:p>
            <a:pPr algn="just">
              <a:lnSpc>
                <a:spcPct val="160000"/>
              </a:lnSpc>
            </a:pPr>
            <a:r>
              <a:rPr lang="en-US" dirty="0"/>
              <a:t>But while many of the security risks of cloud overlap with those of outsourcing and offshoring, there are also differences that organizations need to understand and manage.</a:t>
            </a:r>
          </a:p>
          <a:p>
            <a:endParaRPr lang="en-US" dirty="0"/>
          </a:p>
          <a:p>
            <a:pPr marL="0" indent="0">
              <a:buNone/>
            </a:pPr>
            <a:r>
              <a:rPr lang="en-US" dirty="0"/>
              <a:t>“When adopting cloud services, there are four key considerations:</a:t>
            </a:r>
          </a:p>
          <a:p>
            <a:pPr marL="0" indent="0">
              <a:buNone/>
            </a:pPr>
            <a:r>
              <a:rPr lang="en-US" dirty="0"/>
              <a:t>1. Where is my data?</a:t>
            </a:r>
          </a:p>
          <a:p>
            <a:pPr marL="0" indent="0">
              <a:buNone/>
            </a:pPr>
            <a:r>
              <a:rPr lang="en-US" dirty="0"/>
              <a:t>2. How does it integrate?</a:t>
            </a:r>
          </a:p>
          <a:p>
            <a:pPr marL="0" indent="0">
              <a:buNone/>
            </a:pPr>
            <a:r>
              <a:rPr lang="en-US" dirty="0"/>
              <a:t>3. What is my exit strategy?</a:t>
            </a:r>
          </a:p>
          <a:p>
            <a:pPr marL="0" indent="0">
              <a:buNone/>
            </a:pPr>
            <a:r>
              <a:rPr lang="en-US" dirty="0"/>
              <a:t>4. What are the new security issues?”</a:t>
            </a:r>
          </a:p>
          <a:p>
            <a:pPr marL="0" indent="0">
              <a:buNone/>
            </a:pPr>
            <a:r>
              <a:rPr lang="en-US" dirty="0"/>
              <a:t>--Tony Mather, CIO, Clear Channel International</a:t>
            </a:r>
          </a:p>
        </p:txBody>
      </p:sp>
      <p:sp>
        <p:nvSpPr>
          <p:cNvPr id="4" name="Slide Number Placeholder 3">
            <a:extLst>
              <a:ext uri="{FF2B5EF4-FFF2-40B4-BE49-F238E27FC236}">
                <a16:creationId xmlns:a16="http://schemas.microsoft.com/office/drawing/2014/main" id="{355B5062-E1EE-4646-BFDA-A17A0BFF1477}"/>
              </a:ext>
            </a:extLst>
          </p:cNvPr>
          <p:cNvSpPr>
            <a:spLocks noGrp="1"/>
          </p:cNvSpPr>
          <p:nvPr>
            <p:ph type="sldNum" sz="quarter" idx="12"/>
          </p:nvPr>
        </p:nvSpPr>
        <p:spPr>
          <a:xfrm>
            <a:off x="9448800" y="6356350"/>
            <a:ext cx="2743200" cy="365125"/>
          </a:xfrm>
          <a:prstGeom prst="rect">
            <a:avLst/>
          </a:prstGeom>
        </p:spPr>
        <p:txBody>
          <a:bodyPr/>
          <a:lstStyle/>
          <a:p>
            <a:pPr>
              <a:defRPr/>
            </a:pPr>
            <a:fld id="{2F699345-766E-4B33-86A2-F81027DE01CE}" type="slidenum">
              <a:rPr lang="en-US" altLang="zh-CN" smtClean="0"/>
              <a:pPr>
                <a:defRPr/>
              </a:pPr>
              <a:t>9</a:t>
            </a:fld>
            <a:endParaRPr lang="en-US" altLang="zh-CN" dirty="0"/>
          </a:p>
        </p:txBody>
      </p:sp>
    </p:spTree>
    <p:extLst>
      <p:ext uri="{BB962C8B-B14F-4D97-AF65-F5344CB8AC3E}">
        <p14:creationId xmlns:p14="http://schemas.microsoft.com/office/powerpoint/2010/main" val="4628139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1215</TotalTime>
  <Words>1701</Words>
  <Application>Microsoft Macintosh PowerPoint</Application>
  <PresentationFormat>Widescreen</PresentationFormat>
  <Paragraphs>246</Paragraphs>
  <Slides>17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Constantia</vt:lpstr>
      <vt:lpstr>Roboto Light</vt:lpstr>
      <vt:lpstr>Wingdings 2</vt:lpstr>
      <vt:lpstr>Flow</vt:lpstr>
      <vt:lpstr>LM12 Cloud (Computing) Security</vt:lpstr>
      <vt:lpstr>Road Map</vt:lpstr>
      <vt:lpstr>Outline</vt:lpstr>
      <vt:lpstr>Is Cloud Computing Secure?</vt:lpstr>
      <vt:lpstr>Is Cloud Computing Secure?</vt:lpstr>
      <vt:lpstr>Is Cloud Computing Secure?</vt:lpstr>
      <vt:lpstr>Is Cloud Computing Secure?</vt:lpstr>
      <vt:lpstr>Security Characteristics</vt:lpstr>
      <vt:lpstr>Security Risks</vt:lpstr>
      <vt:lpstr>Security Risks</vt:lpstr>
      <vt:lpstr>Security Risks</vt:lpstr>
      <vt:lpstr>Cloud Security Simplified </vt:lpstr>
      <vt:lpstr>Cloud Security Simplified </vt:lpstr>
      <vt:lpstr>Cloud Security Simplified </vt:lpstr>
      <vt:lpstr>Cloud Security Simplified </vt:lpstr>
      <vt:lpstr>Acknowledgement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 Meng</dc:creator>
  <cp:lastModifiedBy>Liang Zhao</cp:lastModifiedBy>
  <cp:revision>37</cp:revision>
  <dcterms:created xsi:type="dcterms:W3CDTF">2020-06-10T04:48:00Z</dcterms:created>
  <dcterms:modified xsi:type="dcterms:W3CDTF">2021-11-14T20:16:22Z</dcterms:modified>
</cp:coreProperties>
</file>