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84" r:id="rId2"/>
    <p:sldId id="382" r:id="rId3"/>
    <p:sldId id="383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CC3300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 autoAdjust="0"/>
    <p:restoredTop sz="80816" autoAdjust="0"/>
  </p:normalViewPr>
  <p:slideViewPr>
    <p:cSldViewPr>
      <p:cViewPr varScale="1">
        <p:scale>
          <a:sx n="102" d="100"/>
          <a:sy n="102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IT4833/6833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DE790FC-BB48-4621-94D5-6548682C71FD}" type="datetimeFigureOut">
              <a:rPr lang="en-US" altLang="ko-KR"/>
              <a:pPr>
                <a:defRPr/>
              </a:pPr>
              <a:t>8/10/21</a:t>
            </a:fld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Building Blocks (I)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8786E62-4E5B-48B0-990A-77E6C3FB67A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5316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IT4833/6833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BF3BB68-1492-4928-A2C8-A088314E3989}" type="datetimeFigureOut">
              <a:rPr lang="en-US" altLang="ko-KR"/>
              <a:pPr>
                <a:defRPr/>
              </a:pPr>
              <a:t>8/10/21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Building Blocks (I)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CCD7F0A-B406-476B-80F3-39D6BB1ECF4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7111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2C83-8DBF-4419-BF96-E281A43F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 Security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IT4833/6833</a:t>
            </a:r>
          </a:p>
        </p:txBody>
      </p:sp>
    </p:spTree>
    <p:extLst>
      <p:ext uri="{BB962C8B-B14F-4D97-AF65-F5344CB8AC3E}">
        <p14:creationId xmlns:p14="http://schemas.microsoft.com/office/powerpoint/2010/main" val="16068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890C6-9F99-41BB-B0EA-6322FAAFCC3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FBC4-1FE0-4CBB-B5EB-D037FD9DE92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812E-15C2-49E7-AB43-70FA766C128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87CF3-2B6E-4B3B-A81B-5DC29AD6E06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8F649-E269-4669-99F6-60445BA8F96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shcollege.edu/upload/docs/CyberSpring/Profile%20of%20a%20Cyber%20Attacker%20Presentation.pdf" TargetMode="External"/><Relationship Id="rId2" Type="http://schemas.openxmlformats.org/officeDocument/2006/relationships/hyperlink" Target="https://en.wikipedia.org/wiki/OSI_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fr.res.in/~sanyal/papers/Tapalina_IJCA_Sleep_Deprivation.pdf" TargetMode="External"/><Relationship Id="rId5" Type="http://schemas.openxmlformats.org/officeDocument/2006/relationships/hyperlink" Target="http://nvlpubs.nist.gov/nistpubs/Legacy/SP/nistspecialpublication800-121r1.pdf" TargetMode="External"/><Relationship Id="rId4" Type="http://schemas.openxmlformats.org/officeDocument/2006/relationships/hyperlink" Target="https://thesai.org/Downloads/Volume5No1/Paper_25-Wireless_LAN_Security_Threats_Vulnerabiliti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LM 4. Wireless Network Threats &amp; Vulnerabilities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391400" cy="1381125"/>
          </a:xfrm>
        </p:spPr>
        <p:txBody>
          <a:bodyPr>
            <a:normAutofit/>
          </a:bodyPr>
          <a:lstStyle/>
          <a:p>
            <a:pPr algn="ctr"/>
            <a:endParaRPr lang="en-US" sz="2900" dirty="0"/>
          </a:p>
          <a:p>
            <a:pPr algn="ctr"/>
            <a:r>
              <a:rPr lang="en-US" sz="2900" dirty="0"/>
              <a:t>Dr. </a:t>
            </a:r>
            <a:r>
              <a:rPr lang="en-US" sz="2900"/>
              <a:t>Liang Zhao</a:t>
            </a:r>
            <a:endParaRPr lang="en-US" sz="2900" dirty="0"/>
          </a:p>
          <a:p>
            <a:pPr algn="ctr"/>
            <a:endParaRPr lang="en-US" dirty="0"/>
          </a:p>
        </p:txBody>
      </p:sp>
      <p:pic>
        <p:nvPicPr>
          <p:cNvPr id="5" name="Picture 5" descr="j02363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4829"/>
            <a:ext cx="1152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1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70750"/>
            <a:ext cx="5784850" cy="5116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172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searchnetworking.techtarget.com</a:t>
            </a:r>
            <a:r>
              <a:rPr lang="en-US" sz="1400" dirty="0"/>
              <a:t>/feature/Wireless-encryption-basics-Understanding-WEP-WPA-and-WPA2</a:t>
            </a:r>
          </a:p>
        </p:txBody>
      </p:sp>
    </p:spTree>
    <p:extLst>
      <p:ext uri="{BB962C8B-B14F-4D97-AF65-F5344CB8AC3E}">
        <p14:creationId xmlns:p14="http://schemas.microsoft.com/office/powerpoint/2010/main" val="49582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to WLAN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 attack</a:t>
            </a:r>
          </a:p>
          <a:p>
            <a:pPr lvl="1"/>
            <a:r>
              <a:rPr lang="en-US" dirty="0"/>
              <a:t>Traffic analysis</a:t>
            </a:r>
          </a:p>
          <a:p>
            <a:r>
              <a:rPr lang="en-US" dirty="0"/>
              <a:t>Active attack</a:t>
            </a:r>
          </a:p>
          <a:p>
            <a:pPr lvl="1"/>
            <a:r>
              <a:rPr lang="en-US" dirty="0"/>
              <a:t>Man-in-the-Middle attack</a:t>
            </a:r>
          </a:p>
          <a:p>
            <a:r>
              <a:rPr lang="en-US" dirty="0"/>
              <a:t>Unauthorized access</a:t>
            </a:r>
          </a:p>
          <a:p>
            <a:pPr lvl="1"/>
            <a:r>
              <a:rPr lang="en-US" dirty="0"/>
              <a:t>Rogue access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Traffic analysis</a:t>
            </a:r>
          </a:p>
          <a:p>
            <a:r>
              <a:rPr lang="en-US" dirty="0"/>
              <a:t>Eavesdropping</a:t>
            </a:r>
          </a:p>
          <a:p>
            <a:r>
              <a:rPr lang="en-US" dirty="0"/>
              <a:t>Man-in-the-Middle attack</a:t>
            </a:r>
          </a:p>
          <a:p>
            <a:r>
              <a:rPr lang="en-US" dirty="0"/>
              <a:t>Evil Twin AP (pretending to a legitimate 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Wardriving (locating and possibly exploiting connections to wireless local area networks while driving around.)</a:t>
            </a:r>
          </a:p>
          <a:p>
            <a:r>
              <a:rPr lang="en-US" dirty="0"/>
              <a:t>Rogue access point (installed on a secure network without explicit authorization from a local network)</a:t>
            </a:r>
          </a:p>
          <a:p>
            <a:r>
              <a:rPr lang="en-US" dirty="0"/>
              <a:t>MAC address spoofing (change MAC address)</a:t>
            </a:r>
          </a:p>
          <a:p>
            <a:r>
              <a:rPr lang="en-US" dirty="0"/>
              <a:t>Unauthorized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hijacking (web browser, https to prevent)</a:t>
            </a:r>
          </a:p>
          <a:p>
            <a:r>
              <a:rPr lang="en-US" dirty="0"/>
              <a:t>Replay attack (repeat the authenticated sessions to gain access)</a:t>
            </a:r>
          </a:p>
          <a:p>
            <a:r>
              <a:rPr lang="en-US" dirty="0"/>
              <a:t>802.11 frame injection attack (ex. inject a frame while a user is trying to logon into a banking website.)</a:t>
            </a:r>
          </a:p>
          <a:p>
            <a:r>
              <a:rPr lang="en-US" dirty="0"/>
              <a:t>802.11 data replay attack (capture and save data frames ; WEP)</a:t>
            </a:r>
          </a:p>
          <a:p>
            <a:r>
              <a:rPr lang="en-US" dirty="0"/>
              <a:t>802.11 data deletion (deleting the data being transmitted)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DoS/ Queensland DoS (physical layer DoS attack against </a:t>
            </a:r>
            <a:r>
              <a:rPr lang="en-US" dirty="0" err="1"/>
              <a:t>Wifi</a:t>
            </a:r>
            <a:r>
              <a:rPr lang="en-US" dirty="0"/>
              <a:t>, disrupt clear channel assessment)</a:t>
            </a:r>
          </a:p>
          <a:p>
            <a:r>
              <a:rPr lang="en-US" dirty="0"/>
              <a:t>RF Jamming (disrupt communication by decreasing the signal-to-noise ratio)</a:t>
            </a:r>
          </a:p>
          <a:p>
            <a:r>
              <a:rPr lang="en-US" dirty="0"/>
              <a:t>802.11 (</a:t>
            </a:r>
            <a:r>
              <a:rPr lang="en-US" dirty="0" err="1"/>
              <a:t>Wifi</a:t>
            </a:r>
            <a:r>
              <a:rPr lang="en-US" dirty="0"/>
              <a:t>) beacon flood</a:t>
            </a:r>
          </a:p>
          <a:p>
            <a:r>
              <a:rPr lang="en-US" dirty="0"/>
              <a:t>802.11 association flood</a:t>
            </a:r>
          </a:p>
          <a:p>
            <a:r>
              <a:rPr lang="en-US" dirty="0"/>
              <a:t>802.11 de-authentication (attacker (claim as the client) send de-authentication frame to AP)</a:t>
            </a:r>
          </a:p>
          <a:p>
            <a:r>
              <a:rPr lang="en-US" dirty="0"/>
              <a:t>Fake SSID</a:t>
            </a:r>
          </a:p>
          <a:p>
            <a:r>
              <a:rPr lang="en-US" dirty="0"/>
              <a:t>EAPOL flood</a:t>
            </a:r>
          </a:p>
          <a:p>
            <a:r>
              <a:rPr lang="en-US" dirty="0"/>
              <a:t>AP theft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&amp; brute force</a:t>
            </a:r>
          </a:p>
          <a:p>
            <a:pPr lvl="1"/>
            <a:r>
              <a:rPr lang="en-US" dirty="0"/>
              <a:t>Shared key guessing </a:t>
            </a:r>
          </a:p>
          <a:p>
            <a:pPr lvl="1"/>
            <a:r>
              <a:rPr lang="en-US" dirty="0"/>
              <a:t>PSK cracking</a:t>
            </a:r>
          </a:p>
          <a:p>
            <a:pPr lvl="1"/>
            <a:r>
              <a:rPr lang="en-US" dirty="0"/>
              <a:t>Application login theft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</a:t>
            </a:r>
            <a:r>
              <a:rPr lang="en-US" dirty="0"/>
              <a:t>hree basic security services in the Bluetooth standard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Authorization</a:t>
            </a:r>
          </a:p>
          <a:p>
            <a:r>
              <a:rPr lang="en-US" dirty="0"/>
              <a:t>Various versions of Bluetooth specifications define four security modes</a:t>
            </a:r>
          </a:p>
          <a:p>
            <a:pPr lvl="1"/>
            <a:r>
              <a:rPr lang="en-US" dirty="0"/>
              <a:t>Security mode 1: non-secure. Authentication and encryption bypassed, hacking</a:t>
            </a:r>
          </a:p>
          <a:p>
            <a:pPr lvl="1"/>
            <a:r>
              <a:rPr lang="en-US" dirty="0"/>
              <a:t>Security mode 2, 3, and 4: different authentication and encryption processes specifications.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Threats &amp;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Encryption key length negotiate (agree on a weak key to use, brute force to break)</a:t>
            </a:r>
          </a:p>
          <a:p>
            <a:pPr lvl="1"/>
            <a:r>
              <a:rPr lang="en-US" dirty="0"/>
              <a:t>No user authentication (only device authentication)</a:t>
            </a:r>
          </a:p>
          <a:p>
            <a:pPr lvl="1"/>
            <a:r>
              <a:rPr lang="en-US" dirty="0"/>
              <a:t>End-to-end security is not provided and much more</a:t>
            </a:r>
          </a:p>
          <a:p>
            <a:r>
              <a:rPr lang="en-US" dirty="0"/>
              <a:t>Threats</a:t>
            </a:r>
          </a:p>
          <a:p>
            <a:pPr lvl="1"/>
            <a:r>
              <a:rPr lang="en-US" dirty="0" err="1"/>
              <a:t>Bluesnarfing</a:t>
            </a:r>
            <a:r>
              <a:rPr lang="en-US" dirty="0"/>
              <a:t> (hacker pairs with your Bluetooth device without your knowledge and steals or compromises your personal data). Need to turn it off when not using it.</a:t>
            </a:r>
          </a:p>
          <a:p>
            <a:pPr lvl="1"/>
            <a:r>
              <a:rPr lang="en-US" dirty="0"/>
              <a:t>Bluejacking (sending of unsolicited/anonymous messages to Bluetooth-enabled devices)</a:t>
            </a:r>
          </a:p>
          <a:p>
            <a:pPr lvl="1"/>
            <a:r>
              <a:rPr lang="en-US" dirty="0"/>
              <a:t>Bluebugging (allowing hackers to access and take full control of a device.)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 Hoc Wireless Network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threats (malicious impersonation to get the access to the network)</a:t>
            </a:r>
          </a:p>
          <a:p>
            <a:r>
              <a:rPr lang="en-US" dirty="0"/>
              <a:t>External threats (cause congestion or disturb nodes from providing services, drain limited energy)</a:t>
            </a:r>
          </a:p>
          <a:p>
            <a:r>
              <a:rPr lang="en-US" dirty="0"/>
              <a:t>Routing threats (propagate fake routing information)</a:t>
            </a:r>
          </a:p>
          <a:p>
            <a:endParaRPr lang="en-US" dirty="0"/>
          </a:p>
          <a:p>
            <a:r>
              <a:rPr lang="en-US" dirty="0"/>
              <a:t>Ex. Sleep Deprivation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Road Map</a:t>
            </a:r>
          </a:p>
        </p:txBody>
      </p:sp>
      <p:pic>
        <p:nvPicPr>
          <p:cNvPr id="14340" name="Picture 8" descr="j03034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70" y="688848"/>
            <a:ext cx="1713274" cy="122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0999" y="2362200"/>
            <a:ext cx="1733241" cy="5425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97517" y="2362200"/>
            <a:ext cx="1841684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Security Auditing &amp; Risk Analysis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" y="3214038"/>
            <a:ext cx="1733241" cy="5333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Evolution of Wireless Network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247620" y="2904744"/>
            <a:ext cx="1" cy="30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477555" y="2371344"/>
            <a:ext cx="1879432" cy="2227930"/>
            <a:chOff x="1966568" y="2371344"/>
            <a:chExt cx="1524000" cy="2227930"/>
          </a:xfrm>
        </p:grpSpPr>
        <p:sp>
          <p:nvSpPr>
            <p:cNvPr id="50" name="Rectangle 49"/>
            <p:cNvSpPr/>
            <p:nvPr/>
          </p:nvSpPr>
          <p:spPr>
            <a:xfrm>
              <a:off x="1966568" y="2371344"/>
              <a:ext cx="1524000" cy="533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WLAN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Security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66568" y="3214038"/>
              <a:ext cx="1524000" cy="533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</a:rPr>
                <a:t>WLAN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</a:rPr>
                <a:t>Overview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66568" y="4065874"/>
              <a:ext cx="1524000" cy="533400"/>
            </a:xfrm>
            <a:prstGeom prst="rect">
              <a:avLst/>
            </a:prstGeom>
            <a:solidFill>
              <a:srgbClr val="0060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WLAN Threats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&amp; Vulnerabilities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728568" y="2904744"/>
              <a:ext cx="0" cy="309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28568" y="3747438"/>
              <a:ext cx="0" cy="31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/>
          <p:cNvSpPr/>
          <p:nvPr/>
        </p:nvSpPr>
        <p:spPr>
          <a:xfrm>
            <a:off x="2176641" y="2586919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6662784" y="2552820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4465017" y="2586919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0999" y="4065874"/>
            <a:ext cx="1733241" cy="524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Infor. Security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Essentials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237197" y="3744468"/>
            <a:ext cx="10423" cy="31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487137" y="4917710"/>
            <a:ext cx="1879432" cy="492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Security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3426853" y="4590130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487137" y="5728636"/>
            <a:ext cx="1879432" cy="492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Security Tools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409466" y="5401056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754769" y="2362200"/>
            <a:ext cx="1846863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Mobile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678201" y="2895600"/>
            <a:ext cx="0" cy="31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D5006CF6-31D8-724B-BE7D-6A966E25EA7E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59DE6EB8-52AB-45EA-A660-3E1EBFA729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60DEBC-A03D-2741-A20D-9F2336DE9224}"/>
              </a:ext>
            </a:extLst>
          </p:cNvPr>
          <p:cNvSpPr/>
          <p:nvPr/>
        </p:nvSpPr>
        <p:spPr>
          <a:xfrm>
            <a:off x="4754769" y="3211068"/>
            <a:ext cx="1846863" cy="527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Mobile Network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Overview</a:t>
            </a:r>
            <a:r>
              <a:rPr lang="zh-CN" altLang="en-US" sz="1400" dirty="0">
                <a:solidFill>
                  <a:schemeClr val="tx2"/>
                </a:solidFill>
              </a:rPr>
              <a:t> </a:t>
            </a:r>
            <a:r>
              <a:rPr lang="en-US" altLang="zh-CN" sz="1400" dirty="0">
                <a:solidFill>
                  <a:schemeClr val="tx2"/>
                </a:solidFill>
              </a:rPr>
              <a:t>(optional)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6A45EB-2FFC-A145-8860-9C8F985A9AB1}"/>
              </a:ext>
            </a:extLst>
          </p:cNvPr>
          <p:cNvSpPr/>
          <p:nvPr/>
        </p:nvSpPr>
        <p:spPr>
          <a:xfrm>
            <a:off x="4753633" y="4065874"/>
            <a:ext cx="1846863" cy="5188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Cellular Network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Security (optional)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3CF396-D559-7A46-A0BA-390BFC5FB95A}"/>
              </a:ext>
            </a:extLst>
          </p:cNvPr>
          <p:cNvCxnSpPr/>
          <p:nvPr/>
        </p:nvCxnSpPr>
        <p:spPr>
          <a:xfrm flipH="1">
            <a:off x="5677065" y="3738294"/>
            <a:ext cx="1136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2711BAF-7B41-9044-8E12-C12A6095C944}"/>
              </a:ext>
            </a:extLst>
          </p:cNvPr>
          <p:cNvSpPr/>
          <p:nvPr/>
        </p:nvSpPr>
        <p:spPr>
          <a:xfrm>
            <a:off x="4753633" y="4923101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Mobile Security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Threats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6451F0-C9E3-7348-8ADF-4FEA998970A6}"/>
              </a:ext>
            </a:extLst>
          </p:cNvPr>
          <p:cNvCxnSpPr/>
          <p:nvPr/>
        </p:nvCxnSpPr>
        <p:spPr>
          <a:xfrm>
            <a:off x="5659678" y="4590130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172420-5351-1746-9640-C6A0C4E4EEC8}"/>
              </a:ext>
            </a:extLst>
          </p:cNvPr>
          <p:cNvCxnSpPr/>
          <p:nvPr/>
        </p:nvCxnSpPr>
        <p:spPr>
          <a:xfrm>
            <a:off x="5659677" y="5400835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D6B6299-6646-0B4A-A2EB-0EC4BE0B5280}"/>
              </a:ext>
            </a:extLst>
          </p:cNvPr>
          <p:cNvSpPr/>
          <p:nvPr/>
        </p:nvSpPr>
        <p:spPr>
          <a:xfrm>
            <a:off x="4736245" y="5739418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Mobile Devices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Security (optional)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5A3E88-DEB3-364B-8D67-88FD92E322CC}"/>
              </a:ext>
            </a:extLst>
          </p:cNvPr>
          <p:cNvSpPr/>
          <p:nvPr/>
        </p:nvSpPr>
        <p:spPr>
          <a:xfrm>
            <a:off x="7014561" y="3220211"/>
            <a:ext cx="1846863" cy="527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Evolution of Cloud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5EB9E3-6500-994E-8352-965359C15496}"/>
              </a:ext>
            </a:extLst>
          </p:cNvPr>
          <p:cNvSpPr/>
          <p:nvPr/>
        </p:nvSpPr>
        <p:spPr>
          <a:xfrm>
            <a:off x="7013425" y="4075017"/>
            <a:ext cx="1846863" cy="5188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Confidentiality and Integrity of Cloud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617BAE-1FC0-F24C-B2DB-FAD4A676E953}"/>
              </a:ext>
            </a:extLst>
          </p:cNvPr>
          <p:cNvCxnSpPr/>
          <p:nvPr/>
        </p:nvCxnSpPr>
        <p:spPr>
          <a:xfrm flipH="1">
            <a:off x="7936857" y="3747437"/>
            <a:ext cx="1136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77088DB-1ACA-2345-98E9-359889DE6BB6}"/>
              </a:ext>
            </a:extLst>
          </p:cNvPr>
          <p:cNvSpPr/>
          <p:nvPr/>
        </p:nvSpPr>
        <p:spPr>
          <a:xfrm>
            <a:off x="7013425" y="4932244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Cloud Threats &amp; Vulnerabilities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550AEB-99CE-E347-BC1F-6ED26E524398}"/>
              </a:ext>
            </a:extLst>
          </p:cNvPr>
          <p:cNvCxnSpPr/>
          <p:nvPr/>
        </p:nvCxnSpPr>
        <p:spPr>
          <a:xfrm>
            <a:off x="7919470" y="4599273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E947352-BBCD-384C-90DC-BC125A572777}"/>
              </a:ext>
            </a:extLst>
          </p:cNvPr>
          <p:cNvCxnSpPr/>
          <p:nvPr/>
        </p:nvCxnSpPr>
        <p:spPr>
          <a:xfrm>
            <a:off x="7919469" y="5409978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C73611D-D972-944B-AD71-93A23116DBC7}"/>
              </a:ext>
            </a:extLst>
          </p:cNvPr>
          <p:cNvSpPr/>
          <p:nvPr/>
        </p:nvSpPr>
        <p:spPr>
          <a:xfrm>
            <a:off x="6996037" y="5748561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Cloud Security</a:t>
            </a: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B62CA8B0-BB9B-E040-9E40-D01A75B76F9C}"/>
              </a:ext>
            </a:extLst>
          </p:cNvPr>
          <p:cNvSpPr/>
          <p:nvPr/>
        </p:nvSpPr>
        <p:spPr>
          <a:xfrm rot="5400000" flipV="1">
            <a:off x="7823667" y="2914576"/>
            <a:ext cx="189383" cy="286659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Praphul Chandra, Bulletproof Wireless Security: GSM, UMTS, 802.11, and Ad Hoc Security, ELSEVIER, 2005.</a:t>
            </a:r>
          </a:p>
          <a:p>
            <a:r>
              <a:rPr lang="en-US" dirty="0"/>
              <a:t>Jim Doherty, Wireless and Mobile Device Security, Jones &amp; Bartlett Learning, 2016.</a:t>
            </a:r>
            <a:endParaRPr lang="en-US" dirty="0">
              <a:hlinkClick r:id="rId2"/>
            </a:endParaRPr>
          </a:p>
          <a:p>
            <a:r>
              <a:rPr lang="en-US" u="sng" dirty="0">
                <a:hlinkClick r:id="rId3" invalidUrl="https://www.walshcollege.edu/upload/docs/CyberSpring/Profile of a Cyber Attacker Presentation.pdf"/>
              </a:rPr>
              <a:t>https://www.walshcollege.edu/upload/docs/CyberSpring/Profile%20of%20a%20Cyber%20Attacker%20Presentation.pdf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4"/>
              </a:rPr>
              <a:t>https://thesai.org/Downloads/Volume5No1/Paper_25-Wireless_LAN_Security_Threats_Vulnerabilities.pdf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5"/>
              </a:rPr>
              <a:t>http://nvlpubs.nist.gov/nistpubs/Legacy/SP/nistspecialpublication800-121r1.pdf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6"/>
              </a:rPr>
              <a:t>https://www.tifr.res.in/~sanyal/papers/Tapalina_IJCA_Sleep_Deprivation.pdf</a:t>
            </a:r>
            <a:endParaRPr lang="en-US" u="sng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After this module, a student will be able to:</a:t>
            </a:r>
          </a:p>
          <a:p>
            <a:pPr lvl="0"/>
            <a:r>
              <a:rPr lang="en-US" dirty="0"/>
              <a:t>Describe different types of attackers </a:t>
            </a:r>
          </a:p>
          <a:p>
            <a:pPr lvl="0"/>
            <a:r>
              <a:rPr lang="en-US" dirty="0"/>
              <a:t>Describe the vulnerabilities of WLAN in general</a:t>
            </a:r>
          </a:p>
          <a:p>
            <a:pPr lvl="0"/>
            <a:r>
              <a:rPr lang="en-US" dirty="0"/>
              <a:t>Describe WEP, WPA and WPA2 and their vulnerabilities. </a:t>
            </a:r>
          </a:p>
          <a:p>
            <a:pPr lvl="0"/>
            <a:r>
              <a:rPr lang="en-US" dirty="0"/>
              <a:t>Explain what’s passive attack and what’s active attack. </a:t>
            </a:r>
          </a:p>
          <a:p>
            <a:pPr lvl="0"/>
            <a:r>
              <a:rPr lang="en-US" dirty="0"/>
              <a:t>Describe confidentiality, access control, availability, authentication and integrity attacks on WLAN. </a:t>
            </a:r>
          </a:p>
          <a:p>
            <a:pPr lvl="0"/>
            <a:r>
              <a:rPr lang="en-US" dirty="0"/>
              <a:t>Discuss Bluetooth security features</a:t>
            </a:r>
          </a:p>
          <a:p>
            <a:pPr lvl="0"/>
            <a:r>
              <a:rPr lang="en-US" dirty="0"/>
              <a:t>Describe Bluetooth vulnerabilities and threats</a:t>
            </a:r>
          </a:p>
          <a:p>
            <a:pPr lvl="0"/>
            <a:r>
              <a:rPr lang="en-US" dirty="0"/>
              <a:t>Describe the threat models of the Ad Hoc wireless network</a:t>
            </a:r>
          </a:p>
        </p:txBody>
      </p:sp>
      <p:pic>
        <p:nvPicPr>
          <p:cNvPr id="15365" name="Picture 5" descr="F:\lilei\Courses\CSU Fall 2007\Microsoft Clip Art\j02362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18" y="914400"/>
            <a:ext cx="20815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38565"/>
            <a:ext cx="7467600" cy="553976"/>
          </a:xfrm>
          <a:prstGeom prst="rect">
            <a:avLst/>
          </a:prstGeom>
        </p:spPr>
        <p:txBody>
          <a:bodyPr vert="horz" wrap="square" lIns="0" tIns="10646" rIns="0" bIns="0" rtlCol="0" anchor="b">
            <a:spAutoFit/>
          </a:bodyPr>
          <a:lstStyle/>
          <a:p>
            <a:pPr marL="595624" marR="4483" indent="-584978">
              <a:spcBef>
                <a:spcPts val="84"/>
              </a:spcBef>
            </a:pPr>
            <a:r>
              <a:rPr sz="3530" spc="-9" dirty="0"/>
              <a:t>General </a:t>
            </a:r>
            <a:r>
              <a:rPr sz="3530" spc="-4" dirty="0"/>
              <a:t>Profiles of </a:t>
            </a:r>
            <a:r>
              <a:rPr sz="3530" spc="-4"/>
              <a:t>A </a:t>
            </a:r>
            <a:r>
              <a:rPr sz="3530" spc="-9"/>
              <a:t>Cyber</a:t>
            </a:r>
            <a:r>
              <a:rPr sz="3530"/>
              <a:t> </a:t>
            </a:r>
            <a:r>
              <a:rPr sz="3530" spc="-4" dirty="0"/>
              <a:t>Attacker</a:t>
            </a:r>
            <a:endParaRPr sz="353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50831"/>
              </p:ext>
            </p:extLst>
          </p:nvPr>
        </p:nvGraphicFramePr>
        <p:xfrm>
          <a:off x="380998" y="1192541"/>
          <a:ext cx="8382004" cy="5229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9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074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566545" algn="l"/>
                          <a:tab pos="3439160" algn="l"/>
                          <a:tab pos="5384165" algn="l"/>
                        </a:tabLst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Attacker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Motive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54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Script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Kiddie/Skid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People interested in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only partially engaged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  understanding offensive tools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3536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Curious,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Mischievous,  Street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Cred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300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Since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don’t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know the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tools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they may be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very  noisy when attacking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attempts,  may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most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harmful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consequences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Expert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Attackers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82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@th3j35t3r,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Skodus,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Kevin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Mitnick,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motives,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curiosity, 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money,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patriotism,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etc.</a:t>
                      </a: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2482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Only limited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 imagination,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steal,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spy,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sell exploits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 the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unethical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market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Activist/Hacktivists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26084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Manning,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Snowden,  Anonymous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Further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Cause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151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Reveal Information,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further a cause,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deface websites,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disrupt progress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opposition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2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Stuxnet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62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Espionage: Stealing,  Disrupting Services Logic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Bombs,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upport law  enforcement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ilitary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Gain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greater understanding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allies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enemies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Terrorists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5580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ISIS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Defacement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US  disabled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Veteran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websites, DDoS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power grids, Chemical  Changes in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Water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Further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Cause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78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Infiltrate, destroy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data, cause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political upheaval, death,  manipulate data in order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promote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cause</a:t>
                      </a: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Cybercrime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Mafia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Money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296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DOS against financial institutions,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steal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credentials,  sell illegal goods, anything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money,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Crime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a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Service (CaaS), Ransomware variants, credit card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theft,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etc.</a:t>
                      </a: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  <a:lnB w="9525">
                      <a:solidFill>
                        <a:srgbClr val="282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Insider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Attacker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marR="551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Current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Former  Employee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 marR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Revenge, could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clueless employees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9525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 marR="758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Destruction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data,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altering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data, 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stealing  information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82888"/>
                      </a:solidFill>
                      <a:prstDash val="solid"/>
                    </a:lnL>
                    <a:lnR w="6350">
                      <a:solidFill>
                        <a:srgbClr val="282888"/>
                      </a:solidFill>
                      <a:prstDash val="solid"/>
                    </a:lnR>
                    <a:lnT w="9525">
                      <a:solidFill>
                        <a:srgbClr val="28288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C9AF3C-FF93-0A46-9C56-8F3E14D1C049}"/>
              </a:ext>
            </a:extLst>
          </p:cNvPr>
          <p:cNvSpPr txBox="1"/>
          <p:nvPr/>
        </p:nvSpPr>
        <p:spPr>
          <a:xfrm>
            <a:off x="609600" y="642363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Ex. Cyber-Physical System Research</a:t>
            </a:r>
          </a:p>
        </p:txBody>
      </p:sp>
    </p:spTree>
    <p:extLst>
      <p:ext uri="{BB962C8B-B14F-4D97-AF65-F5344CB8AC3E}">
        <p14:creationId xmlns:p14="http://schemas.microsoft.com/office/powerpoint/2010/main" val="5266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WLAN-Flexibility, cost-effectiveness, &amp; easy of installation</a:t>
            </a:r>
          </a:p>
          <a:p>
            <a:r>
              <a:rPr lang="en-US" dirty="0"/>
              <a:t>Use of Radio Frequency</a:t>
            </a:r>
          </a:p>
          <a:p>
            <a:pPr lvl="1"/>
            <a:r>
              <a:rPr lang="en-US" dirty="0"/>
              <a:t>Difficult to contain the signals</a:t>
            </a:r>
          </a:p>
          <a:p>
            <a:r>
              <a:rPr lang="en-US" dirty="0"/>
              <a:t>Vulnerabilities in security standards </a:t>
            </a:r>
          </a:p>
          <a:p>
            <a:r>
              <a:rPr lang="en-US" dirty="0"/>
              <a:t>Easy to setup often means more network not properly configured for secure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WEP (Wired Equivalent Privacy)</a:t>
            </a:r>
          </a:p>
          <a:p>
            <a:pPr lvl="1"/>
            <a:r>
              <a:rPr lang="en-US" dirty="0"/>
              <a:t>Created in 1999  by IEEE 802.11b</a:t>
            </a:r>
          </a:p>
          <a:p>
            <a:pPr lvl="1"/>
            <a:r>
              <a:rPr lang="en-US" dirty="0"/>
              <a:t>Provide same level of privacy as that of wired LAN</a:t>
            </a:r>
          </a:p>
          <a:p>
            <a:pPr lvl="1"/>
            <a:r>
              <a:rPr lang="en-US" dirty="0"/>
              <a:t>40/104 bit key are static &amp; IV (initial vector) is short</a:t>
            </a:r>
          </a:p>
          <a:p>
            <a:pPr lvl="1"/>
            <a:r>
              <a:rPr lang="en-US" dirty="0"/>
              <a:t>No effective key management (key generation, exchange, storage, use)</a:t>
            </a:r>
          </a:p>
          <a:p>
            <a:pPr lvl="1"/>
            <a:r>
              <a:rPr lang="en-US" dirty="0"/>
              <a:t>Encryption algorithm (RC4) Known flaws</a:t>
            </a:r>
          </a:p>
          <a:p>
            <a:pPr lvl="1"/>
            <a:r>
              <a:rPr lang="en-US" dirty="0"/>
              <a:t>Easy target for cryptanalysis </a:t>
            </a:r>
          </a:p>
          <a:p>
            <a:pPr lvl="1"/>
            <a:r>
              <a:rPr lang="en-US" dirty="0"/>
              <a:t>Shouldn’t be used in today’s WLAN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Protected Access (WPA)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in 2004 by 802.11i to address issues of WEP</a:t>
            </a:r>
          </a:p>
          <a:p>
            <a:r>
              <a:rPr lang="en-US" dirty="0"/>
              <a:t>Use 48bits TKIP (Temporal Key Integrity Protocol).</a:t>
            </a:r>
          </a:p>
          <a:p>
            <a:r>
              <a:rPr lang="en-US" dirty="0"/>
              <a:t>Add Integrity protection</a:t>
            </a:r>
          </a:p>
          <a:p>
            <a:r>
              <a:rPr lang="en-US" dirty="0"/>
              <a:t>Enterprise and personal mode</a:t>
            </a:r>
          </a:p>
          <a:p>
            <a:r>
              <a:rPr lang="en-US" dirty="0"/>
              <a:t>Enterprise mode use EAP and 802.1x for access control and authentication</a:t>
            </a:r>
          </a:p>
          <a:p>
            <a:r>
              <a:rPr lang="en-US" dirty="0"/>
              <a:t>Backward compatible with old device employs WEP </a:t>
            </a:r>
          </a:p>
          <a:p>
            <a:r>
              <a:rPr lang="en-US" dirty="0"/>
              <a:t>Still uses RC4 </a:t>
            </a:r>
          </a:p>
          <a:p>
            <a:r>
              <a:rPr lang="en-US" dirty="0"/>
              <a:t>Vulnerable to dictionary, brute force, and </a:t>
            </a:r>
            <a:r>
              <a:rPr lang="en-US" dirty="0" err="1"/>
              <a:t>DoS</a:t>
            </a:r>
            <a:r>
              <a:rPr lang="en-US" dirty="0"/>
              <a:t> attacks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Successor to WPA, ratified by IEEE 802.11 in 2004</a:t>
            </a:r>
          </a:p>
          <a:p>
            <a:r>
              <a:rPr lang="en-US" dirty="0"/>
              <a:t>Most secure security standard available</a:t>
            </a:r>
          </a:p>
          <a:p>
            <a:r>
              <a:rPr lang="en-US" dirty="0"/>
              <a:t>Replace RC4 &amp; TKIP with AES (Advanced Encryption Standard) and CCMP (CCM mode of AES) for encryption and authentication</a:t>
            </a:r>
          </a:p>
          <a:p>
            <a:r>
              <a:rPr lang="en-US" dirty="0"/>
              <a:t>More seamless roaming</a:t>
            </a:r>
          </a:p>
          <a:p>
            <a:r>
              <a:rPr lang="en-US" dirty="0"/>
              <a:t>Still have vulnerability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Enterprise Mode Vs. Personal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 in WPA &amp; WPA2</a:t>
            </a:r>
          </a:p>
          <a:p>
            <a:r>
              <a:rPr lang="en-US" dirty="0"/>
              <a:t>Same encryption algorithms</a:t>
            </a:r>
          </a:p>
          <a:p>
            <a:r>
              <a:rPr lang="en-US" dirty="0"/>
              <a:t>Different authentication method</a:t>
            </a:r>
          </a:p>
          <a:p>
            <a:pPr lvl="1"/>
            <a:r>
              <a:rPr lang="en-US" dirty="0"/>
              <a:t>Enterprise mode </a:t>
            </a:r>
            <a:r>
              <a:rPr lang="mr-IN" dirty="0"/>
              <a:t>–</a:t>
            </a:r>
            <a:r>
              <a:rPr lang="en-US" dirty="0"/>
              <a:t> 802.1x, designed for organizations</a:t>
            </a:r>
          </a:p>
          <a:p>
            <a:pPr lvl="1"/>
            <a:r>
              <a:rPr lang="en-US" dirty="0"/>
              <a:t>Personal mode </a:t>
            </a:r>
            <a:r>
              <a:rPr lang="mr-IN" dirty="0"/>
              <a:t>–</a:t>
            </a:r>
            <a:r>
              <a:rPr lang="en-US" dirty="0"/>
              <a:t> pre-shared keys, designed for home use</a:t>
            </a:r>
          </a:p>
          <a:p>
            <a:pPr lvl="1"/>
            <a:r>
              <a:rPr lang="en-US" dirty="0"/>
              <a:t>Ex. KSU network vs Home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6981</TotalTime>
  <Words>1245</Words>
  <Application>Microsoft Macintosh PowerPoint</Application>
  <PresentationFormat>On-screen Show (4:3)</PresentationFormat>
  <Paragraphs>202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굴림</vt:lpstr>
      <vt:lpstr>Arial</vt:lpstr>
      <vt:lpstr>Calibri</vt:lpstr>
      <vt:lpstr>Constantia</vt:lpstr>
      <vt:lpstr>Times New Roman</vt:lpstr>
      <vt:lpstr>Wingdings 2</vt:lpstr>
      <vt:lpstr>Flow</vt:lpstr>
      <vt:lpstr>LM 4. Wireless Network Threats &amp; Vulnerabilities</vt:lpstr>
      <vt:lpstr>Road Map</vt:lpstr>
      <vt:lpstr>Learning Outcomes</vt:lpstr>
      <vt:lpstr>General Profiles of A Cyber Attacker</vt:lpstr>
      <vt:lpstr>WLAN Vulnerabilities</vt:lpstr>
      <vt:lpstr>Security Standards</vt:lpstr>
      <vt:lpstr>Wi-Fi Protected Access (WPA)</vt:lpstr>
      <vt:lpstr>WPA2</vt:lpstr>
      <vt:lpstr>Enterprise Mode Vs. Personal Mode</vt:lpstr>
      <vt:lpstr>PowerPoint Presentation</vt:lpstr>
      <vt:lpstr>Attacks to WLAN </vt:lpstr>
      <vt:lpstr>Confidentiality Attacks</vt:lpstr>
      <vt:lpstr>Access Control Attacks</vt:lpstr>
      <vt:lpstr>Integrity Attack</vt:lpstr>
      <vt:lpstr>Availability Attacks</vt:lpstr>
      <vt:lpstr>Authentication Attack</vt:lpstr>
      <vt:lpstr>Bluetooth Security Features </vt:lpstr>
      <vt:lpstr>Bluetooth Threats &amp; Vulnerabilities</vt:lpstr>
      <vt:lpstr>Ad Hoc Wireless Network Threats</vt:lpstr>
      <vt:lpstr>Reference</vt:lpstr>
    </vt:vector>
  </TitlesOfParts>
  <Company>Southern Polytechnis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Security</dc:title>
  <dc:creator>ejung</dc:creator>
  <cp:lastModifiedBy>Liang Zhao</cp:lastModifiedBy>
  <cp:revision>407</cp:revision>
  <dcterms:created xsi:type="dcterms:W3CDTF">2009-08-26T19:17:59Z</dcterms:created>
  <dcterms:modified xsi:type="dcterms:W3CDTF">2021-08-10T23:53:36Z</dcterms:modified>
</cp:coreProperties>
</file>