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62" r:id="rId2"/>
    <p:sldId id="415" r:id="rId3"/>
    <p:sldId id="383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12" r:id="rId13"/>
    <p:sldId id="406" r:id="rId14"/>
    <p:sldId id="413" r:id="rId15"/>
    <p:sldId id="407" r:id="rId16"/>
    <p:sldId id="408" r:id="rId17"/>
    <p:sldId id="409" r:id="rId18"/>
    <p:sldId id="410" r:id="rId19"/>
    <p:sldId id="397" r:id="rId20"/>
    <p:sldId id="414" r:id="rId21"/>
  </p:sldIdLst>
  <p:sldSz cx="9144000" cy="6858000" type="screen4x3"/>
  <p:notesSz cx="6858000" cy="91440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ng Zhao" initials="LZ" lastIdx="1" clrIdx="0">
    <p:extLst>
      <p:ext uri="{19B8F6BF-5375-455C-9EA6-DF929625EA0E}">
        <p15:presenceInfo xmlns:p15="http://schemas.microsoft.com/office/powerpoint/2012/main" userId="S::lzhao10@kennesaw.edu::6432210f-7cef-4b0d-95a0-a785c6687c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8"/>
    <a:srgbClr val="CC3300"/>
    <a:srgbClr val="008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47" autoAdjust="0"/>
    <p:restoredTop sz="80816" autoAdjust="0"/>
  </p:normalViewPr>
  <p:slideViewPr>
    <p:cSldViewPr>
      <p:cViewPr varScale="1">
        <p:scale>
          <a:sx n="102" d="100"/>
          <a:sy n="102" d="100"/>
        </p:scale>
        <p:origin x="17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06T19:14:38.388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IT4833/6833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DE790FC-BB48-4621-94D5-6548682C71FD}" type="datetimeFigureOut">
              <a:rPr lang="en-US" altLang="ko-KR"/>
              <a:pPr>
                <a:defRPr/>
              </a:pPr>
              <a:t>12/6/21</a:t>
            </a:fld>
            <a:endParaRPr lang="en-US" alt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Building Blocks (I)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8786E62-4E5B-48B0-990A-77E6C3FB67A9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531625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IT4833/6833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8BF3BB68-1492-4928-A2C8-A088314E3989}" type="datetimeFigureOut">
              <a:rPr lang="en-US" altLang="ko-KR"/>
              <a:pPr>
                <a:defRPr/>
              </a:pPr>
              <a:t>12/6/21</a:t>
            </a:fld>
            <a:endParaRPr lang="en-US" altLang="ko-K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Building Blocks (I)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5CCD7F0A-B406-476B-80F3-39D6BB1ECF4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771112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2C83-8DBF-4419-BF96-E281A43FC56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Wireless Security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IT4833/6833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1890C6-9F99-41BB-B0EA-6322FAAFCC31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3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436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CFBC4-1FE0-4CBB-B5EB-D037FD9DE92B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1812E-15C2-49E7-AB43-70FA766C1286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87CF3-2B6E-4B3B-A81B-5DC29AD6E066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8F649-E269-4669-99F6-60445BA8F96E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35339185_Security_of_3G_and_LT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35339185_Security_of_3G_and_LT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hyperlink" Target="https://www.youtube.com/watch?v=x8xUzF__hcg" TargetMode="External"/><Relationship Id="rId7" Type="http://schemas.openxmlformats.org/officeDocument/2006/relationships/hyperlink" Target="https://www.youtube.com/watch?v=SOvO3aYp0uw" TargetMode="External"/><Relationship Id="rId2" Type="http://schemas.openxmlformats.org/officeDocument/2006/relationships/hyperlink" Target="https://www.youtube.com/watch?v=GTCAbmjyEv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LOHfKSmWXVM" TargetMode="External"/><Relationship Id="rId5" Type="http://schemas.openxmlformats.org/officeDocument/2006/relationships/hyperlink" Target="https://www.youtube.com/watch?v=CBYmKWCZBbE&amp;list=PLGN_yckFx1chiinORY75UUzLX4ug95EYm" TargetMode="External"/><Relationship Id="rId4" Type="http://schemas.openxmlformats.org/officeDocument/2006/relationships/hyperlink" Target="https://www.youtube.com/watch?v=-EWWF6IhQ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4&amp;ved=0ahUKEwjz6t612-rUAhXHzz4KHV7FAksQFghBMAM&amp;url=https%3A%2F%2Fwww.sans.org%2Freading-room%2Fwhitepapers%2Ftelephone%2Fgsm-standard-an-overview-security-317&amp;usg=AFQjCNEVQqhFN991Ei5NxPmDY5V_wCnSiA&amp;cad=rja" TargetMode="External"/><Relationship Id="rId2" Type="http://schemas.openxmlformats.org/officeDocument/2006/relationships/hyperlink" Target="https://books.google.com/books?id=IHg0JBShDhEC&amp;pg=PA369&amp;lpg=PA369&amp;dq=security+in+first+generation+traditional+wireless+networks&amp;source=bl&amp;ots=l41aXRqaZG&amp;sig=oovVfZ5rO0fHByWNvBH2gxi1eG4&amp;hl=en&amp;sa=X&amp;ved=0ahUKEwj3ysn71-rUAhXLdj4KHc9lBI8Q6AEIMTAC#v=onepage&amp;q=security%20in%20first%20generation%20traditional%20wireless%20networks&amp;f=fals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searchgate.net/publication/235339185_Security_of_3G_and_LTE" TargetMode="External"/><Relationship Id="rId4" Type="http://schemas.openxmlformats.org/officeDocument/2006/relationships/hyperlink" Target="https://arxiv.org/pdf/1002.3175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LM7. Mobile Network Security Threats &amp; Vulnerabilities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391400" cy="1381125"/>
          </a:xfrm>
        </p:spPr>
        <p:txBody>
          <a:bodyPr>
            <a:normAutofit fontScale="70000" lnSpcReduction="20000"/>
          </a:bodyPr>
          <a:lstStyle/>
          <a:p>
            <a:pPr algn="ctr"/>
            <a:endParaRPr lang="en-US" sz="2900" dirty="0"/>
          </a:p>
          <a:p>
            <a:pPr algn="ctr"/>
            <a:r>
              <a:rPr lang="en-US" sz="2900" dirty="0"/>
              <a:t>Dr. Liang Zhao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Note: The content of this slides are adapted from La </a:t>
            </a:r>
            <a:r>
              <a:rPr lang="en-US" dirty="0" err="1"/>
              <a:t>Polla</a:t>
            </a:r>
            <a:r>
              <a:rPr lang="en-US" dirty="0"/>
              <a:t> et. al, 2013</a:t>
            </a:r>
          </a:p>
          <a:p>
            <a:pPr algn="ctr"/>
            <a:endParaRPr lang="en-US" dirty="0"/>
          </a:p>
        </p:txBody>
      </p:sp>
      <p:pic>
        <p:nvPicPr>
          <p:cNvPr id="4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9000"/>
            <a:ext cx="11525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99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834C2-8F63-2B4B-9891-DCDF2FA05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GSM Security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AE01D-2A87-EA48-A7D6-1E2435AD3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Unilateral authentication and vulnerability to the man-in-the-middle attack</a:t>
            </a:r>
          </a:p>
          <a:p>
            <a:r>
              <a:rPr lang="en-US" dirty="0"/>
              <a:t>Flaws in implementation of A3/A8 algorithms</a:t>
            </a:r>
          </a:p>
          <a:p>
            <a:r>
              <a:rPr lang="en-US" dirty="0"/>
              <a:t>SIM card cloning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dirty="0"/>
              <a:t>copying a secret key from the victim SIM card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Ex.</a:t>
            </a:r>
            <a:r>
              <a:rPr lang="zh-CN" altLang="en-US" dirty="0"/>
              <a:t> </a:t>
            </a:r>
            <a:r>
              <a:rPr lang="en-US" altLang="zh-CN" dirty="0"/>
              <a:t>Fraud card transaction detection.</a:t>
            </a:r>
            <a:endParaRPr lang="en-US" dirty="0"/>
          </a:p>
          <a:p>
            <a:r>
              <a:rPr lang="en-US" dirty="0"/>
              <a:t>Over-the-air cracking</a:t>
            </a:r>
          </a:p>
          <a:p>
            <a:r>
              <a:rPr lang="en-US" dirty="0"/>
              <a:t>Flaws in cryptographic algorithms</a:t>
            </a:r>
          </a:p>
          <a:p>
            <a:r>
              <a:rPr lang="en-US" dirty="0"/>
              <a:t>Absence of integrity protection: </a:t>
            </a:r>
            <a:r>
              <a:rPr lang="en-US" sz="1800" dirty="0"/>
              <a:t>Although the GSM security architecture considers authentication and confidentiality, there is no provision for any integrity protection of information</a:t>
            </a:r>
          </a:p>
          <a:p>
            <a:r>
              <a:rPr lang="en-US" dirty="0"/>
              <a:t>Lack of user visibility</a:t>
            </a:r>
          </a:p>
          <a:p>
            <a:r>
              <a:rPr lang="en-US" dirty="0"/>
              <a:t>DoS attack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91343-F46D-4248-8E22-7A01AF959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08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2DD1-7296-4847-8499-3FCFDB18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3G (UMTS) Security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EF8D9-1E87-EB4A-A0E5-02BF982BE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Universal Mobile Telecommunications System</a:t>
            </a:r>
          </a:p>
          <a:p>
            <a:r>
              <a:rPr lang="en-US" dirty="0"/>
              <a:t>The extension of encryption and integrity protection</a:t>
            </a:r>
          </a:p>
          <a:p>
            <a:r>
              <a:rPr lang="en-US" dirty="0"/>
              <a:t>Protection of the signaling infrastructure in the core network.</a:t>
            </a:r>
          </a:p>
          <a:p>
            <a:r>
              <a:rPr lang="en-US" dirty="0"/>
              <a:t>The cryptographic keys derived on the User Services Identity Module (USIM, new SIM) are longer in UMTS (128-bits) than in GSM (64-bits). </a:t>
            </a:r>
          </a:p>
          <a:p>
            <a:r>
              <a:rPr lang="en-US" dirty="0"/>
              <a:t>Standard encryption algorithms used by 3G were openly published to be analyzed by larger community.</a:t>
            </a:r>
          </a:p>
          <a:p>
            <a:r>
              <a:rPr lang="en-US" dirty="0"/>
              <a:t>The definition of standard UMTS authentication algorithms avoiding vulnerabilities of insecure solutions (e.g. COMP128) chosen by mobile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1A6C9-B6C8-5547-9217-82C2599C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83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755B6-0527-4540-9BF2-BEED1585E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3G Architecture</a:t>
            </a:r>
          </a:p>
        </p:txBody>
      </p:sp>
      <p:pic>
        <p:nvPicPr>
          <p:cNvPr id="6" name="Content Placeholder 5" descr="3G Architecture">
            <a:extLst>
              <a:ext uri="{FF2B5EF4-FFF2-40B4-BE49-F238E27FC236}">
                <a16:creationId xmlns:a16="http://schemas.microsoft.com/office/drawing/2014/main" id="{CB96C24F-73DF-2048-A614-B6908ED98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5" y="2581817"/>
            <a:ext cx="6013450" cy="38710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F49DE-3F76-2345-B8D0-16CD48B77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15585E-6993-FC48-8D10-4BF3D766F96B}"/>
              </a:ext>
            </a:extLst>
          </p:cNvPr>
          <p:cNvSpPr txBox="1"/>
          <p:nvPr/>
        </p:nvSpPr>
        <p:spPr>
          <a:xfrm>
            <a:off x="1219200" y="6334217"/>
            <a:ext cx="746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source: </a:t>
            </a:r>
            <a:r>
              <a:rPr lang="en-US" sz="1200" u="sng" dirty="0">
                <a:hlinkClick r:id="rId3"/>
              </a:rPr>
              <a:t>https://www.researchgate.net/publication/235339185_Security_of_3G_and_LTE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F1829B-3CD8-3E46-B970-96D568D3AF61}"/>
              </a:ext>
            </a:extLst>
          </p:cNvPr>
          <p:cNvSpPr txBox="1"/>
          <p:nvPr/>
        </p:nvSpPr>
        <p:spPr>
          <a:xfrm>
            <a:off x="152400" y="1718613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CS-CN: circuit-switched core network; PS-CN: packet-switched core network; RNC: radio network controller; MSC: mobile switching center; SGSN: serving GPRS support node</a:t>
            </a:r>
          </a:p>
        </p:txBody>
      </p:sp>
    </p:spTree>
    <p:extLst>
      <p:ext uri="{BB962C8B-B14F-4D97-AF65-F5344CB8AC3E}">
        <p14:creationId xmlns:p14="http://schemas.microsoft.com/office/powerpoint/2010/main" val="3420031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80107-6E92-BA45-B198-58A8C9A6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4G LTE Security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07F02-4AE5-3E45-A9C5-6723B1243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 extended key hierarchy: </a:t>
            </a:r>
            <a:r>
              <a:rPr lang="en-US" sz="2400" dirty="0"/>
              <a:t>enables faster hand-overs and key changes, independent authentication and key agreement.</a:t>
            </a:r>
          </a:p>
          <a:p>
            <a:r>
              <a:rPr lang="en-US" dirty="0"/>
              <a:t>Use even longer cryptographic keys</a:t>
            </a:r>
            <a:r>
              <a:rPr lang="zh-CN" altLang="en-US" dirty="0"/>
              <a:t> </a:t>
            </a:r>
            <a:r>
              <a:rPr lang="en-US" dirty="0"/>
              <a:t>(256-bits) and the inclusion of better cryptographic ciphers.</a:t>
            </a:r>
          </a:p>
          <a:p>
            <a:r>
              <a:rPr lang="en-US" dirty="0"/>
              <a:t>Separation of control plane and user plane</a:t>
            </a:r>
          </a:p>
          <a:p>
            <a:r>
              <a:rPr lang="en-US" dirty="0"/>
              <a:t>Integrated inter-working security for legacy and non-3GPP networks.</a:t>
            </a:r>
          </a:p>
          <a:p>
            <a:r>
              <a:rPr lang="en-US" dirty="0"/>
              <a:t>Greater protection for back-haul link since the physical</a:t>
            </a:r>
            <a:r>
              <a:rPr lang="zh-CN" altLang="en-US" dirty="0"/>
              <a:t> </a:t>
            </a:r>
            <a:r>
              <a:rPr lang="en-US" dirty="0"/>
              <a:t>security of an </a:t>
            </a:r>
            <a:r>
              <a:rPr lang="en-US" dirty="0" err="1"/>
              <a:t>eNB</a:t>
            </a:r>
            <a:r>
              <a:rPr lang="en-US" dirty="0"/>
              <a:t> (base station) cannot be trusted.</a:t>
            </a:r>
          </a:p>
          <a:p>
            <a:r>
              <a:rPr lang="en-US" dirty="0"/>
              <a:t>Mutual authentication between a relay node and the network.</a:t>
            </a:r>
          </a:p>
          <a:p>
            <a:r>
              <a:rPr lang="en-US" dirty="0"/>
              <a:t>Requiring the use of the USIM and excluding the GSM SIM.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3A25F-E832-F644-B4F2-6AE04921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35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1B410-FDA6-BF4D-9FC6-09FE0DEB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4G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BB5E7-B2E5-244E-A805-94AA629C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4G Architecture">
            <a:extLst>
              <a:ext uri="{FF2B5EF4-FFF2-40B4-BE49-F238E27FC236}">
                <a16:creationId xmlns:a16="http://schemas.microsoft.com/office/drawing/2014/main" id="{E3920A4A-BC64-0044-8B16-CCBCA7474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155" y="2606174"/>
            <a:ext cx="5461687" cy="3886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F681A4-DB0C-FA44-973E-B5E9F29D2D3F}"/>
              </a:ext>
            </a:extLst>
          </p:cNvPr>
          <p:cNvSpPr txBox="1"/>
          <p:nvPr/>
        </p:nvSpPr>
        <p:spPr>
          <a:xfrm>
            <a:off x="838199" y="6361569"/>
            <a:ext cx="746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Image source: </a:t>
            </a:r>
            <a:r>
              <a:rPr lang="en-US" sz="1100" u="sng" dirty="0">
                <a:hlinkClick r:id="rId3"/>
              </a:rPr>
              <a:t>https://www.researchgate.net/publication/235339185_Security_of_3G_and_LTE</a:t>
            </a:r>
            <a:endParaRPr 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10DB6B-BD70-AA48-BD58-AE6DE1652E98}"/>
              </a:ext>
            </a:extLst>
          </p:cNvPr>
          <p:cNvSpPr txBox="1"/>
          <p:nvPr/>
        </p:nvSpPr>
        <p:spPr>
          <a:xfrm>
            <a:off x="152400" y="169825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flat architecture by eliminating the RNCs that were needed to control all the radio resources and mobility over multiple </a:t>
            </a:r>
            <a:r>
              <a:rPr lang="en-US" dirty="0" err="1"/>
              <a:t>NodeBs</a:t>
            </a:r>
            <a:r>
              <a:rPr lang="en-US" dirty="0"/>
              <a:t> in hierarchical RAN.</a:t>
            </a:r>
          </a:p>
        </p:txBody>
      </p:sp>
    </p:spTree>
    <p:extLst>
      <p:ext uri="{BB962C8B-B14F-4D97-AF65-F5344CB8AC3E}">
        <p14:creationId xmlns:p14="http://schemas.microsoft.com/office/powerpoint/2010/main" val="2927788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19D7-CD42-C54E-96E4-843EA96EB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3G &amp; 4G Security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D5BDC-CB57-B845-961B-8A8D9E4FD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Network access security (NAS): </a:t>
            </a:r>
            <a:r>
              <a:rPr lang="en-US" sz="1800" dirty="0"/>
              <a:t>enables users to securely access services provided by the network.</a:t>
            </a:r>
          </a:p>
          <a:p>
            <a:r>
              <a:rPr lang="en-US" dirty="0"/>
              <a:t>Network domain security (NDS): </a:t>
            </a:r>
            <a:r>
              <a:rPr lang="en-US" sz="1800" dirty="0"/>
              <a:t>enables nodes in the provider domain to securely exchange signaling data, user data and prevent attacks on the wired network.</a:t>
            </a:r>
          </a:p>
          <a:p>
            <a:r>
              <a:rPr lang="en-US" dirty="0"/>
              <a:t>User domain security (UDS): </a:t>
            </a:r>
            <a:r>
              <a:rPr lang="en-US" sz="1800" dirty="0"/>
              <a:t>enables a user to securely connect to mobile stations. </a:t>
            </a:r>
          </a:p>
          <a:p>
            <a:r>
              <a:rPr lang="en-US" dirty="0"/>
              <a:t>Application domain security (ADS): </a:t>
            </a:r>
            <a:r>
              <a:rPr lang="en-US" sz="1800" dirty="0"/>
              <a:t>enables applications in the user domain and the provider domain to securely exchange messages.</a:t>
            </a:r>
          </a:p>
          <a:p>
            <a:r>
              <a:rPr lang="en-US" dirty="0"/>
              <a:t>Visibility and configurability of security: </a:t>
            </a:r>
            <a:r>
              <a:rPr lang="en-US" sz="1800" dirty="0"/>
              <a:t>represents a set of features that enables the user to inform himself whether a security feature is in operation or not and whether the use and provision of services should depend on the security feature.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16F80-7766-DB4A-B67B-51B81ED40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76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AB5ED-7E84-834D-A808-1DBE40ECD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Access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565A4-A4A8-1B40-89CE-94F52F907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identity confidentiality: using a temporary identity for IMSI</a:t>
            </a:r>
          </a:p>
          <a:p>
            <a:r>
              <a:rPr lang="en-US" dirty="0"/>
              <a:t>Entity authentication and key agreement: a challenge response method using a secret key</a:t>
            </a:r>
          </a:p>
          <a:p>
            <a:r>
              <a:rPr lang="en-US" dirty="0"/>
              <a:t>Data confidentiality and integrity: a secret cipher key, an integrity algorithm and an integrity key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CC050-696C-5348-9168-B9EFA65CA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4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C84C5-464F-0449-92BE-D4B738B62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Domain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BD9B8-9C81-B043-B47A-2E735341F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of the communication between network nodes, located either in the same or in different networks</a:t>
            </a:r>
          </a:p>
          <a:p>
            <a:r>
              <a:rPr lang="en-US" dirty="0"/>
              <a:t> Protect the core network signaling protocols</a:t>
            </a:r>
          </a:p>
          <a:p>
            <a:pPr lvl="1"/>
            <a:r>
              <a:rPr lang="en-US" dirty="0"/>
              <a:t> confidentiality, integrity, authentication and anti-replay protection</a:t>
            </a:r>
          </a:p>
          <a:p>
            <a:pPr lvl="1"/>
            <a:r>
              <a:rPr lang="en-US" dirty="0"/>
              <a:t>Standard procedures based on cryptographic techniques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2AFA0-BE56-6842-9989-151631EC6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16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37B2-0D35-B24C-8057-92A64E7D3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Attacks to 3G &amp; LTE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B0112-3747-F246-BD3D-194782499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Crypto-attack</a:t>
            </a:r>
          </a:p>
          <a:p>
            <a:r>
              <a:rPr lang="en-US" dirty="0"/>
              <a:t>Denial of Service attack</a:t>
            </a:r>
          </a:p>
          <a:p>
            <a:r>
              <a:rPr lang="en-US" dirty="0"/>
              <a:t>Side-channel attack: </a:t>
            </a:r>
            <a:r>
              <a:rPr lang="en-US" sz="1800" dirty="0"/>
              <a:t>side signals such as sound, frequency, or power consumptions. can recover the full cipher state in seconds, without the needing of any known keystreams</a:t>
            </a:r>
          </a:p>
          <a:p>
            <a:r>
              <a:rPr lang="en-US" dirty="0" err="1"/>
              <a:t>aLTEr</a:t>
            </a:r>
            <a:r>
              <a:rPr lang="en-US" dirty="0"/>
              <a:t>: </a:t>
            </a:r>
            <a:r>
              <a:rPr lang="en-US" sz="1800" dirty="0"/>
              <a:t>attack on data link layer and below of LTE. </a:t>
            </a:r>
            <a:r>
              <a:rPr lang="en-US" sz="1800" b="1" dirty="0"/>
              <a:t>LTE</a:t>
            </a:r>
            <a:r>
              <a:rPr lang="en-US" sz="1800" dirty="0"/>
              <a:t> user data is encrypted in counter mode (AES-CTR) but not integrity protected, which allows us to modify the message payload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26B63-2E0F-DB44-97CD-8830D816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54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How do SIM cards work?</a:t>
            </a:r>
            <a:endParaRPr lang="en-US" dirty="0"/>
          </a:p>
          <a:p>
            <a:r>
              <a:rPr lang="en-US" dirty="0">
                <a:hlinkClick r:id="rId3"/>
              </a:rPr>
              <a:t>How does Airplane wifi work?</a:t>
            </a:r>
            <a:endParaRPr lang="en-US" dirty="0"/>
          </a:p>
          <a:p>
            <a:r>
              <a:rPr lang="en-US" dirty="0">
                <a:hlinkClick r:id="rId4"/>
              </a:rPr>
              <a:t>Threats and risks----Wireless Networks Security</a:t>
            </a:r>
            <a:r>
              <a:rPr lang="en-US" dirty="0"/>
              <a:t>(for whole list click </a:t>
            </a:r>
            <a:r>
              <a:rPr lang="en-US" dirty="0">
                <a:hlinkClick r:id="rId5"/>
              </a:rPr>
              <a:t>here</a:t>
            </a:r>
            <a:r>
              <a:rPr lang="en-US" dirty="0"/>
              <a:t>)</a:t>
            </a:r>
          </a:p>
          <a:p>
            <a:r>
              <a:rPr lang="en-US" dirty="0">
                <a:hlinkClick r:id="rId6"/>
              </a:rPr>
              <a:t>SMS / Text Explained</a:t>
            </a:r>
            <a:endParaRPr lang="en-US" dirty="0"/>
          </a:p>
          <a:p>
            <a:r>
              <a:rPr lang="en-US" dirty="0">
                <a:hlinkClick r:id="rId7"/>
              </a:rPr>
              <a:t>Wireless Security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6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Road Map</a:t>
            </a:r>
          </a:p>
        </p:txBody>
      </p:sp>
      <p:pic>
        <p:nvPicPr>
          <p:cNvPr id="14340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470" y="688848"/>
            <a:ext cx="1713274" cy="122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2</a:t>
            </a:fld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80999" y="2362200"/>
            <a:ext cx="1733241" cy="54254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997517" y="2362200"/>
            <a:ext cx="1841684" cy="533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Security Auditing &amp; Risk Analysis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81000" y="3214038"/>
            <a:ext cx="1733241" cy="5333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schemeClr val="tx2"/>
                </a:solidFill>
              </a:rPr>
              <a:t>Evolution of Wireless Network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1247620" y="2904744"/>
            <a:ext cx="1" cy="309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477555" y="2371344"/>
            <a:ext cx="1879432" cy="533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WLAN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Security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477555" y="3214038"/>
            <a:ext cx="1879432" cy="533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400" dirty="0">
                <a:solidFill>
                  <a:schemeClr val="tx2"/>
                </a:solidFill>
              </a:rPr>
              <a:t>WLAN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400" dirty="0">
                <a:solidFill>
                  <a:schemeClr val="tx2"/>
                </a:solidFill>
              </a:rPr>
              <a:t>Overview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477555" y="4065874"/>
            <a:ext cx="1879432" cy="533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WLAN Threats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&amp; Vulnerabilities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3417271" y="2904744"/>
            <a:ext cx="0" cy="309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417271" y="3747438"/>
            <a:ext cx="0" cy="318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ight Arrow 54"/>
          <p:cNvSpPr/>
          <p:nvPr/>
        </p:nvSpPr>
        <p:spPr>
          <a:xfrm>
            <a:off x="2176641" y="2586919"/>
            <a:ext cx="228600" cy="152400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6662784" y="2552820"/>
            <a:ext cx="228600" cy="152400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4465017" y="2586919"/>
            <a:ext cx="228600" cy="152400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80999" y="4065874"/>
            <a:ext cx="1733241" cy="5242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Infor. Security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Essentials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1237197" y="3744468"/>
            <a:ext cx="10423" cy="312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487137" y="4917710"/>
            <a:ext cx="1879432" cy="49249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WLAN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Security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3426853" y="4590130"/>
            <a:ext cx="0" cy="327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487137" y="5728636"/>
            <a:ext cx="1879432" cy="49249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400" dirty="0">
                <a:solidFill>
                  <a:schemeClr val="tx2"/>
                </a:solidFill>
              </a:rPr>
              <a:t>WLAN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400" dirty="0">
                <a:solidFill>
                  <a:schemeClr val="tx2"/>
                </a:solidFill>
              </a:rPr>
              <a:t>Security Tools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3409466" y="5401056"/>
            <a:ext cx="0" cy="327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4754769" y="2362200"/>
            <a:ext cx="1846863" cy="533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Mobile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Security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5678201" y="2895600"/>
            <a:ext cx="0" cy="315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425DA16-3735-E844-8375-DACEB91B8145}"/>
              </a:ext>
            </a:extLst>
          </p:cNvPr>
          <p:cNvSpPr/>
          <p:nvPr/>
        </p:nvSpPr>
        <p:spPr>
          <a:xfrm>
            <a:off x="4754769" y="3211068"/>
            <a:ext cx="1846863" cy="52722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Mobile Network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Overview</a:t>
            </a:r>
            <a:r>
              <a:rPr lang="zh-CN" altLang="en-US" sz="1400" dirty="0">
                <a:solidFill>
                  <a:schemeClr val="tx2"/>
                </a:solidFill>
              </a:rPr>
              <a:t> </a:t>
            </a:r>
            <a:r>
              <a:rPr lang="en-US" altLang="zh-CN" sz="1400" dirty="0">
                <a:solidFill>
                  <a:schemeClr val="tx2"/>
                </a:solidFill>
              </a:rPr>
              <a:t>(optional)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88D2D92-546F-1F4B-B032-8BAF7DB68087}"/>
              </a:ext>
            </a:extLst>
          </p:cNvPr>
          <p:cNvSpPr/>
          <p:nvPr/>
        </p:nvSpPr>
        <p:spPr>
          <a:xfrm>
            <a:off x="4753633" y="4065874"/>
            <a:ext cx="1846863" cy="5188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Cellular Network 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Security (optional)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C9290FC-8939-2D4A-AA55-FD53A18C5CB5}"/>
              </a:ext>
            </a:extLst>
          </p:cNvPr>
          <p:cNvCxnSpPr/>
          <p:nvPr/>
        </p:nvCxnSpPr>
        <p:spPr>
          <a:xfrm flipH="1">
            <a:off x="5677065" y="3738294"/>
            <a:ext cx="1136" cy="327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7546F46D-41B3-E643-8B46-B019A69FBF65}"/>
              </a:ext>
            </a:extLst>
          </p:cNvPr>
          <p:cNvSpPr/>
          <p:nvPr/>
        </p:nvSpPr>
        <p:spPr>
          <a:xfrm>
            <a:off x="4753633" y="4923101"/>
            <a:ext cx="1846863" cy="4779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400" b="1" dirty="0">
                <a:solidFill>
                  <a:schemeClr val="tx2"/>
                </a:solidFill>
              </a:rPr>
              <a:t>Mobile Security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400" b="1" dirty="0">
                <a:solidFill>
                  <a:schemeClr val="tx2"/>
                </a:solidFill>
              </a:rPr>
              <a:t>Threats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DDAEF01-95E0-7A40-9AB7-3A4EB6ACC545}"/>
              </a:ext>
            </a:extLst>
          </p:cNvPr>
          <p:cNvCxnSpPr/>
          <p:nvPr/>
        </p:nvCxnSpPr>
        <p:spPr>
          <a:xfrm>
            <a:off x="5659678" y="4590130"/>
            <a:ext cx="0" cy="327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A3F1262-62A0-0643-9756-94568E21F567}"/>
              </a:ext>
            </a:extLst>
          </p:cNvPr>
          <p:cNvCxnSpPr/>
          <p:nvPr/>
        </p:nvCxnSpPr>
        <p:spPr>
          <a:xfrm>
            <a:off x="5659677" y="5400835"/>
            <a:ext cx="0" cy="327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2AA12FD2-7D84-5848-9AA1-7D78E8D449DE}"/>
              </a:ext>
            </a:extLst>
          </p:cNvPr>
          <p:cNvSpPr/>
          <p:nvPr/>
        </p:nvSpPr>
        <p:spPr>
          <a:xfrm>
            <a:off x="4736245" y="5739418"/>
            <a:ext cx="1846863" cy="4779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400" dirty="0">
                <a:solidFill>
                  <a:schemeClr val="tx2"/>
                </a:solidFill>
              </a:rPr>
              <a:t>Mobile Devices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400" dirty="0">
                <a:solidFill>
                  <a:schemeClr val="tx2"/>
                </a:solidFill>
              </a:rPr>
              <a:t>Security (optional)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20773F-E306-1F42-B532-F4602C062D5A}"/>
              </a:ext>
            </a:extLst>
          </p:cNvPr>
          <p:cNvSpPr/>
          <p:nvPr/>
        </p:nvSpPr>
        <p:spPr>
          <a:xfrm>
            <a:off x="7014561" y="3220211"/>
            <a:ext cx="1846863" cy="52722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Evolution of Cloud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2D2AC17-BCFE-CD43-81E4-75830A941D59}"/>
              </a:ext>
            </a:extLst>
          </p:cNvPr>
          <p:cNvSpPr/>
          <p:nvPr/>
        </p:nvSpPr>
        <p:spPr>
          <a:xfrm>
            <a:off x="7013425" y="4075017"/>
            <a:ext cx="1846863" cy="5188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Confidentiality and Integrity of Cloud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DF19433-25E7-ED41-9C04-F53C09575137}"/>
              </a:ext>
            </a:extLst>
          </p:cNvPr>
          <p:cNvCxnSpPr/>
          <p:nvPr/>
        </p:nvCxnSpPr>
        <p:spPr>
          <a:xfrm flipH="1">
            <a:off x="7936857" y="3747437"/>
            <a:ext cx="1136" cy="327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E541B10E-7DDD-244B-A33D-FAE5502F30DF}"/>
              </a:ext>
            </a:extLst>
          </p:cNvPr>
          <p:cNvSpPr/>
          <p:nvPr/>
        </p:nvSpPr>
        <p:spPr>
          <a:xfrm>
            <a:off x="7013425" y="4932244"/>
            <a:ext cx="1846863" cy="4779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400" dirty="0">
                <a:solidFill>
                  <a:schemeClr val="tx2"/>
                </a:solidFill>
              </a:rPr>
              <a:t>Cloud Threats &amp; Vulnerabilities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9EADCB6-1F4B-7943-BFDA-6EAA05E69803}"/>
              </a:ext>
            </a:extLst>
          </p:cNvPr>
          <p:cNvCxnSpPr/>
          <p:nvPr/>
        </p:nvCxnSpPr>
        <p:spPr>
          <a:xfrm>
            <a:off x="7919470" y="4599273"/>
            <a:ext cx="0" cy="327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72F54C0-443E-A748-9CDD-03D06456D060}"/>
              </a:ext>
            </a:extLst>
          </p:cNvPr>
          <p:cNvCxnSpPr/>
          <p:nvPr/>
        </p:nvCxnSpPr>
        <p:spPr>
          <a:xfrm>
            <a:off x="7919469" y="5409978"/>
            <a:ext cx="0" cy="327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A654EEE0-6682-C143-84AF-213570EDCA30}"/>
              </a:ext>
            </a:extLst>
          </p:cNvPr>
          <p:cNvSpPr/>
          <p:nvPr/>
        </p:nvSpPr>
        <p:spPr>
          <a:xfrm>
            <a:off x="6996037" y="5748561"/>
            <a:ext cx="1846863" cy="4779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400" dirty="0">
                <a:solidFill>
                  <a:schemeClr val="tx2"/>
                </a:solidFill>
              </a:rPr>
              <a:t>Cloud Security</a:t>
            </a:r>
          </a:p>
        </p:txBody>
      </p:sp>
      <p:sp>
        <p:nvSpPr>
          <p:cNvPr id="73" name="Right Arrow 72">
            <a:extLst>
              <a:ext uri="{FF2B5EF4-FFF2-40B4-BE49-F238E27FC236}">
                <a16:creationId xmlns:a16="http://schemas.microsoft.com/office/drawing/2014/main" id="{0815CAFD-5225-7340-BC4A-73A963BED54D}"/>
              </a:ext>
            </a:extLst>
          </p:cNvPr>
          <p:cNvSpPr/>
          <p:nvPr/>
        </p:nvSpPr>
        <p:spPr>
          <a:xfrm rot="5400000" flipV="1">
            <a:off x="7823667" y="2914576"/>
            <a:ext cx="189383" cy="286659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89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>
                <a:hlinkClick r:id="rId2"/>
              </a:rPr>
              <a:t>https://books.google.com/books?id=IHg0JBShDhEC&amp;pg=PA369&amp;lpg=PA369&amp;dq=security+in+first+generation+traditional+wireless+networks&amp;source=bl&amp;ots=l41aXRqaZG&amp;sig=oovVfZ5rO0fHByWNvBH2gxi1eG4&amp;hl=en&amp;sa=X&amp;ved=0ahUKEwj3ysn71-rUAhXLdj4KHc9lBI8Q6AEIMTAC#v=onepage&amp;q=security%20in%20first%20generation%20traditional%20wireless%20networks&amp;f=false</a:t>
            </a:r>
            <a:endParaRPr lang="en-US" dirty="0"/>
          </a:p>
          <a:p>
            <a:r>
              <a:rPr lang="en-US" u="sng" dirty="0">
                <a:hlinkClick r:id="rId3"/>
              </a:rPr>
              <a:t>https://www.google.com/url?sa=t&amp;rct=j&amp;q=&amp;esrc=s&amp;source=web&amp;cd=4&amp;ved=0ahUKEwjz6t612-rUAhXHzz4KHV7FAksQFghBMAM&amp;url=https%3A%2F%2Fwww.sans.org%2Freading-room%2Fwhitepapers%2Ftelephone%2Fgsm-standard-an-overview-security-317&amp;usg=AFQjCNEVQqhFN991Ei5NxPmDY5V_wCnSiA&amp;cad=rja</a:t>
            </a:r>
            <a:r>
              <a:rPr lang="en-US" dirty="0"/>
              <a:t> (</a:t>
            </a:r>
          </a:p>
          <a:p>
            <a:r>
              <a:rPr lang="en-US" u="sng" dirty="0">
                <a:hlinkClick r:id="rId4"/>
              </a:rPr>
              <a:t>https://arxiv.org/pdf/1002.3175.pdf</a:t>
            </a:r>
            <a:r>
              <a:rPr lang="en-US" dirty="0"/>
              <a:t> </a:t>
            </a:r>
          </a:p>
          <a:p>
            <a:r>
              <a:rPr lang="en-US" u="sng" dirty="0">
                <a:hlinkClick r:id="rId5"/>
              </a:rPr>
              <a:t>https://www.researchgate.net/publication/235339185_Security_of_3G_and</a:t>
            </a:r>
            <a:r>
              <a:rPr lang="en-US" u="sng">
                <a:hlinkClick r:id="rId5"/>
              </a:rPr>
              <a:t>_LTE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9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After this module, a student will be able to:</a:t>
            </a:r>
          </a:p>
          <a:p>
            <a:pPr lvl="0"/>
            <a:r>
              <a:rPr lang="en-US" dirty="0"/>
              <a:t>Describe the security vulnerabilities present in 1G TWN</a:t>
            </a:r>
          </a:p>
          <a:p>
            <a:pPr lvl="0"/>
            <a:r>
              <a:rPr lang="en-US" dirty="0"/>
              <a:t>Describe the security architecture of GSM</a:t>
            </a:r>
          </a:p>
          <a:p>
            <a:pPr lvl="0"/>
            <a:r>
              <a:rPr lang="en-US" dirty="0"/>
              <a:t>Describe the existing issues in GSM security</a:t>
            </a:r>
          </a:p>
          <a:p>
            <a:pPr lvl="0"/>
            <a:r>
              <a:rPr lang="en-US" dirty="0"/>
              <a:t>Discuss the security improvement of 3G and 4G LTE network comparing to GSM</a:t>
            </a:r>
          </a:p>
          <a:p>
            <a:pPr lvl="0"/>
            <a:r>
              <a:rPr lang="en-US" dirty="0"/>
              <a:t>Describe the security features of UMTS (3G) and LTE (4G)</a:t>
            </a:r>
          </a:p>
          <a:p>
            <a:pPr lvl="0"/>
            <a:r>
              <a:rPr lang="en-US" dirty="0"/>
              <a:t>Briefly describe Network Access Security and Network Domain Security.   </a:t>
            </a:r>
          </a:p>
          <a:p>
            <a:pPr lvl="0"/>
            <a:r>
              <a:rPr lang="en-US" dirty="0"/>
              <a:t>Discuss the attacks on 3G and 4G network</a:t>
            </a:r>
          </a:p>
        </p:txBody>
      </p:sp>
      <p:pic>
        <p:nvPicPr>
          <p:cNvPr id="15365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618" y="914400"/>
            <a:ext cx="20815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8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1368-37ED-5945-9D90-2F0A5FB72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1G Cellular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A635E-7029-6541-BAF3-6757F5D7B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Little to none Security </a:t>
            </a:r>
          </a:p>
          <a:p>
            <a:r>
              <a:rPr lang="en-US" dirty="0"/>
              <a:t>Electronic Serial Number (ESN) cloning: eavesdroppers with specialized equipment readily intercepted handset ESN and Mobile Directory Numbers (MDN or CTN, the Cellular Telephone Number) over the air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BFDA9-319F-374A-8F0C-304F30B6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2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8F18-D56C-024C-9D06-F50FDBE94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2G Cellular Network (GSM)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5083E-869A-D543-BB87-4CDE982EC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7B1AF-BAEC-AC49-B247-3220B3D6D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2G Cellular Network ">
            <a:extLst>
              <a:ext uri="{FF2B5EF4-FFF2-40B4-BE49-F238E27FC236}">
                <a16:creationId xmlns:a16="http://schemas.microsoft.com/office/drawing/2014/main" id="{D5F44703-8BA8-5F42-9D91-867FACA34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935480"/>
            <a:ext cx="7581900" cy="375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F467AC-C257-4848-956C-32209AC674E3}"/>
              </a:ext>
            </a:extLst>
          </p:cNvPr>
          <p:cNvSpPr txBox="1"/>
          <p:nvPr/>
        </p:nvSpPr>
        <p:spPr>
          <a:xfrm>
            <a:off x="228600" y="6096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www.sans.org</a:t>
            </a:r>
            <a:r>
              <a:rPr lang="en-US" dirty="0"/>
              <a:t>/reading-room/whitepapers/telephone/gsm-standard-an-overview-security-317</a:t>
            </a:r>
          </a:p>
        </p:txBody>
      </p:sp>
    </p:spTree>
    <p:extLst>
      <p:ext uri="{BB962C8B-B14F-4D97-AF65-F5344CB8AC3E}">
        <p14:creationId xmlns:p14="http://schemas.microsoft.com/office/powerpoint/2010/main" val="427224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B7C7-6B81-B04C-AAC4-142F93DB2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GSM Security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3368E-A0DA-964C-9E30-7629268DB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Authentication of the registered subscribers only</a:t>
            </a:r>
          </a:p>
          <a:p>
            <a:r>
              <a:rPr lang="en-US" dirty="0"/>
              <a:t>Secure data transfer using encryption</a:t>
            </a:r>
          </a:p>
          <a:p>
            <a:r>
              <a:rPr lang="en-US" dirty="0"/>
              <a:t>Mobile phones are inoperable without a SIM</a:t>
            </a:r>
          </a:p>
          <a:p>
            <a:r>
              <a:rPr lang="en-US" dirty="0"/>
              <a:t>Duplicate SIMs are not allowed on the network</a:t>
            </a:r>
          </a:p>
          <a:p>
            <a:r>
              <a:rPr lang="en-US" dirty="0"/>
              <a:t>Securely stored K</a:t>
            </a:r>
            <a:r>
              <a:rPr lang="en-US" baseline="-25000" dirty="0"/>
              <a:t>I </a:t>
            </a:r>
            <a:r>
              <a:rPr lang="en-US" dirty="0"/>
              <a:t>(the authentication key)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0B466-1E7E-E544-B3EC-92E301E0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8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5F50-1637-DD4A-989A-F838D2CD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GSM -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9307-CFF8-A34F-84DB-CBEED131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A3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9D419-0D63-E14E-947B-4D6550A8C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GSM - Authentication">
            <a:extLst>
              <a:ext uri="{FF2B5EF4-FFF2-40B4-BE49-F238E27FC236}">
                <a16:creationId xmlns:a16="http://schemas.microsoft.com/office/drawing/2014/main" id="{BC394D65-E956-DE46-9E94-A5B4FFBBA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2557068"/>
            <a:ext cx="8013700" cy="335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0713A0-6332-3D40-8BA0-922DFC4C10CA}"/>
              </a:ext>
            </a:extLst>
          </p:cNvPr>
          <p:cNvSpPr txBox="1"/>
          <p:nvPr/>
        </p:nvSpPr>
        <p:spPr>
          <a:xfrm>
            <a:off x="457200" y="5998260"/>
            <a:ext cx="845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https://</a:t>
            </a:r>
            <a:r>
              <a:rPr lang="en-US" sz="1200" dirty="0" err="1"/>
              <a:t>www.sans.org</a:t>
            </a:r>
            <a:r>
              <a:rPr lang="en-US" sz="1200" dirty="0"/>
              <a:t>/reading-room/whitepapers/telephone/gsm-standard-an-overview-security-317</a:t>
            </a:r>
          </a:p>
        </p:txBody>
      </p:sp>
    </p:spTree>
    <p:extLst>
      <p:ext uri="{BB962C8B-B14F-4D97-AF65-F5344CB8AC3E}">
        <p14:creationId xmlns:p14="http://schemas.microsoft.com/office/powerpoint/2010/main" val="381580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F950-513D-0340-8542-50BEA3935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GSM- Anonymity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F2F97-5420-8445-BE56-8CB8D6744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Mobile Subscriber Identity (IMSI): </a:t>
            </a:r>
            <a:r>
              <a:rPr lang="en-US" sz="2000" dirty="0"/>
              <a:t>uniquely identifies every user of a cellular network</a:t>
            </a:r>
          </a:p>
          <a:p>
            <a:endParaRPr lang="en-US" sz="2000" dirty="0"/>
          </a:p>
          <a:p>
            <a:r>
              <a:rPr lang="en-US" dirty="0"/>
              <a:t>Temporary Mobile Subscriber Identity (TMSI): </a:t>
            </a:r>
            <a:r>
              <a:rPr lang="en-US" sz="2000" dirty="0"/>
              <a:t>randomly generated and replace IMSI. help preventing eavesdropper from identifying a GSM user by their IMSI</a:t>
            </a:r>
          </a:p>
          <a:p>
            <a:endParaRPr lang="en-US" sz="2000" dirty="0"/>
          </a:p>
          <a:p>
            <a:r>
              <a:rPr lang="en-US" dirty="0"/>
              <a:t>IMSI is rarely transmitted after authentication unless it’s absolutely necessary:</a:t>
            </a:r>
            <a:r>
              <a:rPr lang="en-US" sz="2000" dirty="0"/>
              <a:t> Ex, cross the border, countries.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33BBF-5233-B746-A5AD-0F4B64CF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8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556CA-DBA3-E44D-B819-D4BC713EE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GSM – Encryption &amp; Decryption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847EC-3E44-1846-A98F-15C2223F6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Authentication Algorithm A3</a:t>
            </a:r>
          </a:p>
          <a:p>
            <a:r>
              <a:rPr lang="en-US" dirty="0"/>
              <a:t>Ciphering Algorithm A5 </a:t>
            </a:r>
          </a:p>
          <a:p>
            <a:r>
              <a:rPr lang="en-US" dirty="0"/>
              <a:t>Ciphering Key Generating Algorithm A8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40D85-2EB8-374F-AF64-37A442DB7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GSM – Encryption &amp; Decryption">
            <a:extLst>
              <a:ext uri="{FF2B5EF4-FFF2-40B4-BE49-F238E27FC236}">
                <a16:creationId xmlns:a16="http://schemas.microsoft.com/office/drawing/2014/main" id="{BE158D76-F17B-6E41-B537-8C6FDDD31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581400"/>
            <a:ext cx="5638800" cy="15141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CFC55E-D837-4A46-9497-CBC7013188F5}"/>
              </a:ext>
            </a:extLst>
          </p:cNvPr>
          <p:cNvSpPr txBox="1"/>
          <p:nvPr/>
        </p:nvSpPr>
        <p:spPr>
          <a:xfrm>
            <a:off x="457200" y="5998260"/>
            <a:ext cx="845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https://</a:t>
            </a:r>
            <a:r>
              <a:rPr lang="en-US" sz="1200" dirty="0" err="1"/>
              <a:t>www.sans.org</a:t>
            </a:r>
            <a:r>
              <a:rPr lang="en-US" sz="1200" dirty="0"/>
              <a:t>/reading-room/whitepapers/telephone/gsm-standard-an-overview-security-317</a:t>
            </a:r>
          </a:p>
        </p:txBody>
      </p:sp>
    </p:spTree>
    <p:extLst>
      <p:ext uri="{BB962C8B-B14F-4D97-AF65-F5344CB8AC3E}">
        <p14:creationId xmlns:p14="http://schemas.microsoft.com/office/powerpoint/2010/main" val="2579890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8802</TotalTime>
  <Words>1297</Words>
  <Application>Microsoft Macintosh PowerPoint</Application>
  <PresentationFormat>On-screen Show (4:3)</PresentationFormat>
  <Paragraphs>155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굴림</vt:lpstr>
      <vt:lpstr>Arial</vt:lpstr>
      <vt:lpstr>Calibri</vt:lpstr>
      <vt:lpstr>Constantia</vt:lpstr>
      <vt:lpstr>Wingdings 2</vt:lpstr>
      <vt:lpstr>Flow</vt:lpstr>
      <vt:lpstr>LM7. Mobile Network Security Threats &amp; Vulnerabilities</vt:lpstr>
      <vt:lpstr>Road Map</vt:lpstr>
      <vt:lpstr>Learning Outcomes</vt:lpstr>
      <vt:lpstr>1G Cellular Network</vt:lpstr>
      <vt:lpstr>2G Cellular Network (GSM)</vt:lpstr>
      <vt:lpstr>GSM Security Functions</vt:lpstr>
      <vt:lpstr>GSM - Authentication</vt:lpstr>
      <vt:lpstr>GSM- Anonymity</vt:lpstr>
      <vt:lpstr>GSM – Encryption &amp; Decryption</vt:lpstr>
      <vt:lpstr>GSM Security Challenges</vt:lpstr>
      <vt:lpstr>3G (UMTS) Security Improvement</vt:lpstr>
      <vt:lpstr>3G Architecture</vt:lpstr>
      <vt:lpstr>4G LTE Security Improvement</vt:lpstr>
      <vt:lpstr>4G Architecture</vt:lpstr>
      <vt:lpstr>3G &amp; 4G Security Features</vt:lpstr>
      <vt:lpstr>Network Access Security</vt:lpstr>
      <vt:lpstr>Network Domain Security</vt:lpstr>
      <vt:lpstr>Cyber Attacks to 3G &amp; LTE</vt:lpstr>
      <vt:lpstr>Video Reference</vt:lpstr>
      <vt:lpstr>Reference</vt:lpstr>
    </vt:vector>
  </TitlesOfParts>
  <Company>Southern Polytechnis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Security</dc:title>
  <dc:creator>ejung</dc:creator>
  <cp:lastModifiedBy>Liang Zhao</cp:lastModifiedBy>
  <cp:revision>506</cp:revision>
  <cp:lastPrinted>2019-03-11T16:36:03Z</cp:lastPrinted>
  <dcterms:created xsi:type="dcterms:W3CDTF">2009-08-26T19:17:59Z</dcterms:created>
  <dcterms:modified xsi:type="dcterms:W3CDTF">2021-12-07T02:32:24Z</dcterms:modified>
</cp:coreProperties>
</file>