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362" r:id="rId2"/>
    <p:sldId id="415" r:id="rId3"/>
    <p:sldId id="383" r:id="rId4"/>
    <p:sldId id="398" r:id="rId5"/>
    <p:sldId id="416" r:id="rId6"/>
    <p:sldId id="417" r:id="rId7"/>
    <p:sldId id="400" r:id="rId8"/>
    <p:sldId id="418" r:id="rId9"/>
    <p:sldId id="402" r:id="rId10"/>
    <p:sldId id="419" r:id="rId11"/>
    <p:sldId id="404" r:id="rId12"/>
    <p:sldId id="420" r:id="rId13"/>
    <p:sldId id="405" r:id="rId14"/>
    <p:sldId id="421" r:id="rId15"/>
    <p:sldId id="422" r:id="rId16"/>
    <p:sldId id="406" r:id="rId17"/>
    <p:sldId id="414" r:id="rId18"/>
  </p:sldIdLst>
  <p:sldSz cx="9144000" cy="6858000" type="screen4x3"/>
  <p:notesSz cx="6858000" cy="9144000"/>
  <p:defaultTextStyle>
    <a:defPPr>
      <a:defRPr lang="en-US"/>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0" hangingPunct="1">
      <a:defRPr kumimoji="1" kern="1200">
        <a:solidFill>
          <a:schemeClr val="tx1"/>
        </a:solidFill>
        <a:latin typeface="굴림" pitchFamily="50" charset="-127"/>
        <a:ea typeface="굴림" pitchFamily="50" charset="-127"/>
        <a:cs typeface="+mn-cs"/>
      </a:defRPr>
    </a:lvl6pPr>
    <a:lvl7pPr marL="2743200" algn="l" defTabSz="914400" rtl="0" eaLnBrk="1" latinLnBrk="0" hangingPunct="1">
      <a:defRPr kumimoji="1" kern="1200">
        <a:solidFill>
          <a:schemeClr val="tx1"/>
        </a:solidFill>
        <a:latin typeface="굴림" pitchFamily="50" charset="-127"/>
        <a:ea typeface="굴림" pitchFamily="50" charset="-127"/>
        <a:cs typeface="+mn-cs"/>
      </a:defRPr>
    </a:lvl7pPr>
    <a:lvl8pPr marL="3200400" algn="l" defTabSz="914400" rtl="0" eaLnBrk="1" latinLnBrk="0" hangingPunct="1">
      <a:defRPr kumimoji="1" kern="1200">
        <a:solidFill>
          <a:schemeClr val="tx1"/>
        </a:solidFill>
        <a:latin typeface="굴림" pitchFamily="50" charset="-127"/>
        <a:ea typeface="굴림" pitchFamily="50" charset="-127"/>
        <a:cs typeface="+mn-cs"/>
      </a:defRPr>
    </a:lvl8pPr>
    <a:lvl9pPr marL="3657600" algn="l" defTabSz="914400" rtl="0" eaLnBrk="1" latinLnBrk="0" hangingPunct="1">
      <a:defRPr kumimoji="1" kern="1200">
        <a:solidFill>
          <a:schemeClr val="tx1"/>
        </a:solidFill>
        <a:latin typeface="굴림" pitchFamily="50" charset="-127"/>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g Zhao" initials="LZ" lastIdx="1" clrIdx="0">
    <p:extLst>
      <p:ext uri="{19B8F6BF-5375-455C-9EA6-DF929625EA0E}">
        <p15:presenceInfo xmlns:p15="http://schemas.microsoft.com/office/powerpoint/2012/main" userId="S::lzhao10@kennesaw.edu::6432210f-7cef-4b0d-95a0-a785c6687c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CC3300"/>
    <a:srgbClr val="008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29" autoAdjust="0"/>
    <p:restoredTop sz="80816" autoAdjust="0"/>
  </p:normalViewPr>
  <p:slideViewPr>
    <p:cSldViewPr>
      <p:cViewPr varScale="1">
        <p:scale>
          <a:sx n="102" d="100"/>
          <a:sy n="102" d="100"/>
        </p:scale>
        <p:origin x="170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latinLnBrk="0">
              <a:spcBef>
                <a:spcPts val="0"/>
              </a:spcBef>
              <a:spcAft>
                <a:spcPts val="0"/>
              </a:spcAft>
              <a:defRPr kumimoji="0" sz="1200">
                <a:latin typeface="+mn-lt"/>
                <a:ea typeface="+mn-ea"/>
              </a:defRPr>
            </a:lvl1pPr>
          </a:lstStyle>
          <a:p>
            <a:pPr>
              <a:defRPr/>
            </a:pPr>
            <a:r>
              <a:rPr lang="en-US" dirty="0"/>
              <a:t>IT4833/6833</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latinLnBrk="0">
              <a:defRPr kumimoji="0" sz="1200" smtClean="0">
                <a:latin typeface="Calibri" pitchFamily="34" charset="0"/>
              </a:defRPr>
            </a:lvl1pPr>
          </a:lstStyle>
          <a:p>
            <a:pPr>
              <a:defRPr/>
            </a:pPr>
            <a:fld id="{EDE790FC-BB48-4621-94D5-6548682C71FD}" type="datetimeFigureOut">
              <a:rPr lang="en-US" altLang="ko-KR"/>
              <a:pPr>
                <a:defRPr/>
              </a:pPr>
              <a:t>10/19/21</a:t>
            </a:fld>
            <a:endParaRPr lang="en-US" altLang="ko-K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latinLnBrk="0">
              <a:spcBef>
                <a:spcPts val="0"/>
              </a:spcBef>
              <a:spcAft>
                <a:spcPts val="0"/>
              </a:spcAft>
              <a:defRPr kumimoji="0" sz="1200">
                <a:latin typeface="+mn-lt"/>
                <a:ea typeface="+mn-ea"/>
              </a:defRPr>
            </a:lvl1pPr>
          </a:lstStyle>
          <a:p>
            <a:pPr>
              <a:defRPr/>
            </a:pPr>
            <a:r>
              <a:rPr lang="en-US" dirty="0"/>
              <a:t>Building Blocks (I)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latinLnBrk="0">
              <a:defRPr kumimoji="0" sz="1200" smtClean="0">
                <a:latin typeface="Calibri" pitchFamily="34" charset="0"/>
              </a:defRPr>
            </a:lvl1pPr>
          </a:lstStyle>
          <a:p>
            <a:pPr>
              <a:defRPr/>
            </a:pPr>
            <a:fld id="{B8786E62-4E5B-48B0-990A-77E6C3FB67A9}" type="slidenum">
              <a:rPr lang="en-US" altLang="ko-KR"/>
              <a:pPr>
                <a:defRPr/>
              </a:pPr>
              <a:t>‹#›</a:t>
            </a:fld>
            <a:endParaRPr lang="en-US" altLang="ko-KR" dirty="0"/>
          </a:p>
        </p:txBody>
      </p:sp>
    </p:spTree>
    <p:extLst>
      <p:ext uri="{BB962C8B-B14F-4D97-AF65-F5344CB8AC3E}">
        <p14:creationId xmlns:p14="http://schemas.microsoft.com/office/powerpoint/2010/main" val="11531625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latinLnBrk="0">
              <a:spcBef>
                <a:spcPts val="0"/>
              </a:spcBef>
              <a:spcAft>
                <a:spcPts val="0"/>
              </a:spcAft>
              <a:defRPr kumimoji="0" sz="1200">
                <a:latin typeface="+mn-lt"/>
                <a:ea typeface="+mn-ea"/>
              </a:defRPr>
            </a:lvl1pPr>
          </a:lstStyle>
          <a:p>
            <a:pPr>
              <a:defRPr/>
            </a:pPr>
            <a:r>
              <a:rPr lang="en-US" dirty="0"/>
              <a:t>IT4833/6833</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latinLnBrk="0">
              <a:defRPr kumimoji="0" sz="1200" smtClean="0">
                <a:latin typeface="Calibri" pitchFamily="34" charset="0"/>
              </a:defRPr>
            </a:lvl1pPr>
          </a:lstStyle>
          <a:p>
            <a:pPr>
              <a:defRPr/>
            </a:pPr>
            <a:fld id="{8BF3BB68-1492-4928-A2C8-A088314E3989}" type="datetimeFigureOut">
              <a:rPr lang="en-US" altLang="ko-KR"/>
              <a:pPr>
                <a:defRPr/>
              </a:pPr>
              <a:t>10/19/21</a:t>
            </a:fld>
            <a:endParaRPr lang="en-US" altLang="ko-K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latinLnBrk="0">
              <a:spcBef>
                <a:spcPts val="0"/>
              </a:spcBef>
              <a:spcAft>
                <a:spcPts val="0"/>
              </a:spcAft>
              <a:defRPr kumimoji="0" sz="1200">
                <a:latin typeface="+mn-lt"/>
                <a:ea typeface="+mn-ea"/>
              </a:defRPr>
            </a:lvl1pPr>
          </a:lstStyle>
          <a:p>
            <a:pPr>
              <a:defRPr/>
            </a:pPr>
            <a:r>
              <a:rPr lang="en-US" dirty="0"/>
              <a:t>Building Blocks (I)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latinLnBrk="0">
              <a:defRPr kumimoji="0" sz="1200" smtClean="0">
                <a:latin typeface="Calibri" pitchFamily="34" charset="0"/>
              </a:defRPr>
            </a:lvl1pPr>
          </a:lstStyle>
          <a:p>
            <a:pPr>
              <a:defRPr/>
            </a:pPr>
            <a:fld id="{5CCD7F0A-B406-476B-80F3-39D6BB1ECF4F}" type="slidenum">
              <a:rPr lang="en-US" altLang="ko-KR"/>
              <a:pPr>
                <a:defRPr/>
              </a:pPr>
              <a:t>‹#›</a:t>
            </a:fld>
            <a:endParaRPr lang="en-US" altLang="ko-KR" dirty="0"/>
          </a:p>
        </p:txBody>
      </p:sp>
    </p:spTree>
    <p:extLst>
      <p:ext uri="{BB962C8B-B14F-4D97-AF65-F5344CB8AC3E}">
        <p14:creationId xmlns:p14="http://schemas.microsoft.com/office/powerpoint/2010/main" val="29771112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912C83-8DBF-4419-BF96-E281A43FC56B}" type="slidenum">
              <a:rPr lang="en-US" smtClean="0"/>
              <a:pPr/>
              <a:t>1</a:t>
            </a:fld>
            <a:endParaRPr lang="en-US"/>
          </a:p>
        </p:txBody>
      </p:sp>
      <p:sp>
        <p:nvSpPr>
          <p:cNvPr id="5" name="Footer Placeholder 4"/>
          <p:cNvSpPr>
            <a:spLocks noGrp="1"/>
          </p:cNvSpPr>
          <p:nvPr>
            <p:ph type="ftr" sz="quarter" idx="11"/>
          </p:nvPr>
        </p:nvSpPr>
        <p:spPr/>
        <p:txBody>
          <a:bodyPr/>
          <a:lstStyle/>
          <a:p>
            <a:r>
              <a:rPr lang="en-US"/>
              <a:t>Wireless Security</a:t>
            </a:r>
          </a:p>
        </p:txBody>
      </p:sp>
      <p:sp>
        <p:nvSpPr>
          <p:cNvPr id="6" name="Header Placeholder 5"/>
          <p:cNvSpPr>
            <a:spLocks noGrp="1"/>
          </p:cNvSpPr>
          <p:nvPr>
            <p:ph type="hdr" sz="quarter" idx="12"/>
          </p:nvPr>
        </p:nvSpPr>
        <p:spPr/>
        <p:txBody>
          <a:bodyPr/>
          <a:lstStyle/>
          <a:p>
            <a:r>
              <a:rPr lang="en-US"/>
              <a:t>IT4833/6833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FFFFFF"/>
                </a:solidFill>
                <a:latin typeface="Times New Roman" pitchFamily="18" charset="0"/>
              </a:defRPr>
            </a:lvl1pPr>
            <a:lvl2pPr marL="742950" indent="-285750" eaLnBrk="0" hangingPunct="0">
              <a:defRPr sz="2000">
                <a:solidFill>
                  <a:srgbClr val="FFFFFF"/>
                </a:solidFill>
                <a:latin typeface="Times New Roman" pitchFamily="18" charset="0"/>
              </a:defRPr>
            </a:lvl2pPr>
            <a:lvl3pPr marL="1143000" indent="-228600" eaLnBrk="0" hangingPunct="0">
              <a:defRPr sz="2000">
                <a:solidFill>
                  <a:srgbClr val="FFFFFF"/>
                </a:solidFill>
                <a:latin typeface="Times New Roman" pitchFamily="18" charset="0"/>
              </a:defRPr>
            </a:lvl3pPr>
            <a:lvl4pPr marL="1600200" indent="-228600" eaLnBrk="0" hangingPunct="0">
              <a:defRPr sz="2000">
                <a:solidFill>
                  <a:srgbClr val="FFFFFF"/>
                </a:solidFill>
                <a:latin typeface="Times New Roman" pitchFamily="18" charset="0"/>
              </a:defRPr>
            </a:lvl4pPr>
            <a:lvl5pPr marL="2057400" indent="-228600" eaLnBrk="0" hangingPunct="0">
              <a:defRPr sz="2000">
                <a:solidFill>
                  <a:srgbClr val="FFFFFF"/>
                </a:solidFill>
                <a:latin typeface="Times New Roman" pitchFamily="18" charset="0"/>
              </a:defRPr>
            </a:lvl5pPr>
            <a:lvl6pPr marL="2514600" indent="-228600" eaLnBrk="0" fontAlgn="base" hangingPunct="0">
              <a:spcBef>
                <a:spcPct val="0"/>
              </a:spcBef>
              <a:spcAft>
                <a:spcPct val="0"/>
              </a:spcAft>
              <a:defRPr sz="2000">
                <a:solidFill>
                  <a:srgbClr val="FFFFFF"/>
                </a:solidFill>
                <a:latin typeface="Times New Roman" pitchFamily="18" charset="0"/>
              </a:defRPr>
            </a:lvl6pPr>
            <a:lvl7pPr marL="2971800" indent="-228600" eaLnBrk="0" fontAlgn="base" hangingPunct="0">
              <a:spcBef>
                <a:spcPct val="0"/>
              </a:spcBef>
              <a:spcAft>
                <a:spcPct val="0"/>
              </a:spcAft>
              <a:defRPr sz="2000">
                <a:solidFill>
                  <a:srgbClr val="FFFFFF"/>
                </a:solidFill>
                <a:latin typeface="Times New Roman" pitchFamily="18" charset="0"/>
              </a:defRPr>
            </a:lvl7pPr>
            <a:lvl8pPr marL="3429000" indent="-228600" eaLnBrk="0" fontAlgn="base" hangingPunct="0">
              <a:spcBef>
                <a:spcPct val="0"/>
              </a:spcBef>
              <a:spcAft>
                <a:spcPct val="0"/>
              </a:spcAft>
              <a:defRPr sz="2000">
                <a:solidFill>
                  <a:srgbClr val="FFFFFF"/>
                </a:solidFill>
                <a:latin typeface="Times New Roman" pitchFamily="18" charset="0"/>
              </a:defRPr>
            </a:lvl8pPr>
            <a:lvl9pPr marL="3886200" indent="-228600" eaLnBrk="0" fontAlgn="base" hangingPunct="0">
              <a:spcBef>
                <a:spcPct val="0"/>
              </a:spcBef>
              <a:spcAft>
                <a:spcPct val="0"/>
              </a:spcAft>
              <a:defRPr sz="2000">
                <a:solidFill>
                  <a:srgbClr val="FFFFFF"/>
                </a:solidFill>
                <a:latin typeface="Times New Roman" pitchFamily="18" charset="0"/>
              </a:defRPr>
            </a:lvl9pPr>
          </a:lstStyle>
          <a:p>
            <a:pPr eaLnBrk="1" hangingPunct="1"/>
            <a:fld id="{FA1890C6-9F99-41BB-B0EA-6322FAAFCC31}" type="slidenum">
              <a:rPr lang="en-US" sz="1200" smtClean="0">
                <a:solidFill>
                  <a:schemeClr val="tx1"/>
                </a:solidFill>
                <a:latin typeface="Arial" charset="0"/>
              </a:rPr>
              <a:pPr eaLnBrk="1" hangingPunct="1"/>
              <a:t>3</a:t>
            </a:fld>
            <a:endParaRPr lang="en-US" sz="1200">
              <a:solidFill>
                <a:schemeClr val="tx1"/>
              </a:solidFill>
              <a:latin typeface="Arial" charset="0"/>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443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43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DDCFBC4-1FE0-4CBB-B5EB-D037FD9DE92B}" type="slidenum">
              <a:rPr lang="en-US" altLang="ko-KR" smtClean="0"/>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471812E-15C2-49E7-AB43-70FA766C1286}" type="slidenum">
              <a:rPr lang="en-US" altLang="ko-KR" smtClean="0"/>
              <a:pPr>
                <a:defRPr/>
              </a:pPr>
              <a:t>‹#›</a:t>
            </a:fld>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A887CF3-2B6E-4B3B-A81B-5DC29AD6E066}" type="slidenum">
              <a:rPr lang="en-US" altLang="ko-KR" smtClean="0"/>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148F649-E269-4669-99F6-60445BA8F96E}" type="slidenum">
              <a:rPr lang="en-US" altLang="ko-KR" smtClean="0"/>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1"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chtarget.com/searchnetworking/definition/network-monito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earchsecurity.techtarget.com/definition/encryp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utorialspoint.com/wireless_security/wireless_security_tools.htm" TargetMode="External"/><Relationship Id="rId2" Type="http://schemas.openxmlformats.org/officeDocument/2006/relationships/hyperlink" Target="https://searchcio.techtarget.com/definition/security-aud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LM</a:t>
            </a:r>
            <a:r>
              <a:rPr lang="en-US" altLang="zh-CN" dirty="0"/>
              <a:t>8</a:t>
            </a:r>
            <a:r>
              <a:rPr lang="en-US" dirty="0"/>
              <a:t>. Wireless Security Audit</a:t>
            </a:r>
          </a:p>
        </p:txBody>
      </p:sp>
      <p:sp>
        <p:nvSpPr>
          <p:cNvPr id="3" name="Subtitle 2"/>
          <p:cNvSpPr>
            <a:spLocks noGrp="1"/>
          </p:cNvSpPr>
          <p:nvPr>
            <p:ph type="subTitle" idx="1"/>
          </p:nvPr>
        </p:nvSpPr>
        <p:spPr>
          <a:xfrm>
            <a:off x="685800" y="4572000"/>
            <a:ext cx="7391400" cy="1381125"/>
          </a:xfrm>
        </p:spPr>
        <p:txBody>
          <a:bodyPr>
            <a:normAutofit/>
          </a:bodyPr>
          <a:lstStyle/>
          <a:p>
            <a:pPr algn="ctr"/>
            <a:endParaRPr lang="en-US" sz="2900" dirty="0"/>
          </a:p>
          <a:p>
            <a:pPr algn="ctr"/>
            <a:r>
              <a:rPr lang="en-US" sz="2900" dirty="0"/>
              <a:t>Dr. Liang Zhao</a:t>
            </a:r>
          </a:p>
          <a:p>
            <a:pPr algn="ctr"/>
            <a:endParaRPr lang="en-US" dirty="0"/>
          </a:p>
          <a:p>
            <a:pPr algn="ctr"/>
            <a:endParaRPr lang="en-US" dirty="0"/>
          </a:p>
        </p:txBody>
      </p:sp>
      <p:pic>
        <p:nvPicPr>
          <p:cNvPr id="4" name="Picture 5" descr="j023633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429000"/>
            <a:ext cx="11525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99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EF950-513D-0340-8542-50BEA3935DB2}"/>
              </a:ext>
            </a:extLst>
          </p:cNvPr>
          <p:cNvSpPr>
            <a:spLocks noGrp="1"/>
          </p:cNvSpPr>
          <p:nvPr>
            <p:ph type="title"/>
          </p:nvPr>
        </p:nvSpPr>
        <p:spPr/>
        <p:txBody>
          <a:bodyPr>
            <a:normAutofit fontScale="90000"/>
          </a:bodyPr>
          <a:lstStyle/>
          <a:p>
            <a:r>
              <a:rPr lang="en-US" dirty="0"/>
              <a:t>When is a security audit needed?</a:t>
            </a:r>
          </a:p>
        </p:txBody>
      </p:sp>
      <p:sp>
        <p:nvSpPr>
          <p:cNvPr id="3" name="Content Placeholder 2">
            <a:extLst>
              <a:ext uri="{FF2B5EF4-FFF2-40B4-BE49-F238E27FC236}">
                <a16:creationId xmlns:a16="http://schemas.microsoft.com/office/drawing/2014/main" id="{466F2F97-5420-8445-BE56-8CB8D674400F}"/>
              </a:ext>
            </a:extLst>
          </p:cNvPr>
          <p:cNvSpPr>
            <a:spLocks noGrp="1"/>
          </p:cNvSpPr>
          <p:nvPr>
            <p:ph idx="1"/>
          </p:nvPr>
        </p:nvSpPr>
        <p:spPr/>
        <p:txBody>
          <a:bodyPr>
            <a:normAutofit/>
          </a:bodyPr>
          <a:lstStyle/>
          <a:p>
            <a:r>
              <a:rPr lang="en-US" dirty="0"/>
              <a:t>Different departments may have different audit schedules, depending on the systems, applications and data they use.</a:t>
            </a:r>
            <a:endParaRPr lang="en-US" sz="2000" dirty="0"/>
          </a:p>
          <a:p>
            <a:r>
              <a:rPr lang="en-US" dirty="0"/>
              <a:t>Quarterly or monthly audits may be more than most organizations have the time or resources for, however. The determining factors in how often an organization chooses to do security audits depends on the complexity of the systems used and the type and importance of the data in that system.</a:t>
            </a:r>
          </a:p>
        </p:txBody>
      </p:sp>
      <p:sp>
        <p:nvSpPr>
          <p:cNvPr id="4" name="Slide Number Placeholder 3">
            <a:extLst>
              <a:ext uri="{FF2B5EF4-FFF2-40B4-BE49-F238E27FC236}">
                <a16:creationId xmlns:a16="http://schemas.microsoft.com/office/drawing/2014/main" id="{8F433BBF-5233-B746-A5AD-0F4B64CF2355}"/>
              </a:ext>
            </a:extLst>
          </p:cNvPr>
          <p:cNvSpPr>
            <a:spLocks noGrp="1"/>
          </p:cNvSpPr>
          <p:nvPr>
            <p:ph type="sldNum" sz="quarter" idx="12"/>
          </p:nvPr>
        </p:nvSpPr>
        <p:spPr/>
        <p:txBody>
          <a:bodyPr/>
          <a:lstStyle/>
          <a:p>
            <a:fld id="{59DE6EB8-52AB-45EA-A660-3E1EBFA72987}" type="slidenum">
              <a:rPr lang="en-US" smtClean="0"/>
              <a:t>10</a:t>
            </a:fld>
            <a:endParaRPr lang="en-US"/>
          </a:p>
        </p:txBody>
      </p:sp>
    </p:spTree>
    <p:extLst>
      <p:ext uri="{BB962C8B-B14F-4D97-AF65-F5344CB8AC3E}">
        <p14:creationId xmlns:p14="http://schemas.microsoft.com/office/powerpoint/2010/main" val="3529855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34C2-8F63-2B4B-9891-DCDF2FA05420}"/>
              </a:ext>
            </a:extLst>
          </p:cNvPr>
          <p:cNvSpPr>
            <a:spLocks noGrp="1"/>
          </p:cNvSpPr>
          <p:nvPr>
            <p:ph type="title"/>
          </p:nvPr>
        </p:nvSpPr>
        <p:spPr/>
        <p:txBody>
          <a:bodyPr>
            <a:normAutofit fontScale="90000"/>
          </a:bodyPr>
          <a:lstStyle/>
          <a:p>
            <a:r>
              <a:rPr lang="en-US" dirty="0"/>
              <a:t>When is a security audit needed?</a:t>
            </a:r>
          </a:p>
        </p:txBody>
      </p:sp>
      <p:sp>
        <p:nvSpPr>
          <p:cNvPr id="3" name="Content Placeholder 2">
            <a:extLst>
              <a:ext uri="{FF2B5EF4-FFF2-40B4-BE49-F238E27FC236}">
                <a16:creationId xmlns:a16="http://schemas.microsoft.com/office/drawing/2014/main" id="{684AE01D-2A87-EA48-A7D6-1E2435AD316F}"/>
              </a:ext>
            </a:extLst>
          </p:cNvPr>
          <p:cNvSpPr>
            <a:spLocks noGrp="1"/>
          </p:cNvSpPr>
          <p:nvPr>
            <p:ph idx="1"/>
          </p:nvPr>
        </p:nvSpPr>
        <p:spPr/>
        <p:txBody>
          <a:bodyPr>
            <a:normAutofit lnSpcReduction="10000"/>
          </a:bodyPr>
          <a:lstStyle/>
          <a:p>
            <a:r>
              <a:rPr lang="en-US" dirty="0"/>
              <a:t>An organization should conduct a special security audit after a data breach, system upgrade or data migration, or when changes to compliance laws occur, when a new system has been implemented or when the business grows by more than a defined amount of users. </a:t>
            </a:r>
          </a:p>
          <a:p>
            <a:r>
              <a:rPr lang="en-US" dirty="0"/>
              <a:t>These one-time audits may focus on a specific area where the event may have opened security vulnerabilities. For example, if a data breach just occurred, an audit of the affected systems can help determine what went wrong.</a:t>
            </a:r>
            <a:endParaRPr lang="en-US" sz="1800" dirty="0"/>
          </a:p>
          <a:p>
            <a:endParaRPr lang="en-US" dirty="0"/>
          </a:p>
        </p:txBody>
      </p:sp>
      <p:sp>
        <p:nvSpPr>
          <p:cNvPr id="4" name="Slide Number Placeholder 3">
            <a:extLst>
              <a:ext uri="{FF2B5EF4-FFF2-40B4-BE49-F238E27FC236}">
                <a16:creationId xmlns:a16="http://schemas.microsoft.com/office/drawing/2014/main" id="{A8291343-F46D-4248-8E22-7A01AF959A72}"/>
              </a:ext>
            </a:extLst>
          </p:cNvPr>
          <p:cNvSpPr>
            <a:spLocks noGrp="1"/>
          </p:cNvSpPr>
          <p:nvPr>
            <p:ph type="sldNum" sz="quarter" idx="12"/>
          </p:nvPr>
        </p:nvSpPr>
        <p:spPr/>
        <p:txBody>
          <a:bodyPr/>
          <a:lstStyle/>
          <a:p>
            <a:fld id="{59DE6EB8-52AB-45EA-A660-3E1EBFA72987}" type="slidenum">
              <a:rPr lang="en-US" smtClean="0"/>
              <a:t>11</a:t>
            </a:fld>
            <a:endParaRPr lang="en-US"/>
          </a:p>
        </p:txBody>
      </p:sp>
    </p:spTree>
    <p:extLst>
      <p:ext uri="{BB962C8B-B14F-4D97-AF65-F5344CB8AC3E}">
        <p14:creationId xmlns:p14="http://schemas.microsoft.com/office/powerpoint/2010/main" val="3485108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34C2-8F63-2B4B-9891-DCDF2FA05420}"/>
              </a:ext>
            </a:extLst>
          </p:cNvPr>
          <p:cNvSpPr>
            <a:spLocks noGrp="1"/>
          </p:cNvSpPr>
          <p:nvPr>
            <p:ph type="title"/>
          </p:nvPr>
        </p:nvSpPr>
        <p:spPr/>
        <p:txBody>
          <a:bodyPr>
            <a:normAutofit/>
          </a:bodyPr>
          <a:lstStyle/>
          <a:p>
            <a:r>
              <a:rPr lang="en-US" dirty="0"/>
              <a:t>Types of security audits</a:t>
            </a:r>
          </a:p>
        </p:txBody>
      </p:sp>
      <p:sp>
        <p:nvSpPr>
          <p:cNvPr id="3" name="Content Placeholder 2">
            <a:extLst>
              <a:ext uri="{FF2B5EF4-FFF2-40B4-BE49-F238E27FC236}">
                <a16:creationId xmlns:a16="http://schemas.microsoft.com/office/drawing/2014/main" id="{684AE01D-2A87-EA48-A7D6-1E2435AD316F}"/>
              </a:ext>
            </a:extLst>
          </p:cNvPr>
          <p:cNvSpPr>
            <a:spLocks noGrp="1"/>
          </p:cNvSpPr>
          <p:nvPr>
            <p:ph idx="1"/>
          </p:nvPr>
        </p:nvSpPr>
        <p:spPr/>
        <p:txBody>
          <a:bodyPr>
            <a:normAutofit/>
          </a:bodyPr>
          <a:lstStyle/>
          <a:p>
            <a:r>
              <a:rPr lang="en-US" b="1" dirty="0"/>
              <a:t>Internal audits. </a:t>
            </a:r>
            <a:r>
              <a:rPr lang="en-US" dirty="0"/>
              <a:t>In these audits, a business uses its own resources and internal audit department. Internal audits are used when an organization wants to validate business systems for policy and procedure compliance.</a:t>
            </a:r>
          </a:p>
          <a:p>
            <a:r>
              <a:rPr lang="en-US" b="1" dirty="0"/>
              <a:t>External audits.</a:t>
            </a:r>
            <a:r>
              <a:rPr lang="en-US" dirty="0"/>
              <a:t> With these audits, an outside organization is brought in to conduct an audit. External audits are also conducted when an organization needs to confirm it is conforming to industry standards or government regulations.</a:t>
            </a:r>
          </a:p>
          <a:p>
            <a:endParaRPr lang="en-US" dirty="0"/>
          </a:p>
        </p:txBody>
      </p:sp>
      <p:sp>
        <p:nvSpPr>
          <p:cNvPr id="4" name="Slide Number Placeholder 3">
            <a:extLst>
              <a:ext uri="{FF2B5EF4-FFF2-40B4-BE49-F238E27FC236}">
                <a16:creationId xmlns:a16="http://schemas.microsoft.com/office/drawing/2014/main" id="{A8291343-F46D-4248-8E22-7A01AF959A72}"/>
              </a:ext>
            </a:extLst>
          </p:cNvPr>
          <p:cNvSpPr>
            <a:spLocks noGrp="1"/>
          </p:cNvSpPr>
          <p:nvPr>
            <p:ph type="sldNum" sz="quarter" idx="12"/>
          </p:nvPr>
        </p:nvSpPr>
        <p:spPr/>
        <p:txBody>
          <a:bodyPr/>
          <a:lstStyle/>
          <a:p>
            <a:fld id="{59DE6EB8-52AB-45EA-A660-3E1EBFA72987}" type="slidenum">
              <a:rPr lang="en-US" smtClean="0"/>
              <a:t>12</a:t>
            </a:fld>
            <a:endParaRPr lang="en-US"/>
          </a:p>
        </p:txBody>
      </p:sp>
    </p:spTree>
    <p:extLst>
      <p:ext uri="{BB962C8B-B14F-4D97-AF65-F5344CB8AC3E}">
        <p14:creationId xmlns:p14="http://schemas.microsoft.com/office/powerpoint/2010/main" val="1282691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2DD1-7296-4847-8499-3FCFDB18127A}"/>
              </a:ext>
            </a:extLst>
          </p:cNvPr>
          <p:cNvSpPr>
            <a:spLocks noGrp="1"/>
          </p:cNvSpPr>
          <p:nvPr>
            <p:ph type="title"/>
          </p:nvPr>
        </p:nvSpPr>
        <p:spPr/>
        <p:txBody>
          <a:bodyPr>
            <a:normAutofit fontScale="90000"/>
          </a:bodyPr>
          <a:lstStyle/>
          <a:p>
            <a:r>
              <a:rPr lang="en-US" dirty="0"/>
              <a:t>What systems does an audit cover?</a:t>
            </a:r>
          </a:p>
        </p:txBody>
      </p:sp>
      <p:sp>
        <p:nvSpPr>
          <p:cNvPr id="3" name="Content Placeholder 2">
            <a:extLst>
              <a:ext uri="{FF2B5EF4-FFF2-40B4-BE49-F238E27FC236}">
                <a16:creationId xmlns:a16="http://schemas.microsoft.com/office/drawing/2014/main" id="{96AEF8D9-1E87-EB4A-A0E5-02BF982BEC50}"/>
              </a:ext>
            </a:extLst>
          </p:cNvPr>
          <p:cNvSpPr>
            <a:spLocks noGrp="1"/>
          </p:cNvSpPr>
          <p:nvPr>
            <p:ph idx="1"/>
          </p:nvPr>
        </p:nvSpPr>
        <p:spPr/>
        <p:txBody>
          <a:bodyPr>
            <a:normAutofit fontScale="77500" lnSpcReduction="20000"/>
          </a:bodyPr>
          <a:lstStyle/>
          <a:p>
            <a:r>
              <a:rPr lang="en-US" b="1" dirty="0"/>
              <a:t>Network vulnerabilities. </a:t>
            </a:r>
            <a:r>
              <a:rPr lang="en-US" dirty="0"/>
              <a:t>Auditors look for weaknesses in any network component that an attacker could exploit to access systems or information or cause damage. Information as it travels between two points is particularly vulnerable. </a:t>
            </a:r>
          </a:p>
          <a:p>
            <a:pPr lvl="1"/>
            <a:r>
              <a:rPr lang="en-US" dirty="0"/>
              <a:t>Security audits and regular </a:t>
            </a:r>
            <a:r>
              <a:rPr lang="en-US" dirty="0">
                <a:hlinkClick r:id="rId2">
                  <a:extLst>
                    <a:ext uri="{A12FA001-AC4F-418D-AE19-62706E023703}">
                      <ahyp:hlinkClr xmlns:ahyp="http://schemas.microsoft.com/office/drawing/2018/hyperlinkcolor" val="tx"/>
                    </a:ext>
                  </a:extLst>
                </a:hlinkClick>
              </a:rPr>
              <a:t>network monitoring</a:t>
            </a:r>
            <a:r>
              <a:rPr lang="en-US" dirty="0"/>
              <a:t> keep track of network traffic, including emails, instant messages, files and other communications. Network availability and access points are also included in this part of the audit.</a:t>
            </a:r>
          </a:p>
          <a:p>
            <a:endParaRPr lang="en-US" dirty="0"/>
          </a:p>
          <a:p>
            <a:r>
              <a:rPr lang="en-US" b="1" dirty="0"/>
              <a:t>Security controls. </a:t>
            </a:r>
            <a:r>
              <a:rPr lang="en-US" dirty="0"/>
              <a:t>With this part of the audit, the auditor looks at how effective a company's security controls are. That includes evaluating how well an organization has implemented the policies and procedures it has established to safeguard its information and systems. </a:t>
            </a:r>
          </a:p>
          <a:p>
            <a:pPr lvl="1"/>
            <a:r>
              <a:rPr lang="en-US" dirty="0"/>
              <a:t>For example, an auditor may check to see if the company retains administrative control over its mobile devices. The auditor tests the company's controls to make sure they are effective and that the company is following its own policies and procedures.</a:t>
            </a:r>
          </a:p>
        </p:txBody>
      </p:sp>
      <p:sp>
        <p:nvSpPr>
          <p:cNvPr id="4" name="Slide Number Placeholder 3">
            <a:extLst>
              <a:ext uri="{FF2B5EF4-FFF2-40B4-BE49-F238E27FC236}">
                <a16:creationId xmlns:a16="http://schemas.microsoft.com/office/drawing/2014/main" id="{76C1A6C9-B6C8-5547-9217-82C2599C2138}"/>
              </a:ext>
            </a:extLst>
          </p:cNvPr>
          <p:cNvSpPr>
            <a:spLocks noGrp="1"/>
          </p:cNvSpPr>
          <p:nvPr>
            <p:ph type="sldNum" sz="quarter" idx="12"/>
          </p:nvPr>
        </p:nvSpPr>
        <p:spPr/>
        <p:txBody>
          <a:bodyPr/>
          <a:lstStyle/>
          <a:p>
            <a:fld id="{59DE6EB8-52AB-45EA-A660-3E1EBFA72987}" type="slidenum">
              <a:rPr lang="en-US" smtClean="0"/>
              <a:t>13</a:t>
            </a:fld>
            <a:endParaRPr lang="en-US"/>
          </a:p>
        </p:txBody>
      </p:sp>
    </p:spTree>
    <p:extLst>
      <p:ext uri="{BB962C8B-B14F-4D97-AF65-F5344CB8AC3E}">
        <p14:creationId xmlns:p14="http://schemas.microsoft.com/office/powerpoint/2010/main" val="96128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2DD1-7296-4847-8499-3FCFDB18127A}"/>
              </a:ext>
            </a:extLst>
          </p:cNvPr>
          <p:cNvSpPr>
            <a:spLocks noGrp="1"/>
          </p:cNvSpPr>
          <p:nvPr>
            <p:ph type="title"/>
          </p:nvPr>
        </p:nvSpPr>
        <p:spPr/>
        <p:txBody>
          <a:bodyPr>
            <a:normAutofit fontScale="90000"/>
          </a:bodyPr>
          <a:lstStyle/>
          <a:p>
            <a:r>
              <a:rPr lang="en-US" dirty="0"/>
              <a:t>What systems does an audit cover?</a:t>
            </a:r>
          </a:p>
        </p:txBody>
      </p:sp>
      <p:sp>
        <p:nvSpPr>
          <p:cNvPr id="3" name="Content Placeholder 2">
            <a:extLst>
              <a:ext uri="{FF2B5EF4-FFF2-40B4-BE49-F238E27FC236}">
                <a16:creationId xmlns:a16="http://schemas.microsoft.com/office/drawing/2014/main" id="{96AEF8D9-1E87-EB4A-A0E5-02BF982BEC50}"/>
              </a:ext>
            </a:extLst>
          </p:cNvPr>
          <p:cNvSpPr>
            <a:spLocks noGrp="1"/>
          </p:cNvSpPr>
          <p:nvPr>
            <p:ph idx="1"/>
          </p:nvPr>
        </p:nvSpPr>
        <p:spPr/>
        <p:txBody>
          <a:bodyPr>
            <a:noAutofit/>
          </a:bodyPr>
          <a:lstStyle/>
          <a:p>
            <a:r>
              <a:rPr lang="en-US" sz="2000" b="1" dirty="0">
                <a:hlinkClick r:id="rId2">
                  <a:extLst>
                    <a:ext uri="{A12FA001-AC4F-418D-AE19-62706E023703}">
                      <ahyp:hlinkClr xmlns:ahyp="http://schemas.microsoft.com/office/drawing/2018/hyperlinkcolor" val="tx"/>
                    </a:ext>
                  </a:extLst>
                </a:hlinkClick>
              </a:rPr>
              <a:t>Encryption</a:t>
            </a:r>
            <a:r>
              <a:rPr lang="en-US" sz="2000" b="1" dirty="0"/>
              <a:t>. </a:t>
            </a:r>
            <a:r>
              <a:rPr lang="en-US" sz="2000" dirty="0"/>
              <a:t>This part of the audit verifies that an organization has controls in place to manage data encryption processes.</a:t>
            </a:r>
          </a:p>
          <a:p>
            <a:r>
              <a:rPr lang="en-US" sz="2000" b="1" dirty="0"/>
              <a:t>Software systems.</a:t>
            </a:r>
            <a:r>
              <a:rPr lang="en-US" sz="2000" dirty="0"/>
              <a:t> Here, software systems are examined to ensure they are working properly and providing accurate information. They are also checked to ensure controls are in place to prevent unauthorized users from gaining access to private data. The areas examined include data processing, software development and computer systems.</a:t>
            </a:r>
          </a:p>
          <a:p>
            <a:r>
              <a:rPr lang="en-US" sz="2000" b="1" dirty="0"/>
              <a:t>Architecture management capabilities. </a:t>
            </a:r>
            <a:r>
              <a:rPr lang="en-US" sz="2000" dirty="0"/>
              <a:t>Auditors verify that IT management has organizational structures and procedures in place to create an efficient and controlled environment to process information.</a:t>
            </a:r>
          </a:p>
        </p:txBody>
      </p:sp>
      <p:sp>
        <p:nvSpPr>
          <p:cNvPr id="4" name="Slide Number Placeholder 3">
            <a:extLst>
              <a:ext uri="{FF2B5EF4-FFF2-40B4-BE49-F238E27FC236}">
                <a16:creationId xmlns:a16="http://schemas.microsoft.com/office/drawing/2014/main" id="{76C1A6C9-B6C8-5547-9217-82C2599C2138}"/>
              </a:ext>
            </a:extLst>
          </p:cNvPr>
          <p:cNvSpPr>
            <a:spLocks noGrp="1"/>
          </p:cNvSpPr>
          <p:nvPr>
            <p:ph type="sldNum" sz="quarter" idx="12"/>
          </p:nvPr>
        </p:nvSpPr>
        <p:spPr/>
        <p:txBody>
          <a:bodyPr/>
          <a:lstStyle/>
          <a:p>
            <a:fld id="{59DE6EB8-52AB-45EA-A660-3E1EBFA72987}" type="slidenum">
              <a:rPr lang="en-US" smtClean="0"/>
              <a:t>14</a:t>
            </a:fld>
            <a:endParaRPr lang="en-US"/>
          </a:p>
        </p:txBody>
      </p:sp>
    </p:spTree>
    <p:extLst>
      <p:ext uri="{BB962C8B-B14F-4D97-AF65-F5344CB8AC3E}">
        <p14:creationId xmlns:p14="http://schemas.microsoft.com/office/powerpoint/2010/main" val="1722746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2DD1-7296-4847-8499-3FCFDB18127A}"/>
              </a:ext>
            </a:extLst>
          </p:cNvPr>
          <p:cNvSpPr>
            <a:spLocks noGrp="1"/>
          </p:cNvSpPr>
          <p:nvPr>
            <p:ph type="title"/>
          </p:nvPr>
        </p:nvSpPr>
        <p:spPr/>
        <p:txBody>
          <a:bodyPr>
            <a:normAutofit fontScale="90000"/>
          </a:bodyPr>
          <a:lstStyle/>
          <a:p>
            <a:r>
              <a:rPr lang="en-US" dirty="0"/>
              <a:t>What systems does an audit cover?</a:t>
            </a:r>
          </a:p>
        </p:txBody>
      </p:sp>
      <p:sp>
        <p:nvSpPr>
          <p:cNvPr id="3" name="Content Placeholder 2">
            <a:extLst>
              <a:ext uri="{FF2B5EF4-FFF2-40B4-BE49-F238E27FC236}">
                <a16:creationId xmlns:a16="http://schemas.microsoft.com/office/drawing/2014/main" id="{96AEF8D9-1E87-EB4A-A0E5-02BF982BEC50}"/>
              </a:ext>
            </a:extLst>
          </p:cNvPr>
          <p:cNvSpPr>
            <a:spLocks noGrp="1"/>
          </p:cNvSpPr>
          <p:nvPr>
            <p:ph idx="1"/>
          </p:nvPr>
        </p:nvSpPr>
        <p:spPr/>
        <p:txBody>
          <a:bodyPr>
            <a:noAutofit/>
          </a:bodyPr>
          <a:lstStyle/>
          <a:p>
            <a:r>
              <a:rPr lang="en-US" b="1" dirty="0"/>
              <a:t>Telecommunications controls.</a:t>
            </a:r>
            <a:r>
              <a:rPr lang="en-US" dirty="0"/>
              <a:t> Auditors check that telecommunications controls are working on both client and server sides, as well as on the network that connects them.</a:t>
            </a:r>
          </a:p>
          <a:p>
            <a:r>
              <a:rPr lang="en-US" b="1" dirty="0"/>
              <a:t>Systems development audit.</a:t>
            </a:r>
            <a:r>
              <a:rPr lang="en-US" dirty="0"/>
              <a:t> Audits covering this area verify that any systems under development meet security objectives set by the organization. This part of the audit is also done to ensure that systems under development are following set standards.</a:t>
            </a:r>
          </a:p>
          <a:p>
            <a:r>
              <a:rPr lang="en-US" b="1" dirty="0"/>
              <a:t>Information processing.</a:t>
            </a:r>
            <a:r>
              <a:rPr lang="en-US" dirty="0"/>
              <a:t> These audits verify that data processing security measures are in place.</a:t>
            </a:r>
          </a:p>
          <a:p>
            <a:pPr marL="0" indent="0">
              <a:buNone/>
            </a:pPr>
            <a:endParaRPr lang="en-US" sz="2000" dirty="0"/>
          </a:p>
        </p:txBody>
      </p:sp>
      <p:sp>
        <p:nvSpPr>
          <p:cNvPr id="4" name="Slide Number Placeholder 3">
            <a:extLst>
              <a:ext uri="{FF2B5EF4-FFF2-40B4-BE49-F238E27FC236}">
                <a16:creationId xmlns:a16="http://schemas.microsoft.com/office/drawing/2014/main" id="{76C1A6C9-B6C8-5547-9217-82C2599C2138}"/>
              </a:ext>
            </a:extLst>
          </p:cNvPr>
          <p:cNvSpPr>
            <a:spLocks noGrp="1"/>
          </p:cNvSpPr>
          <p:nvPr>
            <p:ph type="sldNum" sz="quarter" idx="12"/>
          </p:nvPr>
        </p:nvSpPr>
        <p:spPr/>
        <p:txBody>
          <a:bodyPr/>
          <a:lstStyle/>
          <a:p>
            <a:fld id="{59DE6EB8-52AB-45EA-A660-3E1EBFA72987}" type="slidenum">
              <a:rPr lang="en-US" smtClean="0"/>
              <a:t>15</a:t>
            </a:fld>
            <a:endParaRPr lang="en-US"/>
          </a:p>
        </p:txBody>
      </p:sp>
    </p:spTree>
    <p:extLst>
      <p:ext uri="{BB962C8B-B14F-4D97-AF65-F5344CB8AC3E}">
        <p14:creationId xmlns:p14="http://schemas.microsoft.com/office/powerpoint/2010/main" val="279040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0107-6E92-BA45-B198-58A8C9A633AD}"/>
              </a:ext>
            </a:extLst>
          </p:cNvPr>
          <p:cNvSpPr>
            <a:spLocks noGrp="1"/>
          </p:cNvSpPr>
          <p:nvPr>
            <p:ph type="title"/>
          </p:nvPr>
        </p:nvSpPr>
        <p:spPr/>
        <p:txBody>
          <a:bodyPr>
            <a:normAutofit fontScale="90000"/>
          </a:bodyPr>
          <a:lstStyle/>
          <a:p>
            <a:r>
              <a:rPr lang="en-US" b="1" dirty="0"/>
              <a:t>Steps involved in a security audit</a:t>
            </a:r>
          </a:p>
        </p:txBody>
      </p:sp>
      <p:sp>
        <p:nvSpPr>
          <p:cNvPr id="3" name="Content Placeholder 2">
            <a:extLst>
              <a:ext uri="{FF2B5EF4-FFF2-40B4-BE49-F238E27FC236}">
                <a16:creationId xmlns:a16="http://schemas.microsoft.com/office/drawing/2014/main" id="{21507F02-4AE5-3E45-A9C5-6723B1243950}"/>
              </a:ext>
            </a:extLst>
          </p:cNvPr>
          <p:cNvSpPr>
            <a:spLocks noGrp="1"/>
          </p:cNvSpPr>
          <p:nvPr>
            <p:ph idx="1"/>
          </p:nvPr>
        </p:nvSpPr>
        <p:spPr/>
        <p:txBody>
          <a:bodyPr>
            <a:normAutofit fontScale="85000" lnSpcReduction="20000"/>
          </a:bodyPr>
          <a:lstStyle/>
          <a:p>
            <a:r>
              <a:rPr lang="en-US" b="1" dirty="0"/>
              <a:t>Agree on goals. </a:t>
            </a:r>
            <a:r>
              <a:rPr lang="en-US" dirty="0"/>
              <a:t>Include all stakeholders in discussions of what should be achieved with the audit.</a:t>
            </a:r>
          </a:p>
          <a:p>
            <a:r>
              <a:rPr lang="en-US" b="1" dirty="0"/>
              <a:t>Define the scope of the audit.</a:t>
            </a:r>
            <a:r>
              <a:rPr lang="en-US" dirty="0"/>
              <a:t> List all assets to be audited, including computer equipment, internal documentation and processed data.</a:t>
            </a:r>
          </a:p>
          <a:p>
            <a:r>
              <a:rPr lang="en-US" b="1" dirty="0"/>
              <a:t>Conduct the audit and identify threats.</a:t>
            </a:r>
            <a:r>
              <a:rPr lang="en-US" dirty="0"/>
              <a:t> List potential threats related to each Threats can include the loss of data, equipment or records through natural disasters, malware or unauthorized users.</a:t>
            </a:r>
          </a:p>
          <a:p>
            <a:r>
              <a:rPr lang="en-US" b="1" dirty="0"/>
              <a:t>Evaluate security and risks.</a:t>
            </a:r>
            <a:r>
              <a:rPr lang="en-US" dirty="0"/>
              <a:t> Assess the risk of each of the identified threats happening, and how well the organization can defend against them.</a:t>
            </a:r>
          </a:p>
          <a:p>
            <a:r>
              <a:rPr lang="en-US" b="1" dirty="0"/>
              <a:t>Determine the needed controls.</a:t>
            </a:r>
            <a:r>
              <a:rPr lang="en-US" dirty="0"/>
              <a:t> Identify what security measures must be implemented or improved to minimize risks.</a:t>
            </a:r>
          </a:p>
          <a:p>
            <a:endParaRPr lang="en-US" dirty="0"/>
          </a:p>
        </p:txBody>
      </p:sp>
      <p:sp>
        <p:nvSpPr>
          <p:cNvPr id="4" name="Slide Number Placeholder 3">
            <a:extLst>
              <a:ext uri="{FF2B5EF4-FFF2-40B4-BE49-F238E27FC236}">
                <a16:creationId xmlns:a16="http://schemas.microsoft.com/office/drawing/2014/main" id="{5A63A25F-E832-F644-B4F2-6AE04921C2F2}"/>
              </a:ext>
            </a:extLst>
          </p:cNvPr>
          <p:cNvSpPr>
            <a:spLocks noGrp="1"/>
          </p:cNvSpPr>
          <p:nvPr>
            <p:ph type="sldNum" sz="quarter" idx="12"/>
          </p:nvPr>
        </p:nvSpPr>
        <p:spPr/>
        <p:txBody>
          <a:bodyPr/>
          <a:lstStyle/>
          <a:p>
            <a:fld id="{59DE6EB8-52AB-45EA-A660-3E1EBFA72987}" type="slidenum">
              <a:rPr lang="en-US" smtClean="0"/>
              <a:t>16</a:t>
            </a:fld>
            <a:endParaRPr lang="en-US"/>
          </a:p>
        </p:txBody>
      </p:sp>
    </p:spTree>
    <p:extLst>
      <p:ext uri="{BB962C8B-B14F-4D97-AF65-F5344CB8AC3E}">
        <p14:creationId xmlns:p14="http://schemas.microsoft.com/office/powerpoint/2010/main" val="2618535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normAutofit/>
          </a:bodyPr>
          <a:lstStyle/>
          <a:p>
            <a:r>
              <a:rPr lang="en-US" dirty="0">
                <a:hlinkClick r:id="rId2"/>
              </a:rPr>
              <a:t>https://searchcio.techtarget.com/definition/security-audit</a:t>
            </a:r>
            <a:endParaRPr lang="en-US" dirty="0"/>
          </a:p>
          <a:p>
            <a:r>
              <a:rPr lang="en-US" dirty="0">
                <a:hlinkClick r:id="rId3"/>
              </a:rPr>
              <a:t>https://www.tutorialspoint.com/wireless_security/wireless_security_tools.htm</a:t>
            </a:r>
            <a:endParaRPr lang="en-US"/>
          </a:p>
          <a:p>
            <a:endParaRPr lang="en-US" dirty="0"/>
          </a:p>
          <a:p>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t>17</a:t>
            </a:fld>
            <a:endParaRPr lang="en-US"/>
          </a:p>
        </p:txBody>
      </p:sp>
    </p:spTree>
    <p:extLst>
      <p:ext uri="{BB962C8B-B14F-4D97-AF65-F5344CB8AC3E}">
        <p14:creationId xmlns:p14="http://schemas.microsoft.com/office/powerpoint/2010/main" val="236829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Road Map</a:t>
            </a:r>
          </a:p>
        </p:txBody>
      </p:sp>
      <p:pic>
        <p:nvPicPr>
          <p:cNvPr id="14340" name="Picture 8" descr="j030343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03470" y="688848"/>
            <a:ext cx="1713274" cy="122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9DE6EB8-52AB-45EA-A660-3E1EBFA72987}" type="slidenum">
              <a:rPr lang="en-US" smtClean="0"/>
              <a:t>2</a:t>
            </a:fld>
            <a:endParaRPr lang="en-US"/>
          </a:p>
        </p:txBody>
      </p:sp>
      <p:sp>
        <p:nvSpPr>
          <p:cNvPr id="36" name="Rectangle 35"/>
          <p:cNvSpPr/>
          <p:nvPr/>
        </p:nvSpPr>
        <p:spPr>
          <a:xfrm>
            <a:off x="380999" y="2362200"/>
            <a:ext cx="1733241" cy="54254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Introduction</a:t>
            </a:r>
          </a:p>
        </p:txBody>
      </p:sp>
      <p:sp>
        <p:nvSpPr>
          <p:cNvPr id="38" name="Rectangle 37"/>
          <p:cNvSpPr/>
          <p:nvPr/>
        </p:nvSpPr>
        <p:spPr>
          <a:xfrm>
            <a:off x="6997517" y="2362200"/>
            <a:ext cx="1841684"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Security Auditing &amp; Risk Analysis</a:t>
            </a:r>
          </a:p>
        </p:txBody>
      </p:sp>
      <p:sp>
        <p:nvSpPr>
          <p:cNvPr id="40" name="Rectangle 39"/>
          <p:cNvSpPr/>
          <p:nvPr/>
        </p:nvSpPr>
        <p:spPr>
          <a:xfrm>
            <a:off x="381000" y="3214038"/>
            <a:ext cx="1733241" cy="53339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400" dirty="0">
                <a:solidFill>
                  <a:schemeClr val="tx2"/>
                </a:solidFill>
              </a:rPr>
              <a:t>Evolution of Wireless Network</a:t>
            </a:r>
          </a:p>
        </p:txBody>
      </p:sp>
      <p:cxnSp>
        <p:nvCxnSpPr>
          <p:cNvPr id="48" name="Straight Connector 47"/>
          <p:cNvCxnSpPr/>
          <p:nvPr/>
        </p:nvCxnSpPr>
        <p:spPr>
          <a:xfrm>
            <a:off x="1247620" y="2904744"/>
            <a:ext cx="1" cy="309294"/>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477555" y="2371344"/>
            <a:ext cx="1879432"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WLAN</a:t>
            </a:r>
          </a:p>
          <a:p>
            <a:pPr algn="ctr">
              <a:lnSpc>
                <a:spcPct val="90000"/>
              </a:lnSpc>
            </a:pPr>
            <a:r>
              <a:rPr lang="en-US" sz="1600" dirty="0">
                <a:solidFill>
                  <a:schemeClr val="tx1"/>
                </a:solidFill>
              </a:rPr>
              <a:t>Security</a:t>
            </a:r>
          </a:p>
        </p:txBody>
      </p:sp>
      <p:sp>
        <p:nvSpPr>
          <p:cNvPr id="51" name="Rectangle 50"/>
          <p:cNvSpPr/>
          <p:nvPr/>
        </p:nvSpPr>
        <p:spPr>
          <a:xfrm>
            <a:off x="2477555" y="3214038"/>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Overview </a:t>
            </a:r>
          </a:p>
        </p:txBody>
      </p:sp>
      <p:sp>
        <p:nvSpPr>
          <p:cNvPr id="52" name="Rectangle 51"/>
          <p:cNvSpPr/>
          <p:nvPr/>
        </p:nvSpPr>
        <p:spPr>
          <a:xfrm>
            <a:off x="2477555" y="4065874"/>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 Threats</a:t>
            </a:r>
          </a:p>
          <a:p>
            <a:pPr algn="ctr"/>
            <a:r>
              <a:rPr lang="en-US" sz="1400" dirty="0">
                <a:solidFill>
                  <a:schemeClr val="tx2"/>
                </a:solidFill>
              </a:rPr>
              <a:t>&amp; Vulnerabilities</a:t>
            </a:r>
          </a:p>
        </p:txBody>
      </p:sp>
      <p:cxnSp>
        <p:nvCxnSpPr>
          <p:cNvPr id="53" name="Straight Connector 52"/>
          <p:cNvCxnSpPr/>
          <p:nvPr/>
        </p:nvCxnSpPr>
        <p:spPr>
          <a:xfrm>
            <a:off x="3417271" y="2904744"/>
            <a:ext cx="0" cy="309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417271" y="3747438"/>
            <a:ext cx="0" cy="318436"/>
          </a:xfrm>
          <a:prstGeom prst="line">
            <a:avLst/>
          </a:prstGeom>
        </p:spPr>
        <p:style>
          <a:lnRef idx="1">
            <a:schemeClr val="accent1"/>
          </a:lnRef>
          <a:fillRef idx="0">
            <a:schemeClr val="accent1"/>
          </a:fillRef>
          <a:effectRef idx="0">
            <a:schemeClr val="accent1"/>
          </a:effectRef>
          <a:fontRef idx="minor">
            <a:schemeClr val="tx1"/>
          </a:fontRef>
        </p:style>
      </p:cxnSp>
      <p:sp>
        <p:nvSpPr>
          <p:cNvPr id="55" name="Right Arrow 54"/>
          <p:cNvSpPr/>
          <p:nvPr/>
        </p:nvSpPr>
        <p:spPr>
          <a:xfrm>
            <a:off x="2176641"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6" name="Right Arrow 55"/>
          <p:cNvSpPr/>
          <p:nvPr/>
        </p:nvSpPr>
        <p:spPr>
          <a:xfrm>
            <a:off x="6662784" y="2552820"/>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7" name="Right Arrow 56"/>
          <p:cNvSpPr/>
          <p:nvPr/>
        </p:nvSpPr>
        <p:spPr>
          <a:xfrm>
            <a:off x="4465017"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8" name="Rectangle 57"/>
          <p:cNvSpPr/>
          <p:nvPr/>
        </p:nvSpPr>
        <p:spPr>
          <a:xfrm>
            <a:off x="380999" y="4065874"/>
            <a:ext cx="1733241" cy="5242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Infor. Security</a:t>
            </a:r>
          </a:p>
          <a:p>
            <a:pPr algn="ctr"/>
            <a:r>
              <a:rPr lang="en-US" sz="1400" dirty="0">
                <a:solidFill>
                  <a:schemeClr val="tx2"/>
                </a:solidFill>
              </a:rPr>
              <a:t>Essentials</a:t>
            </a:r>
          </a:p>
        </p:txBody>
      </p:sp>
      <p:cxnSp>
        <p:nvCxnSpPr>
          <p:cNvPr id="59" name="Straight Connector 58"/>
          <p:cNvCxnSpPr/>
          <p:nvPr/>
        </p:nvCxnSpPr>
        <p:spPr>
          <a:xfrm>
            <a:off x="1237197" y="3744468"/>
            <a:ext cx="10423" cy="312263"/>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2487137" y="4917710"/>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a:t>
            </a:r>
          </a:p>
          <a:p>
            <a:pPr algn="ctr"/>
            <a:r>
              <a:rPr lang="en-US" sz="1400" dirty="0">
                <a:solidFill>
                  <a:schemeClr val="tx2"/>
                </a:solidFill>
              </a:rPr>
              <a:t>Security</a:t>
            </a:r>
          </a:p>
        </p:txBody>
      </p:sp>
      <p:cxnSp>
        <p:nvCxnSpPr>
          <p:cNvPr id="61" name="Straight Connector 60"/>
          <p:cNvCxnSpPr/>
          <p:nvPr/>
        </p:nvCxnSpPr>
        <p:spPr>
          <a:xfrm>
            <a:off x="3426853" y="4590130"/>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487137" y="5728636"/>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Security Tools</a:t>
            </a:r>
          </a:p>
        </p:txBody>
      </p:sp>
      <p:cxnSp>
        <p:nvCxnSpPr>
          <p:cNvPr id="63" name="Straight Connector 62"/>
          <p:cNvCxnSpPr/>
          <p:nvPr/>
        </p:nvCxnSpPr>
        <p:spPr>
          <a:xfrm>
            <a:off x="3409466" y="5401056"/>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4754769" y="2362200"/>
            <a:ext cx="1846863"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Mobile</a:t>
            </a:r>
          </a:p>
          <a:p>
            <a:pPr algn="ctr">
              <a:lnSpc>
                <a:spcPct val="90000"/>
              </a:lnSpc>
            </a:pPr>
            <a:r>
              <a:rPr lang="en-US" sz="1600" dirty="0">
                <a:solidFill>
                  <a:schemeClr val="tx1"/>
                </a:solidFill>
              </a:rPr>
              <a:t>Security</a:t>
            </a:r>
          </a:p>
        </p:txBody>
      </p:sp>
      <p:cxnSp>
        <p:nvCxnSpPr>
          <p:cNvPr id="67" name="Straight Connector 66"/>
          <p:cNvCxnSpPr/>
          <p:nvPr/>
        </p:nvCxnSpPr>
        <p:spPr>
          <a:xfrm>
            <a:off x="5678201" y="2895600"/>
            <a:ext cx="0" cy="315468"/>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3425DA16-3735-E844-8375-DACEB91B8145}"/>
              </a:ext>
            </a:extLst>
          </p:cNvPr>
          <p:cNvSpPr/>
          <p:nvPr/>
        </p:nvSpPr>
        <p:spPr>
          <a:xfrm>
            <a:off x="4754769" y="3211068"/>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Mobile Network</a:t>
            </a:r>
          </a:p>
          <a:p>
            <a:pPr algn="ctr"/>
            <a:r>
              <a:rPr lang="en-US" sz="1400" dirty="0">
                <a:solidFill>
                  <a:schemeClr val="tx2"/>
                </a:solidFill>
              </a:rPr>
              <a:t>Overview</a:t>
            </a:r>
            <a:r>
              <a:rPr lang="zh-CN" altLang="en-US" sz="1400" dirty="0">
                <a:solidFill>
                  <a:schemeClr val="tx2"/>
                </a:solidFill>
              </a:rPr>
              <a:t> </a:t>
            </a:r>
            <a:r>
              <a:rPr lang="en-US" altLang="zh-CN" sz="1400" dirty="0">
                <a:solidFill>
                  <a:schemeClr val="tx2"/>
                </a:solidFill>
              </a:rPr>
              <a:t>(optional)</a:t>
            </a:r>
            <a:endParaRPr lang="en-US" sz="1400" dirty="0">
              <a:solidFill>
                <a:schemeClr val="tx2"/>
              </a:solidFill>
            </a:endParaRPr>
          </a:p>
        </p:txBody>
      </p:sp>
      <p:sp>
        <p:nvSpPr>
          <p:cNvPr id="33" name="Rectangle 32">
            <a:extLst>
              <a:ext uri="{FF2B5EF4-FFF2-40B4-BE49-F238E27FC236}">
                <a16:creationId xmlns:a16="http://schemas.microsoft.com/office/drawing/2014/main" id="{A88D2D92-546F-1F4B-B032-8BAF7DB68087}"/>
              </a:ext>
            </a:extLst>
          </p:cNvPr>
          <p:cNvSpPr/>
          <p:nvPr/>
        </p:nvSpPr>
        <p:spPr>
          <a:xfrm>
            <a:off x="4753633" y="4065874"/>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Cellular Network </a:t>
            </a:r>
          </a:p>
          <a:p>
            <a:pPr algn="ctr"/>
            <a:r>
              <a:rPr lang="en-US" sz="1400" dirty="0">
                <a:solidFill>
                  <a:schemeClr val="tx2"/>
                </a:solidFill>
              </a:rPr>
              <a:t>Security (optional)</a:t>
            </a:r>
          </a:p>
        </p:txBody>
      </p:sp>
      <p:cxnSp>
        <p:nvCxnSpPr>
          <p:cNvPr id="34" name="Straight Connector 33">
            <a:extLst>
              <a:ext uri="{FF2B5EF4-FFF2-40B4-BE49-F238E27FC236}">
                <a16:creationId xmlns:a16="http://schemas.microsoft.com/office/drawing/2014/main" id="{8C9290FC-8939-2D4A-AA55-FD53A18C5CB5}"/>
              </a:ext>
            </a:extLst>
          </p:cNvPr>
          <p:cNvCxnSpPr/>
          <p:nvPr/>
        </p:nvCxnSpPr>
        <p:spPr>
          <a:xfrm flipH="1">
            <a:off x="5677065" y="3738294"/>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7546F46D-41B3-E643-8B46-B019A69FBF65}"/>
              </a:ext>
            </a:extLst>
          </p:cNvPr>
          <p:cNvSpPr/>
          <p:nvPr/>
        </p:nvSpPr>
        <p:spPr>
          <a:xfrm>
            <a:off x="4753633" y="4923101"/>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Security </a:t>
            </a:r>
          </a:p>
          <a:p>
            <a:pPr algn="ctr">
              <a:lnSpc>
                <a:spcPct val="90000"/>
              </a:lnSpc>
              <a:defRPr/>
            </a:pPr>
            <a:r>
              <a:rPr lang="en-US" sz="1400" dirty="0">
                <a:solidFill>
                  <a:schemeClr val="tx2"/>
                </a:solidFill>
              </a:rPr>
              <a:t>Threats</a:t>
            </a:r>
          </a:p>
        </p:txBody>
      </p:sp>
      <p:cxnSp>
        <p:nvCxnSpPr>
          <p:cNvPr id="37" name="Straight Connector 36">
            <a:extLst>
              <a:ext uri="{FF2B5EF4-FFF2-40B4-BE49-F238E27FC236}">
                <a16:creationId xmlns:a16="http://schemas.microsoft.com/office/drawing/2014/main" id="{EDDAEF01-95E0-7A40-9AB7-3A4EB6ACC545}"/>
              </a:ext>
            </a:extLst>
          </p:cNvPr>
          <p:cNvCxnSpPr/>
          <p:nvPr/>
        </p:nvCxnSpPr>
        <p:spPr>
          <a:xfrm>
            <a:off x="5659678" y="4590130"/>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A3F1262-62A0-0643-9756-94568E21F567}"/>
              </a:ext>
            </a:extLst>
          </p:cNvPr>
          <p:cNvCxnSpPr/>
          <p:nvPr/>
        </p:nvCxnSpPr>
        <p:spPr>
          <a:xfrm>
            <a:off x="5659677" y="5400835"/>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2AA12FD2-7D84-5848-9AA1-7D78E8D449DE}"/>
              </a:ext>
            </a:extLst>
          </p:cNvPr>
          <p:cNvSpPr/>
          <p:nvPr/>
        </p:nvSpPr>
        <p:spPr>
          <a:xfrm>
            <a:off x="4736245" y="5739418"/>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Devices </a:t>
            </a:r>
          </a:p>
          <a:p>
            <a:pPr algn="ctr">
              <a:lnSpc>
                <a:spcPct val="90000"/>
              </a:lnSpc>
              <a:defRPr/>
            </a:pPr>
            <a:r>
              <a:rPr lang="en-US" sz="1400" dirty="0">
                <a:solidFill>
                  <a:schemeClr val="tx2"/>
                </a:solidFill>
              </a:rPr>
              <a:t>Security (optional)</a:t>
            </a:r>
          </a:p>
        </p:txBody>
      </p:sp>
      <p:sp>
        <p:nvSpPr>
          <p:cNvPr id="42" name="Rectangle 41">
            <a:extLst>
              <a:ext uri="{FF2B5EF4-FFF2-40B4-BE49-F238E27FC236}">
                <a16:creationId xmlns:a16="http://schemas.microsoft.com/office/drawing/2014/main" id="{9A20773F-E306-1F42-B532-F4602C062D5A}"/>
              </a:ext>
            </a:extLst>
          </p:cNvPr>
          <p:cNvSpPr/>
          <p:nvPr/>
        </p:nvSpPr>
        <p:spPr>
          <a:xfrm>
            <a:off x="7014561" y="3220211"/>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Evolution of Cloud</a:t>
            </a:r>
          </a:p>
        </p:txBody>
      </p:sp>
      <p:sp>
        <p:nvSpPr>
          <p:cNvPr id="43" name="Rectangle 42">
            <a:extLst>
              <a:ext uri="{FF2B5EF4-FFF2-40B4-BE49-F238E27FC236}">
                <a16:creationId xmlns:a16="http://schemas.microsoft.com/office/drawing/2014/main" id="{92D2AC17-BCFE-CD43-81E4-75830A941D59}"/>
              </a:ext>
            </a:extLst>
          </p:cNvPr>
          <p:cNvSpPr/>
          <p:nvPr/>
        </p:nvSpPr>
        <p:spPr>
          <a:xfrm>
            <a:off x="7013425" y="4075017"/>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Confidentiality and Integrity of Cloud</a:t>
            </a:r>
          </a:p>
        </p:txBody>
      </p:sp>
      <p:cxnSp>
        <p:nvCxnSpPr>
          <p:cNvPr id="44" name="Straight Connector 43">
            <a:extLst>
              <a:ext uri="{FF2B5EF4-FFF2-40B4-BE49-F238E27FC236}">
                <a16:creationId xmlns:a16="http://schemas.microsoft.com/office/drawing/2014/main" id="{6DF19433-25E7-ED41-9C04-F53C09575137}"/>
              </a:ext>
            </a:extLst>
          </p:cNvPr>
          <p:cNvCxnSpPr/>
          <p:nvPr/>
        </p:nvCxnSpPr>
        <p:spPr>
          <a:xfrm flipH="1">
            <a:off x="7936857" y="3747437"/>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541B10E-7DDD-244B-A33D-FAE5502F30DF}"/>
              </a:ext>
            </a:extLst>
          </p:cNvPr>
          <p:cNvSpPr/>
          <p:nvPr/>
        </p:nvSpPr>
        <p:spPr>
          <a:xfrm>
            <a:off x="7013425" y="4932244"/>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Cloud Threats &amp; Vulnerabilities</a:t>
            </a:r>
          </a:p>
        </p:txBody>
      </p:sp>
      <p:cxnSp>
        <p:nvCxnSpPr>
          <p:cNvPr id="46" name="Straight Connector 45">
            <a:extLst>
              <a:ext uri="{FF2B5EF4-FFF2-40B4-BE49-F238E27FC236}">
                <a16:creationId xmlns:a16="http://schemas.microsoft.com/office/drawing/2014/main" id="{09EADCB6-1F4B-7943-BFDA-6EAA05E69803}"/>
              </a:ext>
            </a:extLst>
          </p:cNvPr>
          <p:cNvCxnSpPr/>
          <p:nvPr/>
        </p:nvCxnSpPr>
        <p:spPr>
          <a:xfrm>
            <a:off x="7919470" y="4599273"/>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72F54C0-443E-A748-9CDD-03D06456D060}"/>
              </a:ext>
            </a:extLst>
          </p:cNvPr>
          <p:cNvCxnSpPr/>
          <p:nvPr/>
        </p:nvCxnSpPr>
        <p:spPr>
          <a:xfrm>
            <a:off x="7919469" y="5409978"/>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A654EEE0-6682-C143-84AF-213570EDCA30}"/>
              </a:ext>
            </a:extLst>
          </p:cNvPr>
          <p:cNvSpPr/>
          <p:nvPr/>
        </p:nvSpPr>
        <p:spPr>
          <a:xfrm>
            <a:off x="6996037" y="5748561"/>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Cloud Security</a:t>
            </a:r>
          </a:p>
        </p:txBody>
      </p:sp>
      <p:sp>
        <p:nvSpPr>
          <p:cNvPr id="73" name="Right Arrow 72">
            <a:extLst>
              <a:ext uri="{FF2B5EF4-FFF2-40B4-BE49-F238E27FC236}">
                <a16:creationId xmlns:a16="http://schemas.microsoft.com/office/drawing/2014/main" id="{0815CAFD-5225-7340-BC4A-73A963BED54D}"/>
              </a:ext>
            </a:extLst>
          </p:cNvPr>
          <p:cNvSpPr/>
          <p:nvPr/>
        </p:nvSpPr>
        <p:spPr>
          <a:xfrm rot="5400000" flipV="1">
            <a:off x="7823667" y="2914576"/>
            <a:ext cx="189383" cy="286659"/>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Tree>
    <p:extLst>
      <p:ext uri="{BB962C8B-B14F-4D97-AF65-F5344CB8AC3E}">
        <p14:creationId xmlns:p14="http://schemas.microsoft.com/office/powerpoint/2010/main" val="217128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US" dirty="0"/>
              <a:t>Learning Outcomes</a:t>
            </a:r>
          </a:p>
        </p:txBody>
      </p:sp>
      <p:sp>
        <p:nvSpPr>
          <p:cNvPr id="15363" name="Rectangle 5"/>
          <p:cNvSpPr>
            <a:spLocks noGrp="1" noChangeArrowheads="1"/>
          </p:cNvSpPr>
          <p:nvPr>
            <p:ph type="body" idx="1"/>
          </p:nvPr>
        </p:nvSpPr>
        <p:spPr>
          <a:xfrm>
            <a:off x="457200" y="1905000"/>
            <a:ext cx="8229600" cy="4495800"/>
          </a:xfrm>
        </p:spPr>
        <p:txBody>
          <a:bodyPr>
            <a:normAutofit/>
          </a:bodyPr>
          <a:lstStyle/>
          <a:p>
            <a:pPr marL="0" indent="0">
              <a:buNone/>
            </a:pPr>
            <a:r>
              <a:rPr lang="en-US" dirty="0"/>
              <a:t>After this module, a student will be able to:</a:t>
            </a:r>
          </a:p>
          <a:p>
            <a:pPr lvl="0"/>
            <a:r>
              <a:rPr lang="en-US" dirty="0"/>
              <a:t>Explain what is security audit</a:t>
            </a:r>
          </a:p>
          <a:p>
            <a:pPr lvl="0"/>
            <a:r>
              <a:rPr lang="en-US" dirty="0"/>
              <a:t>Identify the types of security audit </a:t>
            </a:r>
          </a:p>
          <a:p>
            <a:pPr lvl="0"/>
            <a:r>
              <a:rPr lang="en-US" dirty="0"/>
              <a:t>Discuss the best practices for security audit </a:t>
            </a:r>
          </a:p>
          <a:p>
            <a:pPr lvl="0"/>
            <a:r>
              <a:rPr lang="en-US" dirty="0"/>
              <a:t>Discuss the purpose of security audit </a:t>
            </a:r>
          </a:p>
          <a:p>
            <a:pPr lvl="0"/>
            <a:r>
              <a:rPr lang="en-US" dirty="0"/>
              <a:t>Discuss the tools used for security audit</a:t>
            </a:r>
          </a:p>
        </p:txBody>
      </p:sp>
      <p:pic>
        <p:nvPicPr>
          <p:cNvPr id="15365" name="Picture 5" descr="F:\lilei\Courses\CSU Fall 2007\Microsoft Clip Art\j023629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51618" y="914400"/>
            <a:ext cx="208153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9DE6EB8-52AB-45EA-A660-3E1EBFA72987}" type="slidenum">
              <a:rPr lang="en-US" smtClean="0"/>
              <a:t>3</a:t>
            </a:fld>
            <a:endParaRPr lang="en-US"/>
          </a:p>
        </p:txBody>
      </p:sp>
    </p:spTree>
    <p:extLst>
      <p:ext uri="{BB962C8B-B14F-4D97-AF65-F5344CB8AC3E}">
        <p14:creationId xmlns:p14="http://schemas.microsoft.com/office/powerpoint/2010/main" val="144408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1368-37ED-5945-9D90-2F0A5FB72E01}"/>
              </a:ext>
            </a:extLst>
          </p:cNvPr>
          <p:cNvSpPr>
            <a:spLocks noGrp="1"/>
          </p:cNvSpPr>
          <p:nvPr>
            <p:ph type="title"/>
          </p:nvPr>
        </p:nvSpPr>
        <p:spPr/>
        <p:txBody>
          <a:bodyPr/>
          <a:lstStyle/>
          <a:p>
            <a:r>
              <a:rPr lang="en-US" dirty="0"/>
              <a:t>What is a security audit?</a:t>
            </a:r>
          </a:p>
        </p:txBody>
      </p:sp>
      <p:sp>
        <p:nvSpPr>
          <p:cNvPr id="3" name="Content Placeholder 2">
            <a:extLst>
              <a:ext uri="{FF2B5EF4-FFF2-40B4-BE49-F238E27FC236}">
                <a16:creationId xmlns:a16="http://schemas.microsoft.com/office/drawing/2014/main" id="{C4CA635E-7029-6541-BAF3-6757F5D7B9B0}"/>
              </a:ext>
            </a:extLst>
          </p:cNvPr>
          <p:cNvSpPr>
            <a:spLocks noGrp="1"/>
          </p:cNvSpPr>
          <p:nvPr>
            <p:ph idx="1"/>
          </p:nvPr>
        </p:nvSpPr>
        <p:spPr/>
        <p:txBody>
          <a:bodyPr/>
          <a:lstStyle/>
          <a:p>
            <a:r>
              <a:rPr lang="en-US" altLang="zh-CN" dirty="0"/>
              <a:t>A</a:t>
            </a:r>
            <a:r>
              <a:rPr lang="en-US" dirty="0"/>
              <a:t> systematic evaluation of the security of a company's information system by measuring how well it conforms to an established set of criteria</a:t>
            </a:r>
            <a:r>
              <a:rPr lang="en-US" altLang="zh-CN" dirty="0"/>
              <a:t>.</a:t>
            </a:r>
          </a:p>
          <a:p>
            <a:r>
              <a:rPr lang="en-US" altLang="zh-CN" dirty="0"/>
              <a:t>A</a:t>
            </a:r>
            <a:r>
              <a:rPr lang="en-US" dirty="0"/>
              <a:t>ssesses the security of the system's physical configuration and environment, software, information handling processes and user practices</a:t>
            </a:r>
            <a:endParaRPr lang="en-US" sz="1800" dirty="0"/>
          </a:p>
        </p:txBody>
      </p:sp>
      <p:sp>
        <p:nvSpPr>
          <p:cNvPr id="4" name="Slide Number Placeholder 3">
            <a:extLst>
              <a:ext uri="{FF2B5EF4-FFF2-40B4-BE49-F238E27FC236}">
                <a16:creationId xmlns:a16="http://schemas.microsoft.com/office/drawing/2014/main" id="{93CBFDA9-319F-374A-8F0C-304F30B6D1A7}"/>
              </a:ext>
            </a:extLst>
          </p:cNvPr>
          <p:cNvSpPr>
            <a:spLocks noGrp="1"/>
          </p:cNvSpPr>
          <p:nvPr>
            <p:ph type="sldNum" sz="quarter" idx="12"/>
          </p:nvPr>
        </p:nvSpPr>
        <p:spPr/>
        <p:txBody>
          <a:bodyPr/>
          <a:lstStyle/>
          <a:p>
            <a:fld id="{59DE6EB8-52AB-45EA-A660-3E1EBFA72987}" type="slidenum">
              <a:rPr lang="en-US" smtClean="0"/>
              <a:t>4</a:t>
            </a:fld>
            <a:endParaRPr lang="en-US"/>
          </a:p>
        </p:txBody>
      </p:sp>
    </p:spTree>
    <p:extLst>
      <p:ext uri="{BB962C8B-B14F-4D97-AF65-F5344CB8AC3E}">
        <p14:creationId xmlns:p14="http://schemas.microsoft.com/office/powerpoint/2010/main" val="146482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1368-37ED-5945-9D90-2F0A5FB72E01}"/>
              </a:ext>
            </a:extLst>
          </p:cNvPr>
          <p:cNvSpPr>
            <a:spLocks noGrp="1"/>
          </p:cNvSpPr>
          <p:nvPr>
            <p:ph type="title"/>
          </p:nvPr>
        </p:nvSpPr>
        <p:spPr/>
        <p:txBody>
          <a:bodyPr>
            <a:normAutofit fontScale="90000"/>
          </a:bodyPr>
          <a:lstStyle/>
          <a:p>
            <a:r>
              <a:rPr lang="en-US" dirty="0"/>
              <a:t>What is a security audit used for?</a:t>
            </a:r>
          </a:p>
        </p:txBody>
      </p:sp>
      <p:sp>
        <p:nvSpPr>
          <p:cNvPr id="3" name="Content Placeholder 2">
            <a:extLst>
              <a:ext uri="{FF2B5EF4-FFF2-40B4-BE49-F238E27FC236}">
                <a16:creationId xmlns:a16="http://schemas.microsoft.com/office/drawing/2014/main" id="{C4CA635E-7029-6541-BAF3-6757F5D7B9B0}"/>
              </a:ext>
            </a:extLst>
          </p:cNvPr>
          <p:cNvSpPr>
            <a:spLocks noGrp="1"/>
          </p:cNvSpPr>
          <p:nvPr>
            <p:ph idx="1"/>
          </p:nvPr>
        </p:nvSpPr>
        <p:spPr/>
        <p:txBody>
          <a:bodyPr/>
          <a:lstStyle/>
          <a:p>
            <a:r>
              <a:rPr lang="en-US" dirty="0"/>
              <a:t>Security audits are often used to determine compliance with regulations that specify how organizations must deal with information</a:t>
            </a:r>
            <a:r>
              <a:rPr lang="en-US" altLang="zh-CN" dirty="0"/>
              <a:t>.</a:t>
            </a:r>
            <a:endParaRPr lang="en-US" dirty="0"/>
          </a:p>
          <a:p>
            <a:pPr marL="0" indent="0">
              <a:buNone/>
            </a:pPr>
            <a:r>
              <a:rPr lang="en-US" altLang="zh-CN" dirty="0"/>
              <a:t>Ex.</a:t>
            </a:r>
            <a:r>
              <a:rPr lang="zh-CN" altLang="en-US" dirty="0"/>
              <a:t> </a:t>
            </a:r>
            <a:r>
              <a:rPr lang="en-US" dirty="0"/>
              <a:t>Health Insurance Portability and Accountability Act (HIPPA), the Sarbanes-Oxley Act and the California Security Breach Information Act</a:t>
            </a:r>
            <a:r>
              <a:rPr lang="en-US" altLang="zh-CN" dirty="0"/>
              <a:t>,</a:t>
            </a:r>
            <a:r>
              <a:rPr lang="zh-CN" altLang="en-US" dirty="0"/>
              <a:t> </a:t>
            </a:r>
            <a:r>
              <a:rPr lang="en-US" dirty="0"/>
              <a:t>General Data Protection Regulation</a:t>
            </a:r>
            <a:r>
              <a:rPr lang="zh-CN" altLang="en-US" dirty="0"/>
              <a:t> </a:t>
            </a:r>
            <a:r>
              <a:rPr lang="en-US" altLang="zh-CN" dirty="0"/>
              <a:t>(GDPR)</a:t>
            </a:r>
            <a:endParaRPr lang="en-US" dirty="0"/>
          </a:p>
        </p:txBody>
      </p:sp>
      <p:sp>
        <p:nvSpPr>
          <p:cNvPr id="4" name="Slide Number Placeholder 3">
            <a:extLst>
              <a:ext uri="{FF2B5EF4-FFF2-40B4-BE49-F238E27FC236}">
                <a16:creationId xmlns:a16="http://schemas.microsoft.com/office/drawing/2014/main" id="{93CBFDA9-319F-374A-8F0C-304F30B6D1A7}"/>
              </a:ext>
            </a:extLst>
          </p:cNvPr>
          <p:cNvSpPr>
            <a:spLocks noGrp="1"/>
          </p:cNvSpPr>
          <p:nvPr>
            <p:ph type="sldNum" sz="quarter" idx="12"/>
          </p:nvPr>
        </p:nvSpPr>
        <p:spPr/>
        <p:txBody>
          <a:bodyPr/>
          <a:lstStyle/>
          <a:p>
            <a:fld id="{59DE6EB8-52AB-45EA-A660-3E1EBFA72987}" type="slidenum">
              <a:rPr lang="en-US" smtClean="0"/>
              <a:t>5</a:t>
            </a:fld>
            <a:endParaRPr lang="en-US"/>
          </a:p>
        </p:txBody>
      </p:sp>
    </p:spTree>
    <p:extLst>
      <p:ext uri="{BB962C8B-B14F-4D97-AF65-F5344CB8AC3E}">
        <p14:creationId xmlns:p14="http://schemas.microsoft.com/office/powerpoint/2010/main" val="308530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1368-37ED-5945-9D90-2F0A5FB72E01}"/>
              </a:ext>
            </a:extLst>
          </p:cNvPr>
          <p:cNvSpPr>
            <a:spLocks noGrp="1"/>
          </p:cNvSpPr>
          <p:nvPr>
            <p:ph type="title"/>
          </p:nvPr>
        </p:nvSpPr>
        <p:spPr/>
        <p:txBody>
          <a:bodyPr>
            <a:normAutofit fontScale="90000"/>
          </a:bodyPr>
          <a:lstStyle/>
          <a:p>
            <a:r>
              <a:rPr lang="en-US" dirty="0"/>
              <a:t>one of three main types of security diagnostics</a:t>
            </a:r>
          </a:p>
        </p:txBody>
      </p:sp>
      <p:sp>
        <p:nvSpPr>
          <p:cNvPr id="3" name="Content Placeholder 2">
            <a:extLst>
              <a:ext uri="{FF2B5EF4-FFF2-40B4-BE49-F238E27FC236}">
                <a16:creationId xmlns:a16="http://schemas.microsoft.com/office/drawing/2014/main" id="{C4CA635E-7029-6541-BAF3-6757F5D7B9B0}"/>
              </a:ext>
            </a:extLst>
          </p:cNvPr>
          <p:cNvSpPr>
            <a:spLocks noGrp="1"/>
          </p:cNvSpPr>
          <p:nvPr>
            <p:ph idx="1"/>
          </p:nvPr>
        </p:nvSpPr>
        <p:spPr/>
        <p:txBody>
          <a:bodyPr>
            <a:normAutofit lnSpcReduction="10000"/>
          </a:bodyPr>
          <a:lstStyle/>
          <a:p>
            <a:r>
              <a:rPr lang="en-US" dirty="0"/>
              <a:t>Security audits: measure an information system's performance against a list of criteria.</a:t>
            </a:r>
          </a:p>
          <a:p>
            <a:r>
              <a:rPr lang="en-US" dirty="0"/>
              <a:t>Vulnerability assessment: comprehensive study of an information system, seeking potential security weaknesses.</a:t>
            </a:r>
          </a:p>
          <a:p>
            <a:r>
              <a:rPr lang="en-US" dirty="0"/>
              <a:t>Penetration testing: covert approach in which a security expert tests to see if a system can withstand a specific attack.</a:t>
            </a:r>
          </a:p>
          <a:p>
            <a:r>
              <a:rPr lang="en-US" dirty="0"/>
              <a:t>Each approach has inherent strengths and using two or more in conjunction may be the most effective approach.</a:t>
            </a:r>
          </a:p>
        </p:txBody>
      </p:sp>
      <p:sp>
        <p:nvSpPr>
          <p:cNvPr id="4" name="Slide Number Placeholder 3">
            <a:extLst>
              <a:ext uri="{FF2B5EF4-FFF2-40B4-BE49-F238E27FC236}">
                <a16:creationId xmlns:a16="http://schemas.microsoft.com/office/drawing/2014/main" id="{93CBFDA9-319F-374A-8F0C-304F30B6D1A7}"/>
              </a:ext>
            </a:extLst>
          </p:cNvPr>
          <p:cNvSpPr>
            <a:spLocks noGrp="1"/>
          </p:cNvSpPr>
          <p:nvPr>
            <p:ph type="sldNum" sz="quarter" idx="12"/>
          </p:nvPr>
        </p:nvSpPr>
        <p:spPr/>
        <p:txBody>
          <a:bodyPr/>
          <a:lstStyle/>
          <a:p>
            <a:fld id="{59DE6EB8-52AB-45EA-A660-3E1EBFA72987}" type="slidenum">
              <a:rPr lang="en-US" smtClean="0"/>
              <a:t>6</a:t>
            </a:fld>
            <a:endParaRPr lang="en-US"/>
          </a:p>
        </p:txBody>
      </p:sp>
    </p:spTree>
    <p:extLst>
      <p:ext uri="{BB962C8B-B14F-4D97-AF65-F5344CB8AC3E}">
        <p14:creationId xmlns:p14="http://schemas.microsoft.com/office/powerpoint/2010/main" val="61802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B7C7-6B81-B04C-AAC4-142F93DB29B1}"/>
              </a:ext>
            </a:extLst>
          </p:cNvPr>
          <p:cNvSpPr>
            <a:spLocks noGrp="1"/>
          </p:cNvSpPr>
          <p:nvPr>
            <p:ph type="title"/>
          </p:nvPr>
        </p:nvSpPr>
        <p:spPr/>
        <p:txBody>
          <a:bodyPr/>
          <a:lstStyle/>
          <a:p>
            <a:r>
              <a:rPr lang="en-US" dirty="0"/>
              <a:t>Why do a security audit?</a:t>
            </a:r>
          </a:p>
        </p:txBody>
      </p:sp>
      <p:sp>
        <p:nvSpPr>
          <p:cNvPr id="3" name="Content Placeholder 2">
            <a:extLst>
              <a:ext uri="{FF2B5EF4-FFF2-40B4-BE49-F238E27FC236}">
                <a16:creationId xmlns:a16="http://schemas.microsoft.com/office/drawing/2014/main" id="{7063368E-A0DA-964C-9E30-7629268DB270}"/>
              </a:ext>
            </a:extLst>
          </p:cNvPr>
          <p:cNvSpPr>
            <a:spLocks noGrp="1"/>
          </p:cNvSpPr>
          <p:nvPr>
            <p:ph idx="1"/>
          </p:nvPr>
        </p:nvSpPr>
        <p:spPr/>
        <p:txBody>
          <a:bodyPr>
            <a:normAutofit/>
          </a:bodyPr>
          <a:lstStyle/>
          <a:p>
            <a:r>
              <a:rPr lang="en-US" dirty="0"/>
              <a:t>Identify security problems and gaps, as well as system weaknesses.</a:t>
            </a:r>
          </a:p>
          <a:p>
            <a:r>
              <a:rPr lang="en-US" dirty="0"/>
              <a:t>Establish a security baseline that future audits can be compared with.</a:t>
            </a:r>
          </a:p>
          <a:p>
            <a:r>
              <a:rPr lang="en-US" dirty="0"/>
              <a:t>Comply with internal organization security policies.</a:t>
            </a:r>
          </a:p>
          <a:p>
            <a:r>
              <a:rPr lang="en-US" dirty="0"/>
              <a:t>Comply with external regulatory requirements.</a:t>
            </a:r>
          </a:p>
          <a:p>
            <a:r>
              <a:rPr lang="en-US" dirty="0"/>
              <a:t>Determine if security training is adequate.</a:t>
            </a:r>
          </a:p>
          <a:p>
            <a:r>
              <a:rPr lang="en-US" dirty="0"/>
              <a:t>Identify unnecessary resources.</a:t>
            </a:r>
          </a:p>
        </p:txBody>
      </p:sp>
      <p:sp>
        <p:nvSpPr>
          <p:cNvPr id="4" name="Slide Number Placeholder 3">
            <a:extLst>
              <a:ext uri="{FF2B5EF4-FFF2-40B4-BE49-F238E27FC236}">
                <a16:creationId xmlns:a16="http://schemas.microsoft.com/office/drawing/2014/main" id="{5EC0B466-1E7E-E544-B3EC-92E301E0E151}"/>
              </a:ext>
            </a:extLst>
          </p:cNvPr>
          <p:cNvSpPr>
            <a:spLocks noGrp="1"/>
          </p:cNvSpPr>
          <p:nvPr>
            <p:ph type="sldNum" sz="quarter" idx="12"/>
          </p:nvPr>
        </p:nvSpPr>
        <p:spPr/>
        <p:txBody>
          <a:bodyPr/>
          <a:lstStyle/>
          <a:p>
            <a:fld id="{59DE6EB8-52AB-45EA-A660-3E1EBFA72987}" type="slidenum">
              <a:rPr lang="en-US" smtClean="0"/>
              <a:t>7</a:t>
            </a:fld>
            <a:endParaRPr lang="en-US"/>
          </a:p>
        </p:txBody>
      </p:sp>
    </p:spTree>
    <p:extLst>
      <p:ext uri="{BB962C8B-B14F-4D97-AF65-F5344CB8AC3E}">
        <p14:creationId xmlns:p14="http://schemas.microsoft.com/office/powerpoint/2010/main" val="5768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B7C7-6B81-B04C-AAC4-142F93DB29B1}"/>
              </a:ext>
            </a:extLst>
          </p:cNvPr>
          <p:cNvSpPr>
            <a:spLocks noGrp="1"/>
          </p:cNvSpPr>
          <p:nvPr>
            <p:ph type="title"/>
          </p:nvPr>
        </p:nvSpPr>
        <p:spPr/>
        <p:txBody>
          <a:bodyPr/>
          <a:lstStyle/>
          <a:p>
            <a:r>
              <a:rPr lang="en-US" dirty="0"/>
              <a:t>Why do a security audit?</a:t>
            </a:r>
          </a:p>
        </p:txBody>
      </p:sp>
      <p:sp>
        <p:nvSpPr>
          <p:cNvPr id="3" name="Content Placeholder 2">
            <a:extLst>
              <a:ext uri="{FF2B5EF4-FFF2-40B4-BE49-F238E27FC236}">
                <a16:creationId xmlns:a16="http://schemas.microsoft.com/office/drawing/2014/main" id="{7063368E-A0DA-964C-9E30-7629268DB270}"/>
              </a:ext>
            </a:extLst>
          </p:cNvPr>
          <p:cNvSpPr>
            <a:spLocks noGrp="1"/>
          </p:cNvSpPr>
          <p:nvPr>
            <p:ph idx="1"/>
          </p:nvPr>
        </p:nvSpPr>
        <p:spPr/>
        <p:txBody>
          <a:bodyPr>
            <a:normAutofit/>
          </a:bodyPr>
          <a:lstStyle/>
          <a:p>
            <a:r>
              <a:rPr lang="en-US" dirty="0"/>
              <a:t>Security audits will help protect critical data</a:t>
            </a:r>
          </a:p>
          <a:p>
            <a:r>
              <a:rPr lang="en-US" dirty="0"/>
              <a:t>Identify security loopholes</a:t>
            </a:r>
          </a:p>
          <a:p>
            <a:r>
              <a:rPr lang="en-US" dirty="0"/>
              <a:t>Create new security policies</a:t>
            </a:r>
          </a:p>
          <a:p>
            <a:r>
              <a:rPr lang="en-US" dirty="0"/>
              <a:t>Track the effectiveness of security strategies. </a:t>
            </a:r>
          </a:p>
          <a:p>
            <a:r>
              <a:rPr lang="en-US" dirty="0"/>
              <a:t>Regular audits can help ensure employees stick to security practices and can catch new vulnerabilities.</a:t>
            </a:r>
          </a:p>
        </p:txBody>
      </p:sp>
      <p:sp>
        <p:nvSpPr>
          <p:cNvPr id="4" name="Slide Number Placeholder 3">
            <a:extLst>
              <a:ext uri="{FF2B5EF4-FFF2-40B4-BE49-F238E27FC236}">
                <a16:creationId xmlns:a16="http://schemas.microsoft.com/office/drawing/2014/main" id="{5EC0B466-1E7E-E544-B3EC-92E301E0E151}"/>
              </a:ext>
            </a:extLst>
          </p:cNvPr>
          <p:cNvSpPr>
            <a:spLocks noGrp="1"/>
          </p:cNvSpPr>
          <p:nvPr>
            <p:ph type="sldNum" sz="quarter" idx="12"/>
          </p:nvPr>
        </p:nvSpPr>
        <p:spPr/>
        <p:txBody>
          <a:bodyPr/>
          <a:lstStyle/>
          <a:p>
            <a:fld id="{59DE6EB8-52AB-45EA-A660-3E1EBFA72987}" type="slidenum">
              <a:rPr lang="en-US" smtClean="0"/>
              <a:t>8</a:t>
            </a:fld>
            <a:endParaRPr lang="en-US"/>
          </a:p>
        </p:txBody>
      </p:sp>
    </p:spTree>
    <p:extLst>
      <p:ext uri="{BB962C8B-B14F-4D97-AF65-F5344CB8AC3E}">
        <p14:creationId xmlns:p14="http://schemas.microsoft.com/office/powerpoint/2010/main" val="233983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EF950-513D-0340-8542-50BEA3935DB2}"/>
              </a:ext>
            </a:extLst>
          </p:cNvPr>
          <p:cNvSpPr>
            <a:spLocks noGrp="1"/>
          </p:cNvSpPr>
          <p:nvPr>
            <p:ph type="title"/>
          </p:nvPr>
        </p:nvSpPr>
        <p:spPr/>
        <p:txBody>
          <a:bodyPr>
            <a:normAutofit fontScale="90000"/>
          </a:bodyPr>
          <a:lstStyle/>
          <a:p>
            <a:r>
              <a:rPr lang="en-US" dirty="0"/>
              <a:t>When is a security audit needed?</a:t>
            </a:r>
          </a:p>
        </p:txBody>
      </p:sp>
      <p:sp>
        <p:nvSpPr>
          <p:cNvPr id="3" name="Content Placeholder 2">
            <a:extLst>
              <a:ext uri="{FF2B5EF4-FFF2-40B4-BE49-F238E27FC236}">
                <a16:creationId xmlns:a16="http://schemas.microsoft.com/office/drawing/2014/main" id="{466F2F97-5420-8445-BE56-8CB8D674400F}"/>
              </a:ext>
            </a:extLst>
          </p:cNvPr>
          <p:cNvSpPr>
            <a:spLocks noGrp="1"/>
          </p:cNvSpPr>
          <p:nvPr>
            <p:ph idx="1"/>
          </p:nvPr>
        </p:nvSpPr>
        <p:spPr/>
        <p:txBody>
          <a:bodyPr>
            <a:normAutofit/>
          </a:bodyPr>
          <a:lstStyle/>
          <a:p>
            <a:r>
              <a:rPr lang="en-US" dirty="0"/>
              <a:t>How often an organization does its security audits depends on </a:t>
            </a:r>
          </a:p>
          <a:p>
            <a:pPr lvl="1"/>
            <a:r>
              <a:rPr lang="en-US" dirty="0"/>
              <a:t>the industry it is in, the demands of its business and corporate structure, and the number of systems and applications that must be audited</a:t>
            </a:r>
            <a:endParaRPr lang="en-US" sz="1800" dirty="0"/>
          </a:p>
          <a:p>
            <a:r>
              <a:rPr lang="en-US" dirty="0"/>
              <a:t>Many companies will do a security audit at least once or twice a year. But they can also be done monthly or quarterly. </a:t>
            </a:r>
          </a:p>
        </p:txBody>
      </p:sp>
      <p:sp>
        <p:nvSpPr>
          <p:cNvPr id="4" name="Slide Number Placeholder 3">
            <a:extLst>
              <a:ext uri="{FF2B5EF4-FFF2-40B4-BE49-F238E27FC236}">
                <a16:creationId xmlns:a16="http://schemas.microsoft.com/office/drawing/2014/main" id="{8F433BBF-5233-B746-A5AD-0F4B64CF2355}"/>
              </a:ext>
            </a:extLst>
          </p:cNvPr>
          <p:cNvSpPr>
            <a:spLocks noGrp="1"/>
          </p:cNvSpPr>
          <p:nvPr>
            <p:ph type="sldNum" sz="quarter" idx="12"/>
          </p:nvPr>
        </p:nvSpPr>
        <p:spPr/>
        <p:txBody>
          <a:bodyPr/>
          <a:lstStyle/>
          <a:p>
            <a:fld id="{59DE6EB8-52AB-45EA-A660-3E1EBFA72987}" type="slidenum">
              <a:rPr lang="en-US" smtClean="0"/>
              <a:t>9</a:t>
            </a:fld>
            <a:endParaRPr lang="en-US"/>
          </a:p>
        </p:txBody>
      </p:sp>
    </p:spTree>
    <p:extLst>
      <p:ext uri="{BB962C8B-B14F-4D97-AF65-F5344CB8AC3E}">
        <p14:creationId xmlns:p14="http://schemas.microsoft.com/office/powerpoint/2010/main" val="3264083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8874</TotalTime>
  <Words>1266</Words>
  <Application>Microsoft Macintosh PowerPoint</Application>
  <PresentationFormat>On-screen Show (4:3)</PresentationFormat>
  <Paragraphs>120</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굴림</vt:lpstr>
      <vt:lpstr>Arial</vt:lpstr>
      <vt:lpstr>Calibri</vt:lpstr>
      <vt:lpstr>Constantia</vt:lpstr>
      <vt:lpstr>Wingdings 2</vt:lpstr>
      <vt:lpstr>Flow</vt:lpstr>
      <vt:lpstr>LM8. Wireless Security Audit</vt:lpstr>
      <vt:lpstr>Road Map</vt:lpstr>
      <vt:lpstr>Learning Outcomes</vt:lpstr>
      <vt:lpstr>What is a security audit?</vt:lpstr>
      <vt:lpstr>What is a security audit used for?</vt:lpstr>
      <vt:lpstr>one of three main types of security diagnostics</vt:lpstr>
      <vt:lpstr>Why do a security audit?</vt:lpstr>
      <vt:lpstr>Why do a security audit?</vt:lpstr>
      <vt:lpstr>When is a security audit needed?</vt:lpstr>
      <vt:lpstr>When is a security audit needed?</vt:lpstr>
      <vt:lpstr>When is a security audit needed?</vt:lpstr>
      <vt:lpstr>Types of security audits</vt:lpstr>
      <vt:lpstr>What systems does an audit cover?</vt:lpstr>
      <vt:lpstr>What systems does an audit cover?</vt:lpstr>
      <vt:lpstr>What systems does an audit cover?</vt:lpstr>
      <vt:lpstr>Steps involved in a security audit</vt:lpstr>
      <vt:lpstr>Reference</vt:lpstr>
    </vt:vector>
  </TitlesOfParts>
  <Company>Southern Polytechnis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Security</dc:title>
  <dc:creator>ejung</dc:creator>
  <cp:lastModifiedBy>Liang Zhao</cp:lastModifiedBy>
  <cp:revision>553</cp:revision>
  <cp:lastPrinted>2019-03-11T16:36:03Z</cp:lastPrinted>
  <dcterms:created xsi:type="dcterms:W3CDTF">2009-08-26T19:17:59Z</dcterms:created>
  <dcterms:modified xsi:type="dcterms:W3CDTF">2021-10-19T14:14:08Z</dcterms:modified>
</cp:coreProperties>
</file>