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57" r:id="rId4"/>
    <p:sldId id="270" r:id="rId5"/>
    <p:sldId id="259" r:id="rId6"/>
    <p:sldId id="261" r:id="rId7"/>
    <p:sldId id="272" r:id="rId8"/>
    <p:sldId id="260" r:id="rId9"/>
    <p:sldId id="262" r:id="rId10"/>
    <p:sldId id="274" r:id="rId11"/>
    <p:sldId id="265" r:id="rId12"/>
    <p:sldId id="263" r:id="rId13"/>
    <p:sldId id="264" r:id="rId14"/>
    <p:sldId id="271" r:id="rId15"/>
    <p:sldId id="273" r:id="rId16"/>
    <p:sldId id="26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5400"/>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7775808C-2669-405C-9C19-541DF647598F}" type="datetimeFigureOut">
              <a:rPr lang="en-US" smtClean="0"/>
              <a:pPr/>
              <a:t>5/23/2019</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28B32A61-1F72-42BA-84C3-070E4B56A765}" type="slidenum">
              <a:rPr lang="en-US" smtClean="0"/>
              <a:pPr/>
              <a:t>‹#›</a:t>
            </a:fld>
            <a:endParaRPr lang="en-US"/>
          </a:p>
        </p:txBody>
      </p:sp>
    </p:spTree>
  </p:cSld>
  <p:clrMapOvr>
    <a:masterClrMapping/>
  </p:clrMapOvr>
  <p:transition spd="slow">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775808C-2669-405C-9C19-541DF647598F}" type="datetimeFigureOut">
              <a:rPr lang="en-US" smtClean="0"/>
              <a:pPr/>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32A61-1F72-42BA-84C3-070E4B56A765}" type="slidenum">
              <a:rPr lang="en-US" smtClean="0"/>
              <a:pPr/>
              <a:t>‹#›</a:t>
            </a:fld>
            <a:endParaRPr lang="en-US"/>
          </a:p>
        </p:txBody>
      </p:sp>
    </p:spTree>
  </p:cSld>
  <p:clrMapOvr>
    <a:masterClrMapping/>
  </p:clrMapOvr>
  <p:transition spd="slow">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775808C-2669-405C-9C19-541DF647598F}" type="datetimeFigureOut">
              <a:rPr lang="en-US" smtClean="0"/>
              <a:pPr/>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32A61-1F72-42BA-84C3-070E4B56A765}" type="slidenum">
              <a:rPr lang="en-US" smtClean="0"/>
              <a:pPr/>
              <a:t>‹#›</a:t>
            </a:fld>
            <a:endParaRPr lang="en-US"/>
          </a:p>
        </p:txBody>
      </p:sp>
    </p:spTree>
  </p:cSld>
  <p:clrMapOvr>
    <a:masterClrMapping/>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775808C-2669-405C-9C19-541DF647598F}" type="datetimeFigureOut">
              <a:rPr lang="en-US" smtClean="0"/>
              <a:pPr/>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32A61-1F72-42BA-84C3-070E4B56A765}" type="slidenum">
              <a:rPr lang="en-US" smtClean="0"/>
              <a:pPr/>
              <a:t>‹#›</a:t>
            </a:fld>
            <a:endParaRPr lang="en-US"/>
          </a:p>
        </p:txBody>
      </p:sp>
    </p:spTree>
  </p:cSld>
  <p:clrMapOvr>
    <a:masterClrMapping/>
  </p:clrMapOvr>
  <p:transition spd="slow">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775808C-2669-405C-9C19-541DF647598F}" type="datetimeFigureOut">
              <a:rPr lang="en-US" smtClean="0"/>
              <a:pPr/>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32A61-1F72-42BA-84C3-070E4B56A765}" type="slidenum">
              <a:rPr lang="en-US" smtClean="0"/>
              <a:pPr/>
              <a:t>‹#›</a:t>
            </a:fld>
            <a:endParaRPr lang="en-US"/>
          </a:p>
        </p:txBody>
      </p:sp>
    </p:spTree>
  </p:cSld>
  <p:clrMapOvr>
    <a:masterClrMapping/>
  </p:clrMapOvr>
  <p:transition spd="slow">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775808C-2669-405C-9C19-541DF647598F}" type="datetimeFigureOut">
              <a:rPr lang="en-US" smtClean="0"/>
              <a:pPr/>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B32A61-1F72-42BA-84C3-070E4B56A765}" type="slidenum">
              <a:rPr lang="en-US" smtClean="0"/>
              <a:pPr/>
              <a:t>‹#›</a:t>
            </a:fld>
            <a:endParaRPr lang="en-US"/>
          </a:p>
        </p:txBody>
      </p:sp>
    </p:spTree>
  </p:cSld>
  <p:clrMapOvr>
    <a:masterClrMapping/>
  </p:clrMapOvr>
  <p:transition spd="slow">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7775808C-2669-405C-9C19-541DF647598F}" type="datetimeFigureOut">
              <a:rPr lang="en-US" smtClean="0"/>
              <a:pPr/>
              <a:t>5/23/2019</a:t>
            </a:fld>
            <a:endParaRPr lang="en-US"/>
          </a:p>
        </p:txBody>
      </p:sp>
      <p:sp>
        <p:nvSpPr>
          <p:cNvPr id="27" name="Slide Number Placeholder 26"/>
          <p:cNvSpPr>
            <a:spLocks noGrp="1"/>
          </p:cNvSpPr>
          <p:nvPr>
            <p:ph type="sldNum" sz="quarter" idx="11"/>
          </p:nvPr>
        </p:nvSpPr>
        <p:spPr/>
        <p:txBody>
          <a:bodyPr rtlCol="0"/>
          <a:lstStyle/>
          <a:p>
            <a:fld id="{28B32A61-1F72-42BA-84C3-070E4B56A765}"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transition spd="slow">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7775808C-2669-405C-9C19-541DF647598F}" type="datetimeFigureOut">
              <a:rPr lang="en-US" smtClean="0"/>
              <a:pPr/>
              <a:t>5/23/2019</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28B32A61-1F72-42BA-84C3-070E4B56A765}" type="slidenum">
              <a:rPr lang="en-US" smtClean="0"/>
              <a:pPr/>
              <a:t>‹#›</a:t>
            </a:fld>
            <a:endParaRPr lang="en-US"/>
          </a:p>
        </p:txBody>
      </p:sp>
    </p:spTree>
  </p:cSld>
  <p:clrMapOvr>
    <a:masterClrMapping/>
  </p:clrMapOvr>
  <p:transition spd="slow">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75808C-2669-405C-9C19-541DF647598F}" type="datetimeFigureOut">
              <a:rPr lang="en-US" smtClean="0"/>
              <a:pPr/>
              <a:t>5/23/2019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B32A61-1F72-42BA-84C3-070E4B56A765}" type="slidenum">
              <a:rPr lang="en-US" smtClean="0"/>
              <a:pPr/>
              <a:t>‹#›</a:t>
            </a:fld>
            <a:endParaRPr lang="en-US"/>
          </a:p>
        </p:txBody>
      </p:sp>
    </p:spTree>
  </p:cSld>
  <p:clrMapOvr>
    <a:masterClrMapping/>
  </p:clrMapOvr>
  <p:transition spd="slow">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775808C-2669-405C-9C19-541DF647598F}" type="datetimeFigureOut">
              <a:rPr lang="en-US" smtClean="0"/>
              <a:pPr/>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B32A61-1F72-42BA-84C3-070E4B56A765}" type="slidenum">
              <a:rPr lang="en-US" smtClean="0"/>
              <a:pPr/>
              <a:t>‹#›</a:t>
            </a:fld>
            <a:endParaRPr lang="en-US"/>
          </a:p>
        </p:txBody>
      </p:sp>
    </p:spTree>
  </p:cSld>
  <p:clrMapOvr>
    <a:masterClrMapping/>
  </p:clrMapOvr>
  <p:transition spd="slow">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775808C-2669-405C-9C19-541DF647598F}" type="datetimeFigureOut">
              <a:rPr lang="en-US" smtClean="0"/>
              <a:pPr/>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B32A61-1F72-42BA-84C3-070E4B56A765}" type="slidenum">
              <a:rPr lang="en-US" smtClean="0"/>
              <a:pPr/>
              <a:t>‹#›</a:t>
            </a:fld>
            <a:endParaRPr lang="en-US"/>
          </a:p>
        </p:txBody>
      </p:sp>
    </p:spTree>
  </p:cSld>
  <p:clrMapOvr>
    <a:masterClrMapping/>
  </p:clrMapOvr>
  <p:transition spd="slow">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7775808C-2669-405C-9C19-541DF647598F}" type="datetimeFigureOut">
              <a:rPr lang="en-US" smtClean="0"/>
              <a:pPr/>
              <a:t>5/23/2019</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28B32A61-1F72-42BA-84C3-070E4B56A76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strips dir="rd"/>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studenthelpdesk@kennesaw.edu" TargetMode="External"/><Relationship Id="rId2" Type="http://schemas.openxmlformats.org/officeDocument/2006/relationships/hyperlink" Target="https://d2l.kennesaw.edu/"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facultyweb.kennesaw.edu/snasser1/"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762000"/>
            <a:ext cx="7086600" cy="1470025"/>
          </a:xfrm>
        </p:spPr>
        <p:txBody>
          <a:bodyPr>
            <a:noAutofit/>
          </a:bodyPr>
          <a:lstStyle/>
          <a:p>
            <a:r>
              <a:rPr lang="en-US" sz="4800" dirty="0" smtClean="0">
                <a:effectLst>
                  <a:outerShdw blurRad="38100" dist="38100" dir="2700000" algn="tl">
                    <a:srgbClr val="000000">
                      <a:alpha val="43137"/>
                    </a:srgbClr>
                  </a:outerShdw>
                </a:effectLst>
                <a:latin typeface="Bodoni MT" pitchFamily="18" charset="0"/>
              </a:rPr>
              <a:t>Welcome to Manufacturing Processes Online Class!</a:t>
            </a:r>
            <a:endParaRPr lang="en-US" sz="4800" dirty="0">
              <a:effectLst>
                <a:outerShdw blurRad="38100" dist="38100" dir="2700000" algn="tl">
                  <a:srgbClr val="000000">
                    <a:alpha val="43137"/>
                  </a:srgbClr>
                </a:outerShdw>
              </a:effectLst>
              <a:latin typeface="Bodoni MT" pitchFamily="18" charset="0"/>
            </a:endParaRPr>
          </a:p>
        </p:txBody>
      </p:sp>
      <p:sp>
        <p:nvSpPr>
          <p:cNvPr id="3" name="Subtitle 2"/>
          <p:cNvSpPr>
            <a:spLocks noGrp="1"/>
          </p:cNvSpPr>
          <p:nvPr>
            <p:ph type="subTitle" idx="1"/>
          </p:nvPr>
        </p:nvSpPr>
        <p:spPr>
          <a:xfrm>
            <a:off x="5771297" y="4267200"/>
            <a:ext cx="2971800" cy="1828800"/>
          </a:xfrm>
        </p:spPr>
        <p:txBody>
          <a:bodyPr>
            <a:normAutofit/>
          </a:bodyPr>
          <a:lstStyle/>
          <a:p>
            <a:pPr algn="ctr"/>
            <a:r>
              <a:rPr lang="en-US" dirty="0" smtClean="0"/>
              <a:t>Dr Simin Nasseri (Ph.D., P.E.)</a:t>
            </a:r>
          </a:p>
        </p:txBody>
      </p:sp>
      <p:pic>
        <p:nvPicPr>
          <p:cNvPr id="1028" name="Picture 4" descr="http://image.dieselpowermag.com/f/features/chevy/1012dp_how_its_made_the_duramax_diesel_engine/34961496/1012dp_26_o%2B1012dp_how_its_made_duramax_diesel%2Bbosch_cp4_pump.jpg"/>
          <p:cNvPicPr>
            <a:picLocks noChangeAspect="1" noChangeArrowheads="1"/>
          </p:cNvPicPr>
          <p:nvPr/>
        </p:nvPicPr>
        <p:blipFill>
          <a:blip r:embed="rId2" cstate="print"/>
          <a:srcRect/>
          <a:stretch>
            <a:fillRect/>
          </a:stretch>
        </p:blipFill>
        <p:spPr bwMode="auto">
          <a:xfrm>
            <a:off x="457200" y="2438400"/>
            <a:ext cx="5295900" cy="3971925"/>
          </a:xfrm>
          <a:prstGeom prst="rect">
            <a:avLst/>
          </a:prstGeom>
          <a:noFill/>
        </p:spPr>
      </p:pic>
      <p:sp>
        <p:nvSpPr>
          <p:cNvPr id="6" name="Rectangle 5"/>
          <p:cNvSpPr/>
          <p:nvPr/>
        </p:nvSpPr>
        <p:spPr>
          <a:xfrm>
            <a:off x="5867400" y="5235017"/>
            <a:ext cx="3048000" cy="1200329"/>
          </a:xfrm>
          <a:prstGeom prst="rect">
            <a:avLst/>
          </a:prstGeom>
        </p:spPr>
        <p:txBody>
          <a:bodyPr wrap="square">
            <a:spAutoFit/>
          </a:bodyPr>
          <a:lstStyle/>
          <a:p>
            <a:pPr algn="ctr"/>
            <a:r>
              <a:rPr lang="en-US" dirty="0" smtClean="0"/>
              <a:t>Southern Polytechnic College of Engineering and Engineering Technology</a:t>
            </a:r>
          </a:p>
          <a:p>
            <a:pPr algn="ctr"/>
            <a:r>
              <a:rPr lang="en-US" dirty="0" smtClean="0"/>
              <a:t>KSU</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2297" y="2914292"/>
            <a:ext cx="2590800" cy="670640"/>
          </a:xfrm>
          <a:prstGeom prst="rect">
            <a:avLst/>
          </a:prstGeom>
        </p:spPr>
      </p:pic>
    </p:spTree>
  </p:cSld>
  <p:clrMapOvr>
    <a:masterClrMapping/>
  </p:clrMapOvr>
  <p:transition spd="slow">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3091" r="12243"/>
          <a:stretch/>
        </p:blipFill>
        <p:spPr>
          <a:xfrm>
            <a:off x="5029200" y="1284177"/>
            <a:ext cx="3481905" cy="2621806"/>
          </a:xfrm>
          <a:prstGeom prst="rect">
            <a:avLst/>
          </a:prstGeom>
        </p:spPr>
      </p:pic>
      <p:sp>
        <p:nvSpPr>
          <p:cNvPr id="3" name="Title 1"/>
          <p:cNvSpPr txBox="1">
            <a:spLocks/>
          </p:cNvSpPr>
          <p:nvPr/>
        </p:nvSpPr>
        <p:spPr>
          <a:xfrm>
            <a:off x="381000" y="838200"/>
            <a:ext cx="8229600" cy="1066800"/>
          </a:xfrm>
          <a:prstGeom prst="rect">
            <a:avLst/>
          </a:prstGeom>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dirty="0" smtClean="0"/>
              <a:t>Weekly Modules</a:t>
            </a:r>
            <a:endParaRPr lang="en-US" dirty="0"/>
          </a:p>
        </p:txBody>
      </p:sp>
      <p:sp>
        <p:nvSpPr>
          <p:cNvPr id="4" name="Content Placeholder 2"/>
          <p:cNvSpPr txBox="1">
            <a:spLocks/>
          </p:cNvSpPr>
          <p:nvPr/>
        </p:nvSpPr>
        <p:spPr>
          <a:xfrm>
            <a:off x="381000" y="1524000"/>
            <a:ext cx="4648200" cy="2244298"/>
          </a:xfrm>
          <a:prstGeom prst="rect">
            <a:avLst/>
          </a:prstGeom>
        </p:spPr>
        <p:txBody>
          <a:bodyPr>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dirty="0" smtClean="0">
                <a:solidFill>
                  <a:srgbClr val="0070C0"/>
                </a:solidFill>
              </a:rPr>
              <a:t>Each Module </a:t>
            </a:r>
            <a:r>
              <a:rPr lang="en-US" dirty="0" smtClean="0"/>
              <a:t>contains </a:t>
            </a:r>
            <a:r>
              <a:rPr lang="en-US" dirty="0" smtClean="0"/>
              <a:t>objectives, Power-Point </a:t>
            </a:r>
            <a:r>
              <a:rPr lang="en-US" dirty="0" smtClean="0"/>
              <a:t>shows, solved engineering problems and video clips.</a:t>
            </a:r>
          </a:p>
        </p:txBody>
      </p:sp>
      <p:pic>
        <p:nvPicPr>
          <p:cNvPr id="6" name="Picture 5"/>
          <p:cNvPicPr>
            <a:picLocks noChangeAspect="1"/>
          </p:cNvPicPr>
          <p:nvPr/>
        </p:nvPicPr>
        <p:blipFill>
          <a:blip r:embed="rId3"/>
          <a:stretch>
            <a:fillRect/>
          </a:stretch>
        </p:blipFill>
        <p:spPr>
          <a:xfrm>
            <a:off x="773146" y="3657600"/>
            <a:ext cx="5990079" cy="2773541"/>
          </a:xfrm>
          <a:prstGeom prst="rect">
            <a:avLst/>
          </a:prstGeom>
        </p:spPr>
      </p:pic>
      <p:sp>
        <p:nvSpPr>
          <p:cNvPr id="5" name="Rectangle 4"/>
          <p:cNvSpPr/>
          <p:nvPr/>
        </p:nvSpPr>
        <p:spPr>
          <a:xfrm>
            <a:off x="4530436" y="5433613"/>
            <a:ext cx="3657600" cy="830997"/>
          </a:xfrm>
          <a:prstGeom prst="rect">
            <a:avLst/>
          </a:prstGeom>
        </p:spPr>
        <p:txBody>
          <a:bodyPr wrap="square">
            <a:spAutoFit/>
          </a:bodyPr>
          <a:lstStyle/>
          <a:p>
            <a:r>
              <a:rPr lang="en-US" sz="2400" dirty="0"/>
              <a:t>You can download the files </a:t>
            </a:r>
            <a:r>
              <a:rPr lang="en-US" sz="2400" dirty="0" smtClean="0"/>
              <a:t>to </a:t>
            </a:r>
            <a:r>
              <a:rPr lang="en-US" sz="2400" dirty="0"/>
              <a:t>your computer.</a:t>
            </a:r>
          </a:p>
        </p:txBody>
      </p:sp>
    </p:spTree>
    <p:extLst>
      <p:ext uri="{BB962C8B-B14F-4D97-AF65-F5344CB8AC3E}">
        <p14:creationId xmlns:p14="http://schemas.microsoft.com/office/powerpoint/2010/main" val="1273120194"/>
      </p:ext>
    </p:extLst>
  </p:cSld>
  <p:clrMapOvr>
    <a:masterClrMapping/>
  </p:clrMapOvr>
  <p:transition spd="slow">
    <p:strips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38458" y="4696691"/>
            <a:ext cx="7219742" cy="1408730"/>
          </a:xfrm>
          <a:prstGeom prst="rect">
            <a:avLst/>
          </a:prstGeom>
        </p:spPr>
      </p:pic>
      <p:sp>
        <p:nvSpPr>
          <p:cNvPr id="3" name="Content Placeholder 2"/>
          <p:cNvSpPr>
            <a:spLocks noGrp="1"/>
          </p:cNvSpPr>
          <p:nvPr>
            <p:ph idx="1"/>
          </p:nvPr>
        </p:nvSpPr>
        <p:spPr>
          <a:xfrm>
            <a:off x="381000" y="1828800"/>
            <a:ext cx="8229600" cy="4325112"/>
          </a:xfrm>
        </p:spPr>
        <p:txBody>
          <a:bodyPr/>
          <a:lstStyle/>
          <a:p>
            <a:r>
              <a:rPr lang="en-US" dirty="0" smtClean="0">
                <a:solidFill>
                  <a:srgbClr val="0070C0"/>
                </a:solidFill>
              </a:rPr>
              <a:t>Discussions</a:t>
            </a:r>
            <a:r>
              <a:rPr lang="en-US" dirty="0" smtClean="0"/>
              <a:t> have some weights on your final grade and you are to participate in them. Start the first discussion by </a:t>
            </a:r>
            <a:r>
              <a:rPr lang="en-US" dirty="0" smtClean="0">
                <a:solidFill>
                  <a:schemeClr val="accent4"/>
                </a:solidFill>
              </a:rPr>
              <a:t>introducing yourself </a:t>
            </a:r>
            <a:r>
              <a:rPr lang="en-US" dirty="0" smtClean="0"/>
              <a:t>as soon as you enter D2L. This is also important for reporting your attendance. Each discussion has a due date.</a:t>
            </a:r>
            <a:br>
              <a:rPr lang="en-US" dirty="0" smtClean="0"/>
            </a:br>
            <a:endParaRPr lang="en-US" dirty="0"/>
          </a:p>
        </p:txBody>
      </p:sp>
      <p:sp>
        <p:nvSpPr>
          <p:cNvPr id="4" name="Title 1"/>
          <p:cNvSpPr>
            <a:spLocks noGrp="1"/>
          </p:cNvSpPr>
          <p:nvPr>
            <p:ph type="title"/>
          </p:nvPr>
        </p:nvSpPr>
        <p:spPr>
          <a:xfrm>
            <a:off x="381000" y="775855"/>
            <a:ext cx="8229600" cy="1066800"/>
          </a:xfrm>
        </p:spPr>
        <p:txBody>
          <a:bodyPr/>
          <a:lstStyle/>
          <a:p>
            <a:r>
              <a:rPr lang="en-US" dirty="0" smtClean="0"/>
              <a:t>Discussions</a:t>
            </a:r>
            <a:endParaRPr lang="en-US" dirty="0"/>
          </a:p>
        </p:txBody>
      </p:sp>
      <p:cxnSp>
        <p:nvCxnSpPr>
          <p:cNvPr id="6" name="Straight Arrow Connector 5"/>
          <p:cNvCxnSpPr/>
          <p:nvPr/>
        </p:nvCxnSpPr>
        <p:spPr>
          <a:xfrm>
            <a:off x="3429000" y="4114800"/>
            <a:ext cx="533400" cy="152995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19200" y="3598127"/>
            <a:ext cx="6553200" cy="1278673"/>
          </a:xfrm>
          <a:prstGeom prst="rect">
            <a:avLst/>
          </a:prstGeom>
        </p:spPr>
      </p:pic>
      <p:sp>
        <p:nvSpPr>
          <p:cNvPr id="2" name="Title 1"/>
          <p:cNvSpPr>
            <a:spLocks noGrp="1"/>
          </p:cNvSpPr>
          <p:nvPr>
            <p:ph type="title"/>
          </p:nvPr>
        </p:nvSpPr>
        <p:spPr>
          <a:xfrm>
            <a:off x="415636" y="664427"/>
            <a:ext cx="8229600" cy="1066800"/>
          </a:xfrm>
        </p:spPr>
        <p:txBody>
          <a:bodyPr/>
          <a:lstStyle/>
          <a:p>
            <a:r>
              <a:rPr lang="en-US" dirty="0" smtClean="0"/>
              <a:t>Quizzes</a:t>
            </a:r>
            <a:endParaRPr lang="en-US" dirty="0"/>
          </a:p>
        </p:txBody>
      </p:sp>
      <p:sp>
        <p:nvSpPr>
          <p:cNvPr id="3" name="Content Placeholder 2"/>
          <p:cNvSpPr>
            <a:spLocks noGrp="1"/>
          </p:cNvSpPr>
          <p:nvPr>
            <p:ph idx="1"/>
          </p:nvPr>
        </p:nvSpPr>
        <p:spPr>
          <a:xfrm>
            <a:off x="457200" y="1600200"/>
            <a:ext cx="8229600" cy="4325112"/>
          </a:xfrm>
        </p:spPr>
        <p:txBody>
          <a:bodyPr>
            <a:normAutofit/>
          </a:bodyPr>
          <a:lstStyle/>
          <a:p>
            <a:r>
              <a:rPr lang="en-US" sz="2400" dirty="0" smtClean="0"/>
              <a:t>The </a:t>
            </a:r>
            <a:r>
              <a:rPr lang="en-US" sz="2400" dirty="0" smtClean="0">
                <a:solidFill>
                  <a:srgbClr val="0070C0"/>
                </a:solidFill>
              </a:rPr>
              <a:t>assignments</a:t>
            </a:r>
            <a:r>
              <a:rPr lang="en-US" sz="2400" dirty="0" smtClean="0"/>
              <a:t> are in the form of </a:t>
            </a:r>
            <a:r>
              <a:rPr lang="en-US" sz="2400" dirty="0" smtClean="0">
                <a:solidFill>
                  <a:srgbClr val="0070C0"/>
                </a:solidFill>
              </a:rPr>
              <a:t>quizzes with about 20 questions</a:t>
            </a:r>
            <a:r>
              <a:rPr lang="en-US" sz="2400" dirty="0" smtClean="0"/>
              <a:t>. You have certain amount of time to finish them. More info is given on each quiz when you click on it. The first HW Quizzes are due soon. So start to study the first two chapters.</a:t>
            </a:r>
            <a:endParaRPr lang="en-US" sz="2400" dirty="0"/>
          </a:p>
        </p:txBody>
      </p:sp>
      <p:cxnSp>
        <p:nvCxnSpPr>
          <p:cNvPr id="5" name="Straight Arrow Connector 4"/>
          <p:cNvCxnSpPr/>
          <p:nvPr/>
        </p:nvCxnSpPr>
        <p:spPr>
          <a:xfrm>
            <a:off x="4800600" y="3372289"/>
            <a:ext cx="609600" cy="10668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90600" y="5334000"/>
            <a:ext cx="7086600" cy="400110"/>
          </a:xfrm>
          <a:prstGeom prst="rect">
            <a:avLst/>
          </a:prstGeom>
        </p:spPr>
        <p:txBody>
          <a:bodyPr wrap="square">
            <a:spAutoFit/>
          </a:bodyPr>
          <a:lstStyle/>
          <a:p>
            <a:r>
              <a:rPr lang="en-US" sz="2000" dirty="0" smtClean="0"/>
              <a:t>They are consisted of multiple-choice or true-false questions.</a:t>
            </a:r>
          </a:p>
        </p:txBody>
      </p:sp>
    </p:spTree>
  </p:cSld>
  <p:clrMapOvr>
    <a:masterClrMapping/>
  </p:clrMapOvr>
  <p:transition spd="slow">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024062" y="5301857"/>
            <a:ext cx="5095875" cy="994317"/>
          </a:xfrm>
          <a:prstGeom prst="rect">
            <a:avLst/>
          </a:prstGeom>
        </p:spPr>
      </p:pic>
      <p:sp>
        <p:nvSpPr>
          <p:cNvPr id="3" name="Content Placeholder 2"/>
          <p:cNvSpPr>
            <a:spLocks noGrp="1"/>
          </p:cNvSpPr>
          <p:nvPr>
            <p:ph idx="1"/>
          </p:nvPr>
        </p:nvSpPr>
        <p:spPr>
          <a:xfrm>
            <a:off x="457200" y="1600200"/>
            <a:ext cx="8229600" cy="4325112"/>
          </a:xfrm>
        </p:spPr>
        <p:txBody>
          <a:bodyPr>
            <a:normAutofit/>
          </a:bodyPr>
          <a:lstStyle/>
          <a:p>
            <a:r>
              <a:rPr lang="en-US" dirty="0" smtClean="0"/>
              <a:t>Each </a:t>
            </a:r>
            <a:r>
              <a:rPr lang="en-US" dirty="0" smtClean="0">
                <a:solidFill>
                  <a:srgbClr val="0070C0"/>
                </a:solidFill>
              </a:rPr>
              <a:t>TEST</a:t>
            </a:r>
            <a:r>
              <a:rPr lang="en-US" dirty="0" smtClean="0"/>
              <a:t> is open for minimum of 4 days. Each test has between 40 to </a:t>
            </a:r>
            <a:r>
              <a:rPr lang="en-US" dirty="0"/>
              <a:t>50 multiple-choice or true-false questions</a:t>
            </a:r>
            <a:r>
              <a:rPr lang="en-US" dirty="0" smtClean="0"/>
              <a:t>. There is a limited time for each </a:t>
            </a:r>
            <a:r>
              <a:rPr lang="en-US" dirty="0" smtClean="0">
                <a:solidFill>
                  <a:srgbClr val="0070C0"/>
                </a:solidFill>
              </a:rPr>
              <a:t>one-attempt</a:t>
            </a:r>
            <a:r>
              <a:rPr lang="en-US" dirty="0" smtClean="0"/>
              <a:t> test. Don't forget to </a:t>
            </a:r>
            <a:r>
              <a:rPr lang="en-US" i="1" dirty="0" smtClean="0">
                <a:solidFill>
                  <a:srgbClr val="FF0000"/>
                </a:solidFill>
              </a:rPr>
              <a:t>save the answer</a:t>
            </a:r>
            <a:r>
              <a:rPr lang="en-US" dirty="0" smtClean="0">
                <a:solidFill>
                  <a:srgbClr val="FF0000"/>
                </a:solidFill>
              </a:rPr>
              <a:t>s </a:t>
            </a:r>
            <a:r>
              <a:rPr lang="en-US" dirty="0" smtClean="0"/>
              <a:t>before submitting the test. There are 5 tests.</a:t>
            </a:r>
          </a:p>
          <a:p>
            <a:r>
              <a:rPr lang="en-US" sz="2400" dirty="0" smtClean="0">
                <a:solidFill>
                  <a:srgbClr val="C00000"/>
                </a:solidFill>
              </a:rPr>
              <a:t>I will NOT open the assessments, under any circumstances, after their deadlines. So try not to miss them. </a:t>
            </a:r>
            <a:r>
              <a:rPr lang="en-US" dirty="0" smtClean="0"/>
              <a:t/>
            </a:r>
            <a:br>
              <a:rPr lang="en-US" dirty="0" smtClean="0"/>
            </a:br>
            <a:endParaRPr lang="en-US" dirty="0"/>
          </a:p>
        </p:txBody>
      </p:sp>
      <p:sp>
        <p:nvSpPr>
          <p:cNvPr id="4" name="Title 1"/>
          <p:cNvSpPr>
            <a:spLocks noGrp="1"/>
          </p:cNvSpPr>
          <p:nvPr>
            <p:ph type="title"/>
          </p:nvPr>
        </p:nvSpPr>
        <p:spPr>
          <a:xfrm>
            <a:off x="429491" y="695938"/>
            <a:ext cx="8229600" cy="1066800"/>
          </a:xfrm>
        </p:spPr>
        <p:txBody>
          <a:bodyPr/>
          <a:lstStyle/>
          <a:p>
            <a:r>
              <a:rPr lang="en-US" dirty="0" smtClean="0"/>
              <a:t>Tests</a:t>
            </a:r>
            <a:endParaRPr lang="en-US" dirty="0"/>
          </a:p>
        </p:txBody>
      </p:sp>
      <p:cxnSp>
        <p:nvCxnSpPr>
          <p:cNvPr id="6" name="Straight Arrow Connector 5"/>
          <p:cNvCxnSpPr/>
          <p:nvPr/>
        </p:nvCxnSpPr>
        <p:spPr>
          <a:xfrm>
            <a:off x="4419600" y="5181600"/>
            <a:ext cx="1066800" cy="74371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600200" y="4682836"/>
            <a:ext cx="6545199" cy="1277112"/>
          </a:xfrm>
          <a:prstGeom prst="rect">
            <a:avLst/>
          </a:prstGeom>
        </p:spPr>
      </p:pic>
      <p:sp>
        <p:nvSpPr>
          <p:cNvPr id="3" name="Content Placeholder 2"/>
          <p:cNvSpPr>
            <a:spLocks noGrp="1"/>
          </p:cNvSpPr>
          <p:nvPr>
            <p:ph idx="1"/>
          </p:nvPr>
        </p:nvSpPr>
        <p:spPr>
          <a:xfrm>
            <a:off x="457200" y="1600200"/>
            <a:ext cx="8229600" cy="4325112"/>
          </a:xfrm>
        </p:spPr>
        <p:txBody>
          <a:bodyPr>
            <a:normAutofit/>
          </a:bodyPr>
          <a:lstStyle/>
          <a:p>
            <a:r>
              <a:rPr lang="en-US" dirty="0" smtClean="0">
                <a:solidFill>
                  <a:srgbClr val="0070C0"/>
                </a:solidFill>
              </a:rPr>
              <a:t>Final Exam </a:t>
            </a:r>
            <a:r>
              <a:rPr lang="en-US" dirty="0" smtClean="0"/>
              <a:t>is open for 4 days. It has </a:t>
            </a:r>
            <a:r>
              <a:rPr lang="en-US" dirty="0" smtClean="0">
                <a:solidFill>
                  <a:srgbClr val="0070C0"/>
                </a:solidFill>
              </a:rPr>
              <a:t>70</a:t>
            </a:r>
            <a:r>
              <a:rPr lang="en-US" dirty="0" smtClean="0"/>
              <a:t> multiple-choice </a:t>
            </a:r>
            <a:r>
              <a:rPr lang="en-US" dirty="0"/>
              <a:t>or true-false questions</a:t>
            </a:r>
            <a:r>
              <a:rPr lang="en-US" dirty="0" smtClean="0"/>
              <a:t>. </a:t>
            </a:r>
          </a:p>
          <a:p>
            <a:r>
              <a:rPr lang="en-US" dirty="0" smtClean="0"/>
              <a:t>You have 2 hours to complete the exam (</a:t>
            </a:r>
            <a:r>
              <a:rPr lang="en-US" dirty="0" smtClean="0">
                <a:solidFill>
                  <a:srgbClr val="0070C0"/>
                </a:solidFill>
              </a:rPr>
              <a:t>one attempt</a:t>
            </a:r>
            <a:r>
              <a:rPr lang="en-US" dirty="0" smtClean="0"/>
              <a:t>). Don't forget to </a:t>
            </a:r>
            <a:r>
              <a:rPr lang="en-US" i="1" dirty="0" smtClean="0">
                <a:solidFill>
                  <a:srgbClr val="FF0000"/>
                </a:solidFill>
              </a:rPr>
              <a:t>save the answer</a:t>
            </a:r>
            <a:r>
              <a:rPr lang="en-US" dirty="0" smtClean="0">
                <a:solidFill>
                  <a:srgbClr val="FF0000"/>
                </a:solidFill>
              </a:rPr>
              <a:t>s </a:t>
            </a:r>
            <a:r>
              <a:rPr lang="en-US" dirty="0" smtClean="0"/>
              <a:t>before submitting it. </a:t>
            </a:r>
          </a:p>
          <a:p>
            <a:r>
              <a:rPr lang="en-US" dirty="0" smtClean="0">
                <a:solidFill>
                  <a:srgbClr val="C00000"/>
                </a:solidFill>
              </a:rPr>
              <a:t>Try not to miss it, because it will not be available when it closes. </a:t>
            </a:r>
            <a:r>
              <a:rPr lang="en-US" dirty="0" smtClean="0"/>
              <a:t/>
            </a:r>
            <a:br>
              <a:rPr lang="en-US" dirty="0" smtClean="0"/>
            </a:br>
            <a:endParaRPr lang="en-US" dirty="0"/>
          </a:p>
        </p:txBody>
      </p:sp>
      <p:sp>
        <p:nvSpPr>
          <p:cNvPr id="4" name="Title 1"/>
          <p:cNvSpPr>
            <a:spLocks noGrp="1"/>
          </p:cNvSpPr>
          <p:nvPr>
            <p:ph type="title"/>
          </p:nvPr>
        </p:nvSpPr>
        <p:spPr>
          <a:xfrm>
            <a:off x="450273" y="685800"/>
            <a:ext cx="8229600" cy="1066800"/>
          </a:xfrm>
        </p:spPr>
        <p:txBody>
          <a:bodyPr/>
          <a:lstStyle/>
          <a:p>
            <a:r>
              <a:rPr lang="en-US" dirty="0" smtClean="0"/>
              <a:t>Final Exam</a:t>
            </a:r>
            <a:endParaRPr lang="en-US" dirty="0"/>
          </a:p>
        </p:txBody>
      </p:sp>
      <p:cxnSp>
        <p:nvCxnSpPr>
          <p:cNvPr id="6" name="Straight Arrow Connector 5"/>
          <p:cNvCxnSpPr/>
          <p:nvPr/>
        </p:nvCxnSpPr>
        <p:spPr>
          <a:xfrm>
            <a:off x="4038600" y="4343400"/>
            <a:ext cx="1676400" cy="1219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0854328"/>
      </p:ext>
    </p:extLst>
  </p:cSld>
  <p:clrMapOvr>
    <a:masterClrMapping/>
  </p:clrMapOvr>
  <p:transition spd="slow">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600200" y="4682836"/>
            <a:ext cx="6545199" cy="1277112"/>
          </a:xfrm>
          <a:prstGeom prst="rect">
            <a:avLst/>
          </a:prstGeom>
        </p:spPr>
      </p:pic>
      <p:sp>
        <p:nvSpPr>
          <p:cNvPr id="3" name="Content Placeholder 2"/>
          <p:cNvSpPr>
            <a:spLocks noGrp="1"/>
          </p:cNvSpPr>
          <p:nvPr>
            <p:ph idx="1"/>
          </p:nvPr>
        </p:nvSpPr>
        <p:spPr>
          <a:xfrm>
            <a:off x="457200" y="1600200"/>
            <a:ext cx="8229600" cy="4325112"/>
          </a:xfrm>
        </p:spPr>
        <p:txBody>
          <a:bodyPr>
            <a:normAutofit/>
          </a:bodyPr>
          <a:lstStyle/>
          <a:p>
            <a:r>
              <a:rPr lang="en-US" dirty="0" smtClean="0">
                <a:solidFill>
                  <a:srgbClr val="0070C0"/>
                </a:solidFill>
              </a:rPr>
              <a:t>Project discussion </a:t>
            </a:r>
            <a:r>
              <a:rPr lang="en-US" dirty="0" smtClean="0"/>
              <a:t>is open for the last 4 weeks of the semester. </a:t>
            </a:r>
          </a:p>
          <a:p>
            <a:r>
              <a:rPr lang="en-US" dirty="0" smtClean="0"/>
              <a:t>Detailed explanations are provided.</a:t>
            </a:r>
          </a:p>
          <a:p>
            <a:r>
              <a:rPr lang="en-US" dirty="0" smtClean="0">
                <a:solidFill>
                  <a:srgbClr val="C00000"/>
                </a:solidFill>
              </a:rPr>
              <a:t>Try not to miss it, because it will not be available when it closes. </a:t>
            </a:r>
            <a:r>
              <a:rPr lang="en-US" dirty="0" smtClean="0"/>
              <a:t/>
            </a:r>
            <a:br>
              <a:rPr lang="en-US" dirty="0" smtClean="0"/>
            </a:br>
            <a:endParaRPr lang="en-US" dirty="0"/>
          </a:p>
        </p:txBody>
      </p:sp>
      <p:sp>
        <p:nvSpPr>
          <p:cNvPr id="4" name="Title 1"/>
          <p:cNvSpPr>
            <a:spLocks noGrp="1"/>
          </p:cNvSpPr>
          <p:nvPr>
            <p:ph type="title"/>
          </p:nvPr>
        </p:nvSpPr>
        <p:spPr>
          <a:xfrm>
            <a:off x="429491" y="685800"/>
            <a:ext cx="8229600" cy="1066800"/>
          </a:xfrm>
        </p:spPr>
        <p:txBody>
          <a:bodyPr/>
          <a:lstStyle/>
          <a:p>
            <a:r>
              <a:rPr lang="en-US" dirty="0" smtClean="0"/>
              <a:t>How It’s Made Projects</a:t>
            </a:r>
            <a:endParaRPr lang="en-US" dirty="0"/>
          </a:p>
        </p:txBody>
      </p:sp>
      <p:cxnSp>
        <p:nvCxnSpPr>
          <p:cNvPr id="6" name="Straight Arrow Connector 5"/>
          <p:cNvCxnSpPr/>
          <p:nvPr/>
        </p:nvCxnSpPr>
        <p:spPr>
          <a:xfrm>
            <a:off x="3352800" y="3962400"/>
            <a:ext cx="533400" cy="1600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1784566"/>
      </p:ext>
    </p:extLst>
  </p:cSld>
  <p:clrMapOvr>
    <a:masterClrMapping/>
  </p:clrMapOvr>
  <p:transition spd="slow">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lstStyle/>
          <a:p>
            <a:r>
              <a:rPr lang="en-US" dirty="0" smtClean="0"/>
              <a:t>Contact me</a:t>
            </a:r>
            <a:endParaRPr lang="en-US" dirty="0"/>
          </a:p>
        </p:txBody>
      </p:sp>
      <p:sp>
        <p:nvSpPr>
          <p:cNvPr id="3" name="Content Placeholder 2"/>
          <p:cNvSpPr>
            <a:spLocks noGrp="1"/>
          </p:cNvSpPr>
          <p:nvPr>
            <p:ph idx="1"/>
          </p:nvPr>
        </p:nvSpPr>
        <p:spPr>
          <a:xfrm>
            <a:off x="457200" y="1905000"/>
            <a:ext cx="5105400" cy="2743200"/>
          </a:xfrm>
        </p:spPr>
        <p:txBody>
          <a:bodyPr>
            <a:normAutofit/>
          </a:bodyPr>
          <a:lstStyle/>
          <a:p>
            <a:r>
              <a:rPr lang="en-US" dirty="0" smtClean="0"/>
              <a:t>Do not hesitate to email me (snasser1@kennesawedu) if you have any question or concern. You can also write your questions in discussion area: “</a:t>
            </a:r>
            <a:r>
              <a:rPr lang="en-US" dirty="0" smtClean="0">
                <a:solidFill>
                  <a:srgbClr val="FF0000"/>
                </a:solidFill>
              </a:rPr>
              <a:t>Ask me questions.”</a:t>
            </a:r>
          </a:p>
        </p:txBody>
      </p:sp>
      <p:pic>
        <p:nvPicPr>
          <p:cNvPr id="22530" name="Picture 2" descr="http://educate.spsu.edu/snasseri/pass-pic2aa.jpg"/>
          <p:cNvPicPr>
            <a:picLocks noChangeAspect="1" noChangeArrowheads="1"/>
          </p:cNvPicPr>
          <p:nvPr/>
        </p:nvPicPr>
        <p:blipFill>
          <a:blip r:embed="rId2" cstate="print"/>
          <a:srcRect b="6250"/>
          <a:stretch>
            <a:fillRect/>
          </a:stretch>
        </p:blipFill>
        <p:spPr bwMode="auto">
          <a:xfrm>
            <a:off x="5791200" y="1600200"/>
            <a:ext cx="2469077" cy="2819400"/>
          </a:xfrm>
          <a:prstGeom prst="rect">
            <a:avLst/>
          </a:prstGeom>
          <a:noFill/>
        </p:spPr>
      </p:pic>
      <p:sp>
        <p:nvSpPr>
          <p:cNvPr id="5" name="Rectangle 4"/>
          <p:cNvSpPr/>
          <p:nvPr/>
        </p:nvSpPr>
        <p:spPr>
          <a:xfrm>
            <a:off x="457200" y="4648200"/>
            <a:ext cx="7532688" cy="1423467"/>
          </a:xfrm>
          <a:prstGeom prst="rect">
            <a:avLst/>
          </a:prstGeom>
        </p:spPr>
        <p:txBody>
          <a:bodyPr wrap="square">
            <a:spAutoFit/>
          </a:bodyPr>
          <a:lstStyle/>
          <a:p>
            <a:pPr marL="365760" lvl="0" indent="-256032">
              <a:spcBef>
                <a:spcPts val="300"/>
              </a:spcBef>
              <a:buClr>
                <a:srgbClr val="A04DA3"/>
              </a:buClr>
              <a:buFont typeface="Georgia"/>
              <a:buChar char="•"/>
            </a:pPr>
            <a:r>
              <a:rPr lang="en-US" sz="2800" dirty="0">
                <a:solidFill>
                  <a:prstClr val="black"/>
                </a:solidFill>
              </a:rPr>
              <a:t>Good luck and I hope you enjoy </a:t>
            </a:r>
            <a:r>
              <a:rPr lang="en-US" sz="2800" dirty="0" smtClean="0">
                <a:solidFill>
                  <a:prstClr val="black"/>
                </a:solidFill>
              </a:rPr>
              <a:t>this class and learn so much! </a:t>
            </a:r>
          </a:p>
          <a:p>
            <a:pPr marL="365760" lvl="0" indent="-256032">
              <a:spcBef>
                <a:spcPts val="300"/>
              </a:spcBef>
              <a:buClr>
                <a:srgbClr val="A04DA3"/>
              </a:buClr>
              <a:buFont typeface="Georgia"/>
              <a:buChar char="•"/>
            </a:pPr>
            <a:endParaRPr lang="en-US" sz="2800" dirty="0">
              <a:solidFill>
                <a:prstClr val="black"/>
              </a:solidFill>
            </a:endParaRPr>
          </a:p>
        </p:txBody>
      </p:sp>
    </p:spTree>
  </p:cSld>
  <p:clrMapOvr>
    <a:masterClrMapping/>
  </p:clrMapOvr>
  <p:transition spd="slow">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77614"/>
            <a:ext cx="8229600" cy="1066800"/>
          </a:xfrm>
        </p:spPr>
        <p:txBody>
          <a:bodyPr/>
          <a:lstStyle/>
          <a:p>
            <a:r>
              <a:rPr lang="en-US" dirty="0" smtClean="0"/>
              <a:t>How to Start</a:t>
            </a:r>
            <a:endParaRPr lang="en-US" dirty="0"/>
          </a:p>
        </p:txBody>
      </p:sp>
      <p:sp>
        <p:nvSpPr>
          <p:cNvPr id="3" name="Content Placeholder 2"/>
          <p:cNvSpPr>
            <a:spLocks noGrp="1"/>
          </p:cNvSpPr>
          <p:nvPr>
            <p:ph idx="1"/>
          </p:nvPr>
        </p:nvSpPr>
        <p:spPr>
          <a:xfrm>
            <a:off x="533400" y="1600200"/>
            <a:ext cx="8229600" cy="2438400"/>
          </a:xfrm>
        </p:spPr>
        <p:txBody>
          <a:bodyPr>
            <a:normAutofit/>
          </a:bodyPr>
          <a:lstStyle/>
          <a:p>
            <a:r>
              <a:rPr lang="en-US" sz="2400" dirty="0" smtClean="0"/>
              <a:t>Go to Desire to Learn or D2L: </a:t>
            </a:r>
            <a:r>
              <a:rPr lang="en-US" sz="2400" dirty="0">
                <a:hlinkClick r:id="rId2"/>
              </a:rPr>
              <a:t>https://d2l.kennesaw.edu</a:t>
            </a:r>
            <a:r>
              <a:rPr lang="en-US" sz="2400" dirty="0" smtClean="0">
                <a:hlinkClick r:id="rId2"/>
              </a:rPr>
              <a:t>/</a:t>
            </a:r>
            <a:endParaRPr lang="en-US" sz="2400" dirty="0" smtClean="0"/>
          </a:p>
          <a:p>
            <a:r>
              <a:rPr lang="en-US" sz="2400" dirty="0" smtClean="0"/>
              <a:t>Use your university login/password to log in. </a:t>
            </a:r>
            <a:br>
              <a:rPr lang="en-US" sz="2400" dirty="0" smtClean="0"/>
            </a:br>
            <a:endParaRPr lang="en-US" sz="2400" dirty="0"/>
          </a:p>
        </p:txBody>
      </p:sp>
      <p:sp>
        <p:nvSpPr>
          <p:cNvPr id="5" name="Rectangle 4"/>
          <p:cNvSpPr/>
          <p:nvPr/>
        </p:nvSpPr>
        <p:spPr>
          <a:xfrm>
            <a:off x="685800" y="5311499"/>
            <a:ext cx="4724400" cy="707886"/>
          </a:xfrm>
          <a:prstGeom prst="rect">
            <a:avLst/>
          </a:prstGeom>
        </p:spPr>
        <p:txBody>
          <a:bodyPr wrap="square">
            <a:spAutoFit/>
          </a:bodyPr>
          <a:lstStyle/>
          <a:p>
            <a:r>
              <a:rPr lang="en-US" sz="2000" dirty="0" smtClean="0"/>
              <a:t>470-578-3555 </a:t>
            </a:r>
            <a:r>
              <a:rPr lang="en-US" sz="2000" dirty="0"/>
              <a:t/>
            </a:r>
            <a:br>
              <a:rPr lang="en-US" sz="2000" dirty="0"/>
            </a:br>
            <a:r>
              <a:rPr lang="en-US" sz="2000" dirty="0">
                <a:hlinkClick r:id="rId3"/>
              </a:rPr>
              <a:t>studenthelpdesk@kennesaw.edu</a:t>
            </a:r>
            <a:endParaRPr lang="en-US" sz="2000" dirty="0"/>
          </a:p>
        </p:txBody>
      </p:sp>
      <p:pic>
        <p:nvPicPr>
          <p:cNvPr id="6" name="Picture 5"/>
          <p:cNvPicPr>
            <a:picLocks noChangeAspect="1"/>
          </p:cNvPicPr>
          <p:nvPr/>
        </p:nvPicPr>
        <p:blipFill rotWithShape="1">
          <a:blip r:embed="rId4"/>
          <a:srcRect l="8785" t="5208" r="9224" b="7292"/>
          <a:stretch/>
        </p:blipFill>
        <p:spPr>
          <a:xfrm>
            <a:off x="3962400" y="2873098"/>
            <a:ext cx="4703618" cy="2822171"/>
          </a:xfrm>
          <a:prstGeom prst="rect">
            <a:avLst/>
          </a:prstGeom>
        </p:spPr>
      </p:pic>
      <p:sp>
        <p:nvSpPr>
          <p:cNvPr id="7" name="Rectangle 6"/>
          <p:cNvSpPr/>
          <p:nvPr/>
        </p:nvSpPr>
        <p:spPr>
          <a:xfrm>
            <a:off x="685800" y="4427786"/>
            <a:ext cx="2804530" cy="1015663"/>
          </a:xfrm>
          <a:prstGeom prst="rect">
            <a:avLst/>
          </a:prstGeom>
        </p:spPr>
        <p:txBody>
          <a:bodyPr wrap="square">
            <a:spAutoFit/>
          </a:bodyPr>
          <a:lstStyle/>
          <a:p>
            <a:r>
              <a:rPr lang="en-US" sz="2000" dirty="0"/>
              <a:t>If you can not log in, contact the </a:t>
            </a:r>
            <a:r>
              <a:rPr lang="en-US" sz="2000" dirty="0" smtClean="0"/>
              <a:t>service desk: </a:t>
            </a:r>
            <a:endParaRPr lang="en-US" sz="2000" dirty="0"/>
          </a:p>
        </p:txBody>
      </p:sp>
    </p:spTree>
  </p:cSld>
  <p:clrMapOvr>
    <a:masterClrMapping/>
  </p:clrMapOvr>
  <p:transition spd="slow">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23455"/>
            <a:ext cx="8229600" cy="1066800"/>
          </a:xfrm>
        </p:spPr>
        <p:txBody>
          <a:bodyPr/>
          <a:lstStyle/>
          <a:p>
            <a:r>
              <a:rPr lang="en-US" dirty="0" smtClean="0"/>
              <a:t>How to Start</a:t>
            </a:r>
            <a:endParaRPr lang="en-US" dirty="0"/>
          </a:p>
        </p:txBody>
      </p:sp>
      <p:sp>
        <p:nvSpPr>
          <p:cNvPr id="5" name="Content Placeholder 4"/>
          <p:cNvSpPr>
            <a:spLocks noGrp="1"/>
          </p:cNvSpPr>
          <p:nvPr>
            <p:ph idx="1"/>
          </p:nvPr>
        </p:nvSpPr>
        <p:spPr>
          <a:xfrm>
            <a:off x="609600" y="1676400"/>
            <a:ext cx="7924800" cy="1447800"/>
          </a:xfrm>
        </p:spPr>
        <p:txBody>
          <a:bodyPr>
            <a:noAutofit/>
          </a:bodyPr>
          <a:lstStyle/>
          <a:p>
            <a:r>
              <a:rPr lang="en-US" dirty="0" smtClean="0"/>
              <a:t>Find the Manufacturing Processes (MET 1311), section W01 link and click on it. </a:t>
            </a:r>
            <a:br>
              <a:rPr lang="en-US" dirty="0" smtClean="0"/>
            </a:br>
            <a:r>
              <a:rPr lang="en-US" dirty="0" smtClean="0"/>
              <a:t/>
            </a:r>
            <a:br>
              <a:rPr lang="en-US" dirty="0" smtClean="0"/>
            </a:br>
            <a:endParaRPr lang="en-US" dirty="0"/>
          </a:p>
        </p:txBody>
      </p:sp>
      <p:cxnSp>
        <p:nvCxnSpPr>
          <p:cNvPr id="11" name="Straight Arrow Connector 10"/>
          <p:cNvCxnSpPr>
            <a:endCxn id="3" idx="1"/>
          </p:cNvCxnSpPr>
          <p:nvPr/>
        </p:nvCxnSpPr>
        <p:spPr>
          <a:xfrm>
            <a:off x="1433945" y="2667000"/>
            <a:ext cx="1004455" cy="180829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a:stretch>
            <a:fillRect/>
          </a:stretch>
        </p:blipFill>
        <p:spPr>
          <a:xfrm>
            <a:off x="2438400" y="2743200"/>
            <a:ext cx="2819400" cy="3464196"/>
          </a:xfrm>
          <a:prstGeom prst="rect">
            <a:avLst/>
          </a:prstGeom>
        </p:spPr>
      </p:pic>
      <p:sp>
        <p:nvSpPr>
          <p:cNvPr id="13" name="Rectangle 12"/>
          <p:cNvSpPr/>
          <p:nvPr/>
        </p:nvSpPr>
        <p:spPr>
          <a:xfrm>
            <a:off x="5562600" y="3352800"/>
            <a:ext cx="2743200" cy="2554545"/>
          </a:xfrm>
          <a:prstGeom prst="rect">
            <a:avLst/>
          </a:prstGeom>
        </p:spPr>
        <p:txBody>
          <a:bodyPr wrap="square">
            <a:spAutoFit/>
          </a:bodyPr>
          <a:lstStyle/>
          <a:p>
            <a:r>
              <a:rPr lang="en-US" sz="2000" dirty="0" smtClean="0"/>
              <a:t>The course content is based on “Introduction </a:t>
            </a:r>
            <a:r>
              <a:rPr lang="en-US" sz="2000" dirty="0"/>
              <a:t>to Manufacturing </a:t>
            </a:r>
            <a:r>
              <a:rPr lang="en-US" sz="2000" dirty="0" smtClean="0"/>
              <a:t>Processes,”</a:t>
            </a:r>
            <a:endParaRPr lang="en-US" sz="2000" dirty="0"/>
          </a:p>
          <a:p>
            <a:r>
              <a:rPr lang="en-US" sz="2000" dirty="0" smtClean="0"/>
              <a:t>textbook </a:t>
            </a:r>
            <a:r>
              <a:rPr lang="en-US" sz="2000" dirty="0"/>
              <a:t>by </a:t>
            </a:r>
            <a:r>
              <a:rPr lang="en-US" sz="2000" dirty="0" err="1"/>
              <a:t>Mikell</a:t>
            </a:r>
            <a:r>
              <a:rPr lang="en-US" sz="2000" dirty="0"/>
              <a:t> </a:t>
            </a:r>
            <a:r>
              <a:rPr lang="en-US" sz="2000" dirty="0" err="1" smtClean="0"/>
              <a:t>Groover</a:t>
            </a:r>
            <a:r>
              <a:rPr lang="en-US" sz="2000" dirty="0" smtClean="0"/>
              <a:t> (which is optional to purchase).</a:t>
            </a:r>
            <a:endParaRPr lang="en-US" sz="2000" dirty="0"/>
          </a:p>
        </p:txBody>
      </p:sp>
    </p:spTree>
  </p:cSld>
  <p:clrMapOvr>
    <a:masterClrMapping/>
  </p:clrMapOvr>
  <p:transition spd="slow">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90546"/>
            <a:ext cx="8229600" cy="1069848"/>
          </a:xfrm>
        </p:spPr>
        <p:txBody>
          <a:bodyPr>
            <a:normAutofit/>
          </a:bodyPr>
          <a:lstStyle/>
          <a:p>
            <a:r>
              <a:rPr lang="en-US" sz="3600" dirty="0" smtClean="0"/>
              <a:t>Short </a:t>
            </a:r>
            <a:r>
              <a:rPr lang="en-US" sz="3600" dirty="0"/>
              <a:t>Biography </a:t>
            </a:r>
            <a:r>
              <a:rPr lang="en-US" sz="1800" dirty="0">
                <a:hlinkClick r:id="rId2"/>
              </a:rPr>
              <a:t>(http://facultyweb.kennesaw.edu/snasser1</a:t>
            </a:r>
            <a:r>
              <a:rPr lang="en-US" sz="1800" dirty="0" smtClean="0">
                <a:hlinkClick r:id="rId2"/>
              </a:rPr>
              <a:t>/)</a:t>
            </a:r>
            <a:endParaRPr lang="en-US" sz="1800" dirty="0"/>
          </a:p>
        </p:txBody>
      </p:sp>
      <p:sp>
        <p:nvSpPr>
          <p:cNvPr id="3" name="TextBox 2"/>
          <p:cNvSpPr txBox="1"/>
          <p:nvPr/>
        </p:nvSpPr>
        <p:spPr>
          <a:xfrm>
            <a:off x="571500" y="1525758"/>
            <a:ext cx="7848600" cy="4770537"/>
          </a:xfrm>
          <a:prstGeom prst="rect">
            <a:avLst/>
          </a:prstGeom>
          <a:noFill/>
        </p:spPr>
        <p:txBody>
          <a:bodyPr wrap="square" rtlCol="0">
            <a:spAutoFit/>
          </a:bodyPr>
          <a:lstStyle/>
          <a:p>
            <a:r>
              <a:rPr lang="en-US" sz="1600" b="1" dirty="0" err="1" smtClean="0"/>
              <a:t>Dr</a:t>
            </a:r>
            <a:r>
              <a:rPr lang="en-US" sz="1600" b="1" dirty="0" smtClean="0"/>
              <a:t> </a:t>
            </a:r>
            <a:r>
              <a:rPr lang="en-US" sz="1600" b="1" dirty="0" err="1" smtClean="0"/>
              <a:t>Simin</a:t>
            </a:r>
            <a:r>
              <a:rPr lang="en-US" sz="1600" b="1" dirty="0" smtClean="0"/>
              <a:t> </a:t>
            </a:r>
            <a:r>
              <a:rPr lang="en-US" sz="1600" b="1" dirty="0" err="1"/>
              <a:t>Nasseri</a:t>
            </a:r>
            <a:r>
              <a:rPr lang="en-US" sz="1600" b="1" dirty="0"/>
              <a:t> </a:t>
            </a:r>
            <a:r>
              <a:rPr lang="en-US" sz="1600" dirty="0"/>
              <a:t>obtained her Ph.D. in Mechanical Engineering from Sydney University, </a:t>
            </a:r>
            <a:r>
              <a:rPr lang="en-US" sz="1600" dirty="0" smtClean="0"/>
              <a:t>Australia where </a:t>
            </a:r>
            <a:r>
              <a:rPr lang="en-US" sz="1600" dirty="0"/>
              <a:t>she worked as a senior </a:t>
            </a:r>
            <a:r>
              <a:rPr lang="en-US" sz="1600" dirty="0" smtClean="0"/>
              <a:t>scientist.  She joined SPSU/KSU in 2006, working at MET department from 2006 to 2015 and in the ME department from 2015 so far. </a:t>
            </a:r>
          </a:p>
          <a:p>
            <a:r>
              <a:rPr lang="en-US" sz="1600" b="1" dirty="0" smtClean="0"/>
              <a:t>She </a:t>
            </a:r>
            <a:r>
              <a:rPr lang="en-US" sz="1600" b="1" dirty="0"/>
              <a:t>has more </a:t>
            </a:r>
            <a:r>
              <a:rPr lang="en-US" sz="1600" dirty="0"/>
              <a:t>than </a:t>
            </a:r>
            <a:r>
              <a:rPr lang="en-US" sz="1600" dirty="0" smtClean="0"/>
              <a:t>22 years </a:t>
            </a:r>
            <a:r>
              <a:rPr lang="en-US" sz="1600" dirty="0"/>
              <a:t>of academic/industry experience and has published </a:t>
            </a:r>
            <a:r>
              <a:rPr lang="en-US" sz="1600" dirty="0" smtClean="0"/>
              <a:t>about 30 books, book chapters, and papers (mainly </a:t>
            </a:r>
            <a:r>
              <a:rPr lang="en-US" sz="1600" dirty="0"/>
              <a:t>in </a:t>
            </a:r>
            <a:r>
              <a:rPr lang="en-US" sz="1600" dirty="0" smtClean="0"/>
              <a:t>peer-reviewed journals). Besides</a:t>
            </a:r>
            <a:r>
              <a:rPr lang="en-US" sz="1600" dirty="0"/>
              <a:t>, she has published a book titled: “Solving Mechanical Engineering Problems with </a:t>
            </a:r>
            <a:r>
              <a:rPr lang="en-US" sz="1600" dirty="0" smtClean="0"/>
              <a:t>MATLAB,” which is used in all sections of </a:t>
            </a:r>
            <a:r>
              <a:rPr lang="en-US" sz="1600" dirty="0" err="1" smtClean="0"/>
              <a:t>Matlab</a:t>
            </a:r>
            <a:r>
              <a:rPr lang="en-US" sz="1600" dirty="0" smtClean="0"/>
              <a:t> for Engineers and Engineering Computation courses at ME and MET departments.</a:t>
            </a:r>
          </a:p>
          <a:p>
            <a:r>
              <a:rPr lang="en-US" sz="1600" b="1" dirty="0" smtClean="0"/>
              <a:t>She </a:t>
            </a:r>
            <a:r>
              <a:rPr lang="en-US" sz="1600" b="1" dirty="0"/>
              <a:t>has </a:t>
            </a:r>
            <a:r>
              <a:rPr lang="en-US" sz="1600" b="1" dirty="0" smtClean="0"/>
              <a:t>industrial work </a:t>
            </a:r>
            <a:r>
              <a:rPr lang="en-US" sz="1600" b="1" dirty="0"/>
              <a:t>experience </a:t>
            </a:r>
            <a:r>
              <a:rPr lang="en-US" sz="1600" dirty="0"/>
              <a:t>related to design and manufacturing, has served as the SME faculty advisor </a:t>
            </a:r>
            <a:r>
              <a:rPr lang="en-US" sz="1600" dirty="0" smtClean="0"/>
              <a:t>from 2006, </a:t>
            </a:r>
            <a:r>
              <a:rPr lang="en-US" sz="1600" dirty="0"/>
              <a:t>and has taught </a:t>
            </a:r>
            <a:r>
              <a:rPr lang="en-US" sz="1600" dirty="0" smtClean="0"/>
              <a:t>15 undergraduate and graduate courses </a:t>
            </a:r>
            <a:r>
              <a:rPr lang="en-US" sz="1600" dirty="0"/>
              <a:t>at KSU related to engineering mechanics, </a:t>
            </a:r>
            <a:r>
              <a:rPr lang="en-US" sz="1600" dirty="0" smtClean="0"/>
              <a:t>design, manufacturing</a:t>
            </a:r>
            <a:r>
              <a:rPr lang="en-US" sz="1600" dirty="0"/>
              <a:t>, programming, etc. </a:t>
            </a:r>
            <a:endParaRPr lang="en-US" sz="1600" dirty="0" smtClean="0"/>
          </a:p>
          <a:p>
            <a:r>
              <a:rPr lang="en-US" sz="1600" b="1" dirty="0" smtClean="0"/>
              <a:t>Her research experience </a:t>
            </a:r>
            <a:r>
              <a:rPr lang="en-US" sz="1600" dirty="0" smtClean="0"/>
              <a:t>are related to Manufacturing, Rheology </a:t>
            </a:r>
            <a:r>
              <a:rPr lang="en-US" sz="1600" dirty="0"/>
              <a:t>and viscoelasticity, Polymer processing, Biomechanical engineering (artificial organs and soft tissue rheology), Computational </a:t>
            </a:r>
            <a:r>
              <a:rPr lang="en-US" sz="1600" dirty="0" smtClean="0"/>
              <a:t>mechanics, Robotics</a:t>
            </a:r>
            <a:r>
              <a:rPr lang="en-US" sz="1600" dirty="0"/>
              <a:t>, and Micromachinery</a:t>
            </a:r>
            <a:r>
              <a:rPr lang="en-US" sz="1600" dirty="0" smtClean="0"/>
              <a:t>. She </a:t>
            </a:r>
            <a:r>
              <a:rPr lang="en-US" sz="1600" dirty="0"/>
              <a:t>has won many fellowships, awards and grants</a:t>
            </a:r>
            <a:r>
              <a:rPr lang="en-US" sz="1600" dirty="0" smtClean="0"/>
              <a:t>. </a:t>
            </a:r>
          </a:p>
          <a:p>
            <a:r>
              <a:rPr lang="en-US" sz="1600" dirty="0" smtClean="0"/>
              <a:t>In 2019, she received the </a:t>
            </a:r>
            <a:r>
              <a:rPr lang="en-US" sz="1600" u="sng" dirty="0" smtClean="0"/>
              <a:t>KSU distinguished professor award</a:t>
            </a:r>
            <a:r>
              <a:rPr lang="en-US" sz="1600" dirty="0" smtClean="0"/>
              <a:t>, for excellence in teaching, research and service. </a:t>
            </a:r>
            <a:endParaRPr lang="en-US" sz="1600" dirty="0"/>
          </a:p>
        </p:txBody>
      </p:sp>
    </p:spTree>
    <p:extLst>
      <p:ext uri="{BB962C8B-B14F-4D97-AF65-F5344CB8AC3E}">
        <p14:creationId xmlns:p14="http://schemas.microsoft.com/office/powerpoint/2010/main" val="3469382971"/>
      </p:ext>
    </p:extLst>
  </p:cSld>
  <p:clrMapOvr>
    <a:masterClrMapping/>
  </p:clrMapOvr>
  <p:transition spd="slow">
    <p:strips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35877" y="2171764"/>
            <a:ext cx="4268687" cy="2737886"/>
          </a:xfrm>
          <a:prstGeom prst="rect">
            <a:avLst/>
          </a:prstGeom>
        </p:spPr>
      </p:pic>
      <p:sp>
        <p:nvSpPr>
          <p:cNvPr id="3" name="Content Placeholder 2"/>
          <p:cNvSpPr>
            <a:spLocks noGrp="1"/>
          </p:cNvSpPr>
          <p:nvPr>
            <p:ph idx="1"/>
          </p:nvPr>
        </p:nvSpPr>
        <p:spPr>
          <a:xfrm>
            <a:off x="304800" y="1600200"/>
            <a:ext cx="8229600" cy="4325112"/>
          </a:xfrm>
        </p:spPr>
        <p:txBody>
          <a:bodyPr/>
          <a:lstStyle/>
          <a:p>
            <a:pPr lvl="0"/>
            <a:r>
              <a:rPr lang="en-US" dirty="0" smtClean="0">
                <a:solidFill>
                  <a:prstClr val="black"/>
                </a:solidFill>
              </a:rPr>
              <a:t>Click on </a:t>
            </a:r>
            <a:r>
              <a:rPr lang="en-US" dirty="0" smtClean="0">
                <a:solidFill>
                  <a:srgbClr val="C00000"/>
                </a:solidFill>
              </a:rPr>
              <a:t>CONTENT</a:t>
            </a:r>
            <a:r>
              <a:rPr lang="en-US" dirty="0" smtClean="0">
                <a:solidFill>
                  <a:prstClr val="black"/>
                </a:solidFill>
              </a:rPr>
              <a:t> and </a:t>
            </a:r>
            <a:r>
              <a:rPr lang="en-US" dirty="0" smtClean="0">
                <a:solidFill>
                  <a:schemeClr val="accent4"/>
                </a:solidFill>
              </a:rPr>
              <a:t>START HERE </a:t>
            </a:r>
            <a:r>
              <a:rPr lang="en-US" dirty="0" smtClean="0">
                <a:solidFill>
                  <a:prstClr val="black"/>
                </a:solidFill>
              </a:rPr>
              <a:t>to see some important files. </a:t>
            </a:r>
          </a:p>
          <a:p>
            <a:endParaRPr lang="en-US" dirty="0"/>
          </a:p>
        </p:txBody>
      </p:sp>
      <p:sp>
        <p:nvSpPr>
          <p:cNvPr id="5" name="Title 1"/>
          <p:cNvSpPr>
            <a:spLocks noGrp="1"/>
          </p:cNvSpPr>
          <p:nvPr>
            <p:ph type="title"/>
          </p:nvPr>
        </p:nvSpPr>
        <p:spPr>
          <a:xfrm>
            <a:off x="533400" y="647764"/>
            <a:ext cx="8229600" cy="1066800"/>
          </a:xfrm>
        </p:spPr>
        <p:txBody>
          <a:bodyPr/>
          <a:lstStyle/>
          <a:p>
            <a:r>
              <a:rPr lang="en-US" dirty="0" smtClean="0"/>
              <a:t>Syllabus</a:t>
            </a:r>
            <a:endParaRPr lang="en-US" dirty="0"/>
          </a:p>
        </p:txBody>
      </p:sp>
      <p:sp>
        <p:nvSpPr>
          <p:cNvPr id="6" name="Rectangle 5"/>
          <p:cNvSpPr/>
          <p:nvPr/>
        </p:nvSpPr>
        <p:spPr>
          <a:xfrm>
            <a:off x="609600" y="2514600"/>
            <a:ext cx="4038600" cy="3785652"/>
          </a:xfrm>
          <a:prstGeom prst="rect">
            <a:avLst/>
          </a:prstGeom>
        </p:spPr>
        <p:txBody>
          <a:bodyPr wrap="square">
            <a:spAutoFit/>
          </a:bodyPr>
          <a:lstStyle/>
          <a:p>
            <a:r>
              <a:rPr lang="en-US" sz="2400" dirty="0" smtClean="0"/>
              <a:t>Read the course </a:t>
            </a:r>
            <a:r>
              <a:rPr lang="en-US" sz="2400" dirty="0" smtClean="0">
                <a:solidFill>
                  <a:srgbClr val="0070C0"/>
                </a:solidFill>
              </a:rPr>
              <a:t>syllabus</a:t>
            </a:r>
            <a:r>
              <a:rPr lang="en-US" sz="2400" dirty="0" smtClean="0"/>
              <a:t>. It is consisted of all the information that you need to know about this course. </a:t>
            </a:r>
          </a:p>
          <a:p>
            <a:endParaRPr lang="en-US" sz="2400" dirty="0" smtClean="0"/>
          </a:p>
          <a:p>
            <a:r>
              <a:rPr lang="en-US" sz="2400" dirty="0" smtClean="0"/>
              <a:t>Remember that BUYING THE BOOK IS </a:t>
            </a:r>
            <a:r>
              <a:rPr lang="en-US" sz="2400" dirty="0" smtClean="0">
                <a:solidFill>
                  <a:srgbClr val="FF0000"/>
                </a:solidFill>
              </a:rPr>
              <a:t>OPTIONAL</a:t>
            </a:r>
            <a:r>
              <a:rPr lang="en-US" sz="2400" dirty="0" smtClean="0"/>
              <a:t>.</a:t>
            </a:r>
          </a:p>
          <a:p>
            <a:r>
              <a:rPr lang="en-US" sz="2400" dirty="0" err="1" smtClean="0"/>
              <a:t>Groover’s</a:t>
            </a:r>
            <a:r>
              <a:rPr lang="en-US" sz="2400" dirty="0" smtClean="0"/>
              <a:t> book is excellent and </a:t>
            </a:r>
            <a:r>
              <a:rPr lang="en-US" sz="2400" u="sng" dirty="0" smtClean="0"/>
              <a:t>you can purchase any EDITION</a:t>
            </a:r>
            <a:r>
              <a:rPr lang="en-US" sz="2400" dirty="0" smtClean="0"/>
              <a:t>, if you want. </a:t>
            </a:r>
            <a:endParaRPr lang="en-US" sz="2400" dirty="0"/>
          </a:p>
        </p:txBody>
      </p:sp>
      <p:cxnSp>
        <p:nvCxnSpPr>
          <p:cNvPr id="7" name="Straight Arrow Connector 6"/>
          <p:cNvCxnSpPr/>
          <p:nvPr/>
        </p:nvCxnSpPr>
        <p:spPr>
          <a:xfrm>
            <a:off x="4267200" y="3505200"/>
            <a:ext cx="1752600" cy="762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535877" y="5279403"/>
            <a:ext cx="4114800" cy="1015663"/>
          </a:xfrm>
          <a:prstGeom prst="rect">
            <a:avLst/>
          </a:prstGeom>
          <a:noFill/>
        </p:spPr>
        <p:txBody>
          <a:bodyPr wrap="square" rtlCol="0">
            <a:spAutoFit/>
          </a:bodyPr>
          <a:lstStyle/>
          <a:p>
            <a:r>
              <a:rPr lang="en-US" sz="2000" dirty="0" smtClean="0">
                <a:solidFill>
                  <a:srgbClr val="00B0F0"/>
                </a:solidFill>
              </a:rPr>
              <a:t>To do well in my class, it is sufficient to study the slideshows that I have prepared for you.</a:t>
            </a:r>
            <a:endParaRPr lang="en-US" sz="2000" dirty="0">
              <a:solidFill>
                <a:srgbClr val="00B0F0"/>
              </a:solidFill>
            </a:endParaRPr>
          </a:p>
        </p:txBody>
      </p:sp>
    </p:spTree>
  </p:cSld>
  <p:clrMapOvr>
    <a:masterClrMapping/>
  </p:clrMapOvr>
  <p:transition spd="slow">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01782" y="609600"/>
            <a:ext cx="8229600" cy="1066800"/>
          </a:xfrm>
        </p:spPr>
        <p:txBody>
          <a:bodyPr/>
          <a:lstStyle/>
          <a:p>
            <a:r>
              <a:rPr lang="en-US" dirty="0" smtClean="0"/>
              <a:t>Calendar</a:t>
            </a:r>
            <a:endParaRPr lang="en-US" dirty="0"/>
          </a:p>
        </p:txBody>
      </p:sp>
      <p:sp>
        <p:nvSpPr>
          <p:cNvPr id="7" name="Rectangle 6"/>
          <p:cNvSpPr/>
          <p:nvPr/>
        </p:nvSpPr>
        <p:spPr>
          <a:xfrm>
            <a:off x="619991" y="1676400"/>
            <a:ext cx="2895600" cy="3785652"/>
          </a:xfrm>
          <a:prstGeom prst="rect">
            <a:avLst/>
          </a:prstGeom>
        </p:spPr>
        <p:txBody>
          <a:bodyPr wrap="square">
            <a:spAutoFit/>
          </a:bodyPr>
          <a:lstStyle/>
          <a:p>
            <a:r>
              <a:rPr lang="en-US" sz="2400" u="sng" dirty="0" smtClean="0"/>
              <a:t>Click on </a:t>
            </a:r>
            <a:r>
              <a:rPr lang="en-US" sz="2400" u="sng" dirty="0" smtClean="0">
                <a:solidFill>
                  <a:srgbClr val="0070C0"/>
                </a:solidFill>
              </a:rPr>
              <a:t>Tentative Schedule Module</a:t>
            </a:r>
            <a:r>
              <a:rPr lang="en-US" sz="2400" u="sng" dirty="0" smtClean="0"/>
              <a:t> and print out </a:t>
            </a:r>
            <a:r>
              <a:rPr lang="en-US" sz="2400" dirty="0" smtClean="0"/>
              <a:t>the “</a:t>
            </a:r>
            <a:r>
              <a:rPr lang="en-US" sz="2400" dirty="0" smtClean="0">
                <a:solidFill>
                  <a:srgbClr val="0070C0"/>
                </a:solidFill>
              </a:rPr>
              <a:t>Tentative Calendar</a:t>
            </a:r>
            <a:r>
              <a:rPr lang="en-US" sz="2400" dirty="0" smtClean="0"/>
              <a:t>” and keep it handy and always remember to check the dates for homework quizzes and tests. </a:t>
            </a:r>
          </a:p>
        </p:txBody>
      </p:sp>
      <p:pic>
        <p:nvPicPr>
          <p:cNvPr id="2" name="Picture 1"/>
          <p:cNvPicPr>
            <a:picLocks noChangeAspect="1"/>
          </p:cNvPicPr>
          <p:nvPr/>
        </p:nvPicPr>
        <p:blipFill rotWithShape="1">
          <a:blip r:embed="rId2"/>
          <a:srcRect r="4084"/>
          <a:stretch/>
        </p:blipFill>
        <p:spPr>
          <a:xfrm>
            <a:off x="3494809" y="983972"/>
            <a:ext cx="5408371" cy="3927764"/>
          </a:xfrm>
          <a:prstGeom prst="rect">
            <a:avLst/>
          </a:prstGeom>
        </p:spPr>
      </p:pic>
      <p:sp>
        <p:nvSpPr>
          <p:cNvPr id="3" name="Rectangle 2"/>
          <p:cNvSpPr/>
          <p:nvPr/>
        </p:nvSpPr>
        <p:spPr>
          <a:xfrm>
            <a:off x="2819400" y="5231150"/>
            <a:ext cx="5908675" cy="1200329"/>
          </a:xfrm>
          <a:prstGeom prst="rect">
            <a:avLst/>
          </a:prstGeom>
        </p:spPr>
        <p:txBody>
          <a:bodyPr wrap="square">
            <a:spAutoFit/>
          </a:bodyPr>
          <a:lstStyle/>
          <a:p>
            <a:r>
              <a:rPr lang="en-US" dirty="0" smtClean="0">
                <a:solidFill>
                  <a:srgbClr val="0070C0"/>
                </a:solidFill>
              </a:rPr>
              <a:t>Summer semesters are compact, so expect to spend more time on this course!</a:t>
            </a:r>
          </a:p>
          <a:p>
            <a:r>
              <a:rPr lang="en-US" dirty="0" smtClean="0"/>
              <a:t>If you study gradually and do not miss any assessment, you will earn a high grade in this class.</a:t>
            </a:r>
            <a:endParaRPr lang="en-US" dirty="0"/>
          </a:p>
        </p:txBody>
      </p:sp>
    </p:spTree>
  </p:cSld>
  <p:clrMapOvr>
    <a:masterClrMapping/>
  </p:clrMapOvr>
  <p:transition spd="slow">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257800" y="990600"/>
            <a:ext cx="3678382" cy="5424055"/>
          </a:xfrm>
          <a:prstGeom prst="rect">
            <a:avLst/>
          </a:prstGeom>
        </p:spPr>
      </p:pic>
      <p:sp>
        <p:nvSpPr>
          <p:cNvPr id="2" name="Title 1"/>
          <p:cNvSpPr txBox="1">
            <a:spLocks/>
          </p:cNvSpPr>
          <p:nvPr/>
        </p:nvSpPr>
        <p:spPr>
          <a:xfrm>
            <a:off x="401782" y="609600"/>
            <a:ext cx="8229600" cy="1066800"/>
          </a:xfrm>
          <a:prstGeom prst="rect">
            <a:avLst/>
          </a:prstGeom>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dirty="0" smtClean="0"/>
              <a:t>Chapters Taught</a:t>
            </a:r>
            <a:endParaRPr lang="en-US" dirty="0"/>
          </a:p>
        </p:txBody>
      </p:sp>
      <p:sp>
        <p:nvSpPr>
          <p:cNvPr id="4" name="Rectangle 3"/>
          <p:cNvSpPr/>
          <p:nvPr/>
        </p:nvSpPr>
        <p:spPr>
          <a:xfrm>
            <a:off x="685800" y="1447800"/>
            <a:ext cx="4495800" cy="4154984"/>
          </a:xfrm>
          <a:prstGeom prst="rect">
            <a:avLst/>
          </a:prstGeom>
        </p:spPr>
        <p:txBody>
          <a:bodyPr wrap="square">
            <a:spAutoFit/>
          </a:bodyPr>
          <a:lstStyle/>
          <a:p>
            <a:r>
              <a:rPr lang="en-US" sz="2400" u="sng" dirty="0" smtClean="0"/>
              <a:t>Click on </a:t>
            </a:r>
            <a:r>
              <a:rPr lang="en-US" sz="2400" u="sng" dirty="0" smtClean="0">
                <a:solidFill>
                  <a:srgbClr val="0070C0"/>
                </a:solidFill>
              </a:rPr>
              <a:t>Tentative Schedule Module </a:t>
            </a:r>
            <a:r>
              <a:rPr lang="en-US" sz="2400" u="sng" dirty="0" smtClean="0"/>
              <a:t>and review </a:t>
            </a:r>
            <a:r>
              <a:rPr lang="en-US" sz="2400" dirty="0" smtClean="0"/>
              <a:t>the “</a:t>
            </a:r>
            <a:r>
              <a:rPr lang="en-US" sz="2400" dirty="0" smtClean="0">
                <a:solidFill>
                  <a:srgbClr val="0070C0"/>
                </a:solidFill>
              </a:rPr>
              <a:t>Summary of all HW quizzes and Tests.</a:t>
            </a:r>
            <a:r>
              <a:rPr lang="en-US" sz="2400" dirty="0" smtClean="0"/>
              <a:t>”</a:t>
            </a:r>
          </a:p>
          <a:p>
            <a:r>
              <a:rPr lang="en-US" sz="2400" dirty="0" smtClean="0"/>
              <a:t>The course materials are taught based on a special order. Metals and most of their processes will be taught and then polymers and their processes. Then at the end, some additional processes are taught.</a:t>
            </a:r>
          </a:p>
        </p:txBody>
      </p:sp>
    </p:spTree>
    <p:extLst>
      <p:ext uri="{BB962C8B-B14F-4D97-AF65-F5344CB8AC3E}">
        <p14:creationId xmlns:p14="http://schemas.microsoft.com/office/powerpoint/2010/main" val="4272321401"/>
      </p:ext>
    </p:extLst>
  </p:cSld>
  <p:clrMapOvr>
    <a:masterClrMapping/>
  </p:clrMapOvr>
  <p:transition spd="slow">
    <p:strips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877786" y="3352800"/>
            <a:ext cx="4268687" cy="2737886"/>
          </a:xfrm>
          <a:prstGeom prst="rect">
            <a:avLst/>
          </a:prstGeom>
        </p:spPr>
      </p:pic>
      <p:sp>
        <p:nvSpPr>
          <p:cNvPr id="3" name="Content Placeholder 2"/>
          <p:cNvSpPr>
            <a:spLocks noGrp="1"/>
          </p:cNvSpPr>
          <p:nvPr>
            <p:ph idx="1"/>
          </p:nvPr>
        </p:nvSpPr>
        <p:spPr>
          <a:xfrm>
            <a:off x="381000" y="1905000"/>
            <a:ext cx="7772400" cy="4325112"/>
          </a:xfrm>
        </p:spPr>
        <p:txBody>
          <a:bodyPr/>
          <a:lstStyle/>
          <a:p>
            <a:pPr>
              <a:buNone/>
            </a:pPr>
            <a:r>
              <a:rPr lang="en-US" dirty="0" smtClean="0"/>
              <a:t>This is very important!</a:t>
            </a:r>
          </a:p>
          <a:p>
            <a:endParaRPr lang="en-US" dirty="0" smtClean="0"/>
          </a:p>
          <a:p>
            <a:r>
              <a:rPr lang="en-US" sz="2400" dirty="0" smtClean="0"/>
              <a:t>Check the </a:t>
            </a:r>
            <a:r>
              <a:rPr lang="en-US" sz="2400" dirty="0" smtClean="0">
                <a:solidFill>
                  <a:srgbClr val="0070C0"/>
                </a:solidFill>
              </a:rPr>
              <a:t>News forwarding</a:t>
            </a:r>
            <a:r>
              <a:rPr lang="en-US" sz="2400" dirty="0" smtClean="0"/>
              <a:t> file and follow the instructions.</a:t>
            </a:r>
          </a:p>
          <a:p>
            <a:endParaRPr lang="en-US" dirty="0" smtClean="0"/>
          </a:p>
        </p:txBody>
      </p:sp>
      <p:sp>
        <p:nvSpPr>
          <p:cNvPr id="4" name="Title 1"/>
          <p:cNvSpPr>
            <a:spLocks noGrp="1"/>
          </p:cNvSpPr>
          <p:nvPr>
            <p:ph type="title"/>
          </p:nvPr>
        </p:nvSpPr>
        <p:spPr>
          <a:xfrm>
            <a:off x="381000" y="698774"/>
            <a:ext cx="8229600" cy="1066800"/>
          </a:xfrm>
        </p:spPr>
        <p:txBody>
          <a:bodyPr/>
          <a:lstStyle/>
          <a:p>
            <a:r>
              <a:rPr lang="en-US" dirty="0" smtClean="0"/>
              <a:t>News Forwarding</a:t>
            </a:r>
            <a:endParaRPr lang="en-US" dirty="0"/>
          </a:p>
        </p:txBody>
      </p:sp>
      <p:cxnSp>
        <p:nvCxnSpPr>
          <p:cNvPr id="6" name="Straight Arrow Connector 5"/>
          <p:cNvCxnSpPr/>
          <p:nvPr/>
        </p:nvCxnSpPr>
        <p:spPr>
          <a:xfrm>
            <a:off x="2743200" y="3352800"/>
            <a:ext cx="2667000" cy="238849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711034" y="4171639"/>
            <a:ext cx="2836718" cy="1569660"/>
          </a:xfrm>
          <a:prstGeom prst="rect">
            <a:avLst/>
          </a:prstGeom>
        </p:spPr>
        <p:txBody>
          <a:bodyPr wrap="square">
            <a:spAutoFit/>
          </a:bodyPr>
          <a:lstStyle/>
          <a:p>
            <a:r>
              <a:rPr lang="en-US" sz="2400" dirty="0">
                <a:solidFill>
                  <a:srgbClr val="FF0000"/>
                </a:solidFill>
              </a:rPr>
              <a:t>If you don’t do this, you will not receive the </a:t>
            </a:r>
            <a:r>
              <a:rPr lang="en-US" sz="2400" dirty="0" smtClean="0">
                <a:solidFill>
                  <a:srgbClr val="FF0000"/>
                </a:solidFill>
              </a:rPr>
              <a:t>announcements </a:t>
            </a:r>
            <a:r>
              <a:rPr lang="en-US" sz="2400" dirty="0">
                <a:solidFill>
                  <a:srgbClr val="FF0000"/>
                </a:solidFill>
              </a:rPr>
              <a:t>that I post in D2L. </a:t>
            </a:r>
          </a:p>
        </p:txBody>
      </p:sp>
    </p:spTree>
  </p:cSld>
  <p:clrMapOvr>
    <a:masterClrMapping/>
  </p:clrMapOvr>
  <p:transition spd="slow">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505200" y="685800"/>
            <a:ext cx="5095875" cy="994317"/>
          </a:xfrm>
          <a:prstGeom prst="rect">
            <a:avLst/>
          </a:prstGeom>
        </p:spPr>
      </p:pic>
      <p:sp>
        <p:nvSpPr>
          <p:cNvPr id="2" name="Title 1"/>
          <p:cNvSpPr>
            <a:spLocks noGrp="1"/>
          </p:cNvSpPr>
          <p:nvPr>
            <p:ph type="title"/>
          </p:nvPr>
        </p:nvSpPr>
        <p:spPr>
          <a:xfrm>
            <a:off x="228600" y="609600"/>
            <a:ext cx="8229600" cy="1066800"/>
          </a:xfrm>
        </p:spPr>
        <p:txBody>
          <a:bodyPr>
            <a:normAutofit/>
          </a:bodyPr>
          <a:lstStyle/>
          <a:p>
            <a:r>
              <a:rPr lang="en-US" sz="3200" dirty="0" smtClean="0"/>
              <a:t>Course Content</a:t>
            </a:r>
            <a:endParaRPr lang="en-US" sz="3200" dirty="0"/>
          </a:p>
        </p:txBody>
      </p:sp>
      <p:sp>
        <p:nvSpPr>
          <p:cNvPr id="3" name="Content Placeholder 2"/>
          <p:cNvSpPr>
            <a:spLocks noGrp="1"/>
          </p:cNvSpPr>
          <p:nvPr>
            <p:ph idx="1"/>
          </p:nvPr>
        </p:nvSpPr>
        <p:spPr>
          <a:xfrm>
            <a:off x="609600" y="1828800"/>
            <a:ext cx="7315200" cy="4325112"/>
          </a:xfrm>
        </p:spPr>
        <p:txBody>
          <a:bodyPr>
            <a:noAutofit/>
          </a:bodyPr>
          <a:lstStyle/>
          <a:p>
            <a:r>
              <a:rPr lang="en-US" dirty="0" smtClean="0">
                <a:solidFill>
                  <a:srgbClr val="0070C0"/>
                </a:solidFill>
              </a:rPr>
              <a:t>Course content </a:t>
            </a:r>
            <a:r>
              <a:rPr lang="en-US" dirty="0" smtClean="0"/>
              <a:t>folder contains the weekly folders. Each folder contains the power point slide shows, solved problems for each chapter and some video clips. </a:t>
            </a:r>
          </a:p>
          <a:p>
            <a:pPr>
              <a:buNone/>
            </a:pPr>
            <a:r>
              <a:rPr lang="en-US" dirty="0" smtClean="0"/>
              <a:t/>
            </a:r>
            <a:br>
              <a:rPr lang="en-US" dirty="0" smtClean="0"/>
            </a:br>
            <a:r>
              <a:rPr lang="en-US" dirty="0" smtClean="0"/>
              <a:t/>
            </a:r>
            <a:br>
              <a:rPr lang="en-US" dirty="0" smtClean="0"/>
            </a:br>
            <a:endParaRPr lang="en-US" dirty="0" smtClean="0"/>
          </a:p>
        </p:txBody>
      </p:sp>
      <p:cxnSp>
        <p:nvCxnSpPr>
          <p:cNvPr id="6" name="Straight Arrow Connector 5"/>
          <p:cNvCxnSpPr/>
          <p:nvPr/>
        </p:nvCxnSpPr>
        <p:spPr>
          <a:xfrm>
            <a:off x="1447800" y="3733800"/>
            <a:ext cx="1084118" cy="2286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686300" y="3768141"/>
            <a:ext cx="3429000" cy="1754326"/>
          </a:xfrm>
          <a:prstGeom prst="rect">
            <a:avLst/>
          </a:prstGeom>
        </p:spPr>
        <p:txBody>
          <a:bodyPr wrap="square">
            <a:spAutoFit/>
          </a:bodyPr>
          <a:lstStyle/>
          <a:p>
            <a:r>
              <a:rPr lang="en-US" dirty="0" smtClean="0"/>
              <a:t>Remember that the chapters are placed in the folders considering a certain order.</a:t>
            </a:r>
          </a:p>
          <a:p>
            <a:endParaRPr lang="en-US" dirty="0"/>
          </a:p>
          <a:p>
            <a:r>
              <a:rPr lang="en-US" dirty="0" smtClean="0"/>
              <a:t>The calendar shows the order of chapters that you should study.</a:t>
            </a:r>
            <a:endParaRPr lang="en-US" dirty="0"/>
          </a:p>
        </p:txBody>
      </p:sp>
      <p:cxnSp>
        <p:nvCxnSpPr>
          <p:cNvPr id="9" name="Straight Arrow Connector 8"/>
          <p:cNvCxnSpPr/>
          <p:nvPr/>
        </p:nvCxnSpPr>
        <p:spPr>
          <a:xfrm flipV="1">
            <a:off x="3442855" y="1602059"/>
            <a:ext cx="1129145" cy="30986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stretch>
            <a:fillRect/>
          </a:stretch>
        </p:blipFill>
        <p:spPr>
          <a:xfrm>
            <a:off x="2531918" y="3607767"/>
            <a:ext cx="1946564" cy="2662957"/>
          </a:xfrm>
          <a:prstGeom prst="rect">
            <a:avLst/>
          </a:prstGeom>
        </p:spPr>
      </p:pic>
    </p:spTree>
  </p:cSld>
  <p:clrMapOvr>
    <a:masterClrMapping/>
  </p:clrMapOvr>
  <p:transition spd="slow">
    <p:strips dir="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257</TotalTime>
  <Words>968</Words>
  <Application>Microsoft Office PowerPoint</Application>
  <PresentationFormat>On-screen Show (4:3)</PresentationFormat>
  <Paragraphs>66</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Bodoni MT</vt:lpstr>
      <vt:lpstr>Georgia</vt:lpstr>
      <vt:lpstr>Trebuchet MS</vt:lpstr>
      <vt:lpstr>Wingdings 2</vt:lpstr>
      <vt:lpstr>Urban</vt:lpstr>
      <vt:lpstr>Welcome to Manufacturing Processes Online Class!</vt:lpstr>
      <vt:lpstr>How to Start</vt:lpstr>
      <vt:lpstr>How to Start</vt:lpstr>
      <vt:lpstr>Short Biography (http://facultyweb.kennesaw.edu/snasser1/)</vt:lpstr>
      <vt:lpstr>Syllabus</vt:lpstr>
      <vt:lpstr>Calendar</vt:lpstr>
      <vt:lpstr>PowerPoint Presentation</vt:lpstr>
      <vt:lpstr>News Forwarding</vt:lpstr>
      <vt:lpstr>Course Content</vt:lpstr>
      <vt:lpstr>PowerPoint Presentation</vt:lpstr>
      <vt:lpstr>Discussions</vt:lpstr>
      <vt:lpstr>Quizzes</vt:lpstr>
      <vt:lpstr>Tests</vt:lpstr>
      <vt:lpstr>Final Exam</vt:lpstr>
      <vt:lpstr>How It’s Made Projects</vt:lpstr>
      <vt:lpstr>Contact me</vt:lpstr>
    </vt:vector>
  </TitlesOfParts>
  <Company>Southern Polytechnic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Manufacturing Processes Online Class!</dc:title>
  <dc:creator>snasseri</dc:creator>
  <cp:lastModifiedBy>Simin Nasseri</cp:lastModifiedBy>
  <cp:revision>40</cp:revision>
  <dcterms:created xsi:type="dcterms:W3CDTF">2015-01-02T14:24:52Z</dcterms:created>
  <dcterms:modified xsi:type="dcterms:W3CDTF">2019-05-23T16:31:29Z</dcterms:modified>
</cp:coreProperties>
</file>