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4"/>
  </p:notesMasterIdLst>
  <p:sldIdLst>
    <p:sldId id="256" r:id="rId2"/>
    <p:sldId id="264" r:id="rId3"/>
    <p:sldId id="288" r:id="rId4"/>
    <p:sldId id="257" r:id="rId5"/>
    <p:sldId id="258" r:id="rId6"/>
    <p:sldId id="259" r:id="rId7"/>
    <p:sldId id="260" r:id="rId8"/>
    <p:sldId id="261" r:id="rId9"/>
    <p:sldId id="265" r:id="rId10"/>
    <p:sldId id="267" r:id="rId11"/>
    <p:sldId id="263" r:id="rId12"/>
    <p:sldId id="266" r:id="rId13"/>
    <p:sldId id="268" r:id="rId14"/>
    <p:sldId id="269" r:id="rId15"/>
    <p:sldId id="270" r:id="rId16"/>
    <p:sldId id="271" r:id="rId17"/>
    <p:sldId id="276" r:id="rId18"/>
    <p:sldId id="272" r:id="rId19"/>
    <p:sldId id="289" r:id="rId20"/>
    <p:sldId id="275" r:id="rId21"/>
    <p:sldId id="274" r:id="rId22"/>
    <p:sldId id="277" r:id="rId23"/>
    <p:sldId id="287" r:id="rId24"/>
    <p:sldId id="291" r:id="rId25"/>
    <p:sldId id="278" r:id="rId26"/>
    <p:sldId id="280" r:id="rId27"/>
    <p:sldId id="281" r:id="rId28"/>
    <p:sldId id="282" r:id="rId29"/>
    <p:sldId id="283" r:id="rId30"/>
    <p:sldId id="284" r:id="rId31"/>
    <p:sldId id="285" r:id="rId32"/>
    <p:sldId id="279" r:id="rId3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73"/>
    <p:restoredTop sz="94671"/>
  </p:normalViewPr>
  <p:slideViewPr>
    <p:cSldViewPr snapToGrid="0" snapToObjects="1">
      <p:cViewPr varScale="1">
        <p:scale>
          <a:sx n="211" d="100"/>
          <a:sy n="211" d="100"/>
        </p:scale>
        <p:origin x="20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F341D8-9536-8141-92CB-5421D525FB19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C775A5-3B14-8449-84DC-A2B97C7C2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02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874138"/>
            <a:ext cx="2057400" cy="273844"/>
          </a:xfrm>
        </p:spPr>
        <p:txBody>
          <a:bodyPr/>
          <a:lstStyle/>
          <a:p>
            <a:fld id="{02989721-2E5E-A74E-BDA4-3350CBAAF42E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874138"/>
            <a:ext cx="3086100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874138"/>
            <a:ext cx="2057400" cy="273844"/>
          </a:xfrm>
        </p:spPr>
        <p:txBody>
          <a:bodyPr/>
          <a:lstStyle/>
          <a:p>
            <a:fld id="{F40EFFAF-D776-0E4A-B23C-093906A31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853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9721-2E5E-A74E-BDA4-3350CBAAF42E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EFFAF-D776-0E4A-B23C-093906A31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241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9721-2E5E-A74E-BDA4-3350CBAAF42E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EFFAF-D776-0E4A-B23C-093906A31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04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9721-2E5E-A74E-BDA4-3350CBAAF42E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EFFAF-D776-0E4A-B23C-093906A31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83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9721-2E5E-A74E-BDA4-3350CBAAF42E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EFFAF-D776-0E4A-B23C-093906A31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22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9721-2E5E-A74E-BDA4-3350CBAAF42E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EFFAF-D776-0E4A-B23C-093906A31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867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9721-2E5E-A74E-BDA4-3350CBAAF42E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EFFAF-D776-0E4A-B23C-093906A31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03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9721-2E5E-A74E-BDA4-3350CBAAF42E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EFFAF-D776-0E4A-B23C-093906A31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450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9721-2E5E-A74E-BDA4-3350CBAAF42E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EFFAF-D776-0E4A-B23C-093906A31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43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9721-2E5E-A74E-BDA4-3350CBAAF42E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EFFAF-D776-0E4A-B23C-093906A31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398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9721-2E5E-A74E-BDA4-3350CBAAF42E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EFFAF-D776-0E4A-B23C-093906A31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473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89721-2E5E-A74E-BDA4-3350CBAAF42E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EFFAF-D776-0E4A-B23C-093906A31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45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vas.org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://nmap.org/" TargetMode="External"/><Relationship Id="rId3" Type="http://schemas.openxmlformats.org/officeDocument/2006/relationships/hyperlink" Target="http://www.openwall.com/john/" TargetMode="External"/><Relationship Id="rId7" Type="http://schemas.openxmlformats.org/officeDocument/2006/relationships/hyperlink" Target="http://www.tenable.com/products/nessus" TargetMode="External"/><Relationship Id="rId2" Type="http://schemas.openxmlformats.org/officeDocument/2006/relationships/hyperlink" Target="http://www.offensive-security.com/metasploit-unleashed/Main_P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oofus.net/~jmk/medusa/medusa.html" TargetMode="External"/><Relationship Id="rId5" Type="http://schemas.openxmlformats.org/officeDocument/2006/relationships/hyperlink" Target="http://thc.org/thc-hydra/" TargetMode="External"/><Relationship Id="rId10" Type="http://schemas.openxmlformats.org/officeDocument/2006/relationships/hyperlink" Target="https://www.owasp.org/index.php/Main_Page" TargetMode="External"/><Relationship Id="rId4" Type="http://schemas.openxmlformats.org/officeDocument/2006/relationships/hyperlink" Target="http://www.openwall.com/john/doc/RULES.shtml" TargetMode="External"/><Relationship Id="rId9" Type="http://schemas.openxmlformats.org/officeDocument/2006/relationships/hyperlink" Target="http://www.backtrack-linux.org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Business of Penetration Testing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Basic Expectations and Performance</a:t>
            </a:r>
          </a:p>
        </p:txBody>
      </p:sp>
    </p:spTree>
    <p:extLst>
      <p:ext uri="{BB962C8B-B14F-4D97-AF65-F5344CB8AC3E}">
        <p14:creationId xmlns:p14="http://schemas.microsoft.com/office/powerpoint/2010/main" val="687087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Port Scanning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Port scanning from the internet is simple</a:t>
            </a:r>
          </a:p>
          <a:p>
            <a:pPr lvl="1"/>
            <a:r>
              <a:rPr lang="en-US" dirty="0"/>
              <a:t>Need the public IP Address for the company</a:t>
            </a:r>
          </a:p>
          <a:p>
            <a:pPr lvl="1"/>
            <a:r>
              <a:rPr lang="en-US" dirty="0"/>
              <a:t>Run a port scanner (NMAP) with options and discover what port are open.</a:t>
            </a:r>
          </a:p>
          <a:p>
            <a:r>
              <a:rPr lang="en-US" dirty="0"/>
              <a:t>If a known port is found, scripts are good at discovering the security state of that port.</a:t>
            </a:r>
          </a:p>
          <a:p>
            <a:pPr lvl="1"/>
            <a:r>
              <a:rPr lang="en-US" dirty="0"/>
              <a:t>Scripts that are available online can be a huge threat since anyone can use them.</a:t>
            </a:r>
          </a:p>
        </p:txBody>
      </p:sp>
    </p:spTree>
    <p:extLst>
      <p:ext uri="{BB962C8B-B14F-4D97-AF65-F5344CB8AC3E}">
        <p14:creationId xmlns:p14="http://schemas.microsoft.com/office/powerpoint/2010/main" val="56611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Email Tracing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 at email traces.</a:t>
            </a:r>
          </a:p>
          <a:p>
            <a:pPr lvl="1"/>
            <a:r>
              <a:rPr lang="en-US" dirty="0"/>
              <a:t>Provides IP Addresses to mail servers</a:t>
            </a:r>
          </a:p>
          <a:p>
            <a:pPr lvl="1"/>
            <a:r>
              <a:rPr lang="en-US" dirty="0"/>
              <a:t>IP Addresses can lead to more destinations on the internet for scanning and profiling</a:t>
            </a:r>
          </a:p>
          <a:p>
            <a:r>
              <a:rPr lang="en-US" dirty="0"/>
              <a:t>Down side</a:t>
            </a:r>
          </a:p>
          <a:p>
            <a:pPr lvl="1"/>
            <a:r>
              <a:rPr lang="en-US" dirty="0"/>
              <a:t>IP Addresses can lead to web hosted email services</a:t>
            </a:r>
          </a:p>
          <a:p>
            <a:pPr lvl="1"/>
            <a:r>
              <a:rPr lang="en-US" dirty="0"/>
              <a:t>Sometimes the </a:t>
            </a:r>
            <a:r>
              <a:rPr lang="en-US" dirty="0" err="1"/>
              <a:t>PTR’s</a:t>
            </a:r>
            <a:r>
              <a:rPr lang="en-US" dirty="0"/>
              <a:t> can lead to a host with a robust firewall as a dead end.</a:t>
            </a:r>
          </a:p>
        </p:txBody>
      </p:sp>
    </p:spTree>
    <p:extLst>
      <p:ext uri="{BB962C8B-B14F-4D97-AF65-F5344CB8AC3E}">
        <p14:creationId xmlns:p14="http://schemas.microsoft.com/office/powerpoint/2010/main" val="2077092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Site Profiling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Web site can give good information when looking for emails, executives, and technical staff.</a:t>
            </a:r>
          </a:p>
          <a:p>
            <a:r>
              <a:rPr lang="en-US" dirty="0"/>
              <a:t>Excellent for social engineering attempts.</a:t>
            </a:r>
          </a:p>
          <a:p>
            <a:r>
              <a:rPr lang="en-US" dirty="0"/>
              <a:t>If there are interactive web pages, further research can uncover exploitable items (</a:t>
            </a:r>
            <a:r>
              <a:rPr lang="en-US" dirty="0" err="1"/>
              <a:t>XSS,web</a:t>
            </a:r>
            <a:r>
              <a:rPr lang="en-US" dirty="0"/>
              <a:t> injections, or simple valid queries)</a:t>
            </a:r>
          </a:p>
        </p:txBody>
      </p:sp>
    </p:spTree>
    <p:extLst>
      <p:ext uri="{BB962C8B-B14F-4D97-AF65-F5344CB8AC3E}">
        <p14:creationId xmlns:p14="http://schemas.microsoft.com/office/powerpoint/2010/main" val="752885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Depends on the scope and plan</a:t>
            </a:r>
          </a:p>
          <a:p>
            <a:r>
              <a:rPr lang="en-US" dirty="0"/>
              <a:t>Performing undercover scans and testing is best done before introducing to the unsuspecting.	</a:t>
            </a:r>
          </a:p>
          <a:p>
            <a:r>
              <a:rPr lang="en-US" dirty="0"/>
              <a:t>Good time to also social engineer, test policies, and scan wireless</a:t>
            </a:r>
          </a:p>
          <a:p>
            <a:pPr lvl="1"/>
            <a:r>
              <a:rPr lang="en-US" dirty="0"/>
              <a:t>Test policies for information control</a:t>
            </a:r>
          </a:p>
          <a:p>
            <a:pPr lvl="1"/>
            <a:r>
              <a:rPr lang="en-US" dirty="0"/>
              <a:t>Use kismet or other wireless scanner</a:t>
            </a:r>
          </a:p>
        </p:txBody>
      </p:sp>
    </p:spTree>
    <p:extLst>
      <p:ext uri="{BB962C8B-B14F-4D97-AF65-F5344CB8AC3E}">
        <p14:creationId xmlns:p14="http://schemas.microsoft.com/office/powerpoint/2010/main" val="31561408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presence is known, ensure the IT staff knows what type of testing will be performed, expectations of event logs, and NOT to adjust security posture during the audit.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3527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Begin Scanning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Survey the network in any case whether you know the network diagram or are blind testing</a:t>
            </a:r>
          </a:p>
          <a:p>
            <a:r>
              <a:rPr lang="en-US" dirty="0"/>
              <a:t>Scans include all devices on the network, their Operating System, open ports, and services running</a:t>
            </a:r>
          </a:p>
          <a:p>
            <a:r>
              <a:rPr lang="en-US" dirty="0"/>
              <a:t>If feasible, look for open access ports to the network in discreet areas.</a:t>
            </a:r>
          </a:p>
          <a:p>
            <a:pPr lvl="1"/>
            <a:r>
              <a:rPr lang="en-US" dirty="0"/>
              <a:t>Ideal for placing your own wireless access points</a:t>
            </a:r>
          </a:p>
        </p:txBody>
      </p:sp>
    </p:spTree>
    <p:extLst>
      <p:ext uri="{BB962C8B-B14F-4D97-AF65-F5344CB8AC3E}">
        <p14:creationId xmlns:p14="http://schemas.microsoft.com/office/powerpoint/2010/main" val="16451976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Scans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Try the low hanging fruit</a:t>
            </a:r>
          </a:p>
          <a:p>
            <a:pPr lvl="1"/>
            <a:r>
              <a:rPr lang="en-US" dirty="0"/>
              <a:t>Check network places and shared drives for unrestricted access.</a:t>
            </a:r>
          </a:p>
          <a:p>
            <a:pPr lvl="2"/>
            <a:r>
              <a:rPr lang="en-US" dirty="0"/>
              <a:t>Copy machines may have onboard hard drives with file sharing</a:t>
            </a:r>
          </a:p>
          <a:p>
            <a:pPr lvl="2"/>
            <a:r>
              <a:rPr lang="en-US" dirty="0"/>
              <a:t>Users may know enough to be dangerous sharing folders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2379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Network scanner</a:t>
            </a:r>
          </a:p>
          <a:p>
            <a:r>
              <a:rPr lang="en-US" dirty="0"/>
              <a:t>Identifies devices and Operating Systems</a:t>
            </a:r>
          </a:p>
          <a:p>
            <a:r>
              <a:rPr lang="en-US" dirty="0"/>
              <a:t>More quiet than pinging devices</a:t>
            </a:r>
          </a:p>
          <a:p>
            <a:r>
              <a:rPr lang="en-US" dirty="0"/>
              <a:t>Uses the REQ,ACK,SYN for communications</a:t>
            </a:r>
          </a:p>
          <a:p>
            <a:r>
              <a:rPr lang="en-US" dirty="0"/>
              <a:t>Returns open ports and has options for more stealthy operations on a sensitive network</a:t>
            </a:r>
          </a:p>
        </p:txBody>
      </p:sp>
    </p:spTree>
    <p:extLst>
      <p:ext uri="{BB962C8B-B14F-4D97-AF65-F5344CB8AC3E}">
        <p14:creationId xmlns:p14="http://schemas.microsoft.com/office/powerpoint/2010/main" val="1062023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Vulnerability Scanners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Nessus</a:t>
            </a:r>
            <a:endParaRPr lang="en-US" dirty="0"/>
          </a:p>
          <a:p>
            <a:pPr lvl="1"/>
            <a:r>
              <a:rPr lang="en-US" dirty="0"/>
              <a:t>Free for personal use</a:t>
            </a:r>
          </a:p>
          <a:p>
            <a:pPr lvl="1"/>
            <a:r>
              <a:rPr lang="en-US" dirty="0"/>
              <a:t>Linux can use apt-get </a:t>
            </a:r>
          </a:p>
          <a:p>
            <a:pPr lvl="1"/>
            <a:r>
              <a:rPr lang="en-US" dirty="0"/>
              <a:t>Windows can download </a:t>
            </a:r>
          </a:p>
          <a:p>
            <a:pPr lvl="1"/>
            <a:r>
              <a:rPr lang="en-US" dirty="0"/>
              <a:t>Requires registration before usage</a:t>
            </a:r>
          </a:p>
          <a:p>
            <a:r>
              <a:rPr lang="en-US" dirty="0" err="1"/>
              <a:t>openVAS</a:t>
            </a:r>
            <a:endParaRPr lang="en-US" dirty="0"/>
          </a:p>
          <a:p>
            <a:pPr lvl="1"/>
            <a:r>
              <a:rPr lang="en-US" dirty="0"/>
              <a:t>Spin off of </a:t>
            </a:r>
            <a:r>
              <a:rPr lang="en-US" dirty="0" err="1"/>
              <a:t>Nessus</a:t>
            </a:r>
            <a:endParaRPr lang="en-US" dirty="0"/>
          </a:p>
          <a:p>
            <a:pPr lvl="1"/>
            <a:r>
              <a:rPr lang="en-US" dirty="0">
                <a:hlinkClick r:id="rId2"/>
              </a:rPr>
              <a:t>http://www.openvas.org/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6571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Nessus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Enumerates vulnerabilities per device</a:t>
            </a:r>
          </a:p>
          <a:p>
            <a:r>
              <a:rPr lang="en-US" dirty="0"/>
              <a:t>Web GUI provides easy usage and real-time enumerations</a:t>
            </a:r>
          </a:p>
          <a:p>
            <a:r>
              <a:rPr lang="en-US" dirty="0"/>
              <a:t>Works with </a:t>
            </a:r>
            <a:r>
              <a:rPr lang="en-US" dirty="0" err="1"/>
              <a:t>Metasploit</a:t>
            </a:r>
            <a:r>
              <a:rPr lang="en-US" dirty="0"/>
              <a:t> to provide a scan and attempt at known vulnerabilities</a:t>
            </a:r>
          </a:p>
          <a:p>
            <a:pPr lvl="1"/>
            <a:r>
              <a:rPr lang="en-US" dirty="0"/>
              <a:t>Requires database for saving </a:t>
            </a:r>
            <a:r>
              <a:rPr lang="en-US" dirty="0" err="1"/>
              <a:t>Nessus</a:t>
            </a:r>
            <a:r>
              <a:rPr lang="en-US" dirty="0"/>
              <a:t> scans</a:t>
            </a:r>
          </a:p>
          <a:p>
            <a:r>
              <a:rPr lang="en-US" dirty="0"/>
              <a:t>Use the “Search” in </a:t>
            </a:r>
            <a:r>
              <a:rPr lang="en-US" dirty="0" err="1"/>
              <a:t>Metasploit</a:t>
            </a:r>
            <a:r>
              <a:rPr lang="en-US" dirty="0"/>
              <a:t> to find modules relating to scans to begin probing</a:t>
            </a:r>
          </a:p>
        </p:txBody>
      </p:sp>
    </p:spTree>
    <p:extLst>
      <p:ext uri="{BB962C8B-B14F-4D97-AF65-F5344CB8AC3E}">
        <p14:creationId xmlns:p14="http://schemas.microsoft.com/office/powerpoint/2010/main" val="1516049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Disclaimer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Hacking is illegal and should not be performed. This presentation does not condone or approve of hacking in any way.</a:t>
            </a:r>
          </a:p>
          <a:p>
            <a:r>
              <a:rPr lang="en-US" dirty="0"/>
              <a:t>Penetration Testing is an agreed form of audit between two parties and should be bound in writing defining the scope and nature of what is to be audited.</a:t>
            </a:r>
          </a:p>
          <a:p>
            <a:r>
              <a:rPr lang="en-US" dirty="0"/>
              <a:t>This presentation is solely for academic and educational purposes only.</a:t>
            </a:r>
          </a:p>
        </p:txBody>
      </p:sp>
    </p:spTree>
    <p:extLst>
      <p:ext uri="{BB962C8B-B14F-4D97-AF65-F5344CB8AC3E}">
        <p14:creationId xmlns:p14="http://schemas.microsoft.com/office/powerpoint/2010/main" val="13210157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the Ripper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Offline password cracker</a:t>
            </a:r>
          </a:p>
          <a:p>
            <a:r>
              <a:rPr lang="en-US" dirty="0"/>
              <a:t>Used on SAM dumps, LANMAN, most types of password hashes</a:t>
            </a:r>
          </a:p>
          <a:p>
            <a:r>
              <a:rPr lang="en-US" dirty="0"/>
              <a:t>Can also be used to generate mangled wordlists for uses with other tools.</a:t>
            </a:r>
          </a:p>
          <a:p>
            <a:pPr lvl="1"/>
            <a:r>
              <a:rPr lang="en-US" dirty="0"/>
              <a:t>Know the how to write rules in </a:t>
            </a:r>
            <a:r>
              <a:rPr lang="en-US" dirty="0" err="1"/>
              <a:t>john.conf</a:t>
            </a:r>
            <a:r>
              <a:rPr lang="en-US" dirty="0"/>
              <a:t> file</a:t>
            </a:r>
          </a:p>
          <a:p>
            <a:pPr lvl="1"/>
            <a:r>
              <a:rPr lang="en-US" dirty="0"/>
              <a:t>Output file can be in a txt format</a:t>
            </a:r>
          </a:p>
          <a:p>
            <a:pPr lvl="1"/>
            <a:r>
              <a:rPr lang="en-US" dirty="0"/>
              <a:t>Remember the </a:t>
            </a:r>
            <a:r>
              <a:rPr lang="en-US" dirty="0" err="1"/>
              <a:t>john.pots</a:t>
            </a:r>
            <a:r>
              <a:rPr lang="en-US" dirty="0"/>
              <a:t> file</a:t>
            </a:r>
          </a:p>
        </p:txBody>
      </p:sp>
    </p:spTree>
    <p:extLst>
      <p:ext uri="{BB962C8B-B14F-4D97-AF65-F5344CB8AC3E}">
        <p14:creationId xmlns:p14="http://schemas.microsoft.com/office/powerpoint/2010/main" val="6343215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Medusa or Hydra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Online password cracking</a:t>
            </a:r>
          </a:p>
          <a:p>
            <a:r>
              <a:rPr lang="en-US" dirty="0"/>
              <a:t>Great for dictionary attacks (wordlists)</a:t>
            </a:r>
          </a:p>
          <a:p>
            <a:r>
              <a:rPr lang="en-US" dirty="0"/>
              <a:t>Best if used on known open ports</a:t>
            </a:r>
          </a:p>
          <a:p>
            <a:r>
              <a:rPr lang="en-US" dirty="0"/>
              <a:t>Wordlists can be found online and mangled with JTR for more complex P@55w0rds!</a:t>
            </a:r>
          </a:p>
        </p:txBody>
      </p:sp>
    </p:spTree>
    <p:extLst>
      <p:ext uri="{BB962C8B-B14F-4D97-AF65-F5344CB8AC3E}">
        <p14:creationId xmlns:p14="http://schemas.microsoft.com/office/powerpoint/2010/main" val="32280193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When Using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Read any precautionary comments before starting. Some exploits could cause damage to databases or resources costing your client money</a:t>
            </a:r>
          </a:p>
          <a:p>
            <a:r>
              <a:rPr lang="en-US" dirty="0"/>
              <a:t>Try not to use client’s network to do quick research, it could contaminate results</a:t>
            </a:r>
          </a:p>
          <a:p>
            <a:r>
              <a:rPr lang="en-US" dirty="0"/>
              <a:t>Advise IT staff of certain network loading tests and log expectations</a:t>
            </a:r>
          </a:p>
          <a:p>
            <a:r>
              <a:rPr lang="en-US" dirty="0"/>
              <a:t>Ask, when in doubt if a critical resource is discovered vulnerable, about exploiting</a:t>
            </a:r>
          </a:p>
          <a:p>
            <a:r>
              <a:rPr lang="en-US" dirty="0"/>
              <a:t>Proof-of-concept may be all that is needed</a:t>
            </a:r>
          </a:p>
        </p:txBody>
      </p:sp>
    </p:spTree>
    <p:extLst>
      <p:ext uri="{BB962C8B-B14F-4D97-AF65-F5344CB8AC3E}">
        <p14:creationId xmlns:p14="http://schemas.microsoft.com/office/powerpoint/2010/main" val="3945136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Metasploit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Metasploit</a:t>
            </a:r>
            <a:r>
              <a:rPr lang="en-US" dirty="0"/>
              <a:t> is an open source platform</a:t>
            </a:r>
          </a:p>
          <a:p>
            <a:pPr lvl="1"/>
            <a:r>
              <a:rPr lang="en-US" dirty="0"/>
              <a:t>supports vulnerability research</a:t>
            </a:r>
          </a:p>
          <a:p>
            <a:pPr lvl="1"/>
            <a:r>
              <a:rPr lang="en-US" dirty="0"/>
              <a:t>exploit development</a:t>
            </a:r>
          </a:p>
          <a:p>
            <a:pPr lvl="1"/>
            <a:r>
              <a:rPr lang="en-US" dirty="0"/>
              <a:t>creation of custom security tools</a:t>
            </a:r>
          </a:p>
          <a:p>
            <a:r>
              <a:rPr lang="en-US" dirty="0"/>
              <a:t>Included in </a:t>
            </a:r>
            <a:r>
              <a:rPr lang="en-US" dirty="0" err="1"/>
              <a:t>BackTrack</a:t>
            </a:r>
            <a:r>
              <a:rPr lang="en-US" dirty="0"/>
              <a:t> distributions</a:t>
            </a:r>
          </a:p>
          <a:p>
            <a:r>
              <a:rPr lang="en-US" dirty="0"/>
              <a:t>Recommend intense training to master</a:t>
            </a:r>
          </a:p>
          <a:p>
            <a:r>
              <a:rPr lang="en-US" dirty="0" err="1"/>
              <a:t>Metasploitable</a:t>
            </a:r>
            <a:r>
              <a:rPr lang="en-US" dirty="0"/>
              <a:t> VM download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9612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Happening...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Known vulnerability occurs in victim</a:t>
            </a:r>
          </a:p>
          <a:p>
            <a:r>
              <a:rPr lang="en-US" dirty="0"/>
              <a:t>Related exploit is set in </a:t>
            </a:r>
            <a:r>
              <a:rPr lang="en-US" dirty="0" err="1"/>
              <a:t>Metasploit</a:t>
            </a:r>
            <a:endParaRPr lang="en-US" dirty="0"/>
          </a:p>
          <a:p>
            <a:r>
              <a:rPr lang="en-US" dirty="0"/>
              <a:t>Options are configured for the victim</a:t>
            </a:r>
          </a:p>
          <a:p>
            <a:r>
              <a:rPr lang="en-US" dirty="0"/>
              <a:t>Payloads are viewed and selected</a:t>
            </a:r>
          </a:p>
          <a:p>
            <a:pPr lvl="1"/>
            <a:r>
              <a:rPr lang="en-US" dirty="0"/>
              <a:t>Payloads are what the attacker wishes to happen</a:t>
            </a:r>
          </a:p>
          <a:p>
            <a:r>
              <a:rPr lang="en-US" dirty="0"/>
              <a:t>Exploit occurs causing the victim process to crash</a:t>
            </a:r>
          </a:p>
          <a:p>
            <a:r>
              <a:rPr lang="en-US" dirty="0"/>
              <a:t>Payload is triggered</a:t>
            </a:r>
          </a:p>
        </p:txBody>
      </p:sp>
    </p:spTree>
    <p:extLst>
      <p:ext uri="{BB962C8B-B14F-4D97-AF65-F5344CB8AC3E}">
        <p14:creationId xmlns:p14="http://schemas.microsoft.com/office/powerpoint/2010/main" val="23969927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Pushing Greater Limits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Metasploit</a:t>
            </a:r>
            <a:r>
              <a:rPr lang="en-US" dirty="0"/>
              <a:t> offers much more than the scope of this presentation</a:t>
            </a:r>
          </a:p>
          <a:p>
            <a:pPr lvl="1"/>
            <a:r>
              <a:rPr lang="en-US" dirty="0" err="1"/>
              <a:t>Fuzzing</a:t>
            </a:r>
            <a:r>
              <a:rPr lang="en-US" dirty="0"/>
              <a:t> protocols like IMAP and TFTP</a:t>
            </a:r>
          </a:p>
          <a:p>
            <a:pPr lvl="2"/>
            <a:r>
              <a:rPr lang="en-US" dirty="0"/>
              <a:t>Writing </a:t>
            </a:r>
            <a:r>
              <a:rPr lang="en-US" dirty="0" err="1"/>
              <a:t>fuzzers</a:t>
            </a:r>
            <a:r>
              <a:rPr lang="en-US" dirty="0"/>
              <a:t> can become the first step to creating new exploits</a:t>
            </a:r>
          </a:p>
          <a:p>
            <a:pPr lvl="2"/>
            <a:r>
              <a:rPr lang="en-US" dirty="0"/>
              <a:t>Good for protocols on the network that have no known module</a:t>
            </a:r>
          </a:p>
          <a:p>
            <a:pPr lvl="1"/>
            <a:r>
              <a:rPr lang="en-US" dirty="0"/>
              <a:t>Password sniffing on the wire</a:t>
            </a:r>
          </a:p>
          <a:p>
            <a:pPr lvl="1"/>
            <a:r>
              <a:rPr lang="en-US" dirty="0"/>
              <a:t>Creating backdoors to maintain access</a:t>
            </a:r>
          </a:p>
        </p:txBody>
      </p:sp>
    </p:spTree>
    <p:extLst>
      <p:ext uri="{BB962C8B-B14F-4D97-AF65-F5344CB8AC3E}">
        <p14:creationId xmlns:p14="http://schemas.microsoft.com/office/powerpoint/2010/main" val="38156284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Wrapping Up The Audit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 for any open activities</a:t>
            </a:r>
          </a:p>
          <a:p>
            <a:r>
              <a:rPr lang="en-US" dirty="0"/>
              <a:t>Confer with IT staff that all network activity is normal</a:t>
            </a:r>
          </a:p>
          <a:p>
            <a:r>
              <a:rPr lang="en-US" dirty="0"/>
              <a:t>Ensure all documentation is collected</a:t>
            </a:r>
          </a:p>
        </p:txBody>
      </p:sp>
    </p:spTree>
    <p:extLst>
      <p:ext uri="{BB962C8B-B14F-4D97-AF65-F5344CB8AC3E}">
        <p14:creationId xmlns:p14="http://schemas.microsoft.com/office/powerpoint/2010/main" val="12491306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Post-Audit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Generate documentation of all work performed</a:t>
            </a:r>
          </a:p>
          <a:p>
            <a:pPr lvl="1"/>
            <a:r>
              <a:rPr lang="en-US" dirty="0"/>
              <a:t>Official audit report to the client</a:t>
            </a:r>
          </a:p>
          <a:p>
            <a:pPr lvl="1"/>
            <a:r>
              <a:rPr lang="en-US" dirty="0"/>
              <a:t>Should incorporate summaries, details, and exhibits</a:t>
            </a:r>
          </a:p>
          <a:p>
            <a:pPr lvl="1"/>
            <a:r>
              <a:rPr lang="en-US" dirty="0"/>
              <a:t>Include screenshots and pictures taken</a:t>
            </a:r>
          </a:p>
          <a:p>
            <a:pPr lvl="1"/>
            <a:r>
              <a:rPr lang="en-US" dirty="0"/>
              <a:t>Describe details of each action and what threat it presents</a:t>
            </a:r>
          </a:p>
        </p:txBody>
      </p:sp>
    </p:spTree>
    <p:extLst>
      <p:ext uri="{BB962C8B-B14F-4D97-AF65-F5344CB8AC3E}">
        <p14:creationId xmlns:p14="http://schemas.microsoft.com/office/powerpoint/2010/main" val="11608518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most cases, a brief presentation to client and selected staff will be performed</a:t>
            </a:r>
          </a:p>
          <a:p>
            <a:pPr lvl="1"/>
            <a:r>
              <a:rPr lang="en-US" dirty="0"/>
              <a:t>Include most significant threats discovered and solutions</a:t>
            </a:r>
          </a:p>
          <a:p>
            <a:pPr lvl="1"/>
            <a:r>
              <a:rPr lang="en-US" dirty="0"/>
              <a:t>Emphasize the impact of all negative findings to the business</a:t>
            </a:r>
          </a:p>
          <a:p>
            <a:pPr lvl="1"/>
            <a:r>
              <a:rPr lang="en-US" dirty="0"/>
              <a:t>Include positive notes where security was solid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061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Post-Audit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Audit report is a confidential document to the client</a:t>
            </a:r>
          </a:p>
          <a:p>
            <a:r>
              <a:rPr lang="en-US" dirty="0"/>
              <a:t>It is an official report that will be integrated into reports of other audits for that client</a:t>
            </a:r>
          </a:p>
          <a:p>
            <a:r>
              <a:rPr lang="en-US" dirty="0"/>
              <a:t>Use encryption if delivering by email</a:t>
            </a:r>
          </a:p>
          <a:p>
            <a:r>
              <a:rPr lang="en-US" dirty="0"/>
              <a:t>Exercise </a:t>
            </a:r>
            <a:r>
              <a:rPr lang="en-US" dirty="0" err="1"/>
              <a:t>infosec</a:t>
            </a:r>
            <a:r>
              <a:rPr lang="en-US" dirty="0"/>
              <a:t> in all cases regardless of method used for communications</a:t>
            </a:r>
          </a:p>
          <a:p>
            <a:r>
              <a:rPr lang="en-US" dirty="0"/>
              <a:t>Be thorough, use passive writing, use pictures</a:t>
            </a:r>
          </a:p>
        </p:txBody>
      </p:sp>
    </p:spTree>
    <p:extLst>
      <p:ext uri="{BB962C8B-B14F-4D97-AF65-F5344CB8AC3E}">
        <p14:creationId xmlns:p14="http://schemas.microsoft.com/office/powerpoint/2010/main" val="1548648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will be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Initial planning of the audit</a:t>
            </a:r>
          </a:p>
          <a:p>
            <a:r>
              <a:rPr lang="en-US" dirty="0"/>
              <a:t>External Scanning/</a:t>
            </a:r>
            <a:r>
              <a:rPr lang="en-US" dirty="0" err="1"/>
              <a:t>Footprinting</a:t>
            </a:r>
            <a:endParaRPr lang="en-US" dirty="0"/>
          </a:p>
          <a:p>
            <a:r>
              <a:rPr lang="en-US" dirty="0"/>
              <a:t>Internal Scanning</a:t>
            </a:r>
          </a:p>
          <a:p>
            <a:r>
              <a:rPr lang="en-US" dirty="0"/>
              <a:t>Vulnerability Assessment</a:t>
            </a:r>
          </a:p>
          <a:p>
            <a:r>
              <a:rPr lang="en-US" dirty="0"/>
              <a:t>John the Ripper usage</a:t>
            </a:r>
          </a:p>
          <a:p>
            <a:r>
              <a:rPr lang="en-US" dirty="0" err="1"/>
              <a:t>Metasploit</a:t>
            </a:r>
            <a:r>
              <a:rPr lang="en-US" dirty="0"/>
              <a:t> basics</a:t>
            </a:r>
          </a:p>
          <a:p>
            <a:r>
              <a:rPr lang="en-US" dirty="0"/>
              <a:t>Post-audit reporting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234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Instill confidence in your client and yourself</a:t>
            </a:r>
          </a:p>
          <a:p>
            <a:r>
              <a:rPr lang="en-US" dirty="0"/>
              <a:t>Know your capabilities and limits, personally and legally</a:t>
            </a:r>
          </a:p>
          <a:p>
            <a:r>
              <a:rPr lang="en-US" dirty="0"/>
              <a:t>Perform a thorough audit documenting as you go</a:t>
            </a:r>
          </a:p>
          <a:p>
            <a:r>
              <a:rPr lang="en-US" dirty="0"/>
              <a:t>Sharpen and research tools</a:t>
            </a:r>
          </a:p>
          <a:p>
            <a:r>
              <a:rPr lang="en-US" dirty="0"/>
              <a:t>Deliver solid feedback and suggestions</a:t>
            </a:r>
          </a:p>
        </p:txBody>
      </p:sp>
    </p:spTree>
    <p:extLst>
      <p:ext uri="{BB962C8B-B14F-4D97-AF65-F5344CB8AC3E}">
        <p14:creationId xmlns:p14="http://schemas.microsoft.com/office/powerpoint/2010/main" val="23685564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0"/>
            <a:ext cx="6172200" cy="857250"/>
          </a:xfrm>
        </p:spPr>
        <p:txBody>
          <a:bodyPr/>
          <a:lstStyle/>
          <a:p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8856436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&amp; Research 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1331393"/>
            <a:ext cx="6172200" cy="3618152"/>
          </a:xfrm>
        </p:spPr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http://www.offensive-security.com/metasploit-unleashed/Main_Page</a:t>
            </a:r>
            <a:endParaRPr lang="en-US" dirty="0"/>
          </a:p>
          <a:p>
            <a:r>
              <a:rPr lang="en-US" dirty="0">
                <a:hlinkClick r:id="rId3"/>
              </a:rPr>
              <a:t>http://www.openwall.com/john/</a:t>
            </a:r>
            <a:endParaRPr lang="en-US" dirty="0"/>
          </a:p>
          <a:p>
            <a:r>
              <a:rPr lang="en-US" dirty="0">
                <a:hlinkClick r:id="rId4"/>
              </a:rPr>
              <a:t>http://www.openwall.com/john/doc/RULES.shtml</a:t>
            </a:r>
            <a:endParaRPr lang="en-US" dirty="0"/>
          </a:p>
          <a:p>
            <a:r>
              <a:rPr lang="en-US" dirty="0">
                <a:hlinkClick r:id="rId5"/>
              </a:rPr>
              <a:t>http://thc.org/thc-hydra/</a:t>
            </a:r>
            <a:endParaRPr lang="en-US" dirty="0"/>
          </a:p>
          <a:p>
            <a:r>
              <a:rPr lang="en-US" dirty="0">
                <a:hlinkClick r:id="rId6"/>
              </a:rPr>
              <a:t>http://www.foofus.net/~jmk/medusa/medusa.html</a:t>
            </a:r>
            <a:endParaRPr lang="en-US" dirty="0"/>
          </a:p>
          <a:p>
            <a:r>
              <a:rPr lang="en-US" dirty="0">
                <a:hlinkClick r:id="rId7"/>
              </a:rPr>
              <a:t>http://www.tenable.com/products/nessus</a:t>
            </a:r>
            <a:endParaRPr lang="en-US" dirty="0"/>
          </a:p>
          <a:p>
            <a:r>
              <a:rPr lang="en-US" dirty="0">
                <a:hlinkClick r:id="rId8"/>
              </a:rPr>
              <a:t>http://nmap.org/</a:t>
            </a:r>
            <a:endParaRPr lang="en-US" dirty="0"/>
          </a:p>
          <a:p>
            <a:r>
              <a:rPr lang="en-US" dirty="0">
                <a:hlinkClick r:id="rId9"/>
              </a:rPr>
              <a:t>http://www.backtrack-linux.org/</a:t>
            </a:r>
            <a:endParaRPr lang="en-US" dirty="0"/>
          </a:p>
          <a:p>
            <a:r>
              <a:rPr lang="en-US" dirty="0">
                <a:hlinkClick r:id="rId10"/>
              </a:rPr>
              <a:t>https://www.owasp.org/index.php/Main_Page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131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Penetration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 of audit to assess security of a system</a:t>
            </a:r>
          </a:p>
          <a:p>
            <a:r>
              <a:rPr lang="en-US" dirty="0"/>
              <a:t>Provides feedback to the stakeholder what their security posture is like</a:t>
            </a:r>
          </a:p>
          <a:p>
            <a:r>
              <a:rPr lang="en-US" dirty="0"/>
              <a:t>Enumerates weaknesses and gives countermeasures/suggestions to strengthen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007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an Audit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Penetration Test may be included in a scheduled audit or independently</a:t>
            </a:r>
          </a:p>
          <a:p>
            <a:r>
              <a:rPr lang="en-US" dirty="0"/>
              <a:t>May be announced or unannounced</a:t>
            </a:r>
          </a:p>
          <a:p>
            <a:r>
              <a:rPr lang="en-US" dirty="0"/>
              <a:t>Define the scope</a:t>
            </a:r>
          </a:p>
          <a:p>
            <a:r>
              <a:rPr lang="en-US" dirty="0"/>
              <a:t>Decide who will perform the audit</a:t>
            </a:r>
          </a:p>
          <a:p>
            <a:pPr lvl="2"/>
            <a:r>
              <a:rPr lang="en-US" dirty="0"/>
              <a:t>Conflict of interest</a:t>
            </a:r>
          </a:p>
          <a:p>
            <a:pPr lvl="2"/>
            <a:r>
              <a:rPr lang="en-US" dirty="0"/>
              <a:t>Non-trusted party</a:t>
            </a:r>
          </a:p>
        </p:txBody>
      </p:sp>
    </p:spTree>
    <p:extLst>
      <p:ext uri="{BB962C8B-B14F-4D97-AF65-F5344CB8AC3E}">
        <p14:creationId xmlns:p14="http://schemas.microsoft.com/office/powerpoint/2010/main" val="3101037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Client-side Negotiations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Ensure the scope is clearly understood by both parties</a:t>
            </a:r>
          </a:p>
          <a:p>
            <a:r>
              <a:rPr lang="en-US" dirty="0"/>
              <a:t>Understand what the auditors are capable of testing</a:t>
            </a:r>
          </a:p>
          <a:p>
            <a:pPr lvl="1"/>
            <a:r>
              <a:rPr lang="en-US" dirty="0"/>
              <a:t>Certified?</a:t>
            </a:r>
          </a:p>
          <a:p>
            <a:r>
              <a:rPr lang="en-US" dirty="0"/>
              <a:t>As the client negotiating, remain in control</a:t>
            </a:r>
          </a:p>
          <a:p>
            <a:r>
              <a:rPr lang="en-US" dirty="0"/>
              <a:t>Get bids- Gives a good comparison of prices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567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Auditor-side Negotiations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your responsibility to the client</a:t>
            </a:r>
          </a:p>
          <a:p>
            <a:r>
              <a:rPr lang="en-US" dirty="0"/>
              <a:t>Your access/attempted access will be privileged</a:t>
            </a:r>
          </a:p>
          <a:p>
            <a:r>
              <a:rPr lang="en-US" dirty="0"/>
              <a:t>Try to be as non-invasive as possible unless given permission</a:t>
            </a:r>
          </a:p>
          <a:p>
            <a:pPr lvl="1"/>
            <a:r>
              <a:rPr lang="en-US" dirty="0"/>
              <a:t>Sometimes a proof-of-concept is all that’s needed</a:t>
            </a:r>
          </a:p>
          <a:p>
            <a:r>
              <a:rPr lang="en-US" dirty="0"/>
              <a:t>The client expects a report. Ensure deliverables are agreed 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229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Beginning the Audit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Business is at stake, know when to begin</a:t>
            </a:r>
          </a:p>
          <a:p>
            <a:pPr lvl="1"/>
            <a:r>
              <a:rPr lang="en-US" dirty="0"/>
              <a:t>Remember that this is an audit and that every activity must be documented</a:t>
            </a:r>
          </a:p>
          <a:p>
            <a:pPr lvl="1"/>
            <a:r>
              <a:rPr lang="en-US" dirty="0"/>
              <a:t>External activity is not exempt from documentation.</a:t>
            </a:r>
          </a:p>
          <a:p>
            <a:pPr lvl="1"/>
            <a:r>
              <a:rPr lang="en-US" dirty="0"/>
              <a:t>Keep a mindset as if you were collecting evidence</a:t>
            </a:r>
          </a:p>
          <a:p>
            <a:pPr lvl="1"/>
            <a:r>
              <a:rPr lang="en-US" dirty="0"/>
              <a:t>Prepare your tools</a:t>
            </a:r>
          </a:p>
          <a:p>
            <a:pPr lvl="2"/>
            <a:r>
              <a:rPr lang="en-US" dirty="0"/>
              <a:t>Run updates on your software</a:t>
            </a:r>
          </a:p>
          <a:p>
            <a:pPr lvl="2"/>
            <a:r>
              <a:rPr lang="en-US" dirty="0"/>
              <a:t>Pack extra batteries</a:t>
            </a:r>
          </a:p>
        </p:txBody>
      </p:sp>
    </p:spTree>
    <p:extLst>
      <p:ext uri="{BB962C8B-B14F-4D97-AF65-F5344CB8AC3E}">
        <p14:creationId xmlns:p14="http://schemas.microsoft.com/office/powerpoint/2010/main" val="3484629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Logistical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Planning is crucial for every step taken</a:t>
            </a:r>
          </a:p>
          <a:p>
            <a:pPr lvl="1"/>
            <a:r>
              <a:rPr lang="en-US" dirty="0"/>
              <a:t>Plan to meet</a:t>
            </a:r>
          </a:p>
          <a:p>
            <a:pPr lvl="1"/>
            <a:r>
              <a:rPr lang="en-US" dirty="0"/>
              <a:t>Plan for introductions</a:t>
            </a:r>
          </a:p>
          <a:p>
            <a:pPr lvl="1"/>
            <a:r>
              <a:rPr lang="en-US" dirty="0"/>
              <a:t>Plan for the surprise attacks</a:t>
            </a:r>
          </a:p>
          <a:p>
            <a:pPr lvl="1"/>
            <a:r>
              <a:rPr lang="en-US" dirty="0"/>
              <a:t>Plan for the unexpected</a:t>
            </a:r>
          </a:p>
          <a:p>
            <a:r>
              <a:rPr lang="en-US" dirty="0"/>
              <a:t>Plan to introduce presence to the unsuspecting</a:t>
            </a:r>
          </a:p>
          <a:p>
            <a:pPr lvl="2"/>
            <a:r>
              <a:rPr lang="en-US" dirty="0"/>
              <a:t>In cases of unannounced audits, special actions may need to have preparations in case caught or blown cover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363196"/>
      </p:ext>
    </p:extLst>
  </p:cSld>
  <p:clrMapOvr>
    <a:masterClrMapping/>
  </p:clrMapOvr>
</p:sld>
</file>

<file path=ppt/theme/theme1.xml><?xml version="1.0" encoding="utf-8"?>
<a:theme xmlns:a="http://schemas.openxmlformats.org/drawingml/2006/main" name="PPT2_16to9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PPT2_16to9</Template>
  <TotalTime>27915</TotalTime>
  <Words>1396</Words>
  <Application>Microsoft Macintosh PowerPoint</Application>
  <PresentationFormat>On-screen Show (16:9)</PresentationFormat>
  <Paragraphs>188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PPT2_16to9</vt:lpstr>
      <vt:lpstr>Business of Penetration Testing</vt:lpstr>
      <vt:lpstr>Disclaimer</vt:lpstr>
      <vt:lpstr>What will be covered</vt:lpstr>
      <vt:lpstr>What is Penetration Testing</vt:lpstr>
      <vt:lpstr>Planning an Audit</vt:lpstr>
      <vt:lpstr>Client-side Negotiations</vt:lpstr>
      <vt:lpstr>Auditor-side Negotiations</vt:lpstr>
      <vt:lpstr>Beginning the Audit</vt:lpstr>
      <vt:lpstr>Logistical Planning</vt:lpstr>
      <vt:lpstr>External Port Scanning</vt:lpstr>
      <vt:lpstr>Email Tracing</vt:lpstr>
      <vt:lpstr>Web Site Profiling</vt:lpstr>
      <vt:lpstr>Internal Testing</vt:lpstr>
      <vt:lpstr>Internal Testing</vt:lpstr>
      <vt:lpstr>Begin Scanning</vt:lpstr>
      <vt:lpstr>Network Scans</vt:lpstr>
      <vt:lpstr>NMAP</vt:lpstr>
      <vt:lpstr>Vulnerability Scanners</vt:lpstr>
      <vt:lpstr>Nessus</vt:lpstr>
      <vt:lpstr>John the Ripper</vt:lpstr>
      <vt:lpstr>Medusa or Hydra</vt:lpstr>
      <vt:lpstr>Pointers When Using Tools</vt:lpstr>
      <vt:lpstr>Metasploit</vt:lpstr>
      <vt:lpstr>What is Happening...</vt:lpstr>
      <vt:lpstr>Pushing Greater Limits</vt:lpstr>
      <vt:lpstr>Wrapping Up The Audit</vt:lpstr>
      <vt:lpstr>Post-Audit</vt:lpstr>
      <vt:lpstr>Presentation</vt:lpstr>
      <vt:lpstr>Post-Audit Report</vt:lpstr>
      <vt:lpstr>In Conclusion</vt:lpstr>
      <vt:lpstr>Questions</vt:lpstr>
      <vt:lpstr>References &amp; Research Sites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Lucy Kimundi</dc:creator>
  <cp:lastModifiedBy>Seyedamin Pouriyeh</cp:lastModifiedBy>
  <cp:revision>37</cp:revision>
  <dcterms:created xsi:type="dcterms:W3CDTF">2019-02-15T21:19:03Z</dcterms:created>
  <dcterms:modified xsi:type="dcterms:W3CDTF">2020-10-30T19:59:13Z</dcterms:modified>
</cp:coreProperties>
</file>