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55"/>
  </p:notesMasterIdLst>
  <p:sldIdLst>
    <p:sldId id="464" r:id="rId2"/>
    <p:sldId id="277" r:id="rId3"/>
    <p:sldId id="465" r:id="rId4"/>
    <p:sldId id="486" r:id="rId5"/>
    <p:sldId id="483" r:id="rId6"/>
    <p:sldId id="484" r:id="rId7"/>
    <p:sldId id="485" r:id="rId8"/>
    <p:sldId id="487" r:id="rId9"/>
    <p:sldId id="488" r:id="rId10"/>
    <p:sldId id="489" r:id="rId11"/>
    <p:sldId id="490" r:id="rId12"/>
    <p:sldId id="514" r:id="rId13"/>
    <p:sldId id="515" r:id="rId14"/>
    <p:sldId id="516" r:id="rId15"/>
    <p:sldId id="517" r:id="rId16"/>
    <p:sldId id="518" r:id="rId17"/>
    <p:sldId id="519" r:id="rId18"/>
    <p:sldId id="466" r:id="rId19"/>
    <p:sldId id="467" r:id="rId20"/>
    <p:sldId id="468" r:id="rId21"/>
    <p:sldId id="469" r:id="rId22"/>
    <p:sldId id="470" r:id="rId23"/>
    <p:sldId id="471" r:id="rId24"/>
    <p:sldId id="472" r:id="rId25"/>
    <p:sldId id="473" r:id="rId26"/>
    <p:sldId id="474" r:id="rId27"/>
    <p:sldId id="475" r:id="rId28"/>
    <p:sldId id="476" r:id="rId29"/>
    <p:sldId id="477" r:id="rId30"/>
    <p:sldId id="478" r:id="rId31"/>
    <p:sldId id="479" r:id="rId32"/>
    <p:sldId id="480" r:id="rId33"/>
    <p:sldId id="481" r:id="rId34"/>
    <p:sldId id="482" r:id="rId35"/>
    <p:sldId id="491" r:id="rId36"/>
    <p:sldId id="492" r:id="rId37"/>
    <p:sldId id="493" r:id="rId38"/>
    <p:sldId id="494" r:id="rId39"/>
    <p:sldId id="496" r:id="rId40"/>
    <p:sldId id="495" r:id="rId41"/>
    <p:sldId id="499" r:id="rId42"/>
    <p:sldId id="497" r:id="rId43"/>
    <p:sldId id="500" r:id="rId44"/>
    <p:sldId id="498" r:id="rId45"/>
    <p:sldId id="501" r:id="rId46"/>
    <p:sldId id="502" r:id="rId47"/>
    <p:sldId id="507" r:id="rId48"/>
    <p:sldId id="508" r:id="rId49"/>
    <p:sldId id="510" r:id="rId50"/>
    <p:sldId id="511" r:id="rId51"/>
    <p:sldId id="512" r:id="rId52"/>
    <p:sldId id="513" r:id="rId53"/>
    <p:sldId id="509" r:id="rId5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2CE"/>
    <a:srgbClr val="2C05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79"/>
    <p:restoredTop sz="75084" autoAdjust="0"/>
  </p:normalViewPr>
  <p:slideViewPr>
    <p:cSldViewPr snapToGrid="0" snapToObjects="1">
      <p:cViewPr varScale="1">
        <p:scale>
          <a:sx n="67" d="100"/>
          <a:sy n="67" d="100"/>
        </p:scale>
        <p:origin x="1842"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2765523-2DF7-C24A-B8F9-65DF2FDDF58F}" type="datetimeFigureOut">
              <a:rPr lang="en-US" smtClean="0"/>
              <a:t>3/15/2021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F52C056-4745-D94F-AA20-EC07D0C831A1}" type="slidenum">
              <a:rPr lang="en-US" smtClean="0"/>
              <a:t>‹#›</a:t>
            </a:fld>
            <a:endParaRPr lang="en-US"/>
          </a:p>
        </p:txBody>
      </p:sp>
    </p:spTree>
    <p:extLst>
      <p:ext uri="{BB962C8B-B14F-4D97-AF65-F5344CB8AC3E}">
        <p14:creationId xmlns:p14="http://schemas.microsoft.com/office/powerpoint/2010/main" val="3720118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rypto.stackexchange.com/questions/3965/what-is-the-main-difference-between-a-key-an-iv-and-a-nonce"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tutorialspoint.com/cryptography/advanced_encryption_standard.ht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ighgo.ca/2019/08/08/the-difference-in-five-modes-in-the-aes-encryption-algorithm/"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Plain text length for Block ciphers must be a multiple of the block size</a:t>
            </a:r>
          </a:p>
        </p:txBody>
      </p:sp>
      <p:sp>
        <p:nvSpPr>
          <p:cNvPr id="4" name="Slide Number Placeholder 3"/>
          <p:cNvSpPr>
            <a:spLocks noGrp="1"/>
          </p:cNvSpPr>
          <p:nvPr>
            <p:ph type="sldNum" sz="quarter" idx="5"/>
          </p:nvPr>
        </p:nvSpPr>
        <p:spPr/>
        <p:txBody>
          <a:bodyPr/>
          <a:lstStyle/>
          <a:p>
            <a:fld id="{1F52C056-4745-D94F-AA20-EC07D0C831A1}" type="slidenum">
              <a:rPr lang="en-US" smtClean="0"/>
              <a:t>2</a:t>
            </a:fld>
            <a:endParaRPr lang="en-US"/>
          </a:p>
        </p:txBody>
      </p:sp>
    </p:spTree>
    <p:extLst>
      <p:ext uri="{BB962C8B-B14F-4D97-AF65-F5344CB8AC3E}">
        <p14:creationId xmlns:p14="http://schemas.microsoft.com/office/powerpoint/2010/main" val="3183275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First, we will use the plaintext block </a:t>
            </a:r>
            <a:r>
              <a:rPr lang="en-US" sz="1200" b="0" i="0" kern="1200" dirty="0" err="1">
                <a:solidFill>
                  <a:schemeClr val="tx1"/>
                </a:solidFill>
                <a:effectLst/>
                <a:latin typeface="+mn-lt"/>
                <a:ea typeface="+mn-ea"/>
                <a:cs typeface="+mn-cs"/>
              </a:rPr>
              <a:t>xor</a:t>
            </a:r>
            <a:r>
              <a:rPr lang="en-US" sz="1200" b="0" i="0" kern="1200" dirty="0">
                <a:solidFill>
                  <a:schemeClr val="tx1"/>
                </a:solidFill>
                <a:effectLst/>
                <a:latin typeface="+mn-lt"/>
                <a:ea typeface="+mn-ea"/>
                <a:cs typeface="+mn-cs"/>
              </a:rPr>
              <a:t> with the IV. Then CBC will encrypt the result to the ciphertext block. In the next block, we will use the encryption result to </a:t>
            </a:r>
            <a:r>
              <a:rPr lang="en-US" sz="1200" b="0" i="0" kern="1200" dirty="0" err="1">
                <a:solidFill>
                  <a:schemeClr val="tx1"/>
                </a:solidFill>
                <a:effectLst/>
                <a:latin typeface="+mn-lt"/>
                <a:ea typeface="+mn-ea"/>
                <a:cs typeface="+mn-cs"/>
              </a:rPr>
              <a:t>xor</a:t>
            </a:r>
            <a:r>
              <a:rPr lang="en-US" sz="1200" b="0" i="0" kern="1200" dirty="0">
                <a:solidFill>
                  <a:schemeClr val="tx1"/>
                </a:solidFill>
                <a:effectLst/>
                <a:latin typeface="+mn-lt"/>
                <a:ea typeface="+mn-ea"/>
                <a:cs typeface="+mn-cs"/>
              </a:rPr>
              <a:t> with plaintext block until the last block. In this mode, even if we encrypt the same plaintext block, we will get a different ciphertext block.</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30</a:t>
            </a:fld>
            <a:endParaRPr lang="en-US"/>
          </a:p>
        </p:txBody>
      </p:sp>
    </p:spTree>
    <p:extLst>
      <p:ext uri="{BB962C8B-B14F-4D97-AF65-F5344CB8AC3E}">
        <p14:creationId xmlns:p14="http://schemas.microsoft.com/office/powerpoint/2010/main" val="317447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sz="1200" b="0" i="0" kern="1200" dirty="0">
                <a:solidFill>
                  <a:schemeClr val="tx1"/>
                </a:solidFill>
                <a:effectLst/>
                <a:latin typeface="+mn-lt"/>
                <a:ea typeface="+mn-ea"/>
                <a:cs typeface="+mn-cs"/>
              </a:rPr>
              <a:t>he CFB (Cipher </a:t>
            </a:r>
            <a:r>
              <a:rPr lang="en-US" sz="1200" b="0" i="0" kern="1200" dirty="0" err="1">
                <a:solidFill>
                  <a:schemeClr val="tx1"/>
                </a:solidFill>
                <a:effectLst/>
                <a:latin typeface="+mn-lt"/>
                <a:ea typeface="+mn-ea"/>
                <a:cs typeface="+mn-cs"/>
              </a:rPr>
              <a:t>FeedBack</a:t>
            </a:r>
            <a:r>
              <a:rPr lang="en-US" sz="1200" b="0" i="0" kern="1200" dirty="0">
                <a:solidFill>
                  <a:schemeClr val="tx1"/>
                </a:solidFill>
                <a:effectLst/>
                <a:latin typeface="+mn-lt"/>
                <a:ea typeface="+mn-ea"/>
                <a:cs typeface="+mn-cs"/>
              </a:rPr>
              <a:t>) mode of operation allows the block </a:t>
            </a:r>
            <a:r>
              <a:rPr lang="en-US" sz="1200" b="0" i="0" kern="1200" dirty="0" err="1">
                <a:solidFill>
                  <a:schemeClr val="tx1"/>
                </a:solidFill>
                <a:effectLst/>
                <a:latin typeface="+mn-lt"/>
                <a:ea typeface="+mn-ea"/>
                <a:cs typeface="+mn-cs"/>
              </a:rPr>
              <a:t>encryptor</a:t>
            </a:r>
            <a:r>
              <a:rPr lang="en-US" sz="1200" b="0" i="0" kern="1200" dirty="0">
                <a:solidFill>
                  <a:schemeClr val="tx1"/>
                </a:solidFill>
                <a:effectLst/>
                <a:latin typeface="+mn-lt"/>
                <a:ea typeface="+mn-ea"/>
                <a:cs typeface="+mn-cs"/>
              </a:rPr>
              <a:t> to be used as a stream cipher. It also needs an IV.</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First, CFB will encrypt the IV, then it will </a:t>
            </a:r>
            <a:r>
              <a:rPr lang="en-US" sz="1200" b="0" i="0" kern="1200" dirty="0" err="1">
                <a:solidFill>
                  <a:schemeClr val="tx1"/>
                </a:solidFill>
                <a:effectLst/>
                <a:latin typeface="+mn-lt"/>
                <a:ea typeface="+mn-ea"/>
                <a:cs typeface="+mn-cs"/>
              </a:rPr>
              <a:t>xor</a:t>
            </a:r>
            <a:r>
              <a:rPr lang="en-US" sz="1200" b="0" i="0" kern="1200" dirty="0">
                <a:solidFill>
                  <a:schemeClr val="tx1"/>
                </a:solidFill>
                <a:effectLst/>
                <a:latin typeface="+mn-lt"/>
                <a:ea typeface="+mn-ea"/>
                <a:cs typeface="+mn-cs"/>
              </a:rPr>
              <a:t> with plaintext block to get ciphertext. Then we will encrypt the encryption result to </a:t>
            </a:r>
            <a:r>
              <a:rPr lang="en-US" sz="1200" b="0" i="0" kern="1200" dirty="0" err="1">
                <a:solidFill>
                  <a:schemeClr val="tx1"/>
                </a:solidFill>
                <a:effectLst/>
                <a:latin typeface="+mn-lt"/>
                <a:ea typeface="+mn-ea"/>
                <a:cs typeface="+mn-cs"/>
              </a:rPr>
              <a:t>xor</a:t>
            </a:r>
            <a:r>
              <a:rPr lang="en-US" sz="1200" b="0" i="0" kern="1200" dirty="0">
                <a:solidFill>
                  <a:schemeClr val="tx1"/>
                </a:solidFill>
                <a:effectLst/>
                <a:latin typeface="+mn-lt"/>
                <a:ea typeface="+mn-ea"/>
                <a:cs typeface="+mn-cs"/>
              </a:rPr>
              <a:t> the plaintext. Because this mode will not encrypt plaintext directly, it just uses the ciphertext to </a:t>
            </a:r>
            <a:r>
              <a:rPr lang="en-US" sz="1200" b="0" i="0" kern="1200" dirty="0" err="1">
                <a:solidFill>
                  <a:schemeClr val="tx1"/>
                </a:solidFill>
                <a:effectLst/>
                <a:latin typeface="+mn-lt"/>
                <a:ea typeface="+mn-ea"/>
                <a:cs typeface="+mn-cs"/>
              </a:rPr>
              <a:t>xor</a:t>
            </a:r>
            <a:r>
              <a:rPr lang="en-US" sz="1200" b="0" i="0" kern="1200" dirty="0">
                <a:solidFill>
                  <a:schemeClr val="tx1"/>
                </a:solidFill>
                <a:effectLst/>
                <a:latin typeface="+mn-lt"/>
                <a:ea typeface="+mn-ea"/>
                <a:cs typeface="+mn-cs"/>
              </a:rPr>
              <a:t> with the plaintext to get the ciphertext. So in this mode, it doesn’t need to pad data.</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31</a:t>
            </a:fld>
            <a:endParaRPr lang="en-US"/>
          </a:p>
        </p:txBody>
      </p:sp>
    </p:spTree>
    <p:extLst>
      <p:ext uri="{BB962C8B-B14F-4D97-AF65-F5344CB8AC3E}">
        <p14:creationId xmlns:p14="http://schemas.microsoft.com/office/powerpoint/2010/main" val="1077791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this mode, it will encrypt the IV in the first time and encrypt the per-result. Then it will use the encryption results to </a:t>
            </a:r>
            <a:r>
              <a:rPr lang="en-US" sz="1200" b="0" i="0" kern="1200" dirty="0" err="1">
                <a:solidFill>
                  <a:schemeClr val="tx1"/>
                </a:solidFill>
                <a:effectLst/>
                <a:latin typeface="+mn-lt"/>
                <a:ea typeface="+mn-ea"/>
                <a:cs typeface="+mn-cs"/>
              </a:rPr>
              <a:t>xor</a:t>
            </a:r>
            <a:r>
              <a:rPr lang="en-US" sz="1200" b="0" i="0" kern="1200" dirty="0">
                <a:solidFill>
                  <a:schemeClr val="tx1"/>
                </a:solidFill>
                <a:effectLst/>
                <a:latin typeface="+mn-lt"/>
                <a:ea typeface="+mn-ea"/>
                <a:cs typeface="+mn-cs"/>
              </a:rPr>
              <a:t> the plaintext to get ciphertext. It is different from CFB, it always encrypts the IV. </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32</a:t>
            </a:fld>
            <a:endParaRPr lang="en-US"/>
          </a:p>
        </p:txBody>
      </p:sp>
    </p:spTree>
    <p:extLst>
      <p:ext uri="{BB962C8B-B14F-4D97-AF65-F5344CB8AC3E}">
        <p14:creationId xmlns:p14="http://schemas.microsoft.com/office/powerpoint/2010/main" val="1501531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Uses a counter instead of an IV</a:t>
            </a:r>
          </a:p>
        </p:txBody>
      </p:sp>
      <p:sp>
        <p:nvSpPr>
          <p:cNvPr id="4" name="Slide Number Placeholder 3"/>
          <p:cNvSpPr>
            <a:spLocks noGrp="1"/>
          </p:cNvSpPr>
          <p:nvPr>
            <p:ph type="sldNum" sz="quarter" idx="5"/>
          </p:nvPr>
        </p:nvSpPr>
        <p:spPr/>
        <p:txBody>
          <a:bodyPr/>
          <a:lstStyle/>
          <a:p>
            <a:fld id="{1F52C056-4745-D94F-AA20-EC07D0C831A1}" type="slidenum">
              <a:rPr lang="en-US" smtClean="0"/>
              <a:t>33</a:t>
            </a:fld>
            <a:endParaRPr lang="en-US"/>
          </a:p>
        </p:txBody>
      </p:sp>
    </p:spTree>
    <p:extLst>
      <p:ext uri="{BB962C8B-B14F-4D97-AF65-F5344CB8AC3E}">
        <p14:creationId xmlns:p14="http://schemas.microsoft.com/office/powerpoint/2010/main" val="3151257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Totient: In number theory, the totient of a positive integer is the number of positive integers smaller than n which are coprime to n (they share no factors except 1).</a:t>
            </a:r>
          </a:p>
          <a:p>
            <a:endParaRPr lang="en-US" dirty="0"/>
          </a:p>
          <a:p>
            <a:r>
              <a:rPr lang="en-US" dirty="0"/>
              <a:t>Example: T(8) = 4 because there are 4 prime numbers smaller than 8 when do not share any factors with 8</a:t>
            </a:r>
          </a:p>
        </p:txBody>
      </p:sp>
      <p:sp>
        <p:nvSpPr>
          <p:cNvPr id="4" name="Slide Number Placeholder 3"/>
          <p:cNvSpPr>
            <a:spLocks noGrp="1"/>
          </p:cNvSpPr>
          <p:nvPr>
            <p:ph type="sldNum" sz="quarter" idx="5"/>
          </p:nvPr>
        </p:nvSpPr>
        <p:spPr/>
        <p:txBody>
          <a:bodyPr/>
          <a:lstStyle/>
          <a:p>
            <a:fld id="{1F52C056-4745-D94F-AA20-EC07D0C831A1}" type="slidenum">
              <a:rPr lang="en-US" smtClean="0"/>
              <a:t>36</a:t>
            </a:fld>
            <a:endParaRPr lang="en-US"/>
          </a:p>
        </p:txBody>
      </p:sp>
    </p:spTree>
    <p:extLst>
      <p:ext uri="{BB962C8B-B14F-4D97-AF65-F5344CB8AC3E}">
        <p14:creationId xmlns:p14="http://schemas.microsoft.com/office/powerpoint/2010/main" val="384098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n = p * q</a:t>
            </a: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40</a:t>
            </a:fld>
            <a:endParaRPr lang="en-US"/>
          </a:p>
        </p:txBody>
      </p:sp>
    </p:spTree>
    <p:extLst>
      <p:ext uri="{BB962C8B-B14F-4D97-AF65-F5344CB8AC3E}">
        <p14:creationId xmlns:p14="http://schemas.microsoft.com/office/powerpoint/2010/main" val="3452576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 p * q</a:t>
            </a:r>
          </a:p>
        </p:txBody>
      </p:sp>
      <p:sp>
        <p:nvSpPr>
          <p:cNvPr id="4" name="Slide Number Placeholder 3"/>
          <p:cNvSpPr>
            <a:spLocks noGrp="1"/>
          </p:cNvSpPr>
          <p:nvPr>
            <p:ph type="sldNum" sz="quarter" idx="5"/>
          </p:nvPr>
        </p:nvSpPr>
        <p:spPr/>
        <p:txBody>
          <a:bodyPr/>
          <a:lstStyle/>
          <a:p>
            <a:fld id="{1F52C056-4745-D94F-AA20-EC07D0C831A1}" type="slidenum">
              <a:rPr lang="en-US" smtClean="0"/>
              <a:t>41</a:t>
            </a:fld>
            <a:endParaRPr lang="en-US"/>
          </a:p>
        </p:txBody>
      </p:sp>
    </p:spTree>
    <p:extLst>
      <p:ext uri="{BB962C8B-B14F-4D97-AF65-F5344CB8AC3E}">
        <p14:creationId xmlns:p14="http://schemas.microsoft.com/office/powerpoint/2010/main" val="2198922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i="1" dirty="0"/>
              <a:t>T </a:t>
            </a:r>
            <a:r>
              <a:rPr lang="en-US" sz="1200" dirty="0"/>
              <a:t>= (</a:t>
            </a:r>
            <a:r>
              <a:rPr lang="en-US" sz="1200" b="1" i="1" dirty="0"/>
              <a:t>p</a:t>
            </a:r>
            <a:r>
              <a:rPr lang="en-US" sz="1200" dirty="0"/>
              <a:t>-1)(</a:t>
            </a:r>
            <a:r>
              <a:rPr lang="en-US" sz="1200" b="1" i="1" dirty="0"/>
              <a:t>q</a:t>
            </a:r>
            <a:r>
              <a:rPr lang="en-US" sz="1200" dirty="0"/>
              <a:t>-1) = </a:t>
            </a:r>
          </a:p>
        </p:txBody>
      </p:sp>
      <p:sp>
        <p:nvSpPr>
          <p:cNvPr id="4" name="Slide Number Placeholder 3"/>
          <p:cNvSpPr>
            <a:spLocks noGrp="1"/>
          </p:cNvSpPr>
          <p:nvPr>
            <p:ph type="sldNum" sz="quarter" idx="5"/>
          </p:nvPr>
        </p:nvSpPr>
        <p:spPr/>
        <p:txBody>
          <a:bodyPr/>
          <a:lstStyle/>
          <a:p>
            <a:fld id="{1F52C056-4745-D94F-AA20-EC07D0C831A1}" type="slidenum">
              <a:rPr lang="en-US" smtClean="0"/>
              <a:t>42</a:t>
            </a:fld>
            <a:endParaRPr lang="en-US"/>
          </a:p>
        </p:txBody>
      </p:sp>
    </p:spTree>
    <p:extLst>
      <p:ext uri="{BB962C8B-B14F-4D97-AF65-F5344CB8AC3E}">
        <p14:creationId xmlns:p14="http://schemas.microsoft.com/office/powerpoint/2010/main" val="3507869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 2753</a:t>
            </a:r>
          </a:p>
        </p:txBody>
      </p:sp>
      <p:sp>
        <p:nvSpPr>
          <p:cNvPr id="4" name="Slide Number Placeholder 3"/>
          <p:cNvSpPr>
            <a:spLocks noGrp="1"/>
          </p:cNvSpPr>
          <p:nvPr>
            <p:ph type="sldNum" sz="quarter" idx="5"/>
          </p:nvPr>
        </p:nvSpPr>
        <p:spPr/>
        <p:txBody>
          <a:bodyPr/>
          <a:lstStyle/>
          <a:p>
            <a:fld id="{1F52C056-4745-D94F-AA20-EC07D0C831A1}" type="slidenum">
              <a:rPr lang="en-US" smtClean="0"/>
              <a:t>44</a:t>
            </a:fld>
            <a:endParaRPr lang="en-US"/>
          </a:p>
        </p:txBody>
      </p:sp>
    </p:spTree>
    <p:extLst>
      <p:ext uri="{BB962C8B-B14F-4D97-AF65-F5344CB8AC3E}">
        <p14:creationId xmlns:p14="http://schemas.microsoft.com/office/powerpoint/2010/main" val="772717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897985458377697676 </a:t>
            </a:r>
          </a:p>
        </p:txBody>
      </p:sp>
      <p:sp>
        <p:nvSpPr>
          <p:cNvPr id="4" name="Slide Number Placeholder 3"/>
          <p:cNvSpPr>
            <a:spLocks noGrp="1"/>
          </p:cNvSpPr>
          <p:nvPr>
            <p:ph type="sldNum" sz="quarter" idx="5"/>
          </p:nvPr>
        </p:nvSpPr>
        <p:spPr/>
        <p:txBody>
          <a:bodyPr/>
          <a:lstStyle/>
          <a:p>
            <a:fld id="{1F52C056-4745-D94F-AA20-EC07D0C831A1}" type="slidenum">
              <a:rPr lang="en-US" smtClean="0"/>
              <a:t>46</a:t>
            </a:fld>
            <a:endParaRPr lang="en-US"/>
          </a:p>
        </p:txBody>
      </p:sp>
    </p:spTree>
    <p:extLst>
      <p:ext uri="{BB962C8B-B14F-4D97-AF65-F5344CB8AC3E}">
        <p14:creationId xmlns:p14="http://schemas.microsoft.com/office/powerpoint/2010/main" val="4006899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We usually use other modes of operation, which include an initialization vector and some kind of feedback, so that every block of every message is encrypted a different way.</a:t>
            </a:r>
          </a:p>
          <a:p>
            <a:endParaRPr lang="en-US" sz="1000" dirty="0"/>
          </a:p>
          <a:p>
            <a:endParaRPr lang="en-US" sz="1000" dirty="0"/>
          </a:p>
          <a:p>
            <a:r>
              <a:rPr lang="en-US" sz="1000" dirty="0"/>
              <a:t>https://crypto.stackexchange.com/questions/5333/difference-between-stream-cipher-and-block-cipher</a:t>
            </a:r>
          </a:p>
          <a:p>
            <a:r>
              <a:rPr lang="en-US" sz="1000" dirty="0"/>
              <a:t>https://www.geeksforgeeks.org/difference-between-block-cipher-and-stream-cipher/</a:t>
            </a:r>
          </a:p>
          <a:p>
            <a:endParaRPr lang="en-US" sz="1000" dirty="0"/>
          </a:p>
        </p:txBody>
      </p:sp>
      <p:sp>
        <p:nvSpPr>
          <p:cNvPr id="4" name="Slide Number Placeholder 3"/>
          <p:cNvSpPr>
            <a:spLocks noGrp="1"/>
          </p:cNvSpPr>
          <p:nvPr>
            <p:ph type="sldNum" sz="quarter" idx="5"/>
          </p:nvPr>
        </p:nvSpPr>
        <p:spPr/>
        <p:txBody>
          <a:bodyPr/>
          <a:lstStyle/>
          <a:p>
            <a:fld id="{1F52C056-4745-D94F-AA20-EC07D0C831A1}" type="slidenum">
              <a:rPr lang="en-US" smtClean="0"/>
              <a:t>3</a:t>
            </a:fld>
            <a:endParaRPr lang="en-US"/>
          </a:p>
        </p:txBody>
      </p:sp>
    </p:spTree>
    <p:extLst>
      <p:ext uri="{BB962C8B-B14F-4D97-AF65-F5344CB8AC3E}">
        <p14:creationId xmlns:p14="http://schemas.microsoft.com/office/powerpoint/2010/main" val="21591128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47</a:t>
            </a:fld>
            <a:endParaRPr lang="en-US"/>
          </a:p>
        </p:txBody>
      </p:sp>
    </p:spTree>
    <p:extLst>
      <p:ext uri="{BB962C8B-B14F-4D97-AF65-F5344CB8AC3E}">
        <p14:creationId xmlns:p14="http://schemas.microsoft.com/office/powerpoint/2010/main" val="1314831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Synchronous stream ciphers - work by producing a keystream from the actual key (and maybe an initialization vector) and then simply XOR-</a:t>
            </a:r>
            <a:r>
              <a:rPr lang="en-US" dirty="0" err="1"/>
              <a:t>ing</a:t>
            </a:r>
            <a:r>
              <a:rPr lang="en-US" dirty="0"/>
              <a:t> it with the message</a:t>
            </a:r>
          </a:p>
          <a:p>
            <a:r>
              <a:rPr lang="en-US" dirty="0"/>
              <a:t>Asynchronous stream ciphers - vary the encryption of future parts of the message depending on previous parts.</a:t>
            </a:r>
          </a:p>
          <a:p>
            <a:endParaRPr lang="en-US" dirty="0"/>
          </a:p>
          <a:p>
            <a:r>
              <a:rPr lang="en-US" dirty="0"/>
              <a:t>You should never reuse a key (and IV, if applicable) of a synchronous stream cipher (which includes block ciphers in streaming modes) for different messages, since this can lead to compromises. (And even for the same message it will show that you repeated a message.)</a:t>
            </a:r>
          </a:p>
        </p:txBody>
      </p:sp>
      <p:sp>
        <p:nvSpPr>
          <p:cNvPr id="4" name="Slide Number Placeholder 3"/>
          <p:cNvSpPr>
            <a:spLocks noGrp="1"/>
          </p:cNvSpPr>
          <p:nvPr>
            <p:ph type="sldNum" sz="quarter" idx="5"/>
          </p:nvPr>
        </p:nvSpPr>
        <p:spPr/>
        <p:txBody>
          <a:bodyPr/>
          <a:lstStyle/>
          <a:p>
            <a:fld id="{1F52C056-4745-D94F-AA20-EC07D0C831A1}" type="slidenum">
              <a:rPr lang="en-US" smtClean="0"/>
              <a:t>18</a:t>
            </a:fld>
            <a:endParaRPr lang="en-US"/>
          </a:p>
        </p:txBody>
      </p:sp>
    </p:spTree>
    <p:extLst>
      <p:ext uri="{BB962C8B-B14F-4D97-AF65-F5344CB8AC3E}">
        <p14:creationId xmlns:p14="http://schemas.microsoft.com/office/powerpoint/2010/main" val="56612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Cryptographic hash functions typically have a fixed IV, which is just an arbitrary constant which is included in the hash function specification and is used as the initial hash value before any data is fed in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hlinkClick r:id="rId3"/>
            </a:endParaRPr>
          </a:p>
          <a:p>
            <a:endParaRPr lang="en-US" dirty="0">
              <a:hlinkClick r:id="rId3"/>
            </a:endParaRPr>
          </a:p>
          <a:p>
            <a:r>
              <a:rPr lang="en-US" dirty="0">
                <a:hlinkClick r:id="rId3"/>
              </a:rPr>
              <a:t>https://crypto.stackexchange.com/questions/3965/what-is-the-main-difference-between-a-key-an-iv-and-a-nonce</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22</a:t>
            </a:fld>
            <a:endParaRPr lang="en-US"/>
          </a:p>
        </p:txBody>
      </p:sp>
    </p:spTree>
    <p:extLst>
      <p:ext uri="{BB962C8B-B14F-4D97-AF65-F5344CB8AC3E}">
        <p14:creationId xmlns:p14="http://schemas.microsoft.com/office/powerpoint/2010/main" val="4232266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linkClick r:id="rId3"/>
            </a:endParaRPr>
          </a:p>
          <a:p>
            <a:endParaRPr lang="en-US" dirty="0">
              <a:hlinkClick r:id="rId3"/>
            </a:endParaRPr>
          </a:p>
          <a:p>
            <a:r>
              <a:rPr lang="en-US" dirty="0">
                <a:hlinkClick r:id="rId3"/>
              </a:rPr>
              <a:t>https://www.tutorialspoint.com/cryptography/advanced_encryption_standard.htm</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25</a:t>
            </a:fld>
            <a:endParaRPr lang="en-US"/>
          </a:p>
        </p:txBody>
      </p:sp>
    </p:spTree>
    <p:extLst>
      <p:ext uri="{BB962C8B-B14F-4D97-AF65-F5344CB8AC3E}">
        <p14:creationId xmlns:p14="http://schemas.microsoft.com/office/powerpoint/2010/main" val="261627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Byte Substitution (</a:t>
            </a:r>
            <a:r>
              <a:rPr lang="en-US" dirty="0" err="1"/>
              <a:t>SubBytes</a:t>
            </a:r>
            <a:r>
              <a:rPr lang="en-US" dirty="0"/>
              <a:t>)</a:t>
            </a:r>
          </a:p>
          <a:p>
            <a:r>
              <a:rPr lang="en-US" dirty="0"/>
              <a:t>The 16 input bytes are substituted by looking up a fixed table (S-box) given in design. The result is in a matrix of four rows and four columns.</a:t>
            </a:r>
          </a:p>
          <a:p>
            <a:endParaRPr lang="en-US" dirty="0"/>
          </a:p>
          <a:p>
            <a:r>
              <a:rPr lang="en-US" dirty="0" err="1"/>
              <a:t>Shiftrows</a:t>
            </a:r>
            <a:endParaRPr lang="en-US" dirty="0"/>
          </a:p>
          <a:p>
            <a:r>
              <a:rPr lang="en-US" dirty="0"/>
              <a:t>Each of the four rows of the matrix is shifted to the left. Any entries that ‘fall off’ are re-inserted on the right side of row. Shift is carried out as follows −</a:t>
            </a:r>
          </a:p>
          <a:p>
            <a:endParaRPr lang="en-US" dirty="0"/>
          </a:p>
          <a:p>
            <a:r>
              <a:rPr lang="en-US" dirty="0"/>
              <a:t>First row is not shifted.</a:t>
            </a:r>
          </a:p>
          <a:p>
            <a:r>
              <a:rPr lang="en-US" dirty="0"/>
              <a:t>Second row is shifted one (byte) position to the left.</a:t>
            </a:r>
          </a:p>
          <a:p>
            <a:r>
              <a:rPr lang="en-US" dirty="0"/>
              <a:t>Third row is shifted two positions to the left.</a:t>
            </a:r>
          </a:p>
          <a:p>
            <a:r>
              <a:rPr lang="en-US" dirty="0"/>
              <a:t>Fourth row is shifted three positions to the left.</a:t>
            </a:r>
          </a:p>
          <a:p>
            <a:endParaRPr lang="en-US" dirty="0"/>
          </a:p>
          <a:p>
            <a:r>
              <a:rPr lang="en-US" dirty="0"/>
              <a:t>The result is a new matrix consisting of the same 16 bytes but shifted with respect to each other.</a:t>
            </a:r>
          </a:p>
          <a:p>
            <a:endParaRPr lang="en-US" dirty="0"/>
          </a:p>
          <a:p>
            <a:r>
              <a:rPr lang="en-US" dirty="0" err="1"/>
              <a:t>MixColumns</a:t>
            </a:r>
            <a:endParaRPr lang="en-US" dirty="0"/>
          </a:p>
          <a:p>
            <a:r>
              <a:rPr lang="en-US" dirty="0"/>
              <a:t>Each column of four bytes is now transformed using a special mathematical function. This function takes as input the four bytes of one column and outputs four completely new bytes, which replace the original column. The result is another new matrix consisting of 16 new bytes. It should be noted that this step is not performed in the last round.</a:t>
            </a:r>
          </a:p>
          <a:p>
            <a:endParaRPr lang="en-US" dirty="0"/>
          </a:p>
          <a:p>
            <a:r>
              <a:rPr lang="en-US" dirty="0" err="1"/>
              <a:t>Addroundkey</a:t>
            </a:r>
            <a:endParaRPr lang="en-US" dirty="0"/>
          </a:p>
          <a:p>
            <a:r>
              <a:rPr lang="en-US" dirty="0"/>
              <a:t>The 16 bytes of the matrix are now considered as 128 bits and are XORed to the 128 bits of the round key. If this is the last round then the output is the ciphertext. Otherwise, the resulting 128 bits are interpreted as 16 bytes and we begin another similar round.</a:t>
            </a:r>
          </a:p>
        </p:txBody>
      </p:sp>
      <p:sp>
        <p:nvSpPr>
          <p:cNvPr id="4" name="Slide Number Placeholder 3"/>
          <p:cNvSpPr>
            <a:spLocks noGrp="1"/>
          </p:cNvSpPr>
          <p:nvPr>
            <p:ph type="sldNum" sz="quarter" idx="5"/>
          </p:nvPr>
        </p:nvSpPr>
        <p:spPr/>
        <p:txBody>
          <a:bodyPr/>
          <a:lstStyle/>
          <a:p>
            <a:fld id="{1F52C056-4745-D94F-AA20-EC07D0C831A1}" type="slidenum">
              <a:rPr lang="en-US" smtClean="0"/>
              <a:t>26</a:t>
            </a:fld>
            <a:endParaRPr lang="en-US"/>
          </a:p>
        </p:txBody>
      </p:sp>
    </p:spTree>
    <p:extLst>
      <p:ext uri="{BB962C8B-B14F-4D97-AF65-F5344CB8AC3E}">
        <p14:creationId xmlns:p14="http://schemas.microsoft.com/office/powerpoint/2010/main" val="2254516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27</a:t>
            </a:fld>
            <a:endParaRPr lang="en-US"/>
          </a:p>
        </p:txBody>
      </p:sp>
    </p:spTree>
    <p:extLst>
      <p:ext uri="{BB962C8B-B14F-4D97-AF65-F5344CB8AC3E}">
        <p14:creationId xmlns:p14="http://schemas.microsoft.com/office/powerpoint/2010/main" val="1775070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https://www.highgo.ca/2019/08/08/the-difference-in-five-modes-in-the-aes-encryption-algorithm/</a:t>
            </a:r>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28</a:t>
            </a:fld>
            <a:endParaRPr lang="en-US"/>
          </a:p>
        </p:txBody>
      </p:sp>
    </p:spTree>
    <p:extLst>
      <p:ext uri="{BB962C8B-B14F-4D97-AF65-F5344CB8AC3E}">
        <p14:creationId xmlns:p14="http://schemas.microsoft.com/office/powerpoint/2010/main" val="3416717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CBC (Cipher Block Chaining) mode provides this by using an initialization vector – IV. The IV has the same size as the block that is encrypted. In general, the IV usually is a random number, not a nonce.</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1F52C056-4745-D94F-AA20-EC07D0C831A1}" type="slidenum">
              <a:rPr lang="en-US" smtClean="0"/>
              <a:t>29</a:t>
            </a:fld>
            <a:endParaRPr lang="en-US"/>
          </a:p>
        </p:txBody>
      </p:sp>
    </p:spTree>
    <p:extLst>
      <p:ext uri="{BB962C8B-B14F-4D97-AF65-F5344CB8AC3E}">
        <p14:creationId xmlns:p14="http://schemas.microsoft.com/office/powerpoint/2010/main" val="1758268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3/15/2021</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3/15/2021</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3/15/2021</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3/15/2021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9CB560E9-6978-471D-B5E4-4B6B75735D20}"/>
              </a:ext>
            </a:extLst>
          </p:cNvPr>
          <p:cNvSpPr>
            <a:spLocks noGrp="1"/>
          </p:cNvSpPr>
          <p:nvPr>
            <p:ph type="subTitle" idx="1"/>
          </p:nvPr>
        </p:nvSpPr>
        <p:spPr/>
        <p:txBody>
          <a:bodyPr/>
          <a:lstStyle/>
          <a:p>
            <a:r>
              <a:rPr lang="en-US" dirty="0"/>
              <a:t>So we can break IT</a:t>
            </a:r>
          </a:p>
        </p:txBody>
      </p:sp>
      <p:sp>
        <p:nvSpPr>
          <p:cNvPr id="4" name="Title 3">
            <a:extLst>
              <a:ext uri="{FF2B5EF4-FFF2-40B4-BE49-F238E27FC236}">
                <a16:creationId xmlns:a16="http://schemas.microsoft.com/office/drawing/2014/main" id="{F7C88D84-637B-4527-9CBC-67F81E8A6C7F}"/>
              </a:ext>
            </a:extLst>
          </p:cNvPr>
          <p:cNvSpPr>
            <a:spLocks noGrp="1"/>
          </p:cNvSpPr>
          <p:nvPr>
            <p:ph type="ctrTitle"/>
          </p:nvPr>
        </p:nvSpPr>
        <p:spPr/>
        <p:txBody>
          <a:bodyPr/>
          <a:lstStyle/>
          <a:p>
            <a:r>
              <a:rPr lang="en-US" dirty="0"/>
              <a:t>Understanding Cryptography</a:t>
            </a:r>
          </a:p>
        </p:txBody>
      </p:sp>
    </p:spTree>
    <p:extLst>
      <p:ext uri="{BB962C8B-B14F-4D97-AF65-F5344CB8AC3E}">
        <p14:creationId xmlns:p14="http://schemas.microsoft.com/office/powerpoint/2010/main" val="1758842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C </a:t>
            </a:r>
            <a:r>
              <a:rPr lang="en-US" dirty="0">
                <a:highlight>
                  <a:srgbClr val="FFFF00"/>
                </a:highlight>
                <a:latin typeface="Consolas" panose="020B0609020204030204" pitchFamily="49" charset="0"/>
              </a:rPr>
              <a:t>A</a:t>
            </a:r>
            <a:r>
              <a:rPr lang="en-US" dirty="0">
                <a:latin typeface="Consolas" panose="020B0609020204030204" pitchFamily="49" charset="0"/>
              </a:rPr>
              <a:t> F</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 H E</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3672137871"/>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highlight>
                            <a:srgbClr val="00FF00"/>
                          </a:highlight>
                        </a:rPr>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highlight>
                            <a:srgbClr val="FFFF00"/>
                          </a:highlight>
                        </a:rPr>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highlight>
                            <a:srgbClr val="00FFFF"/>
                          </a:highlight>
                        </a:rPr>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F </a:t>
            </a:r>
            <a:r>
              <a:rPr lang="en-US" dirty="0">
                <a:highlight>
                  <a:srgbClr val="00FF00"/>
                </a:highlight>
                <a:latin typeface="Consolas" panose="020B0609020204030204" pitchFamily="49" charset="0"/>
              </a:rPr>
              <a:t>E</a:t>
            </a:r>
            <a:r>
              <a:rPr lang="en-US" dirty="0">
                <a:latin typeface="Consolas" panose="020B0609020204030204" pitchFamily="49" charset="0"/>
              </a:rPr>
              <a:t> D C E G A</a:t>
            </a:r>
          </a:p>
        </p:txBody>
      </p:sp>
    </p:spTree>
    <p:extLst>
      <p:ext uri="{BB962C8B-B14F-4D97-AF65-F5344CB8AC3E}">
        <p14:creationId xmlns:p14="http://schemas.microsoft.com/office/powerpoint/2010/main" val="797307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C A </a:t>
            </a:r>
            <a:r>
              <a:rPr lang="en-US" dirty="0">
                <a:highlight>
                  <a:srgbClr val="FFFF00"/>
                </a:highlight>
                <a:latin typeface="Consolas" panose="020B0609020204030204" pitchFamily="49" charset="0"/>
              </a:rPr>
              <a:t>F</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 H E A</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2419671800"/>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highlight>
                            <a:srgbClr val="00FF00"/>
                          </a:highlight>
                        </a:rPr>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highlight>
                            <a:srgbClr val="FFFF00"/>
                          </a:highlight>
                        </a:rPr>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highlight>
                            <a:srgbClr val="00FFFF"/>
                          </a:highlight>
                        </a:rPr>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F E </a:t>
            </a:r>
            <a:r>
              <a:rPr lang="en-US" dirty="0">
                <a:highlight>
                  <a:srgbClr val="00FF00"/>
                </a:highlight>
                <a:latin typeface="Consolas" panose="020B0609020204030204" pitchFamily="49" charset="0"/>
              </a:rPr>
              <a:t>D</a:t>
            </a:r>
            <a:r>
              <a:rPr lang="en-US" dirty="0">
                <a:latin typeface="Consolas" panose="020B0609020204030204" pitchFamily="49" charset="0"/>
              </a:rPr>
              <a:t> C E G A</a:t>
            </a:r>
          </a:p>
        </p:txBody>
      </p:sp>
    </p:spTree>
    <p:extLst>
      <p:ext uri="{BB962C8B-B14F-4D97-AF65-F5344CB8AC3E}">
        <p14:creationId xmlns:p14="http://schemas.microsoft.com/office/powerpoint/2010/main" val="249339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endParaRPr lang="en-US" dirty="0">
              <a:latin typeface="Consolas" panose="020B0609020204030204" pitchFamily="49" charset="0"/>
            </a:endParaRPr>
          </a:p>
          <a:p>
            <a:pPr lvl="1"/>
            <a:endParaRPr lang="en-US" dirty="0">
              <a:latin typeface="Consolas" panose="020B0609020204030204" pitchFamily="49" charset="0"/>
            </a:endParaRPr>
          </a:p>
          <a:p>
            <a:r>
              <a:rPr lang="en-US" dirty="0"/>
              <a:t>Cypher Text:</a:t>
            </a:r>
          </a:p>
          <a:p>
            <a:pPr lvl="1"/>
            <a:r>
              <a:rPr lang="en-US" dirty="0">
                <a:highlight>
                  <a:srgbClr val="00FFFF"/>
                </a:highlight>
                <a:latin typeface="Consolas" panose="020B0609020204030204" pitchFamily="49" charset="0"/>
              </a:rPr>
              <a:t>D</a:t>
            </a:r>
            <a:r>
              <a:rPr lang="en-US" dirty="0">
                <a:latin typeface="Consolas" panose="020B0609020204030204" pitchFamily="49" charset="0"/>
              </a:rPr>
              <a:t> C H E A</a:t>
            </a:r>
          </a:p>
          <a:p>
            <a:pPr lvl="1"/>
            <a:endParaRPr lang="en-US" dirty="0"/>
          </a:p>
          <a:p>
            <a:pPr lvl="1"/>
            <a:endParaRPr lang="en-US" dirty="0"/>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4291208185"/>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highlight>
                            <a:srgbClr val="00FF00"/>
                          </a:highlight>
                        </a:rPr>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highlight>
                            <a:srgbClr val="00FFFF"/>
                          </a:highlight>
                        </a:rPr>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highlight>
                  <a:srgbClr val="00FF00"/>
                </a:highlight>
                <a:latin typeface="Consolas" panose="020B0609020204030204" pitchFamily="49" charset="0"/>
              </a:rPr>
              <a:t>A</a:t>
            </a:r>
            <a:r>
              <a:rPr lang="en-US" dirty="0">
                <a:latin typeface="Consolas" panose="020B0609020204030204" pitchFamily="49" charset="0"/>
              </a:rPr>
              <a:t> G F E D C E G A</a:t>
            </a:r>
          </a:p>
        </p:txBody>
      </p:sp>
    </p:spTree>
    <p:extLst>
      <p:ext uri="{BB962C8B-B14F-4D97-AF65-F5344CB8AC3E}">
        <p14:creationId xmlns:p14="http://schemas.microsoft.com/office/powerpoint/2010/main" val="185653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a:t>
            </a:r>
          </a:p>
          <a:p>
            <a:pPr lvl="1"/>
            <a:endParaRPr lang="en-US" dirty="0">
              <a:latin typeface="Consolas" panose="020B0609020204030204" pitchFamily="49" charset="0"/>
            </a:endParaRPr>
          </a:p>
          <a:p>
            <a:r>
              <a:rPr lang="en-US" dirty="0"/>
              <a:t>Cypher Text:</a:t>
            </a:r>
          </a:p>
          <a:p>
            <a:pPr lvl="1"/>
            <a:r>
              <a:rPr lang="en-US" dirty="0">
                <a:highlight>
                  <a:srgbClr val="00FFFF"/>
                </a:highlight>
                <a:latin typeface="Consolas" panose="020B0609020204030204" pitchFamily="49" charset="0"/>
              </a:rPr>
              <a:t>D</a:t>
            </a:r>
            <a:r>
              <a:rPr lang="en-US" dirty="0">
                <a:latin typeface="Consolas" panose="020B0609020204030204" pitchFamily="49" charset="0"/>
              </a:rPr>
              <a:t> C H E A</a:t>
            </a:r>
          </a:p>
          <a:p>
            <a:pPr lvl="1"/>
            <a:endParaRPr lang="en-US" dirty="0">
              <a:latin typeface="Consolas" panose="020B0609020204030204" pitchFamily="49" charset="0"/>
            </a:endParaRP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highlight>
                            <a:srgbClr val="00FF00"/>
                          </a:highlight>
                        </a:rPr>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highlight>
                            <a:srgbClr val="FFFF00"/>
                          </a:highlight>
                        </a:rPr>
                        <a:t>D</a:t>
                      </a:r>
                    </a:p>
                  </a:txBody>
                  <a:tcPr/>
                </a:tc>
                <a:tc>
                  <a:txBody>
                    <a:bodyPr/>
                    <a:lstStyle/>
                    <a:p>
                      <a:pPr algn="ctr"/>
                      <a:r>
                        <a:rPr lang="en-US" b="0" dirty="0">
                          <a:highlight>
                            <a:srgbClr val="00FFFF"/>
                          </a:highlight>
                        </a:rPr>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highlight>
                  <a:srgbClr val="00FF00"/>
                </a:highlight>
                <a:latin typeface="Consolas" panose="020B0609020204030204" pitchFamily="49" charset="0"/>
              </a:rPr>
              <a:t>A</a:t>
            </a:r>
            <a:r>
              <a:rPr lang="en-US" dirty="0">
                <a:latin typeface="Consolas" panose="020B0609020204030204" pitchFamily="49" charset="0"/>
              </a:rPr>
              <a:t> G F E D C E G A</a:t>
            </a:r>
          </a:p>
        </p:txBody>
      </p:sp>
    </p:spTree>
    <p:extLst>
      <p:ext uri="{BB962C8B-B14F-4D97-AF65-F5344CB8AC3E}">
        <p14:creationId xmlns:p14="http://schemas.microsoft.com/office/powerpoint/2010/main" val="357160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a:t>
            </a:r>
            <a:r>
              <a:rPr lang="en-US" dirty="0">
                <a:highlight>
                  <a:srgbClr val="00FFFF"/>
                </a:highlight>
                <a:latin typeface="Consolas" panose="020B0609020204030204" pitchFamily="49" charset="0"/>
              </a:rPr>
              <a:t>C</a:t>
            </a:r>
            <a:r>
              <a:rPr lang="en-US" dirty="0">
                <a:latin typeface="Consolas" panose="020B0609020204030204" pitchFamily="49" charset="0"/>
              </a:rPr>
              <a:t> H E A</a:t>
            </a:r>
          </a:p>
          <a:p>
            <a:pPr lvl="1"/>
            <a:endParaRPr lang="en-US" dirty="0">
              <a:latin typeface="Consolas" panose="020B0609020204030204" pitchFamily="49" charset="0"/>
            </a:endParaRP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highlight>
                            <a:srgbClr val="00FF00"/>
                          </a:highlight>
                        </a:rPr>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highlight>
                            <a:srgbClr val="FFFF00"/>
                          </a:highlight>
                        </a:rPr>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highlight>
                            <a:srgbClr val="00FFFF"/>
                          </a:highlight>
                        </a:rPr>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a:t>
            </a:r>
            <a:r>
              <a:rPr lang="en-US" dirty="0">
                <a:highlight>
                  <a:srgbClr val="00FF00"/>
                </a:highlight>
                <a:latin typeface="Consolas" panose="020B0609020204030204" pitchFamily="49" charset="0"/>
              </a:rPr>
              <a:t>G</a:t>
            </a:r>
            <a:r>
              <a:rPr lang="en-US" dirty="0">
                <a:latin typeface="Consolas" panose="020B0609020204030204" pitchFamily="49" charset="0"/>
              </a:rPr>
              <a:t> F E D C E G A</a:t>
            </a:r>
          </a:p>
        </p:txBody>
      </p:sp>
    </p:spTree>
    <p:extLst>
      <p:ext uri="{BB962C8B-B14F-4D97-AF65-F5344CB8AC3E}">
        <p14:creationId xmlns:p14="http://schemas.microsoft.com/office/powerpoint/2010/main" val="4063708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a:t>
            </a:r>
            <a:r>
              <a:rPr lang="en-US" dirty="0">
                <a:highlight>
                  <a:srgbClr val="FFFF00"/>
                </a:highlight>
                <a:latin typeface="Consolas" panose="020B0609020204030204" pitchFamily="49" charset="0"/>
              </a:rPr>
              <a:t>C</a:t>
            </a:r>
            <a:endParaRPr lang="en-US" dirty="0">
              <a:latin typeface="Consolas" panose="020B0609020204030204" pitchFamily="49" charset="0"/>
            </a:endParaRP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 </a:t>
            </a:r>
            <a:r>
              <a:rPr lang="en-US" dirty="0">
                <a:highlight>
                  <a:srgbClr val="00FFFF"/>
                </a:highlight>
                <a:latin typeface="Consolas" panose="020B0609020204030204" pitchFamily="49" charset="0"/>
              </a:rPr>
              <a:t>H</a:t>
            </a:r>
            <a:r>
              <a:rPr lang="en-US" dirty="0">
                <a:latin typeface="Consolas" panose="020B0609020204030204" pitchFamily="49" charset="0"/>
              </a:rPr>
              <a:t> E A</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highlight>
                            <a:srgbClr val="00FF00"/>
                          </a:highlight>
                        </a:rPr>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highlight>
                            <a:srgbClr val="FFFF00"/>
                          </a:highlight>
                        </a:rPr>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highlight>
                            <a:srgbClr val="00FFFF"/>
                          </a:highlight>
                        </a:rPr>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a:t>
            </a:r>
            <a:r>
              <a:rPr lang="en-US" dirty="0">
                <a:highlight>
                  <a:srgbClr val="00FF00"/>
                </a:highlight>
                <a:latin typeface="Consolas" panose="020B0609020204030204" pitchFamily="49" charset="0"/>
              </a:rPr>
              <a:t>F</a:t>
            </a:r>
            <a:r>
              <a:rPr lang="en-US" dirty="0">
                <a:latin typeface="Consolas" panose="020B0609020204030204" pitchFamily="49" charset="0"/>
              </a:rPr>
              <a:t> E D C E G A</a:t>
            </a:r>
          </a:p>
        </p:txBody>
      </p:sp>
    </p:spTree>
    <p:extLst>
      <p:ext uri="{BB962C8B-B14F-4D97-AF65-F5344CB8AC3E}">
        <p14:creationId xmlns:p14="http://schemas.microsoft.com/office/powerpoint/2010/main" val="4080507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C </a:t>
            </a:r>
            <a:r>
              <a:rPr lang="en-US" dirty="0">
                <a:highlight>
                  <a:srgbClr val="FFFF00"/>
                </a:highlight>
                <a:latin typeface="Consolas" panose="020B0609020204030204" pitchFamily="49" charset="0"/>
              </a:rPr>
              <a:t>A</a:t>
            </a:r>
            <a:endParaRPr lang="en-US" dirty="0">
              <a:latin typeface="Consolas" panose="020B0609020204030204" pitchFamily="49" charset="0"/>
            </a:endParaRP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 H </a:t>
            </a:r>
            <a:r>
              <a:rPr lang="en-US" dirty="0">
                <a:highlight>
                  <a:srgbClr val="00FFFF"/>
                </a:highlight>
                <a:latin typeface="Consolas" panose="020B0609020204030204" pitchFamily="49" charset="0"/>
              </a:rPr>
              <a:t>E</a:t>
            </a:r>
            <a:r>
              <a:rPr lang="en-US" dirty="0">
                <a:latin typeface="Consolas" panose="020B0609020204030204" pitchFamily="49" charset="0"/>
              </a:rPr>
              <a:t> A</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highlight>
                            <a:srgbClr val="00FF00"/>
                          </a:highlight>
                        </a:rPr>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highlight>
                            <a:srgbClr val="FFFF00"/>
                          </a:highlight>
                        </a:rPr>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highlight>
                            <a:srgbClr val="00FFFF"/>
                          </a:highlight>
                        </a:rPr>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F </a:t>
            </a:r>
            <a:r>
              <a:rPr lang="en-US" dirty="0">
                <a:highlight>
                  <a:srgbClr val="00FF00"/>
                </a:highlight>
                <a:latin typeface="Consolas" panose="020B0609020204030204" pitchFamily="49" charset="0"/>
              </a:rPr>
              <a:t>E</a:t>
            </a:r>
            <a:r>
              <a:rPr lang="en-US" dirty="0">
                <a:latin typeface="Consolas" panose="020B0609020204030204" pitchFamily="49" charset="0"/>
              </a:rPr>
              <a:t> D C E G A</a:t>
            </a:r>
          </a:p>
        </p:txBody>
      </p:sp>
    </p:spTree>
    <p:extLst>
      <p:ext uri="{BB962C8B-B14F-4D97-AF65-F5344CB8AC3E}">
        <p14:creationId xmlns:p14="http://schemas.microsoft.com/office/powerpoint/2010/main" val="623537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C A </a:t>
            </a:r>
            <a:r>
              <a:rPr lang="en-US" dirty="0">
                <a:highlight>
                  <a:srgbClr val="FFFF00"/>
                </a:highlight>
                <a:latin typeface="Consolas" panose="020B0609020204030204" pitchFamily="49" charset="0"/>
              </a:rPr>
              <a:t>F</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 H E </a:t>
            </a:r>
            <a:r>
              <a:rPr lang="en-US" dirty="0">
                <a:highlight>
                  <a:srgbClr val="00FFFF"/>
                </a:highlight>
                <a:latin typeface="Consolas" panose="020B0609020204030204" pitchFamily="49" charset="0"/>
              </a:rPr>
              <a:t>A</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highlight>
                            <a:srgbClr val="00FF00"/>
                          </a:highlight>
                        </a:rPr>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highlight>
                            <a:srgbClr val="FFFF00"/>
                          </a:highlight>
                        </a:rPr>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highlight>
                            <a:srgbClr val="00FFFF"/>
                          </a:highlight>
                        </a:rPr>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F E </a:t>
            </a:r>
            <a:r>
              <a:rPr lang="en-US" dirty="0">
                <a:highlight>
                  <a:srgbClr val="00FF00"/>
                </a:highlight>
                <a:latin typeface="Consolas" panose="020B0609020204030204" pitchFamily="49" charset="0"/>
              </a:rPr>
              <a:t>D</a:t>
            </a:r>
            <a:r>
              <a:rPr lang="en-US" dirty="0">
                <a:latin typeface="Consolas" panose="020B0609020204030204" pitchFamily="49" charset="0"/>
              </a:rPr>
              <a:t> C E G A</a:t>
            </a:r>
          </a:p>
        </p:txBody>
      </p:sp>
    </p:spTree>
    <p:extLst>
      <p:ext uri="{BB962C8B-B14F-4D97-AF65-F5344CB8AC3E}">
        <p14:creationId xmlns:p14="http://schemas.microsoft.com/office/powerpoint/2010/main" val="713991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B7D3F-34B8-4789-A7DA-B929EA07F936}"/>
              </a:ext>
            </a:extLst>
          </p:cNvPr>
          <p:cNvSpPr>
            <a:spLocks noGrp="1"/>
          </p:cNvSpPr>
          <p:nvPr>
            <p:ph type="title"/>
          </p:nvPr>
        </p:nvSpPr>
        <p:spPr/>
        <p:txBody>
          <a:bodyPr/>
          <a:lstStyle/>
          <a:p>
            <a:r>
              <a:rPr lang="en-US" dirty="0"/>
              <a:t>Stream cipher</a:t>
            </a:r>
          </a:p>
        </p:txBody>
      </p:sp>
      <p:sp>
        <p:nvSpPr>
          <p:cNvPr id="3" name="Content Placeholder 2">
            <a:extLst>
              <a:ext uri="{FF2B5EF4-FFF2-40B4-BE49-F238E27FC236}">
                <a16:creationId xmlns:a16="http://schemas.microsoft.com/office/drawing/2014/main" id="{9BEA9481-33EB-4AA0-8796-4E0759557357}"/>
              </a:ext>
            </a:extLst>
          </p:cNvPr>
          <p:cNvSpPr>
            <a:spLocks noGrp="1"/>
          </p:cNvSpPr>
          <p:nvPr>
            <p:ph idx="1"/>
          </p:nvPr>
        </p:nvSpPr>
        <p:spPr/>
        <p:txBody>
          <a:bodyPr>
            <a:normAutofit/>
          </a:bodyPr>
          <a:lstStyle/>
          <a:p>
            <a:r>
              <a:rPr lang="en-US" dirty="0"/>
              <a:t>Maps k-bit keys and arbitrary length plaintexts to same arbitrary length ciphertext</a:t>
            </a:r>
          </a:p>
          <a:p>
            <a:r>
              <a:rPr lang="en-US" dirty="0"/>
              <a:t>If a part of the plaintext repeats, the corresponding ciphertext is not the same</a:t>
            </a:r>
          </a:p>
          <a:p>
            <a:pPr lvl="1"/>
            <a:r>
              <a:rPr lang="en-US" dirty="0"/>
              <a:t>Different parts of the message will be encrypted in different ways.</a:t>
            </a:r>
          </a:p>
          <a:p>
            <a:pPr lvl="1"/>
            <a:r>
              <a:rPr lang="en-US" dirty="0"/>
              <a:t>See the German “Enigma” machine</a:t>
            </a:r>
          </a:p>
          <a:p>
            <a:endParaRPr lang="en-US" dirty="0"/>
          </a:p>
          <a:p>
            <a:r>
              <a:rPr lang="en-US" dirty="0"/>
              <a:t>Stream ciphers can be:</a:t>
            </a:r>
          </a:p>
          <a:p>
            <a:pPr lvl="1"/>
            <a:r>
              <a:rPr lang="en-US" dirty="0"/>
              <a:t>Synchronous stream ciphers</a:t>
            </a:r>
          </a:p>
          <a:p>
            <a:pPr lvl="1"/>
            <a:r>
              <a:rPr lang="en-US" dirty="0"/>
              <a:t>Asynchronous stream ciphers</a:t>
            </a:r>
          </a:p>
        </p:txBody>
      </p:sp>
    </p:spTree>
    <p:extLst>
      <p:ext uri="{BB962C8B-B14F-4D97-AF65-F5344CB8AC3E}">
        <p14:creationId xmlns:p14="http://schemas.microsoft.com/office/powerpoint/2010/main" val="156197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C277AC-6B9E-4C3C-8FC9-DAF1FD8517F7}"/>
              </a:ext>
            </a:extLst>
          </p:cNvPr>
          <p:cNvSpPr>
            <a:spLocks noGrp="1"/>
          </p:cNvSpPr>
          <p:nvPr>
            <p:ph type="title"/>
          </p:nvPr>
        </p:nvSpPr>
        <p:spPr/>
        <p:txBody>
          <a:bodyPr/>
          <a:lstStyle/>
          <a:p>
            <a:r>
              <a:rPr lang="en-US" dirty="0"/>
              <a:t>TLDR</a:t>
            </a:r>
          </a:p>
        </p:txBody>
      </p:sp>
      <p:sp>
        <p:nvSpPr>
          <p:cNvPr id="5" name="Text Placeholder 4">
            <a:extLst>
              <a:ext uri="{FF2B5EF4-FFF2-40B4-BE49-F238E27FC236}">
                <a16:creationId xmlns:a16="http://schemas.microsoft.com/office/drawing/2014/main" id="{125A8529-77B5-42E4-A53C-AAC57922275D}"/>
              </a:ext>
            </a:extLst>
          </p:cNvPr>
          <p:cNvSpPr>
            <a:spLocks noGrp="1"/>
          </p:cNvSpPr>
          <p:nvPr>
            <p:ph type="body" idx="1"/>
          </p:nvPr>
        </p:nvSpPr>
        <p:spPr>
          <a:xfrm>
            <a:off x="426128" y="1436688"/>
            <a:ext cx="4040188" cy="639762"/>
          </a:xfrm>
        </p:spPr>
        <p:txBody>
          <a:bodyPr/>
          <a:lstStyle/>
          <a:p>
            <a:r>
              <a:rPr lang="en-US" dirty="0"/>
              <a:t>Block</a:t>
            </a:r>
          </a:p>
        </p:txBody>
      </p:sp>
      <p:sp>
        <p:nvSpPr>
          <p:cNvPr id="6" name="Content Placeholder 5">
            <a:extLst>
              <a:ext uri="{FF2B5EF4-FFF2-40B4-BE49-F238E27FC236}">
                <a16:creationId xmlns:a16="http://schemas.microsoft.com/office/drawing/2014/main" id="{BCDD827C-35A5-4205-A84A-70368B296198}"/>
              </a:ext>
            </a:extLst>
          </p:cNvPr>
          <p:cNvSpPr>
            <a:spLocks noGrp="1"/>
          </p:cNvSpPr>
          <p:nvPr>
            <p:ph sz="half" idx="2"/>
          </p:nvPr>
        </p:nvSpPr>
        <p:spPr>
          <a:xfrm>
            <a:off x="424541" y="2152650"/>
            <a:ext cx="4041775" cy="4296978"/>
          </a:xfrm>
        </p:spPr>
        <p:txBody>
          <a:bodyPr>
            <a:normAutofit/>
          </a:bodyPr>
          <a:lstStyle/>
          <a:p>
            <a:r>
              <a:rPr lang="en-US" dirty="0"/>
              <a:t>Block Cipher Converts the plain text into cipher text by taking plain text’s block at a time.</a:t>
            </a:r>
          </a:p>
          <a:p>
            <a:r>
              <a:rPr lang="en-US" dirty="0"/>
              <a:t>Block cipher uses either 64 bits or more than 64 bits.</a:t>
            </a:r>
          </a:p>
          <a:p>
            <a:r>
              <a:rPr lang="en-US" dirty="0"/>
              <a:t>In block cipher, reverse encrypted text is hard.	</a:t>
            </a:r>
          </a:p>
        </p:txBody>
      </p:sp>
      <p:sp>
        <p:nvSpPr>
          <p:cNvPr id="7" name="Text Placeholder 6">
            <a:extLst>
              <a:ext uri="{FF2B5EF4-FFF2-40B4-BE49-F238E27FC236}">
                <a16:creationId xmlns:a16="http://schemas.microsoft.com/office/drawing/2014/main" id="{732FAB37-C74C-4C67-AC3F-1E54BE74E741}"/>
              </a:ext>
            </a:extLst>
          </p:cNvPr>
          <p:cNvSpPr>
            <a:spLocks noGrp="1"/>
          </p:cNvSpPr>
          <p:nvPr>
            <p:ph type="body" sz="quarter" idx="3"/>
          </p:nvPr>
        </p:nvSpPr>
        <p:spPr>
          <a:xfrm>
            <a:off x="4645025" y="1436688"/>
            <a:ext cx="4041775" cy="639762"/>
          </a:xfrm>
        </p:spPr>
        <p:txBody>
          <a:bodyPr/>
          <a:lstStyle/>
          <a:p>
            <a:r>
              <a:rPr lang="en-US" dirty="0"/>
              <a:t>Stream</a:t>
            </a:r>
          </a:p>
        </p:txBody>
      </p:sp>
      <p:sp>
        <p:nvSpPr>
          <p:cNvPr id="8" name="Content Placeholder 7">
            <a:extLst>
              <a:ext uri="{FF2B5EF4-FFF2-40B4-BE49-F238E27FC236}">
                <a16:creationId xmlns:a16="http://schemas.microsoft.com/office/drawing/2014/main" id="{E6CBB6EE-BECF-4C8D-919A-741EDA0AC478}"/>
              </a:ext>
            </a:extLst>
          </p:cNvPr>
          <p:cNvSpPr>
            <a:spLocks noGrp="1"/>
          </p:cNvSpPr>
          <p:nvPr>
            <p:ph sz="quarter" idx="4"/>
          </p:nvPr>
        </p:nvSpPr>
        <p:spPr>
          <a:xfrm>
            <a:off x="4645025" y="2152650"/>
            <a:ext cx="4074434" cy="4296978"/>
          </a:xfrm>
        </p:spPr>
        <p:txBody>
          <a:bodyPr>
            <a:normAutofit/>
          </a:bodyPr>
          <a:lstStyle/>
          <a:p>
            <a:r>
              <a:rPr lang="en-US" dirty="0"/>
              <a:t>Stream Cipher Converts the plaint text into cipher text by taking 1 byte of plain text at a time.</a:t>
            </a:r>
          </a:p>
          <a:p>
            <a:r>
              <a:rPr lang="en-US" dirty="0"/>
              <a:t>Stream cipher uses 8 bits.</a:t>
            </a:r>
          </a:p>
          <a:p>
            <a:r>
              <a:rPr lang="en-US" dirty="0"/>
              <a:t>While in stream cipher, reverse encrypted text is easy.</a:t>
            </a:r>
          </a:p>
        </p:txBody>
      </p:sp>
    </p:spTree>
    <p:extLst>
      <p:ext uri="{BB962C8B-B14F-4D97-AF65-F5344CB8AC3E}">
        <p14:creationId xmlns:p14="http://schemas.microsoft.com/office/powerpoint/2010/main" val="273888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a:t>Block vs stream</a:t>
            </a:r>
          </a:p>
        </p:txBody>
      </p:sp>
      <p:sp>
        <p:nvSpPr>
          <p:cNvPr id="3" name="Content Placeholder 2">
            <a:extLst>
              <a:ext uri="{FF2B5EF4-FFF2-40B4-BE49-F238E27FC236}">
                <a16:creationId xmlns:a16="http://schemas.microsoft.com/office/drawing/2014/main" id="{3B987ABE-02E5-4A64-A586-92902C5741AE}"/>
              </a:ext>
            </a:extLst>
          </p:cNvPr>
          <p:cNvSpPr>
            <a:spLocks noGrp="1"/>
          </p:cNvSpPr>
          <p:nvPr>
            <p:ph idx="1"/>
          </p:nvPr>
        </p:nvSpPr>
        <p:spPr>
          <a:xfrm>
            <a:off x="457199" y="1752600"/>
            <a:ext cx="8260671" cy="4697028"/>
          </a:xfrm>
        </p:spPr>
        <p:txBody>
          <a:bodyPr/>
          <a:lstStyle/>
          <a:p>
            <a:r>
              <a:rPr lang="en-US" dirty="0"/>
              <a:t>Generally, ciphers come in two forms:</a:t>
            </a:r>
          </a:p>
          <a:p>
            <a:pPr lvl="1"/>
            <a:r>
              <a:rPr lang="en-US" dirty="0"/>
              <a:t>Block cipher</a:t>
            </a:r>
          </a:p>
          <a:p>
            <a:pPr lvl="1"/>
            <a:r>
              <a:rPr lang="en-US" dirty="0"/>
              <a:t>Stream cipher</a:t>
            </a:r>
          </a:p>
          <a:p>
            <a:pPr lvl="1"/>
            <a:endParaRPr lang="en-US" dirty="0"/>
          </a:p>
          <a:p>
            <a:r>
              <a:rPr lang="en-US" dirty="0"/>
              <a:t>Block ciphers convert data in ‘</a:t>
            </a:r>
            <a:r>
              <a:rPr lang="en-US" i="1" dirty="0"/>
              <a:t>n </a:t>
            </a:r>
            <a:r>
              <a:rPr lang="en-US" dirty="0"/>
              <a:t>bit’ blocks</a:t>
            </a:r>
          </a:p>
          <a:p>
            <a:pPr lvl="1"/>
            <a:r>
              <a:rPr lang="en-US" dirty="0"/>
              <a:t>Output is a fixed length</a:t>
            </a:r>
          </a:p>
          <a:p>
            <a:endParaRPr lang="en-US" dirty="0"/>
          </a:p>
          <a:p>
            <a:r>
              <a:rPr lang="en-US" dirty="0"/>
              <a:t>Stream ciphers convert data one byte at a time</a:t>
            </a:r>
          </a:p>
          <a:p>
            <a:pPr lvl="1"/>
            <a:r>
              <a:rPr lang="en-US" dirty="0"/>
              <a:t>Output is the same length as input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4B8BE-3C78-4737-A7C5-2C6A66C3D736}"/>
              </a:ext>
            </a:extLst>
          </p:cNvPr>
          <p:cNvSpPr>
            <a:spLocks noGrp="1"/>
          </p:cNvSpPr>
          <p:nvPr>
            <p:ph type="title"/>
          </p:nvPr>
        </p:nvSpPr>
        <p:spPr/>
        <p:txBody>
          <a:bodyPr/>
          <a:lstStyle/>
          <a:p>
            <a:r>
              <a:rPr lang="en-US" dirty="0"/>
              <a:t>Initialization vector </a:t>
            </a:r>
          </a:p>
        </p:txBody>
      </p:sp>
      <p:sp>
        <p:nvSpPr>
          <p:cNvPr id="3" name="Content Placeholder 2">
            <a:extLst>
              <a:ext uri="{FF2B5EF4-FFF2-40B4-BE49-F238E27FC236}">
                <a16:creationId xmlns:a16="http://schemas.microsoft.com/office/drawing/2014/main" id="{EFC373A6-7C5E-4318-8219-22B515D9B176}"/>
              </a:ext>
            </a:extLst>
          </p:cNvPr>
          <p:cNvSpPr>
            <a:spLocks noGrp="1"/>
          </p:cNvSpPr>
          <p:nvPr>
            <p:ph idx="1"/>
          </p:nvPr>
        </p:nvSpPr>
        <p:spPr/>
        <p:txBody>
          <a:bodyPr>
            <a:normAutofit/>
          </a:bodyPr>
          <a:lstStyle/>
          <a:p>
            <a:r>
              <a:rPr lang="en-US" dirty="0"/>
              <a:t>Also known as a “Starting Variable”</a:t>
            </a:r>
          </a:p>
          <a:p>
            <a:r>
              <a:rPr lang="en-US" dirty="0"/>
              <a:t>a fixed-size input to a cryptographic function</a:t>
            </a:r>
          </a:p>
          <a:p>
            <a:pPr lvl="1"/>
            <a:r>
              <a:rPr lang="en-US" dirty="0"/>
              <a:t>typically required to be random or pseudorandom</a:t>
            </a:r>
          </a:p>
          <a:p>
            <a:r>
              <a:rPr lang="en-US" dirty="0"/>
              <a:t>Randomization is crucial for encryption</a:t>
            </a:r>
          </a:p>
          <a:p>
            <a:pPr lvl="1"/>
            <a:r>
              <a:rPr lang="en-US" dirty="0"/>
              <a:t>Keeps attackers from working out patterns</a:t>
            </a:r>
          </a:p>
          <a:p>
            <a:r>
              <a:rPr lang="en-US" dirty="0"/>
              <a:t>For block ciphers, the use of an IV is required by most modes of operation</a:t>
            </a:r>
          </a:p>
          <a:p>
            <a:r>
              <a:rPr lang="en-US" dirty="0"/>
              <a:t>If the IV is non-repeating, the IV is commonly called a nonce (number used once)</a:t>
            </a:r>
          </a:p>
        </p:txBody>
      </p:sp>
    </p:spTree>
    <p:extLst>
      <p:ext uri="{BB962C8B-B14F-4D97-AF65-F5344CB8AC3E}">
        <p14:creationId xmlns:p14="http://schemas.microsoft.com/office/powerpoint/2010/main" val="769687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1A017-974F-4CEF-8FA3-15C4DE160D04}"/>
              </a:ext>
            </a:extLst>
          </p:cNvPr>
          <p:cNvSpPr>
            <a:spLocks noGrp="1"/>
          </p:cNvSpPr>
          <p:nvPr>
            <p:ph type="title"/>
          </p:nvPr>
        </p:nvSpPr>
        <p:spPr/>
        <p:txBody>
          <a:bodyPr/>
          <a:lstStyle/>
          <a:p>
            <a:r>
              <a:rPr lang="en-US" dirty="0" err="1"/>
              <a:t>Iv</a:t>
            </a:r>
            <a:r>
              <a:rPr lang="en-US" cap="none" dirty="0" err="1"/>
              <a:t>s</a:t>
            </a:r>
            <a:r>
              <a:rPr lang="en-US" dirty="0"/>
              <a:t> are not secret</a:t>
            </a:r>
          </a:p>
        </p:txBody>
      </p:sp>
      <p:sp>
        <p:nvSpPr>
          <p:cNvPr id="3" name="Content Placeholder 2">
            <a:extLst>
              <a:ext uri="{FF2B5EF4-FFF2-40B4-BE49-F238E27FC236}">
                <a16:creationId xmlns:a16="http://schemas.microsoft.com/office/drawing/2014/main" id="{23D17A8B-488C-436D-978A-A25FAD6B1E17}"/>
              </a:ext>
            </a:extLst>
          </p:cNvPr>
          <p:cNvSpPr>
            <a:spLocks noGrp="1"/>
          </p:cNvSpPr>
          <p:nvPr>
            <p:ph idx="1"/>
          </p:nvPr>
        </p:nvSpPr>
        <p:spPr/>
        <p:txBody>
          <a:bodyPr/>
          <a:lstStyle/>
          <a:p>
            <a:r>
              <a:rPr lang="en-US" dirty="0"/>
              <a:t>This is because the IV may be derived from a common state</a:t>
            </a:r>
          </a:p>
          <a:p>
            <a:pPr lvl="1"/>
            <a:r>
              <a:rPr lang="en-US" dirty="0"/>
              <a:t>A fancy way of saying that the IV is often derived from the message</a:t>
            </a:r>
          </a:p>
        </p:txBody>
      </p:sp>
    </p:spTree>
    <p:extLst>
      <p:ext uri="{BB962C8B-B14F-4D97-AF65-F5344CB8AC3E}">
        <p14:creationId xmlns:p14="http://schemas.microsoft.com/office/powerpoint/2010/main" val="3064013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744D-CB2E-48E5-B6EF-A9AD952932BA}"/>
              </a:ext>
            </a:extLst>
          </p:cNvPr>
          <p:cNvSpPr>
            <a:spLocks noGrp="1"/>
          </p:cNvSpPr>
          <p:nvPr>
            <p:ph type="title"/>
          </p:nvPr>
        </p:nvSpPr>
        <p:spPr/>
        <p:txBody>
          <a:bodyPr/>
          <a:lstStyle/>
          <a:p>
            <a:r>
              <a:rPr lang="en-US" dirty="0"/>
              <a:t>Keys vs IVs</a:t>
            </a:r>
          </a:p>
        </p:txBody>
      </p:sp>
      <p:sp>
        <p:nvSpPr>
          <p:cNvPr id="3" name="Content Placeholder 2">
            <a:extLst>
              <a:ext uri="{FF2B5EF4-FFF2-40B4-BE49-F238E27FC236}">
                <a16:creationId xmlns:a16="http://schemas.microsoft.com/office/drawing/2014/main" id="{F9E920B7-A39A-446D-98F0-3B9F63F34FE6}"/>
              </a:ext>
            </a:extLst>
          </p:cNvPr>
          <p:cNvSpPr>
            <a:spLocks noGrp="1"/>
          </p:cNvSpPr>
          <p:nvPr>
            <p:ph idx="1"/>
          </p:nvPr>
        </p:nvSpPr>
        <p:spPr/>
        <p:txBody>
          <a:bodyPr>
            <a:normAutofit/>
          </a:bodyPr>
          <a:lstStyle/>
          <a:p>
            <a:r>
              <a:rPr lang="en-US" dirty="0"/>
              <a:t>A key is something you keep secret. </a:t>
            </a:r>
          </a:p>
          <a:p>
            <a:pPr lvl="1"/>
            <a:r>
              <a:rPr lang="en-US" dirty="0"/>
              <a:t>Anyone who knows your key can decrypt any data you've encrypted with it</a:t>
            </a:r>
          </a:p>
          <a:p>
            <a:pPr lvl="2"/>
            <a:r>
              <a:rPr lang="en-US" dirty="0"/>
              <a:t>Symmetric key cryptography</a:t>
            </a:r>
          </a:p>
          <a:p>
            <a:pPr lvl="1"/>
            <a:r>
              <a:rPr lang="en-US" dirty="0"/>
              <a:t>Anyone with the private key can work out the public key</a:t>
            </a:r>
          </a:p>
          <a:p>
            <a:pPr lvl="2"/>
            <a:r>
              <a:rPr lang="en-US" dirty="0"/>
              <a:t>Asymmetric key cryptography</a:t>
            </a:r>
          </a:p>
          <a:p>
            <a:endParaRPr lang="en-US" dirty="0"/>
          </a:p>
          <a:p>
            <a:r>
              <a:rPr lang="en-US" dirty="0"/>
              <a:t>An IV or initialization vector is just the initial value used to start some iterated process</a:t>
            </a:r>
          </a:p>
          <a:p>
            <a:endParaRPr lang="en-US" dirty="0"/>
          </a:p>
          <a:p>
            <a:endParaRPr lang="en-US" dirty="0"/>
          </a:p>
        </p:txBody>
      </p:sp>
    </p:spTree>
    <p:extLst>
      <p:ext uri="{BB962C8B-B14F-4D97-AF65-F5344CB8AC3E}">
        <p14:creationId xmlns:p14="http://schemas.microsoft.com/office/powerpoint/2010/main" val="751171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F574-AA5B-40DB-8E92-200331156FE6}"/>
              </a:ext>
            </a:extLst>
          </p:cNvPr>
          <p:cNvSpPr>
            <a:spLocks noGrp="1"/>
          </p:cNvSpPr>
          <p:nvPr>
            <p:ph type="title"/>
          </p:nvPr>
        </p:nvSpPr>
        <p:spPr/>
        <p:txBody>
          <a:bodyPr/>
          <a:lstStyle/>
          <a:p>
            <a:r>
              <a:rPr lang="en-US" dirty="0"/>
              <a:t>AES encryption</a:t>
            </a:r>
          </a:p>
        </p:txBody>
      </p:sp>
      <p:sp>
        <p:nvSpPr>
          <p:cNvPr id="3" name="Content Placeholder 2">
            <a:extLst>
              <a:ext uri="{FF2B5EF4-FFF2-40B4-BE49-F238E27FC236}">
                <a16:creationId xmlns:a16="http://schemas.microsoft.com/office/drawing/2014/main" id="{A331316F-0945-42CA-8BD5-7D539E7677BE}"/>
              </a:ext>
            </a:extLst>
          </p:cNvPr>
          <p:cNvSpPr>
            <a:spLocks noGrp="1"/>
          </p:cNvSpPr>
          <p:nvPr>
            <p:ph idx="1"/>
          </p:nvPr>
        </p:nvSpPr>
        <p:spPr/>
        <p:txBody>
          <a:bodyPr/>
          <a:lstStyle/>
          <a:p>
            <a:r>
              <a:rPr lang="en-US" b="1" dirty="0"/>
              <a:t>A</a:t>
            </a:r>
            <a:r>
              <a:rPr lang="en-US" dirty="0"/>
              <a:t>dvanced </a:t>
            </a:r>
            <a:r>
              <a:rPr lang="en-US" b="1" dirty="0"/>
              <a:t>E</a:t>
            </a:r>
            <a:r>
              <a:rPr lang="en-US" dirty="0"/>
              <a:t>ncryption </a:t>
            </a:r>
            <a:r>
              <a:rPr lang="en-US" b="1" dirty="0"/>
              <a:t>S</a:t>
            </a:r>
            <a:r>
              <a:rPr lang="en-US" dirty="0"/>
              <a:t>tandard</a:t>
            </a:r>
          </a:p>
          <a:p>
            <a:r>
              <a:rPr lang="en-US" dirty="0"/>
              <a:t>Block cipher</a:t>
            </a:r>
          </a:p>
          <a:p>
            <a:r>
              <a:rPr lang="en-US" dirty="0"/>
              <a:t>Became a federal government standard on May 26, 2002</a:t>
            </a:r>
          </a:p>
          <a:p>
            <a:endParaRPr lang="en-US" dirty="0"/>
          </a:p>
          <a:p>
            <a:r>
              <a:rPr lang="en-US" dirty="0"/>
              <a:t>The first and only publicly accessible cipher approved by the National Security Agency</a:t>
            </a:r>
          </a:p>
        </p:txBody>
      </p:sp>
    </p:spTree>
    <p:extLst>
      <p:ext uri="{BB962C8B-B14F-4D97-AF65-F5344CB8AC3E}">
        <p14:creationId xmlns:p14="http://schemas.microsoft.com/office/powerpoint/2010/main" val="3112444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2E891-314C-4A06-9198-89D4530504F4}"/>
              </a:ext>
            </a:extLst>
          </p:cNvPr>
          <p:cNvSpPr>
            <a:spLocks noGrp="1"/>
          </p:cNvSpPr>
          <p:nvPr>
            <p:ph type="title"/>
          </p:nvPr>
        </p:nvSpPr>
        <p:spPr/>
        <p:txBody>
          <a:bodyPr/>
          <a:lstStyle/>
          <a:p>
            <a:r>
              <a:rPr lang="en-US" dirty="0"/>
              <a:t>features</a:t>
            </a:r>
          </a:p>
        </p:txBody>
      </p:sp>
      <p:sp>
        <p:nvSpPr>
          <p:cNvPr id="3" name="Content Placeholder 2">
            <a:extLst>
              <a:ext uri="{FF2B5EF4-FFF2-40B4-BE49-F238E27FC236}">
                <a16:creationId xmlns:a16="http://schemas.microsoft.com/office/drawing/2014/main" id="{FFAF23B2-A975-4B99-85DF-D632F33B4B40}"/>
              </a:ext>
            </a:extLst>
          </p:cNvPr>
          <p:cNvSpPr>
            <a:spLocks noGrp="1"/>
          </p:cNvSpPr>
          <p:nvPr>
            <p:ph idx="1"/>
          </p:nvPr>
        </p:nvSpPr>
        <p:spPr/>
        <p:txBody>
          <a:bodyPr/>
          <a:lstStyle/>
          <a:p>
            <a:r>
              <a:rPr lang="en-US" dirty="0"/>
              <a:t>Symmetric key symmetric block cipher</a:t>
            </a:r>
          </a:p>
          <a:p>
            <a:r>
              <a:rPr lang="en-US" dirty="0"/>
              <a:t>128-bit data, 128/192/256-bit keys</a:t>
            </a:r>
          </a:p>
          <a:p>
            <a:r>
              <a:rPr lang="en-US" dirty="0"/>
              <a:t>Stronger and faster than Triple-DES</a:t>
            </a:r>
          </a:p>
          <a:p>
            <a:r>
              <a:rPr lang="en-US" dirty="0"/>
              <a:t>Provide full specification and design details</a:t>
            </a:r>
          </a:p>
          <a:p>
            <a:r>
              <a:rPr lang="en-US" dirty="0"/>
              <a:t>Software implementable in C and Java</a:t>
            </a:r>
          </a:p>
          <a:p>
            <a:endParaRPr lang="en-US" dirty="0"/>
          </a:p>
        </p:txBody>
      </p:sp>
    </p:spTree>
    <p:extLst>
      <p:ext uri="{BB962C8B-B14F-4D97-AF65-F5344CB8AC3E}">
        <p14:creationId xmlns:p14="http://schemas.microsoft.com/office/powerpoint/2010/main" val="2336226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BEA7C-8B4D-4CED-AFFE-5C9CA133F868}"/>
              </a:ext>
            </a:extLst>
          </p:cNvPr>
          <p:cNvSpPr>
            <a:spLocks noGrp="1"/>
          </p:cNvSpPr>
          <p:nvPr>
            <p:ph type="title"/>
          </p:nvPr>
        </p:nvSpPr>
        <p:spPr/>
        <p:txBody>
          <a:bodyPr>
            <a:normAutofit/>
          </a:bodyPr>
          <a:lstStyle/>
          <a:p>
            <a:r>
              <a:rPr lang="en-US" dirty="0"/>
              <a:t>Operation of AES</a:t>
            </a:r>
          </a:p>
        </p:txBody>
      </p:sp>
      <p:pic>
        <p:nvPicPr>
          <p:cNvPr id="5" name="Content Placeholder 4" descr="A screenshot of a cell phone&#10;&#10;Description automatically generated">
            <a:extLst>
              <a:ext uri="{FF2B5EF4-FFF2-40B4-BE49-F238E27FC236}">
                <a16:creationId xmlns:a16="http://schemas.microsoft.com/office/drawing/2014/main" id="{5AC48A98-CEF3-468E-A43D-86ED77E973E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90687" y="1924844"/>
            <a:ext cx="5762625" cy="4029075"/>
          </a:xfrm>
        </p:spPr>
      </p:pic>
    </p:spTree>
    <p:extLst>
      <p:ext uri="{BB962C8B-B14F-4D97-AF65-F5344CB8AC3E}">
        <p14:creationId xmlns:p14="http://schemas.microsoft.com/office/powerpoint/2010/main" val="444122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07791-6235-4F2B-B720-B94805CEEC9C}"/>
              </a:ext>
            </a:extLst>
          </p:cNvPr>
          <p:cNvSpPr>
            <a:spLocks noGrp="1"/>
          </p:cNvSpPr>
          <p:nvPr>
            <p:ph type="title"/>
          </p:nvPr>
        </p:nvSpPr>
        <p:spPr/>
        <p:txBody>
          <a:bodyPr/>
          <a:lstStyle/>
          <a:p>
            <a:r>
              <a:rPr lang="en-US" dirty="0"/>
              <a:t>rounds</a:t>
            </a:r>
          </a:p>
        </p:txBody>
      </p:sp>
      <p:sp>
        <p:nvSpPr>
          <p:cNvPr id="3" name="Content Placeholder 2">
            <a:extLst>
              <a:ext uri="{FF2B5EF4-FFF2-40B4-BE49-F238E27FC236}">
                <a16:creationId xmlns:a16="http://schemas.microsoft.com/office/drawing/2014/main" id="{D4F1CEC9-BD41-4A3C-83A6-6F12BAC1CF63}"/>
              </a:ext>
            </a:extLst>
          </p:cNvPr>
          <p:cNvSpPr>
            <a:spLocks noGrp="1"/>
          </p:cNvSpPr>
          <p:nvPr>
            <p:ph idx="1"/>
          </p:nvPr>
        </p:nvSpPr>
        <p:spPr>
          <a:xfrm>
            <a:off x="457200" y="1752600"/>
            <a:ext cx="8229600" cy="4373563"/>
          </a:xfrm>
        </p:spPr>
        <p:txBody>
          <a:bodyPr>
            <a:normAutofit/>
          </a:bodyPr>
          <a:lstStyle/>
          <a:p>
            <a:r>
              <a:rPr lang="en-US" dirty="0"/>
              <a:t>Each round has 4 subprocesses</a:t>
            </a:r>
          </a:p>
          <a:p>
            <a:pPr lvl="1"/>
            <a:r>
              <a:rPr lang="en-US" dirty="0"/>
              <a:t>Byte Substitution (</a:t>
            </a:r>
            <a:r>
              <a:rPr lang="en-US" dirty="0" err="1"/>
              <a:t>SubBytes</a:t>
            </a:r>
            <a:r>
              <a:rPr lang="en-US" dirty="0"/>
              <a:t>)</a:t>
            </a:r>
          </a:p>
          <a:p>
            <a:pPr lvl="1"/>
            <a:r>
              <a:rPr lang="en-US" dirty="0" err="1"/>
              <a:t>Shiftrows</a:t>
            </a:r>
            <a:endParaRPr lang="en-US" dirty="0"/>
          </a:p>
          <a:p>
            <a:pPr lvl="1"/>
            <a:r>
              <a:rPr lang="en-US" dirty="0" err="1"/>
              <a:t>MixColumns</a:t>
            </a:r>
            <a:endParaRPr lang="en-US" dirty="0"/>
          </a:p>
          <a:p>
            <a:pPr lvl="1"/>
            <a:r>
              <a:rPr lang="en-US" dirty="0" err="1"/>
              <a:t>Addroundkey</a:t>
            </a:r>
            <a:endParaRPr lang="en-US" dirty="0"/>
          </a:p>
          <a:p>
            <a:endParaRPr lang="en-US" dirty="0"/>
          </a:p>
        </p:txBody>
      </p:sp>
    </p:spTree>
    <p:extLst>
      <p:ext uri="{BB962C8B-B14F-4D97-AF65-F5344CB8AC3E}">
        <p14:creationId xmlns:p14="http://schemas.microsoft.com/office/powerpoint/2010/main" val="30318563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01A6-C17D-424E-A114-13D7AC66BDC8}"/>
              </a:ext>
            </a:extLst>
          </p:cNvPr>
          <p:cNvSpPr>
            <a:spLocks noGrp="1"/>
          </p:cNvSpPr>
          <p:nvPr>
            <p:ph type="title"/>
          </p:nvPr>
        </p:nvSpPr>
        <p:spPr/>
        <p:txBody>
          <a:bodyPr/>
          <a:lstStyle/>
          <a:p>
            <a:r>
              <a:rPr lang="en-US" dirty="0"/>
              <a:t>Modes of operation</a:t>
            </a:r>
          </a:p>
        </p:txBody>
      </p:sp>
      <p:sp>
        <p:nvSpPr>
          <p:cNvPr id="3" name="Content Placeholder 2">
            <a:extLst>
              <a:ext uri="{FF2B5EF4-FFF2-40B4-BE49-F238E27FC236}">
                <a16:creationId xmlns:a16="http://schemas.microsoft.com/office/drawing/2014/main" id="{66D82E40-7670-4E85-AA62-F6E22179E221}"/>
              </a:ext>
            </a:extLst>
          </p:cNvPr>
          <p:cNvSpPr>
            <a:spLocks noGrp="1"/>
          </p:cNvSpPr>
          <p:nvPr>
            <p:ph idx="1"/>
          </p:nvPr>
        </p:nvSpPr>
        <p:spPr/>
        <p:txBody>
          <a:bodyPr/>
          <a:lstStyle/>
          <a:p>
            <a:r>
              <a:rPr lang="en-US" dirty="0"/>
              <a:t>ECB mode: Electronic Code Book mode</a:t>
            </a:r>
          </a:p>
          <a:p>
            <a:r>
              <a:rPr lang="en-US" dirty="0"/>
              <a:t>CBC mode: Cipher Block Chaining mode</a:t>
            </a:r>
          </a:p>
          <a:p>
            <a:r>
              <a:rPr lang="en-US" dirty="0"/>
              <a:t>CFB mode: Cipher </a:t>
            </a:r>
            <a:r>
              <a:rPr lang="en-US" dirty="0" err="1"/>
              <a:t>FeedBack</a:t>
            </a:r>
            <a:r>
              <a:rPr lang="en-US" dirty="0"/>
              <a:t> mode</a:t>
            </a:r>
          </a:p>
          <a:p>
            <a:r>
              <a:rPr lang="en-US" dirty="0"/>
              <a:t>OFB mode: Output </a:t>
            </a:r>
            <a:r>
              <a:rPr lang="en-US" dirty="0" err="1"/>
              <a:t>FeedBack</a:t>
            </a:r>
            <a:r>
              <a:rPr lang="en-US" dirty="0"/>
              <a:t> mode</a:t>
            </a:r>
          </a:p>
          <a:p>
            <a:r>
              <a:rPr lang="en-US" dirty="0"/>
              <a:t>CTR mode: Counter mode</a:t>
            </a:r>
          </a:p>
          <a:p>
            <a:endParaRPr lang="en-US" dirty="0"/>
          </a:p>
          <a:p>
            <a:r>
              <a:rPr lang="en-US" dirty="0"/>
              <a:t>https://www.highgo.ca/2019/08/08/the-difference-in-five-modes-in-the-aes-encryption-algorithm/</a:t>
            </a:r>
          </a:p>
        </p:txBody>
      </p:sp>
    </p:spTree>
    <p:extLst>
      <p:ext uri="{BB962C8B-B14F-4D97-AF65-F5344CB8AC3E}">
        <p14:creationId xmlns:p14="http://schemas.microsoft.com/office/powerpoint/2010/main" val="3566202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805AC-AD3D-4566-8216-11072AB33BAA}"/>
              </a:ext>
            </a:extLst>
          </p:cNvPr>
          <p:cNvSpPr>
            <a:spLocks noGrp="1"/>
          </p:cNvSpPr>
          <p:nvPr>
            <p:ph type="title"/>
          </p:nvPr>
        </p:nvSpPr>
        <p:spPr/>
        <p:txBody>
          <a:bodyPr/>
          <a:lstStyle/>
          <a:p>
            <a:r>
              <a:rPr lang="en-US" dirty="0" err="1"/>
              <a:t>Ecb</a:t>
            </a:r>
            <a:r>
              <a:rPr lang="en-US" dirty="0"/>
              <a:t> Mode</a:t>
            </a:r>
          </a:p>
        </p:txBody>
      </p:sp>
      <p:pic>
        <p:nvPicPr>
          <p:cNvPr id="5" name="Content Placeholder 4" descr="A black sign with white text&#10;&#10;Description automatically generated">
            <a:extLst>
              <a:ext uri="{FF2B5EF4-FFF2-40B4-BE49-F238E27FC236}">
                <a16:creationId xmlns:a16="http://schemas.microsoft.com/office/drawing/2014/main" id="{831B33D6-35CC-4831-9706-863846BD5EA2}"/>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57200" y="2299891"/>
            <a:ext cx="8229600" cy="3278980"/>
          </a:xfrm>
        </p:spPr>
      </p:pic>
    </p:spTree>
    <p:extLst>
      <p:ext uri="{BB962C8B-B14F-4D97-AF65-F5344CB8AC3E}">
        <p14:creationId xmlns:p14="http://schemas.microsoft.com/office/powerpoint/2010/main" val="2012344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83B4C-B099-4981-A2BD-93B65968C073}"/>
              </a:ext>
            </a:extLst>
          </p:cNvPr>
          <p:cNvSpPr>
            <a:spLocks noGrp="1"/>
          </p:cNvSpPr>
          <p:nvPr>
            <p:ph type="title"/>
          </p:nvPr>
        </p:nvSpPr>
        <p:spPr/>
        <p:txBody>
          <a:bodyPr/>
          <a:lstStyle/>
          <a:p>
            <a:r>
              <a:rPr lang="en-US" dirty="0"/>
              <a:t>CBC mode</a:t>
            </a:r>
          </a:p>
        </p:txBody>
      </p:sp>
      <p:pic>
        <p:nvPicPr>
          <p:cNvPr id="7" name="Content Placeholder 6" descr="A picture containing clock, meter&#10;&#10;Description automatically generated">
            <a:extLst>
              <a:ext uri="{FF2B5EF4-FFF2-40B4-BE49-F238E27FC236}">
                <a16:creationId xmlns:a16="http://schemas.microsoft.com/office/drawing/2014/main" id="{6E268137-EA15-4BCC-87C8-E264BAF6FEEA}"/>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57200" y="2299891"/>
            <a:ext cx="8229600" cy="3278980"/>
          </a:xfrm>
        </p:spPr>
      </p:pic>
    </p:spTree>
    <p:extLst>
      <p:ext uri="{BB962C8B-B14F-4D97-AF65-F5344CB8AC3E}">
        <p14:creationId xmlns:p14="http://schemas.microsoft.com/office/powerpoint/2010/main" val="64282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416C1-35A9-45CF-90EC-486D12E27F5C}"/>
              </a:ext>
            </a:extLst>
          </p:cNvPr>
          <p:cNvSpPr>
            <a:spLocks noGrp="1"/>
          </p:cNvSpPr>
          <p:nvPr>
            <p:ph type="title"/>
          </p:nvPr>
        </p:nvSpPr>
        <p:spPr/>
        <p:txBody>
          <a:bodyPr/>
          <a:lstStyle/>
          <a:p>
            <a:r>
              <a:rPr lang="en-US" dirty="0"/>
              <a:t>Block ciphers</a:t>
            </a:r>
          </a:p>
        </p:txBody>
      </p:sp>
      <p:sp>
        <p:nvSpPr>
          <p:cNvPr id="3" name="Content Placeholder 2">
            <a:extLst>
              <a:ext uri="{FF2B5EF4-FFF2-40B4-BE49-F238E27FC236}">
                <a16:creationId xmlns:a16="http://schemas.microsoft.com/office/drawing/2014/main" id="{6FA13EA2-AE2E-4859-B6B1-02C53725D4A6}"/>
              </a:ext>
            </a:extLst>
          </p:cNvPr>
          <p:cNvSpPr>
            <a:spLocks noGrp="1"/>
          </p:cNvSpPr>
          <p:nvPr>
            <p:ph idx="1"/>
          </p:nvPr>
        </p:nvSpPr>
        <p:spPr>
          <a:xfrm>
            <a:off x="457200" y="1752600"/>
            <a:ext cx="8229600" cy="4373563"/>
          </a:xfrm>
        </p:spPr>
        <p:txBody>
          <a:bodyPr>
            <a:normAutofit/>
          </a:bodyPr>
          <a:lstStyle/>
          <a:p>
            <a:r>
              <a:rPr lang="en-US" dirty="0"/>
              <a:t>To actually encrypt or decrypt a message requires a “mode of operation” such as:</a:t>
            </a:r>
          </a:p>
          <a:p>
            <a:pPr lvl="1"/>
            <a:r>
              <a:rPr lang="en-US" dirty="0"/>
              <a:t>Electronic code book mode (ECB) *</a:t>
            </a:r>
            <a:r>
              <a:rPr lang="en-US" i="1" dirty="0"/>
              <a:t>simplest</a:t>
            </a:r>
          </a:p>
          <a:p>
            <a:pPr lvl="1"/>
            <a:r>
              <a:rPr lang="en-US" dirty="0"/>
              <a:t>Cipher Block Chaining (CBC)</a:t>
            </a:r>
          </a:p>
          <a:p>
            <a:pPr lvl="1"/>
            <a:r>
              <a:rPr lang="en-US" dirty="0"/>
              <a:t>…and others</a:t>
            </a:r>
          </a:p>
          <a:p>
            <a:r>
              <a:rPr lang="en-US" dirty="0"/>
              <a:t>Examples of ECB could be: </a:t>
            </a:r>
          </a:p>
          <a:p>
            <a:pPr lvl="1"/>
            <a:r>
              <a:rPr lang="en-US" dirty="0"/>
              <a:t>Caesar cipher with 1-character “blocks"</a:t>
            </a:r>
          </a:p>
          <a:p>
            <a:pPr lvl="1"/>
            <a:r>
              <a:rPr lang="en-US" dirty="0"/>
              <a:t>Or generally, everything that has a code book.</a:t>
            </a:r>
          </a:p>
        </p:txBody>
      </p:sp>
    </p:spTree>
    <p:extLst>
      <p:ext uri="{BB962C8B-B14F-4D97-AF65-F5344CB8AC3E}">
        <p14:creationId xmlns:p14="http://schemas.microsoft.com/office/powerpoint/2010/main" val="1334904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83B4C-B099-4981-A2BD-93B65968C073}"/>
              </a:ext>
            </a:extLst>
          </p:cNvPr>
          <p:cNvSpPr>
            <a:spLocks noGrp="1"/>
          </p:cNvSpPr>
          <p:nvPr>
            <p:ph type="title"/>
          </p:nvPr>
        </p:nvSpPr>
        <p:spPr/>
        <p:txBody>
          <a:bodyPr/>
          <a:lstStyle/>
          <a:p>
            <a:r>
              <a:rPr lang="en-US" dirty="0"/>
              <a:t>CBC mode</a:t>
            </a:r>
          </a:p>
        </p:txBody>
      </p:sp>
      <p:pic>
        <p:nvPicPr>
          <p:cNvPr id="6" name="Content Placeholder 5" descr="A close up of a logo&#10;&#10;Description automatically generated">
            <a:extLst>
              <a:ext uri="{FF2B5EF4-FFF2-40B4-BE49-F238E27FC236}">
                <a16:creationId xmlns:a16="http://schemas.microsoft.com/office/drawing/2014/main" id="{1F764AF7-9D7C-4391-BC9A-2AE778B661E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9429" y="2243138"/>
            <a:ext cx="8425142" cy="3392486"/>
          </a:xfrm>
        </p:spPr>
      </p:pic>
    </p:spTree>
    <p:extLst>
      <p:ext uri="{BB962C8B-B14F-4D97-AF65-F5344CB8AC3E}">
        <p14:creationId xmlns:p14="http://schemas.microsoft.com/office/powerpoint/2010/main" val="646742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AB1A6-24B7-478D-B583-45B28C0B42B0}"/>
              </a:ext>
            </a:extLst>
          </p:cNvPr>
          <p:cNvSpPr>
            <a:spLocks noGrp="1"/>
          </p:cNvSpPr>
          <p:nvPr>
            <p:ph type="title"/>
          </p:nvPr>
        </p:nvSpPr>
        <p:spPr>
          <a:xfrm>
            <a:off x="426128" y="408372"/>
            <a:ext cx="8260672" cy="1039427"/>
          </a:xfrm>
        </p:spPr>
        <p:txBody>
          <a:bodyPr/>
          <a:lstStyle/>
          <a:p>
            <a:r>
              <a:rPr lang="en-US" dirty="0"/>
              <a:t>CFB mode</a:t>
            </a:r>
          </a:p>
        </p:txBody>
      </p:sp>
      <p:pic>
        <p:nvPicPr>
          <p:cNvPr id="7" name="Content Placeholder 6" descr="A screenshot of a computer&#10;&#10;Description automatically generated">
            <a:extLst>
              <a:ext uri="{FF2B5EF4-FFF2-40B4-BE49-F238E27FC236}">
                <a16:creationId xmlns:a16="http://schemas.microsoft.com/office/drawing/2014/main" id="{23812B6A-FE2A-49D9-854D-99F1CF910F39}"/>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57200" y="2782094"/>
            <a:ext cx="8229600" cy="2314574"/>
          </a:xfrm>
        </p:spPr>
      </p:pic>
    </p:spTree>
    <p:extLst>
      <p:ext uri="{BB962C8B-B14F-4D97-AF65-F5344CB8AC3E}">
        <p14:creationId xmlns:p14="http://schemas.microsoft.com/office/powerpoint/2010/main" val="1997010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CEE2-FC6B-4009-9800-6C5376EC7E94}"/>
              </a:ext>
            </a:extLst>
          </p:cNvPr>
          <p:cNvSpPr>
            <a:spLocks noGrp="1"/>
          </p:cNvSpPr>
          <p:nvPr>
            <p:ph type="title"/>
          </p:nvPr>
        </p:nvSpPr>
        <p:spPr/>
        <p:txBody>
          <a:bodyPr/>
          <a:lstStyle/>
          <a:p>
            <a:r>
              <a:rPr lang="en-US" dirty="0"/>
              <a:t>OFB mode</a:t>
            </a:r>
          </a:p>
        </p:txBody>
      </p:sp>
      <p:pic>
        <p:nvPicPr>
          <p:cNvPr id="5" name="Content Placeholder 4" descr="A picture containing sitting, black, water, white&#10;&#10;Description automatically generated">
            <a:extLst>
              <a:ext uri="{FF2B5EF4-FFF2-40B4-BE49-F238E27FC236}">
                <a16:creationId xmlns:a16="http://schemas.microsoft.com/office/drawing/2014/main" id="{02FAB084-CEC3-4558-B9A2-99E170D1640C}"/>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57200" y="1865908"/>
            <a:ext cx="8229600" cy="4146947"/>
          </a:xfrm>
        </p:spPr>
      </p:pic>
    </p:spTree>
    <p:extLst>
      <p:ext uri="{BB962C8B-B14F-4D97-AF65-F5344CB8AC3E}">
        <p14:creationId xmlns:p14="http://schemas.microsoft.com/office/powerpoint/2010/main" val="4232343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30BFC-3CAA-4758-8883-4A798DCBDE27}"/>
              </a:ext>
            </a:extLst>
          </p:cNvPr>
          <p:cNvSpPr>
            <a:spLocks noGrp="1"/>
          </p:cNvSpPr>
          <p:nvPr>
            <p:ph type="title"/>
          </p:nvPr>
        </p:nvSpPr>
        <p:spPr/>
        <p:txBody>
          <a:bodyPr/>
          <a:lstStyle/>
          <a:p>
            <a:r>
              <a:rPr lang="en-US" dirty="0"/>
              <a:t>CTR mode</a:t>
            </a:r>
          </a:p>
        </p:txBody>
      </p:sp>
      <p:pic>
        <p:nvPicPr>
          <p:cNvPr id="5" name="Content Placeholder 4" descr="A picture containing sitting, black, holding, red&#10;&#10;Description automatically generated">
            <a:extLst>
              <a:ext uri="{FF2B5EF4-FFF2-40B4-BE49-F238E27FC236}">
                <a16:creationId xmlns:a16="http://schemas.microsoft.com/office/drawing/2014/main" id="{96DEBBD6-2174-4EB3-B69B-FDC077680981}"/>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457200" y="1809651"/>
            <a:ext cx="8229600" cy="4259460"/>
          </a:xfrm>
        </p:spPr>
      </p:pic>
    </p:spTree>
    <p:extLst>
      <p:ext uri="{BB962C8B-B14F-4D97-AF65-F5344CB8AC3E}">
        <p14:creationId xmlns:p14="http://schemas.microsoft.com/office/powerpoint/2010/main" val="600751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FC39-180E-4762-9A7F-A59C3C57C4C5}"/>
              </a:ext>
            </a:extLst>
          </p:cNvPr>
          <p:cNvSpPr>
            <a:spLocks noGrp="1"/>
          </p:cNvSpPr>
          <p:nvPr>
            <p:ph type="title"/>
          </p:nvPr>
        </p:nvSpPr>
        <p:spPr/>
        <p:txBody>
          <a:bodyPr/>
          <a:lstStyle/>
          <a:p>
            <a:r>
              <a:rPr lang="en-US" dirty="0"/>
              <a:t>Summary</a:t>
            </a:r>
          </a:p>
        </p:txBody>
      </p:sp>
      <p:pic>
        <p:nvPicPr>
          <p:cNvPr id="5" name="Content Placeholder 4" descr="A screenshot of a cell phone&#10;&#10;Description automatically generated">
            <a:extLst>
              <a:ext uri="{FF2B5EF4-FFF2-40B4-BE49-F238E27FC236}">
                <a16:creationId xmlns:a16="http://schemas.microsoft.com/office/drawing/2014/main" id="{27064A7A-F290-4F04-B87E-6598AEFCF12D}"/>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800100" y="1641111"/>
            <a:ext cx="7543800" cy="5053758"/>
          </a:xfrm>
        </p:spPr>
      </p:pic>
    </p:spTree>
    <p:extLst>
      <p:ext uri="{BB962C8B-B14F-4D97-AF65-F5344CB8AC3E}">
        <p14:creationId xmlns:p14="http://schemas.microsoft.com/office/powerpoint/2010/main" val="3542201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05E4-A5A8-4578-819B-69A26DBDE0B4}"/>
              </a:ext>
            </a:extLst>
          </p:cNvPr>
          <p:cNvSpPr>
            <a:spLocks noGrp="1"/>
          </p:cNvSpPr>
          <p:nvPr>
            <p:ph type="title"/>
          </p:nvPr>
        </p:nvSpPr>
        <p:spPr/>
        <p:txBody>
          <a:bodyPr/>
          <a:lstStyle/>
          <a:p>
            <a:r>
              <a:rPr lang="en-US" dirty="0"/>
              <a:t>RSA Encryption</a:t>
            </a:r>
          </a:p>
        </p:txBody>
      </p:sp>
      <p:sp>
        <p:nvSpPr>
          <p:cNvPr id="3" name="Content Placeholder 2">
            <a:extLst>
              <a:ext uri="{FF2B5EF4-FFF2-40B4-BE49-F238E27FC236}">
                <a16:creationId xmlns:a16="http://schemas.microsoft.com/office/drawing/2014/main" id="{C07EF499-E40E-4BA1-BE0A-B14C8CC23CEC}"/>
              </a:ext>
            </a:extLst>
          </p:cNvPr>
          <p:cNvSpPr>
            <a:spLocks noGrp="1"/>
          </p:cNvSpPr>
          <p:nvPr>
            <p:ph idx="1"/>
          </p:nvPr>
        </p:nvSpPr>
        <p:spPr/>
        <p:txBody>
          <a:bodyPr/>
          <a:lstStyle/>
          <a:p>
            <a:r>
              <a:rPr lang="en-US" dirty="0"/>
              <a:t>Asymmetric Encryption</a:t>
            </a:r>
          </a:p>
          <a:p>
            <a:endParaRPr lang="en-US" dirty="0"/>
          </a:p>
          <a:p>
            <a:r>
              <a:rPr lang="en-US" dirty="0"/>
              <a:t>Two keys</a:t>
            </a:r>
          </a:p>
          <a:p>
            <a:pPr lvl="1"/>
            <a:r>
              <a:rPr lang="en-US" dirty="0"/>
              <a:t>Public</a:t>
            </a:r>
          </a:p>
          <a:p>
            <a:pPr lvl="1"/>
            <a:r>
              <a:rPr lang="en-US" dirty="0"/>
              <a:t>Private</a:t>
            </a:r>
          </a:p>
          <a:p>
            <a:endParaRPr lang="en-US" dirty="0"/>
          </a:p>
          <a:p>
            <a:r>
              <a:rPr lang="en-US" dirty="0"/>
              <a:t>Assumes finding the prime factors of a large composite number is difficult</a:t>
            </a:r>
          </a:p>
          <a:p>
            <a:endParaRPr lang="en-US" dirty="0"/>
          </a:p>
        </p:txBody>
      </p:sp>
    </p:spTree>
    <p:extLst>
      <p:ext uri="{BB962C8B-B14F-4D97-AF65-F5344CB8AC3E}">
        <p14:creationId xmlns:p14="http://schemas.microsoft.com/office/powerpoint/2010/main" val="18322736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4C479-CE47-42D1-867D-F0F190E0F256}"/>
              </a:ext>
            </a:extLst>
          </p:cNvPr>
          <p:cNvSpPr>
            <a:spLocks noGrp="1"/>
          </p:cNvSpPr>
          <p:nvPr>
            <p:ph type="title"/>
          </p:nvPr>
        </p:nvSpPr>
        <p:spPr>
          <a:xfrm>
            <a:off x="426128" y="408372"/>
            <a:ext cx="8260672" cy="1039427"/>
          </a:xfrm>
        </p:spPr>
        <p:txBody>
          <a:bodyPr/>
          <a:lstStyle/>
          <a:p>
            <a:r>
              <a:rPr lang="en-US" dirty="0"/>
              <a:t>How does it work?</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C8A244-7C75-481A-B21F-214A18984D51}"/>
                  </a:ext>
                </a:extLst>
              </p:cNvPr>
              <p:cNvSpPr>
                <a:spLocks noGrp="1"/>
              </p:cNvSpPr>
              <p:nvPr>
                <p:ph idx="1"/>
              </p:nvPr>
            </p:nvSpPr>
            <p:spPr/>
            <p:txBody>
              <a:bodyPr/>
              <a:lstStyle/>
              <a:p>
                <a:pPr marL="571500" indent="-457200">
                  <a:buFont typeface="+mj-lt"/>
                  <a:buAutoNum type="arabicPeriod"/>
                </a:pPr>
                <a:r>
                  <a:rPr lang="en-US" dirty="0"/>
                  <a:t>Choose two different large prime numbers: </a:t>
                </a:r>
                <a:r>
                  <a:rPr lang="en-US" b="1" i="1" dirty="0"/>
                  <a:t>p </a:t>
                </a:r>
                <a:r>
                  <a:rPr lang="en-US" dirty="0"/>
                  <a:t>and </a:t>
                </a:r>
                <a:r>
                  <a:rPr lang="en-US" b="1" i="1" dirty="0"/>
                  <a:t>q</a:t>
                </a:r>
                <a:endParaRPr lang="en-US" dirty="0"/>
              </a:p>
              <a:p>
                <a:pPr marL="571500" indent="-457200">
                  <a:buFont typeface="+mj-lt"/>
                  <a:buAutoNum type="arabicPeriod"/>
                </a:pPr>
                <a:r>
                  <a:rPr lang="en-US" dirty="0"/>
                  <a:t>Calculate </a:t>
                </a:r>
                <a:r>
                  <a:rPr lang="en-US" b="1" i="1" dirty="0"/>
                  <a:t>n</a:t>
                </a:r>
                <a:r>
                  <a:rPr lang="en-US" dirty="0"/>
                  <a:t> = </a:t>
                </a:r>
                <a:r>
                  <a:rPr lang="en-US" b="1" i="1" dirty="0" err="1"/>
                  <a:t>pq</a:t>
                </a:r>
                <a:endParaRPr lang="en-US" dirty="0"/>
              </a:p>
              <a:p>
                <a:pPr marL="571500" indent="-457200">
                  <a:buFont typeface="+mj-lt"/>
                  <a:buAutoNum type="arabicPeriod"/>
                </a:pPr>
                <a:r>
                  <a:rPr lang="en-US" dirty="0"/>
                  <a:t>Calculate the </a:t>
                </a:r>
                <a:r>
                  <a:rPr lang="en-US" u="sng" dirty="0"/>
                  <a:t>totient</a:t>
                </a:r>
                <a:r>
                  <a:rPr lang="en-US" dirty="0"/>
                  <a:t>: </a:t>
                </a:r>
                <a:r>
                  <a:rPr lang="en-US" b="1" i="1" dirty="0"/>
                  <a:t>T</a:t>
                </a:r>
                <a:r>
                  <a:rPr lang="en-US" dirty="0"/>
                  <a:t>=(</a:t>
                </a:r>
                <a:r>
                  <a:rPr lang="en-US" b="1" i="1" dirty="0"/>
                  <a:t>p</a:t>
                </a:r>
                <a:r>
                  <a:rPr lang="en-US" dirty="0"/>
                  <a:t>-1)(</a:t>
                </a:r>
                <a:r>
                  <a:rPr lang="en-US" b="1" i="1" dirty="0"/>
                  <a:t>q</a:t>
                </a:r>
                <a:r>
                  <a:rPr lang="en-US" dirty="0"/>
                  <a:t>-1)</a:t>
                </a:r>
              </a:p>
              <a:p>
                <a:pPr marL="571500" indent="-457200">
                  <a:buFont typeface="+mj-lt"/>
                  <a:buAutoNum type="arabicPeriod"/>
                </a:pPr>
                <a:r>
                  <a:rPr lang="en-US" dirty="0"/>
                  <a:t>Choose an integer </a:t>
                </a:r>
                <a:r>
                  <a:rPr lang="en-US" b="1" i="1" dirty="0"/>
                  <a:t>e</a:t>
                </a:r>
                <a:r>
                  <a:rPr lang="en-US" dirty="0"/>
                  <a:t> such that 1 &lt; </a:t>
                </a:r>
                <a:r>
                  <a:rPr lang="en-US" b="1" i="1" dirty="0"/>
                  <a:t>e </a:t>
                </a:r>
                <a:r>
                  <a:rPr lang="en-US" dirty="0"/>
                  <a:t>&lt; </a:t>
                </a:r>
                <a:r>
                  <a:rPr lang="en-US" b="1" i="1" dirty="0"/>
                  <a:t>T</a:t>
                </a:r>
                <a:r>
                  <a:rPr lang="en-US" dirty="0"/>
                  <a:t>(</a:t>
                </a:r>
                <a:r>
                  <a:rPr lang="en-US" b="1" i="1" dirty="0"/>
                  <a:t>n</a:t>
                </a:r>
                <a:r>
                  <a:rPr lang="en-US" dirty="0"/>
                  <a:t>) and </a:t>
                </a:r>
                <a:r>
                  <a:rPr lang="en-US" b="1" i="1" dirty="0"/>
                  <a:t>e</a:t>
                </a:r>
                <a:r>
                  <a:rPr lang="en-US" dirty="0"/>
                  <a:t> shares no factors other than 1 with </a:t>
                </a:r>
                <a:r>
                  <a:rPr lang="en-US" b="1" i="1" dirty="0"/>
                  <a:t>T</a:t>
                </a:r>
                <a:r>
                  <a:rPr lang="en-US" dirty="0"/>
                  <a:t>(</a:t>
                </a:r>
                <a:r>
                  <a:rPr lang="en-US" b="1" i="1" dirty="0"/>
                  <a:t>n</a:t>
                </a:r>
                <a:r>
                  <a:rPr lang="en-US" dirty="0"/>
                  <a:t>)</a:t>
                </a:r>
              </a:p>
              <a:p>
                <a:pPr marL="868680" lvl="1" indent="-457200">
                  <a:buFont typeface="+mj-lt"/>
                  <a:buAutoNum type="arabicPeriod"/>
                </a:pPr>
                <a:r>
                  <a:rPr lang="en-US" b="1" i="1" dirty="0"/>
                  <a:t>e</a:t>
                </a:r>
                <a:r>
                  <a:rPr lang="en-US" dirty="0"/>
                  <a:t> is “coprime” with </a:t>
                </a:r>
                <a:r>
                  <a:rPr lang="en-US" b="1" i="1" dirty="0"/>
                  <a:t>T</a:t>
                </a:r>
                <a:r>
                  <a:rPr lang="en-US" dirty="0"/>
                  <a:t>(</a:t>
                </a:r>
                <a:r>
                  <a:rPr lang="en-US" b="1" i="1" dirty="0"/>
                  <a:t>n</a:t>
                </a:r>
                <a:r>
                  <a:rPr lang="en-US" dirty="0"/>
                  <a:t>)</a:t>
                </a:r>
                <a:endParaRPr lang="en-US" b="1" i="1" dirty="0"/>
              </a:p>
              <a:p>
                <a:pPr marL="571500" indent="-457200">
                  <a:buFont typeface="+mj-lt"/>
                  <a:buAutoNum type="arabicPeriod"/>
                </a:pPr>
                <a:r>
                  <a:rPr lang="en-US" dirty="0"/>
                  <a:t>Compute </a:t>
                </a:r>
                <a:r>
                  <a:rPr lang="en-US" b="1" i="1" dirty="0"/>
                  <a:t>d</a:t>
                </a:r>
                <a:r>
                  <a:rPr lang="en-US" dirty="0"/>
                  <a:t> so that the relation </a:t>
                </a:r>
                <a14:m>
                  <m:oMath xmlns:m="http://schemas.openxmlformats.org/officeDocument/2006/math">
                    <m:r>
                      <m:rPr>
                        <m:sty m:val="p"/>
                      </m:rPr>
                      <a:rPr lang="en-US" b="0" i="0" smtClean="0">
                        <a:latin typeface="Cambria Math" panose="02040503050406030204" pitchFamily="18" charset="0"/>
                        <a:ea typeface="Cambria Math" panose="02040503050406030204" pitchFamily="18" charset="0"/>
                      </a:rPr>
                      <m:t>de</m:t>
                    </m:r>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oMath>
                </a14:m>
                <a:endParaRPr lang="en-US" dirty="0"/>
              </a:p>
              <a:p>
                <a:pPr marL="571500" indent="-457200">
                  <a:buFont typeface="+mj-lt"/>
                  <a:buAutoNum type="arabicPeriod"/>
                </a:pPr>
                <a:r>
                  <a:rPr lang="en-US" b="1" i="1" dirty="0"/>
                  <a:t>e</a:t>
                </a:r>
                <a:r>
                  <a:rPr lang="en-US" dirty="0"/>
                  <a:t> is released as the public key exponent</a:t>
                </a:r>
              </a:p>
              <a:p>
                <a:pPr marL="571500" indent="-457200">
                  <a:buFont typeface="+mj-lt"/>
                  <a:buAutoNum type="arabicPeriod"/>
                </a:pPr>
                <a:r>
                  <a:rPr lang="en-US" b="1" i="1" dirty="0"/>
                  <a:t>d</a:t>
                </a:r>
                <a:r>
                  <a:rPr lang="en-US" dirty="0"/>
                  <a:t> is kept as the private key exponent</a:t>
                </a:r>
              </a:p>
            </p:txBody>
          </p:sp>
        </mc:Choice>
        <mc:Fallback xmlns="">
          <p:sp>
            <p:nvSpPr>
              <p:cNvPr id="3" name="Content Placeholder 2">
                <a:extLst>
                  <a:ext uri="{FF2B5EF4-FFF2-40B4-BE49-F238E27FC236}">
                    <a16:creationId xmlns:a16="http://schemas.microsoft.com/office/drawing/2014/main" id="{54C8A244-7C75-481A-B21F-214A18984D51}"/>
                  </a:ext>
                </a:extLst>
              </p:cNvPr>
              <p:cNvSpPr>
                <a:spLocks noGrp="1" noRot="1" noChangeAspect="1" noMove="1" noResize="1" noEditPoints="1" noAdjustHandles="1" noChangeArrowheads="1" noChangeShapeType="1" noTextEdit="1"/>
              </p:cNvSpPr>
              <p:nvPr>
                <p:ph idx="1"/>
              </p:nvPr>
            </p:nvSpPr>
            <p:spPr>
              <a:blipFill>
                <a:blip r:embed="rId3"/>
                <a:stretch>
                  <a:fillRect t="-1116" r="-148"/>
                </a:stretch>
              </a:blipFill>
            </p:spPr>
            <p:txBody>
              <a:bodyPr/>
              <a:lstStyle/>
              <a:p>
                <a:r>
                  <a:rPr lang="en-US">
                    <a:noFill/>
                  </a:rPr>
                  <a:t> </a:t>
                </a:r>
              </a:p>
            </p:txBody>
          </p:sp>
        </mc:Fallback>
      </mc:AlternateContent>
    </p:spTree>
    <p:extLst>
      <p:ext uri="{BB962C8B-B14F-4D97-AF65-F5344CB8AC3E}">
        <p14:creationId xmlns:p14="http://schemas.microsoft.com/office/powerpoint/2010/main" val="2060324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141FA-E700-40B0-82AE-90F78ADA5654}"/>
              </a:ext>
            </a:extLst>
          </p:cNvPr>
          <p:cNvSpPr>
            <a:spLocks noGrp="1"/>
          </p:cNvSpPr>
          <p:nvPr>
            <p:ph type="title"/>
          </p:nvPr>
        </p:nvSpPr>
        <p:spPr/>
        <p:txBody>
          <a:bodyPr/>
          <a:lstStyle/>
          <a:p>
            <a:r>
              <a:rPr lang="en-US" dirty="0"/>
              <a:t>Encryption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67C67FA-26BD-4EF3-B686-9BD867AC0971}"/>
                  </a:ext>
                </a:extLst>
              </p:cNvPr>
              <p:cNvSpPr>
                <a:spLocks noGrp="1"/>
              </p:cNvSpPr>
              <p:nvPr>
                <p:ph idx="1"/>
              </p:nvPr>
            </p:nvSpPr>
            <p:spPr/>
            <p:txBody>
              <a:bodyPr>
                <a:normAutofit/>
              </a:bodyPr>
              <a:lstStyle/>
              <a:p>
                <a:r>
                  <a:rPr lang="en-US" dirty="0"/>
                  <a:t>Alice gives her public key </a:t>
                </a:r>
                <a:r>
                  <a:rPr lang="en-US" b="1" i="1" dirty="0"/>
                  <a:t>n </a:t>
                </a:r>
                <a:r>
                  <a:rPr lang="en-US" dirty="0"/>
                  <a:t>&amp;</a:t>
                </a:r>
                <a:r>
                  <a:rPr lang="en-US" b="1" i="1" dirty="0"/>
                  <a:t> e</a:t>
                </a:r>
                <a:r>
                  <a:rPr lang="en-US" dirty="0"/>
                  <a:t> to Bob and keeps her private key secret. </a:t>
                </a:r>
              </a:p>
              <a:p>
                <a:r>
                  <a:rPr lang="en-US" dirty="0"/>
                  <a:t>Bob wants to send message </a:t>
                </a:r>
                <a:r>
                  <a:rPr lang="en-US" b="1" i="1" dirty="0"/>
                  <a:t>M</a:t>
                </a:r>
                <a:r>
                  <a:rPr lang="en-US" dirty="0"/>
                  <a:t> to Alice.</a:t>
                </a:r>
              </a:p>
              <a:p>
                <a:pPr lvl="1"/>
                <a:r>
                  <a:rPr lang="en-US" dirty="0"/>
                  <a:t>First he turns </a:t>
                </a:r>
                <a:r>
                  <a:rPr lang="en-US" b="1" i="1" dirty="0"/>
                  <a:t>M</a:t>
                </a:r>
                <a:r>
                  <a:rPr lang="en-US" dirty="0"/>
                  <a:t> into a number </a:t>
                </a:r>
                <a:r>
                  <a:rPr lang="en-US" b="1" i="1" dirty="0"/>
                  <a:t>m</a:t>
                </a:r>
                <a:r>
                  <a:rPr lang="en-US" dirty="0"/>
                  <a:t> smaller than </a:t>
                </a:r>
                <a:r>
                  <a:rPr lang="en-US" b="1" i="1" dirty="0"/>
                  <a:t>n</a:t>
                </a:r>
                <a:r>
                  <a:rPr lang="en-US" dirty="0"/>
                  <a:t> by using an agreed-upon reversible protocol known as a padding scheme. He then computes the ciphertext </a:t>
                </a:r>
                <a:r>
                  <a:rPr lang="en-US" b="1" i="1" dirty="0"/>
                  <a:t>c</a:t>
                </a:r>
                <a:endParaRPr lang="en-US" dirty="0"/>
              </a:p>
              <a:p>
                <a:pPr lvl="2"/>
                <a14:m>
                  <m:oMath xmlns:m="http://schemas.openxmlformats.org/officeDocument/2006/math">
                    <m:r>
                      <a:rPr lang="en-US" sz="3000" b="0" i="1" smtClean="0">
                        <a:latin typeface="Cambria Math" panose="02040503050406030204" pitchFamily="18" charset="0"/>
                      </a:rPr>
                      <m:t>𝑐</m:t>
                    </m:r>
                    <m:r>
                      <a:rPr lang="en-US" sz="3000" b="0" i="1" smtClean="0">
                        <a:latin typeface="Cambria Math" panose="02040503050406030204" pitchFamily="18" charset="0"/>
                      </a:rPr>
                      <m:t>=</m:t>
                    </m:r>
                    <m:sSup>
                      <m:sSupPr>
                        <m:ctrlPr>
                          <a:rPr lang="en-US" sz="3000" b="0" i="1" smtClean="0">
                            <a:latin typeface="Cambria Math" panose="02040503050406030204" pitchFamily="18" charset="0"/>
                          </a:rPr>
                        </m:ctrlPr>
                      </m:sSupPr>
                      <m:e>
                        <m:r>
                          <a:rPr lang="en-US" sz="3000" b="0" i="1" smtClean="0">
                            <a:latin typeface="Cambria Math" panose="02040503050406030204" pitchFamily="18" charset="0"/>
                          </a:rPr>
                          <m:t>𝑚</m:t>
                        </m:r>
                      </m:e>
                      <m:sup>
                        <m:r>
                          <a:rPr lang="en-US" sz="3000" b="0" i="1" smtClean="0">
                            <a:latin typeface="Cambria Math" panose="02040503050406030204" pitchFamily="18" charset="0"/>
                          </a:rPr>
                          <m:t>𝑒</m:t>
                        </m:r>
                      </m:sup>
                    </m:sSup>
                    <m:r>
                      <a:rPr lang="en-US" sz="3000" b="0" i="1" smtClean="0">
                        <a:latin typeface="Cambria Math" panose="02040503050406030204" pitchFamily="18" charset="0"/>
                      </a:rPr>
                      <m:t> </m:t>
                    </m:r>
                    <m:r>
                      <a:rPr lang="en-US" sz="3000" b="0" i="1" smtClean="0">
                        <a:latin typeface="Cambria Math" panose="02040503050406030204" pitchFamily="18" charset="0"/>
                      </a:rPr>
                      <m:t>𝑚𝑜𝑑</m:t>
                    </m:r>
                    <m:r>
                      <a:rPr lang="en-US" sz="3000" b="0" i="1" smtClean="0">
                        <a:latin typeface="Cambria Math" panose="02040503050406030204" pitchFamily="18" charset="0"/>
                      </a:rPr>
                      <m:t>(</m:t>
                    </m:r>
                    <m:r>
                      <a:rPr lang="en-US" sz="3000" b="0" i="1" smtClean="0">
                        <a:latin typeface="Cambria Math" panose="02040503050406030204" pitchFamily="18" charset="0"/>
                      </a:rPr>
                      <m:t>𝑛</m:t>
                    </m:r>
                    <m:r>
                      <a:rPr lang="en-US" sz="3000" b="0" i="1" smtClean="0">
                        <a:latin typeface="Cambria Math" panose="02040503050406030204" pitchFamily="18" charset="0"/>
                      </a:rPr>
                      <m:t>)</m:t>
                    </m:r>
                  </m:oMath>
                </a14:m>
                <a:r>
                  <a:rPr lang="en-US" sz="3000" dirty="0"/>
                  <a:t> </a:t>
                </a:r>
              </a:p>
              <a:p>
                <a:endParaRPr lang="en-US" dirty="0"/>
              </a:p>
            </p:txBody>
          </p:sp>
        </mc:Choice>
        <mc:Fallback xmlns="">
          <p:sp>
            <p:nvSpPr>
              <p:cNvPr id="3" name="Content Placeholder 2">
                <a:extLst>
                  <a:ext uri="{FF2B5EF4-FFF2-40B4-BE49-F238E27FC236}">
                    <a16:creationId xmlns:a16="http://schemas.microsoft.com/office/drawing/2014/main" id="{867C67FA-26BD-4EF3-B686-9BD867AC0971}"/>
                  </a:ext>
                </a:extLst>
              </p:cNvPr>
              <p:cNvSpPr>
                <a:spLocks noGrp="1" noRot="1" noChangeAspect="1" noMove="1" noResize="1" noEditPoints="1" noAdjustHandles="1" noChangeArrowheads="1" noChangeShapeType="1" noTextEdit="1"/>
              </p:cNvSpPr>
              <p:nvPr>
                <p:ph idx="1"/>
              </p:nvPr>
            </p:nvSpPr>
            <p:spPr>
              <a:blipFill>
                <a:blip r:embed="rId2"/>
                <a:stretch>
                  <a:fillRect t="-1116"/>
                </a:stretch>
              </a:blipFill>
            </p:spPr>
            <p:txBody>
              <a:bodyPr/>
              <a:lstStyle/>
              <a:p>
                <a:r>
                  <a:rPr lang="en-US">
                    <a:noFill/>
                  </a:rPr>
                  <a:t> </a:t>
                </a:r>
              </a:p>
            </p:txBody>
          </p:sp>
        </mc:Fallback>
      </mc:AlternateContent>
    </p:spTree>
    <p:extLst>
      <p:ext uri="{BB962C8B-B14F-4D97-AF65-F5344CB8AC3E}">
        <p14:creationId xmlns:p14="http://schemas.microsoft.com/office/powerpoint/2010/main" val="2768193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18BEB-9624-44DC-B1F4-2C61B0B9A011}"/>
              </a:ext>
            </a:extLst>
          </p:cNvPr>
          <p:cNvSpPr>
            <a:spLocks noGrp="1"/>
          </p:cNvSpPr>
          <p:nvPr>
            <p:ph type="title"/>
          </p:nvPr>
        </p:nvSpPr>
        <p:spPr/>
        <p:txBody>
          <a:bodyPr/>
          <a:lstStyle/>
          <a:p>
            <a:r>
              <a:rPr lang="en-US" dirty="0"/>
              <a:t>decryption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B006187-6A89-4239-B22B-1DB844914934}"/>
                  </a:ext>
                </a:extLst>
              </p:cNvPr>
              <p:cNvSpPr>
                <a:spLocks noGrp="1"/>
              </p:cNvSpPr>
              <p:nvPr>
                <p:ph idx="1"/>
              </p:nvPr>
            </p:nvSpPr>
            <p:spPr/>
            <p:txBody>
              <a:bodyPr>
                <a:normAutofit/>
              </a:bodyPr>
              <a:lstStyle/>
              <a:p>
                <a:r>
                  <a:rPr lang="en-US" dirty="0"/>
                  <a:t>Alice can recover </a:t>
                </a:r>
                <a:r>
                  <a:rPr lang="en-US" b="1" i="1" dirty="0"/>
                  <a:t>m</a:t>
                </a:r>
                <a:r>
                  <a:rPr lang="en-US" dirty="0"/>
                  <a:t> from </a:t>
                </a:r>
                <a:r>
                  <a:rPr lang="en-US" b="1" i="1" dirty="0"/>
                  <a:t>c</a:t>
                </a:r>
                <a:r>
                  <a:rPr lang="en-US" dirty="0"/>
                  <a:t> by using her private key </a:t>
                </a:r>
                <a:r>
                  <a:rPr lang="en-US" b="1" i="1" dirty="0"/>
                  <a:t>d</a:t>
                </a:r>
                <a:r>
                  <a:rPr lang="en-US" dirty="0"/>
                  <a:t> in the following procedure:</a:t>
                </a:r>
              </a:p>
              <a:p>
                <a:pPr lvl="1"/>
                <a14:m>
                  <m:oMath xmlns:m="http://schemas.openxmlformats.org/officeDocument/2006/math">
                    <m:r>
                      <a:rPr lang="en-US" sz="2800" b="0" i="1" smtClean="0">
                        <a:latin typeface="Cambria Math" panose="02040503050406030204" pitchFamily="18" charset="0"/>
                      </a:rPr>
                      <m:t>𝑚</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𝑐</m:t>
                        </m:r>
                      </m:e>
                      <m:sup>
                        <m:r>
                          <a:rPr lang="en-US" sz="2800" b="0" i="1" smtClean="0">
                            <a:latin typeface="Cambria Math" panose="02040503050406030204" pitchFamily="18" charset="0"/>
                          </a:rPr>
                          <m:t>𝑑</m:t>
                        </m:r>
                      </m:sup>
                    </m:sSup>
                    <m:r>
                      <a:rPr lang="en-US" sz="2800" b="0" i="1" smtClean="0">
                        <a:latin typeface="Cambria Math" panose="02040503050406030204" pitchFamily="18" charset="0"/>
                      </a:rPr>
                      <m:t> </m:t>
                    </m:r>
                    <m:r>
                      <a:rPr lang="en-US" sz="2800" b="0" i="1" smtClean="0">
                        <a:latin typeface="Cambria Math" panose="02040503050406030204" pitchFamily="18" charset="0"/>
                      </a:rPr>
                      <m:t>𝑚𝑜𝑑</m:t>
                    </m:r>
                    <m:r>
                      <a:rPr lang="en-US" sz="2800" b="0" i="1" smtClean="0">
                        <a:latin typeface="Cambria Math" panose="02040503050406030204" pitchFamily="18" charset="0"/>
                      </a:rPr>
                      <m:t> </m:t>
                    </m:r>
                    <m:r>
                      <a:rPr lang="en-US" sz="2800" b="0" i="1" smtClean="0">
                        <a:latin typeface="Cambria Math" panose="02040503050406030204" pitchFamily="18" charset="0"/>
                      </a:rPr>
                      <m:t>𝑛</m:t>
                    </m:r>
                  </m:oMath>
                </a14:m>
                <a:endParaRPr lang="en-US" dirty="0"/>
              </a:p>
              <a:p>
                <a:r>
                  <a:rPr lang="en-US" dirty="0"/>
                  <a:t>Given </a:t>
                </a:r>
                <a:r>
                  <a:rPr lang="en-US" b="1" i="1" dirty="0"/>
                  <a:t>m</a:t>
                </a:r>
                <a:r>
                  <a:rPr lang="en-US" dirty="0"/>
                  <a:t>, she can recover the original distinct prime numbers, applying the Chinese remainder theorem to these two congruences yields</a:t>
                </a:r>
              </a:p>
              <a:p>
                <a:endParaRPr lang="en-US" dirty="0"/>
              </a:p>
            </p:txBody>
          </p:sp>
        </mc:Choice>
        <mc:Fallback xmlns="">
          <p:sp>
            <p:nvSpPr>
              <p:cNvPr id="3" name="Content Placeholder 2">
                <a:extLst>
                  <a:ext uri="{FF2B5EF4-FFF2-40B4-BE49-F238E27FC236}">
                    <a16:creationId xmlns:a16="http://schemas.microsoft.com/office/drawing/2014/main" id="{FB006187-6A89-4239-B22B-1DB844914934}"/>
                  </a:ext>
                </a:extLst>
              </p:cNvPr>
              <p:cNvSpPr>
                <a:spLocks noGrp="1" noRot="1" noChangeAspect="1" noMove="1" noResize="1" noEditPoints="1" noAdjustHandles="1" noChangeArrowheads="1" noChangeShapeType="1" noTextEdit="1"/>
              </p:cNvSpPr>
              <p:nvPr>
                <p:ph idx="1"/>
              </p:nvPr>
            </p:nvSpPr>
            <p:spPr>
              <a:blipFill>
                <a:blip r:embed="rId2"/>
                <a:stretch>
                  <a:fillRect t="-1116" r="-1185"/>
                </a:stretch>
              </a:blipFill>
            </p:spPr>
            <p:txBody>
              <a:bodyPr/>
              <a:lstStyle/>
              <a:p>
                <a:r>
                  <a:rPr lang="en-US">
                    <a:noFill/>
                  </a:rPr>
                  <a:t> </a:t>
                </a:r>
              </a:p>
            </p:txBody>
          </p:sp>
        </mc:Fallback>
      </mc:AlternateContent>
    </p:spTree>
    <p:extLst>
      <p:ext uri="{BB962C8B-B14F-4D97-AF65-F5344CB8AC3E}">
        <p14:creationId xmlns:p14="http://schemas.microsoft.com/office/powerpoint/2010/main" val="304318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A71541-ECC0-4F88-8EE5-77E361BECB8D}"/>
              </a:ext>
            </a:extLst>
          </p:cNvPr>
          <p:cNvSpPr>
            <a:spLocks noGrp="1"/>
          </p:cNvSpPr>
          <p:nvPr>
            <p:ph type="title"/>
          </p:nvPr>
        </p:nvSpPr>
        <p:spPr/>
        <p:txBody>
          <a:bodyPr/>
          <a:lstStyle/>
          <a:p>
            <a:r>
              <a:rPr lang="en-US" dirty="0"/>
              <a:t>A working example</a:t>
            </a:r>
          </a:p>
        </p:txBody>
      </p:sp>
      <p:sp>
        <p:nvSpPr>
          <p:cNvPr id="5" name="Text Placeholder 4">
            <a:extLst>
              <a:ext uri="{FF2B5EF4-FFF2-40B4-BE49-F238E27FC236}">
                <a16:creationId xmlns:a16="http://schemas.microsoft.com/office/drawing/2014/main" id="{254DC758-5A58-4550-8636-8A3AE3E5603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4348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C A F</a:t>
            </a:r>
          </a:p>
          <a:p>
            <a:pPr lvl="1"/>
            <a:endParaRPr lang="en-US" dirty="0">
              <a:latin typeface="Consolas" panose="020B0609020204030204" pitchFamily="49" charset="0"/>
            </a:endParaRPr>
          </a:p>
          <a:p>
            <a:r>
              <a:rPr lang="en-US" dirty="0"/>
              <a:t>Cypher Text:</a:t>
            </a:r>
          </a:p>
          <a:p>
            <a:pPr lvl="1"/>
            <a:endParaRPr lang="en-US" dirty="0"/>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2749429764"/>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F E D C E G A</a:t>
            </a:r>
          </a:p>
        </p:txBody>
      </p:sp>
    </p:spTree>
    <p:extLst>
      <p:ext uri="{BB962C8B-B14F-4D97-AF65-F5344CB8AC3E}">
        <p14:creationId xmlns:p14="http://schemas.microsoft.com/office/powerpoint/2010/main" val="8344550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A1427-A51F-4EDC-AAA0-A3C083B24A9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12A33ACC-92F1-4496-B41A-704E86956BD4}"/>
              </a:ext>
            </a:extLst>
          </p:cNvPr>
          <p:cNvSpPr>
            <a:spLocks noGrp="1"/>
          </p:cNvSpPr>
          <p:nvPr>
            <p:ph idx="1"/>
          </p:nvPr>
        </p:nvSpPr>
        <p:spPr>
          <a:xfrm>
            <a:off x="457200" y="1752600"/>
            <a:ext cx="8229600" cy="4373563"/>
          </a:xfrm>
        </p:spPr>
        <p:txBody>
          <a:bodyPr>
            <a:normAutofit/>
          </a:bodyPr>
          <a:lstStyle/>
          <a:p>
            <a:r>
              <a:rPr lang="en-US" sz="3200" dirty="0"/>
              <a:t>Choose two random prime numbers</a:t>
            </a:r>
            <a:endParaRPr lang="en-US" sz="3200" b="1" i="1" dirty="0"/>
          </a:p>
          <a:p>
            <a:pPr lvl="1"/>
            <a:r>
              <a:rPr lang="en-US" sz="3200" b="1" i="1" dirty="0"/>
              <a:t>p</a:t>
            </a:r>
            <a:r>
              <a:rPr lang="en-US" sz="3200" dirty="0"/>
              <a:t> = 61</a:t>
            </a:r>
          </a:p>
          <a:p>
            <a:pPr lvl="1"/>
            <a:r>
              <a:rPr lang="en-US" sz="3200" b="1" i="1" dirty="0"/>
              <a:t>q</a:t>
            </a:r>
            <a:r>
              <a:rPr lang="en-US" sz="3200" dirty="0"/>
              <a:t> = 53</a:t>
            </a:r>
          </a:p>
          <a:p>
            <a:r>
              <a:rPr lang="en-US" sz="3200" dirty="0"/>
              <a:t>Compute </a:t>
            </a:r>
            <a:r>
              <a:rPr lang="en-US" sz="3200" b="1" i="1" dirty="0"/>
              <a:t>n</a:t>
            </a:r>
            <a:endParaRPr lang="en-US" sz="3200" dirty="0"/>
          </a:p>
          <a:p>
            <a:pPr lvl="1"/>
            <a:r>
              <a:rPr lang="en-US" sz="3200" b="1" i="1" dirty="0"/>
              <a:t>n</a:t>
            </a:r>
            <a:r>
              <a:rPr lang="en-US" sz="3200" dirty="0"/>
              <a:t> =?</a:t>
            </a:r>
            <a:endParaRPr lang="en-US" sz="3200" b="1" i="1" dirty="0"/>
          </a:p>
        </p:txBody>
      </p:sp>
    </p:spTree>
    <p:extLst>
      <p:ext uri="{BB962C8B-B14F-4D97-AF65-F5344CB8AC3E}">
        <p14:creationId xmlns:p14="http://schemas.microsoft.com/office/powerpoint/2010/main" val="716983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A1427-A51F-4EDC-AAA0-A3C083B24A9C}"/>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12A33ACC-92F1-4496-B41A-704E86956BD4}"/>
              </a:ext>
            </a:extLst>
          </p:cNvPr>
          <p:cNvSpPr>
            <a:spLocks noGrp="1"/>
          </p:cNvSpPr>
          <p:nvPr>
            <p:ph idx="1"/>
          </p:nvPr>
        </p:nvSpPr>
        <p:spPr>
          <a:xfrm>
            <a:off x="457200" y="1752600"/>
            <a:ext cx="8229600" cy="4373563"/>
          </a:xfrm>
        </p:spPr>
        <p:txBody>
          <a:bodyPr>
            <a:normAutofit/>
          </a:bodyPr>
          <a:lstStyle/>
          <a:p>
            <a:r>
              <a:rPr lang="en-US" sz="3200" dirty="0"/>
              <a:t>Choose two random prime numbers</a:t>
            </a:r>
            <a:endParaRPr lang="en-US" sz="3200" b="1" i="1" dirty="0"/>
          </a:p>
          <a:p>
            <a:pPr lvl="1"/>
            <a:r>
              <a:rPr lang="en-US" sz="3200" b="1" i="1" dirty="0"/>
              <a:t>p</a:t>
            </a:r>
            <a:r>
              <a:rPr lang="en-US" sz="3200" dirty="0"/>
              <a:t> = 61</a:t>
            </a:r>
          </a:p>
          <a:p>
            <a:pPr lvl="1"/>
            <a:r>
              <a:rPr lang="en-US" sz="3200" b="1" i="1" dirty="0"/>
              <a:t>q</a:t>
            </a:r>
            <a:r>
              <a:rPr lang="en-US" sz="3200" dirty="0"/>
              <a:t> = 53</a:t>
            </a:r>
          </a:p>
          <a:p>
            <a:r>
              <a:rPr lang="en-US" sz="3200" dirty="0"/>
              <a:t>Compute </a:t>
            </a:r>
            <a:r>
              <a:rPr lang="en-US" sz="3200" b="1" i="1" dirty="0"/>
              <a:t>n</a:t>
            </a:r>
            <a:endParaRPr lang="en-US" sz="3200" dirty="0"/>
          </a:p>
          <a:p>
            <a:pPr lvl="1"/>
            <a:r>
              <a:rPr lang="en-US" sz="3200" b="1" i="1" dirty="0"/>
              <a:t>n</a:t>
            </a:r>
            <a:r>
              <a:rPr lang="en-US" sz="3200" dirty="0"/>
              <a:t> = (61 * 53) = 3233</a:t>
            </a:r>
            <a:endParaRPr lang="en-US" sz="3200" b="1" i="1" dirty="0"/>
          </a:p>
        </p:txBody>
      </p:sp>
    </p:spTree>
    <p:extLst>
      <p:ext uri="{BB962C8B-B14F-4D97-AF65-F5344CB8AC3E}">
        <p14:creationId xmlns:p14="http://schemas.microsoft.com/office/powerpoint/2010/main" val="3549724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AE24-9591-4AF9-A201-60420AB0D62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F8AB42-92DB-40F4-9823-5F3FDABB763A}"/>
              </a:ext>
            </a:extLst>
          </p:cNvPr>
          <p:cNvSpPr>
            <a:spLocks noGrp="1"/>
          </p:cNvSpPr>
          <p:nvPr>
            <p:ph idx="1"/>
          </p:nvPr>
        </p:nvSpPr>
        <p:spPr/>
        <p:txBody>
          <a:bodyPr/>
          <a:lstStyle/>
          <a:p>
            <a:r>
              <a:rPr lang="en-US" dirty="0"/>
              <a:t>p = 61, q = 53, n = 3233</a:t>
            </a:r>
          </a:p>
          <a:p>
            <a:endParaRPr lang="en-US" dirty="0"/>
          </a:p>
          <a:p>
            <a:r>
              <a:rPr lang="en-US" dirty="0"/>
              <a:t>Compute the totient</a:t>
            </a:r>
          </a:p>
          <a:p>
            <a:pPr lvl="1"/>
            <a:r>
              <a:rPr lang="en-US" sz="2800" b="1" i="1" dirty="0"/>
              <a:t>T </a:t>
            </a:r>
            <a:r>
              <a:rPr lang="en-US" sz="2800" dirty="0"/>
              <a:t>= (</a:t>
            </a:r>
            <a:r>
              <a:rPr lang="en-US" sz="2800" b="1" i="1" dirty="0"/>
              <a:t>p</a:t>
            </a:r>
            <a:r>
              <a:rPr lang="en-US" sz="2800" dirty="0"/>
              <a:t>-1)(</a:t>
            </a:r>
            <a:r>
              <a:rPr lang="en-US" sz="2800" b="1" i="1" dirty="0"/>
              <a:t>q</a:t>
            </a:r>
            <a:r>
              <a:rPr lang="en-US" sz="2800" dirty="0"/>
              <a:t>-1) = ?</a:t>
            </a:r>
          </a:p>
          <a:p>
            <a:endParaRPr lang="en-US" b="1" i="1" dirty="0"/>
          </a:p>
        </p:txBody>
      </p:sp>
    </p:spTree>
    <p:extLst>
      <p:ext uri="{BB962C8B-B14F-4D97-AF65-F5344CB8AC3E}">
        <p14:creationId xmlns:p14="http://schemas.microsoft.com/office/powerpoint/2010/main" val="17452197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AE24-9591-4AF9-A201-60420AB0D62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F8AB42-92DB-40F4-9823-5F3FDABB763A}"/>
              </a:ext>
            </a:extLst>
          </p:cNvPr>
          <p:cNvSpPr>
            <a:spLocks noGrp="1"/>
          </p:cNvSpPr>
          <p:nvPr>
            <p:ph idx="1"/>
          </p:nvPr>
        </p:nvSpPr>
        <p:spPr/>
        <p:txBody>
          <a:bodyPr/>
          <a:lstStyle/>
          <a:p>
            <a:r>
              <a:rPr lang="en-US" dirty="0"/>
              <a:t>p = 61, q = 53, n = 3233</a:t>
            </a:r>
          </a:p>
          <a:p>
            <a:endParaRPr lang="en-US" dirty="0"/>
          </a:p>
          <a:p>
            <a:r>
              <a:rPr lang="en-US" dirty="0"/>
              <a:t>Compute the totient</a:t>
            </a:r>
          </a:p>
          <a:p>
            <a:pPr lvl="1"/>
            <a:r>
              <a:rPr lang="en-US" sz="2800" b="1" i="1" dirty="0"/>
              <a:t>T </a:t>
            </a:r>
            <a:r>
              <a:rPr lang="en-US" sz="2800" dirty="0"/>
              <a:t>= (</a:t>
            </a:r>
            <a:r>
              <a:rPr lang="en-US" sz="2800" b="1" i="1" dirty="0"/>
              <a:t>p</a:t>
            </a:r>
            <a:r>
              <a:rPr lang="en-US" sz="2800" dirty="0"/>
              <a:t>-1)(</a:t>
            </a:r>
            <a:r>
              <a:rPr lang="en-US" sz="2800" b="1" i="1" dirty="0"/>
              <a:t>q</a:t>
            </a:r>
            <a:r>
              <a:rPr lang="en-US" sz="2800" dirty="0"/>
              <a:t>-1) = 3120</a:t>
            </a:r>
          </a:p>
          <a:p>
            <a:endParaRPr lang="en-US" b="1" i="1" dirty="0"/>
          </a:p>
          <a:p>
            <a:r>
              <a:rPr lang="en-US" dirty="0"/>
              <a:t>Choose </a:t>
            </a:r>
            <a:r>
              <a:rPr lang="en-US" b="1" i="1" dirty="0"/>
              <a:t>e</a:t>
            </a:r>
            <a:r>
              <a:rPr lang="en-US" dirty="0"/>
              <a:t> &gt; 1 and coprime to 3120</a:t>
            </a:r>
          </a:p>
          <a:p>
            <a:pPr lvl="1"/>
            <a:r>
              <a:rPr lang="en-US" b="1" i="1" dirty="0"/>
              <a:t>e</a:t>
            </a:r>
            <a:r>
              <a:rPr lang="en-US" dirty="0"/>
              <a:t> = 17</a:t>
            </a:r>
            <a:endParaRPr lang="en-US" b="1" i="1" dirty="0"/>
          </a:p>
        </p:txBody>
      </p:sp>
    </p:spTree>
    <p:extLst>
      <p:ext uri="{BB962C8B-B14F-4D97-AF65-F5344CB8AC3E}">
        <p14:creationId xmlns:p14="http://schemas.microsoft.com/office/powerpoint/2010/main" val="41770083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AE24-9591-4AF9-A201-60420AB0D626}"/>
              </a:ext>
            </a:extLst>
          </p:cNvPr>
          <p:cNvSpPr>
            <a:spLocks noGrp="1"/>
          </p:cNvSpPr>
          <p:nvPr>
            <p:ph type="title"/>
          </p:nvPr>
        </p:nvSpPr>
        <p:spPr/>
        <p:txBody>
          <a:bodyPr/>
          <a:lstStyle/>
          <a:p>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FF8AB42-92DB-40F4-9823-5F3FDABB763A}"/>
                  </a:ext>
                </a:extLst>
              </p:cNvPr>
              <p:cNvSpPr>
                <a:spLocks noGrp="1"/>
              </p:cNvSpPr>
              <p:nvPr>
                <p:ph idx="1"/>
              </p:nvPr>
            </p:nvSpPr>
            <p:spPr/>
            <p:txBody>
              <a:bodyPr/>
              <a:lstStyle/>
              <a:p>
                <a:r>
                  <a:rPr lang="en-US" dirty="0"/>
                  <a:t>p = 61, q = 53, n = 3233, T(n) = 3120, e = 17</a:t>
                </a:r>
              </a:p>
              <a:p>
                <a:endParaRPr lang="en-US" dirty="0"/>
              </a:p>
              <a:p>
                <a:r>
                  <a:rPr lang="en-US" dirty="0"/>
                  <a:t>Choose </a:t>
                </a:r>
                <a:r>
                  <a:rPr lang="en-US" b="1" i="1" dirty="0"/>
                  <a:t>d</a:t>
                </a:r>
                <a:r>
                  <a:rPr lang="en-US" dirty="0"/>
                  <a:t> to satisfy </a:t>
                </a:r>
                <a14:m>
                  <m:oMath xmlns:m="http://schemas.openxmlformats.org/officeDocument/2006/math">
                    <m:r>
                      <a:rPr lang="en-US" b="0" i="1" smtClean="0">
                        <a:latin typeface="Cambria Math" panose="02040503050406030204" pitchFamily="18" charset="0"/>
                      </a:rPr>
                      <m:t>𝑑𝑒</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oMath>
                </a14:m>
                <a:endParaRPr lang="en-US" dirty="0"/>
              </a:p>
              <a:p>
                <a:pPr lvl="1"/>
                <a:r>
                  <a:rPr lang="en-US" b="1" i="1" dirty="0"/>
                  <a:t>d</a:t>
                </a:r>
                <a:r>
                  <a:rPr lang="en-US" dirty="0"/>
                  <a:t> =?</a:t>
                </a:r>
              </a:p>
            </p:txBody>
          </p:sp>
        </mc:Choice>
        <mc:Fallback xmlns="">
          <p:sp>
            <p:nvSpPr>
              <p:cNvPr id="3" name="Content Placeholder 2">
                <a:extLst>
                  <a:ext uri="{FF2B5EF4-FFF2-40B4-BE49-F238E27FC236}">
                    <a16:creationId xmlns:a16="http://schemas.microsoft.com/office/drawing/2014/main" id="{AFF8AB42-92DB-40F4-9823-5F3FDABB763A}"/>
                  </a:ext>
                </a:extLst>
              </p:cNvPr>
              <p:cNvSpPr>
                <a:spLocks noGrp="1" noRot="1" noChangeAspect="1" noMove="1" noResize="1" noEditPoints="1" noAdjustHandles="1" noChangeArrowheads="1" noChangeShapeType="1" noTextEdit="1"/>
              </p:cNvSpPr>
              <p:nvPr>
                <p:ph idx="1"/>
              </p:nvPr>
            </p:nvSpPr>
            <p:spPr>
              <a:blipFill>
                <a:blip r:embed="rId3"/>
                <a:stretch>
                  <a:fillRect t="-1116"/>
                </a:stretch>
              </a:blipFill>
            </p:spPr>
            <p:txBody>
              <a:bodyPr/>
              <a:lstStyle/>
              <a:p>
                <a:r>
                  <a:rPr lang="en-US">
                    <a:noFill/>
                  </a:rPr>
                  <a:t> </a:t>
                </a:r>
              </a:p>
            </p:txBody>
          </p:sp>
        </mc:Fallback>
      </mc:AlternateContent>
    </p:spTree>
    <p:extLst>
      <p:ext uri="{BB962C8B-B14F-4D97-AF65-F5344CB8AC3E}">
        <p14:creationId xmlns:p14="http://schemas.microsoft.com/office/powerpoint/2010/main" val="32245618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CAE24-9591-4AF9-A201-60420AB0D626}"/>
              </a:ext>
            </a:extLst>
          </p:cNvPr>
          <p:cNvSpPr>
            <a:spLocks noGrp="1"/>
          </p:cNvSpPr>
          <p:nvPr>
            <p:ph type="title"/>
          </p:nvPr>
        </p:nvSpPr>
        <p:spPr/>
        <p:txBody>
          <a:bodyPr/>
          <a:lstStyle/>
          <a:p>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FF8AB42-92DB-40F4-9823-5F3FDABB763A}"/>
                  </a:ext>
                </a:extLst>
              </p:cNvPr>
              <p:cNvSpPr>
                <a:spLocks noGrp="1"/>
              </p:cNvSpPr>
              <p:nvPr>
                <p:ph idx="1"/>
              </p:nvPr>
            </p:nvSpPr>
            <p:spPr/>
            <p:txBody>
              <a:bodyPr/>
              <a:lstStyle/>
              <a:p>
                <a:r>
                  <a:rPr lang="en-US" dirty="0"/>
                  <a:t>p = 61, q = 53, n = 3233, T(n) = 3120, e = 17</a:t>
                </a:r>
              </a:p>
              <a:p>
                <a:endParaRPr lang="en-US" dirty="0"/>
              </a:p>
              <a:p>
                <a:r>
                  <a:rPr lang="en-US" dirty="0"/>
                  <a:t>Choose </a:t>
                </a:r>
                <a:r>
                  <a:rPr lang="en-US" b="1" i="1" dirty="0"/>
                  <a:t>d</a:t>
                </a:r>
                <a:r>
                  <a:rPr lang="en-US" dirty="0"/>
                  <a:t> to satisfy </a:t>
                </a:r>
                <a14:m>
                  <m:oMath xmlns:m="http://schemas.openxmlformats.org/officeDocument/2006/math">
                    <m:r>
                      <a:rPr lang="en-US" b="0" i="1" smtClean="0">
                        <a:latin typeface="Cambria Math" panose="02040503050406030204" pitchFamily="18" charset="0"/>
                      </a:rPr>
                      <m:t>𝑑𝑒</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m:t>
                    </m:r>
                    <m:r>
                      <a:rPr lang="en-US" b="0" i="1" smtClean="0">
                        <a:latin typeface="Cambria Math" panose="02040503050406030204" pitchFamily="18" charset="0"/>
                      </a:rPr>
                      <m:t>𝑇</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oMath>
                </a14:m>
                <a:endParaRPr lang="en-US" dirty="0"/>
              </a:p>
              <a:p>
                <a:pPr lvl="1"/>
                <a:r>
                  <a:rPr lang="en-US" b="1" i="1" dirty="0"/>
                  <a:t>d</a:t>
                </a:r>
                <a:r>
                  <a:rPr lang="en-US" dirty="0"/>
                  <a:t> = 2753</a:t>
                </a:r>
              </a:p>
              <a:p>
                <a:pPr lvl="1"/>
                <a:endParaRPr lang="en-US" dirty="0"/>
              </a:p>
            </p:txBody>
          </p:sp>
        </mc:Choice>
        <mc:Fallback xmlns="">
          <p:sp>
            <p:nvSpPr>
              <p:cNvPr id="3" name="Content Placeholder 2">
                <a:extLst>
                  <a:ext uri="{FF2B5EF4-FFF2-40B4-BE49-F238E27FC236}">
                    <a16:creationId xmlns:a16="http://schemas.microsoft.com/office/drawing/2014/main" id="{AFF8AB42-92DB-40F4-9823-5F3FDABB763A}"/>
                  </a:ext>
                </a:extLst>
              </p:cNvPr>
              <p:cNvSpPr>
                <a:spLocks noGrp="1" noRot="1" noChangeAspect="1" noMove="1" noResize="1" noEditPoints="1" noAdjustHandles="1" noChangeArrowheads="1" noChangeShapeType="1" noTextEdit="1"/>
              </p:cNvSpPr>
              <p:nvPr>
                <p:ph idx="1"/>
              </p:nvPr>
            </p:nvSpPr>
            <p:spPr>
              <a:blipFill>
                <a:blip r:embed="rId2"/>
                <a:stretch>
                  <a:fillRect t="-1116"/>
                </a:stretch>
              </a:blipFill>
            </p:spPr>
            <p:txBody>
              <a:bodyPr/>
              <a:lstStyle/>
              <a:p>
                <a:r>
                  <a:rPr lang="en-US">
                    <a:noFill/>
                  </a:rPr>
                  <a:t> </a:t>
                </a:r>
              </a:p>
            </p:txBody>
          </p:sp>
        </mc:Fallback>
      </mc:AlternateContent>
    </p:spTree>
    <p:extLst>
      <p:ext uri="{BB962C8B-B14F-4D97-AF65-F5344CB8AC3E}">
        <p14:creationId xmlns:p14="http://schemas.microsoft.com/office/powerpoint/2010/main" val="7732020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19DCF-D84D-41BE-AF8D-70F4F72374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DC41CC-DECD-4E09-B97C-E18616087B45}"/>
              </a:ext>
            </a:extLst>
          </p:cNvPr>
          <p:cNvSpPr>
            <a:spLocks noGrp="1"/>
          </p:cNvSpPr>
          <p:nvPr>
            <p:ph idx="1"/>
          </p:nvPr>
        </p:nvSpPr>
        <p:spPr/>
        <p:txBody>
          <a:bodyPr>
            <a:normAutofit/>
          </a:bodyPr>
          <a:lstStyle/>
          <a:p>
            <a:r>
              <a:rPr lang="en-US" sz="2800" dirty="0"/>
              <a:t>Public key:</a:t>
            </a:r>
          </a:p>
          <a:p>
            <a:pPr lvl="1"/>
            <a:r>
              <a:rPr lang="en-US" sz="2400" b="1" i="1" dirty="0"/>
              <a:t>n</a:t>
            </a:r>
            <a:r>
              <a:rPr lang="en-US" sz="2400" dirty="0"/>
              <a:t> = 3233, </a:t>
            </a:r>
            <a:r>
              <a:rPr lang="en-US" sz="2400" b="1" i="1" dirty="0"/>
              <a:t>e</a:t>
            </a:r>
            <a:r>
              <a:rPr lang="en-US" sz="2400" dirty="0"/>
              <a:t> = 17</a:t>
            </a:r>
          </a:p>
          <a:p>
            <a:pPr lvl="1"/>
            <a:endParaRPr lang="en-US" sz="2400" dirty="0"/>
          </a:p>
          <a:p>
            <a:r>
              <a:rPr lang="en-US" sz="2800" dirty="0"/>
              <a:t>Private key:</a:t>
            </a:r>
          </a:p>
          <a:p>
            <a:pPr lvl="1"/>
            <a:r>
              <a:rPr lang="en-US" sz="2400" b="1" i="1" dirty="0"/>
              <a:t>n</a:t>
            </a:r>
            <a:r>
              <a:rPr lang="en-US" sz="2400" dirty="0"/>
              <a:t> = 3233, </a:t>
            </a:r>
            <a:r>
              <a:rPr lang="en-US" sz="2400" b="1" i="1" dirty="0"/>
              <a:t>d</a:t>
            </a:r>
            <a:r>
              <a:rPr lang="en-US" sz="2400" dirty="0"/>
              <a:t> = 2753</a:t>
            </a:r>
          </a:p>
        </p:txBody>
      </p:sp>
    </p:spTree>
    <p:extLst>
      <p:ext uri="{BB962C8B-B14F-4D97-AF65-F5344CB8AC3E}">
        <p14:creationId xmlns:p14="http://schemas.microsoft.com/office/powerpoint/2010/main" val="30312941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46EE3-68ED-4CF8-B222-AA897B71E74D}"/>
              </a:ext>
            </a:extLst>
          </p:cNvPr>
          <p:cNvSpPr>
            <a:spLocks noGrp="1"/>
          </p:cNvSpPr>
          <p:nvPr>
            <p:ph type="title"/>
          </p:nvPr>
        </p:nvSpPr>
        <p:spPr/>
        <p:txBody>
          <a:bodyPr/>
          <a:lstStyle/>
          <a:p>
            <a:r>
              <a:rPr lang="en-US" dirty="0"/>
              <a:t>Decrypt the following</a:t>
            </a:r>
          </a:p>
        </p:txBody>
      </p:sp>
      <p:sp>
        <p:nvSpPr>
          <p:cNvPr id="3" name="Content Placeholder 2">
            <a:extLst>
              <a:ext uri="{FF2B5EF4-FFF2-40B4-BE49-F238E27FC236}">
                <a16:creationId xmlns:a16="http://schemas.microsoft.com/office/drawing/2014/main" id="{6256EAA7-BA64-41B9-A116-A05FDAD4FC70}"/>
              </a:ext>
            </a:extLst>
          </p:cNvPr>
          <p:cNvSpPr>
            <a:spLocks noGrp="1"/>
          </p:cNvSpPr>
          <p:nvPr>
            <p:ph idx="1"/>
          </p:nvPr>
        </p:nvSpPr>
        <p:spPr/>
        <p:txBody>
          <a:bodyPr>
            <a:normAutofit/>
          </a:bodyPr>
          <a:lstStyle/>
          <a:p>
            <a:endParaRPr lang="en-US" sz="3200" dirty="0"/>
          </a:p>
          <a:p>
            <a:r>
              <a:rPr lang="en-US" sz="3200" dirty="0"/>
              <a:t>2557 </a:t>
            </a:r>
          </a:p>
          <a:p>
            <a:endParaRPr lang="en-US" sz="3200" dirty="0"/>
          </a:p>
          <a:p>
            <a:r>
              <a:rPr lang="en-US" sz="3200" dirty="0"/>
              <a:t>What happens when you try to encrypt/decrypt 8192?</a:t>
            </a:r>
          </a:p>
          <a:p>
            <a:endParaRPr lang="en-US" sz="3200" dirty="0"/>
          </a:p>
        </p:txBody>
      </p:sp>
    </p:spTree>
    <p:extLst>
      <p:ext uri="{BB962C8B-B14F-4D97-AF65-F5344CB8AC3E}">
        <p14:creationId xmlns:p14="http://schemas.microsoft.com/office/powerpoint/2010/main" val="21720816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08CE4-7591-42D3-AC57-067AF9102ABA}"/>
              </a:ext>
            </a:extLst>
          </p:cNvPr>
          <p:cNvSpPr>
            <a:spLocks noGrp="1"/>
          </p:cNvSpPr>
          <p:nvPr>
            <p:ph type="title"/>
          </p:nvPr>
        </p:nvSpPr>
        <p:spPr/>
        <p:txBody>
          <a:bodyPr/>
          <a:lstStyle/>
          <a:p>
            <a:r>
              <a:rPr lang="en-US" dirty="0"/>
              <a:t>Now then…</a:t>
            </a:r>
          </a:p>
        </p:txBody>
      </p:sp>
      <p:sp>
        <p:nvSpPr>
          <p:cNvPr id="3" name="Content Placeholder 2">
            <a:extLst>
              <a:ext uri="{FF2B5EF4-FFF2-40B4-BE49-F238E27FC236}">
                <a16:creationId xmlns:a16="http://schemas.microsoft.com/office/drawing/2014/main" id="{C6027A90-065A-484A-A310-38A36D0D0F9B}"/>
              </a:ext>
            </a:extLst>
          </p:cNvPr>
          <p:cNvSpPr>
            <a:spLocks noGrp="1"/>
          </p:cNvSpPr>
          <p:nvPr>
            <p:ph idx="1"/>
          </p:nvPr>
        </p:nvSpPr>
        <p:spPr/>
        <p:txBody>
          <a:bodyPr>
            <a:normAutofit/>
          </a:bodyPr>
          <a:lstStyle/>
          <a:p>
            <a:r>
              <a:rPr lang="en-US" dirty="0"/>
              <a:t>RSA relies on not being able to factor </a:t>
            </a:r>
            <a:r>
              <a:rPr lang="en-US" b="1" i="1" dirty="0"/>
              <a:t>n</a:t>
            </a:r>
            <a:r>
              <a:rPr lang="en-US" dirty="0"/>
              <a:t> into prime factors.</a:t>
            </a:r>
          </a:p>
          <a:p>
            <a:pPr lvl="1"/>
            <a:r>
              <a:rPr lang="en-US" dirty="0"/>
              <a:t>(3233) is easy for a computer</a:t>
            </a:r>
          </a:p>
          <a:p>
            <a:r>
              <a:rPr lang="en-US" dirty="0"/>
              <a:t>RSA keys are typically 1024, 2048, or 4096 bits in length, so we use two primes of approximately half that length each</a:t>
            </a:r>
          </a:p>
          <a:p>
            <a:pPr lvl="1"/>
            <a:r>
              <a:rPr lang="en-US" dirty="0"/>
              <a:t>Most modern uses are typically 2048 or 4096 as factoring 1024-bit semiprimes is difficult but feasible</a:t>
            </a:r>
          </a:p>
          <a:p>
            <a:r>
              <a:rPr lang="en-US" dirty="0"/>
              <a:t>RSA gets its strength from the difficulty in figuring out which prime numbers were used.</a:t>
            </a:r>
          </a:p>
          <a:p>
            <a:pPr lvl="1"/>
            <a:r>
              <a:rPr lang="en-US" dirty="0"/>
              <a:t>So don’t just use a list of “large prime numbers”</a:t>
            </a:r>
          </a:p>
        </p:txBody>
      </p:sp>
    </p:spTree>
    <p:extLst>
      <p:ext uri="{BB962C8B-B14F-4D97-AF65-F5344CB8AC3E}">
        <p14:creationId xmlns:p14="http://schemas.microsoft.com/office/powerpoint/2010/main" val="4773628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81AF-2806-42DE-B34D-811AC061C92C}"/>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15042A6A-18B3-400A-B29B-303C01958097}"/>
              </a:ext>
            </a:extLst>
          </p:cNvPr>
          <p:cNvSpPr>
            <a:spLocks noGrp="1"/>
          </p:cNvSpPr>
          <p:nvPr>
            <p:ph idx="1"/>
          </p:nvPr>
        </p:nvSpPr>
        <p:spPr/>
        <p:txBody>
          <a:bodyPr/>
          <a:lstStyle/>
          <a:p>
            <a:r>
              <a:rPr lang="en-US" dirty="0"/>
              <a:t>How do we get large prime numbers without using a list?</a:t>
            </a:r>
          </a:p>
          <a:p>
            <a:endParaRPr lang="en-US" dirty="0"/>
          </a:p>
          <a:p>
            <a:r>
              <a:rPr lang="en-US" dirty="0"/>
              <a:t>…</a:t>
            </a:r>
          </a:p>
        </p:txBody>
      </p:sp>
    </p:spTree>
    <p:extLst>
      <p:ext uri="{BB962C8B-B14F-4D97-AF65-F5344CB8AC3E}">
        <p14:creationId xmlns:p14="http://schemas.microsoft.com/office/powerpoint/2010/main" val="2301459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highlight>
                  <a:srgbClr val="FFFF00"/>
                </a:highlight>
                <a:latin typeface="Consolas" panose="020B0609020204030204" pitchFamily="49" charset="0"/>
              </a:rPr>
              <a:t>D E C A F</a:t>
            </a:r>
          </a:p>
          <a:p>
            <a:pPr lvl="1"/>
            <a:endParaRPr lang="en-US" dirty="0">
              <a:latin typeface="Consolas" panose="020B0609020204030204" pitchFamily="49" charset="0"/>
            </a:endParaRPr>
          </a:p>
          <a:p>
            <a:r>
              <a:rPr lang="en-US" dirty="0"/>
              <a:t>Cypher Text:</a:t>
            </a:r>
          </a:p>
          <a:p>
            <a:pPr lvl="1"/>
            <a:endParaRPr lang="en-US" dirty="0"/>
          </a:p>
        </p:txBody>
      </p:sp>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highlight>
                  <a:srgbClr val="00FF00"/>
                </a:highlight>
                <a:latin typeface="Consolas" panose="020B0609020204030204" pitchFamily="49" charset="0"/>
              </a:rPr>
              <a:t>A G F E D C E G A</a:t>
            </a:r>
          </a:p>
        </p:txBody>
      </p:sp>
      <p:graphicFrame>
        <p:nvGraphicFramePr>
          <p:cNvPr id="11" name="Table 7">
            <a:extLst>
              <a:ext uri="{FF2B5EF4-FFF2-40B4-BE49-F238E27FC236}">
                <a16:creationId xmlns:a16="http://schemas.microsoft.com/office/drawing/2014/main" id="{23167990-6B12-4C0E-8959-70B910AE0716}"/>
              </a:ext>
            </a:extLst>
          </p:cNvPr>
          <p:cNvGraphicFramePr>
            <a:graphicFrameLocks/>
          </p:cNvGraphicFramePr>
          <p:nvPr>
            <p:extLst>
              <p:ext uri="{D42A27DB-BD31-4B8C-83A1-F6EECF244321}">
                <p14:modId xmlns:p14="http://schemas.microsoft.com/office/powerpoint/2010/main" val="493578034"/>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Tree>
    <p:extLst>
      <p:ext uri="{BB962C8B-B14F-4D97-AF65-F5344CB8AC3E}">
        <p14:creationId xmlns:p14="http://schemas.microsoft.com/office/powerpoint/2010/main" val="21569084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81AF-2806-42DE-B34D-811AC061C92C}"/>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15042A6A-18B3-400A-B29B-303C01958097}"/>
              </a:ext>
            </a:extLst>
          </p:cNvPr>
          <p:cNvSpPr>
            <a:spLocks noGrp="1"/>
          </p:cNvSpPr>
          <p:nvPr>
            <p:ph idx="1"/>
          </p:nvPr>
        </p:nvSpPr>
        <p:spPr/>
        <p:txBody>
          <a:bodyPr/>
          <a:lstStyle/>
          <a:p>
            <a:r>
              <a:rPr lang="en-US" dirty="0"/>
              <a:t>How do we get large prime numbers without using a list?</a:t>
            </a:r>
          </a:p>
          <a:p>
            <a:endParaRPr lang="en-US" dirty="0"/>
          </a:p>
          <a:p>
            <a:r>
              <a:rPr lang="en-US" dirty="0"/>
              <a:t>…wait for it…</a:t>
            </a:r>
          </a:p>
        </p:txBody>
      </p:sp>
    </p:spTree>
    <p:extLst>
      <p:ext uri="{BB962C8B-B14F-4D97-AF65-F5344CB8AC3E}">
        <p14:creationId xmlns:p14="http://schemas.microsoft.com/office/powerpoint/2010/main" val="3489429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81AF-2806-42DE-B34D-811AC061C92C}"/>
              </a:ext>
            </a:extLst>
          </p:cNvPr>
          <p:cNvSpPr>
            <a:spLocks noGrp="1"/>
          </p:cNvSpPr>
          <p:nvPr>
            <p:ph type="title"/>
          </p:nvPr>
        </p:nvSpPr>
        <p:spPr/>
        <p:txBody>
          <a:bodyPr/>
          <a:lstStyle/>
          <a:p>
            <a:r>
              <a:rPr lang="en-US" dirty="0"/>
              <a:t>So…</a:t>
            </a:r>
          </a:p>
        </p:txBody>
      </p:sp>
      <p:sp>
        <p:nvSpPr>
          <p:cNvPr id="3" name="Content Placeholder 2">
            <a:extLst>
              <a:ext uri="{FF2B5EF4-FFF2-40B4-BE49-F238E27FC236}">
                <a16:creationId xmlns:a16="http://schemas.microsoft.com/office/drawing/2014/main" id="{15042A6A-18B3-400A-B29B-303C01958097}"/>
              </a:ext>
            </a:extLst>
          </p:cNvPr>
          <p:cNvSpPr>
            <a:spLocks noGrp="1"/>
          </p:cNvSpPr>
          <p:nvPr>
            <p:ph idx="1"/>
          </p:nvPr>
        </p:nvSpPr>
        <p:spPr/>
        <p:txBody>
          <a:bodyPr/>
          <a:lstStyle/>
          <a:p>
            <a:r>
              <a:rPr lang="en-US" dirty="0"/>
              <a:t>How do we get large prime numbers without using a list?</a:t>
            </a:r>
          </a:p>
          <a:p>
            <a:endParaRPr lang="en-US" dirty="0"/>
          </a:p>
          <a:p>
            <a:r>
              <a:rPr lang="en-US" dirty="0"/>
              <a:t>…wait for it…</a:t>
            </a:r>
          </a:p>
          <a:p>
            <a:endParaRPr lang="en-US" dirty="0"/>
          </a:p>
          <a:p>
            <a:r>
              <a:rPr lang="en-US" dirty="0"/>
              <a:t>Random numbers</a:t>
            </a:r>
          </a:p>
        </p:txBody>
      </p:sp>
    </p:spTree>
    <p:extLst>
      <p:ext uri="{BB962C8B-B14F-4D97-AF65-F5344CB8AC3E}">
        <p14:creationId xmlns:p14="http://schemas.microsoft.com/office/powerpoint/2010/main" val="9611182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E1D0-47C7-43B2-85F1-0B67DAB186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B8C22D-0675-4D1F-9EEB-4A0566171916}"/>
              </a:ext>
            </a:extLst>
          </p:cNvPr>
          <p:cNvSpPr>
            <a:spLocks noGrp="1"/>
          </p:cNvSpPr>
          <p:nvPr>
            <p:ph idx="1"/>
          </p:nvPr>
        </p:nvSpPr>
        <p:spPr/>
        <p:txBody>
          <a:bodyPr/>
          <a:lstStyle/>
          <a:p>
            <a:r>
              <a:rPr lang="en-US" dirty="0"/>
              <a:t>OpenSSL does it this way:</a:t>
            </a:r>
          </a:p>
          <a:p>
            <a:endParaRPr lang="en-US" dirty="0"/>
          </a:p>
          <a:p>
            <a:pPr marL="571500" indent="-457200">
              <a:buFont typeface="+mj-lt"/>
              <a:buAutoNum type="arabicPeriod"/>
            </a:pPr>
            <a:r>
              <a:rPr lang="en-US" dirty="0"/>
              <a:t>Generate a random 512 bit odd number, say </a:t>
            </a:r>
            <a:r>
              <a:rPr lang="en-US" b="1" i="1" dirty="0"/>
              <a:t>p</a:t>
            </a:r>
          </a:p>
          <a:p>
            <a:pPr marL="571500" indent="-457200">
              <a:buFont typeface="+mj-lt"/>
              <a:buAutoNum type="arabicPeriod"/>
            </a:pPr>
            <a:r>
              <a:rPr lang="en-US" dirty="0"/>
              <a:t>Test to see if </a:t>
            </a:r>
            <a:r>
              <a:rPr lang="en-US" b="1" i="1" dirty="0"/>
              <a:t>p</a:t>
            </a:r>
            <a:r>
              <a:rPr lang="en-US" dirty="0"/>
              <a:t> is prime; </a:t>
            </a:r>
          </a:p>
          <a:p>
            <a:pPr lvl="1"/>
            <a:r>
              <a:rPr lang="en-US" dirty="0"/>
              <a:t>if it is, return </a:t>
            </a:r>
            <a:r>
              <a:rPr lang="en-US" b="1" i="1" dirty="0"/>
              <a:t>p</a:t>
            </a:r>
            <a:r>
              <a:rPr lang="en-US" dirty="0"/>
              <a:t>; </a:t>
            </a:r>
          </a:p>
          <a:p>
            <a:pPr lvl="2"/>
            <a:r>
              <a:rPr lang="en-US" dirty="0"/>
              <a:t>this is expected to occur after testing about log(</a:t>
            </a:r>
            <a:r>
              <a:rPr lang="en-US" b="1" i="1" dirty="0"/>
              <a:t>p</a:t>
            </a:r>
            <a:r>
              <a:rPr lang="en-US" dirty="0"/>
              <a:t>)/2 candidates (~177)</a:t>
            </a:r>
          </a:p>
          <a:p>
            <a:pPr lvl="1"/>
            <a:r>
              <a:rPr lang="en-US" dirty="0"/>
              <a:t>Otherwise set </a:t>
            </a:r>
            <a:r>
              <a:rPr lang="en-US" b="1" i="1" dirty="0"/>
              <a:t>p</a:t>
            </a:r>
            <a:r>
              <a:rPr lang="en-US" dirty="0"/>
              <a:t>=</a:t>
            </a:r>
            <a:r>
              <a:rPr lang="en-US" b="1" i="1" dirty="0"/>
              <a:t>p</a:t>
            </a:r>
            <a:r>
              <a:rPr lang="en-US" dirty="0"/>
              <a:t>+2, </a:t>
            </a:r>
            <a:r>
              <a:rPr lang="en-US" dirty="0" err="1"/>
              <a:t>goto</a:t>
            </a:r>
            <a:r>
              <a:rPr lang="en-US" dirty="0"/>
              <a:t> 2</a:t>
            </a:r>
          </a:p>
        </p:txBody>
      </p:sp>
    </p:spTree>
    <p:extLst>
      <p:ext uri="{BB962C8B-B14F-4D97-AF65-F5344CB8AC3E}">
        <p14:creationId xmlns:p14="http://schemas.microsoft.com/office/powerpoint/2010/main" val="29571449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C56EF-9B50-4F3A-9A4C-E0B3828AC84C}"/>
              </a:ext>
            </a:extLst>
          </p:cNvPr>
          <p:cNvSpPr>
            <a:spLocks noGrp="1"/>
          </p:cNvSpPr>
          <p:nvPr>
            <p:ph type="title"/>
          </p:nvPr>
        </p:nvSpPr>
        <p:spPr/>
        <p:txBody>
          <a:bodyPr/>
          <a:lstStyle/>
          <a:p>
            <a:r>
              <a:rPr lang="en-US" dirty="0"/>
              <a:t>Just trivia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1EA62E1-F063-435C-A4DD-BA0E62096FD6}"/>
                  </a:ext>
                </a:extLst>
              </p:cNvPr>
              <p:cNvSpPr>
                <a:spLocks noGrp="1"/>
              </p:cNvSpPr>
              <p:nvPr>
                <p:ph idx="1"/>
              </p:nvPr>
            </p:nvSpPr>
            <p:spPr/>
            <p:txBody>
              <a:bodyPr/>
              <a:lstStyle/>
              <a:p>
                <a:r>
                  <a:rPr lang="en-US" dirty="0"/>
                  <a:t>The largest known prime number (as of January 2020)</a:t>
                </a:r>
              </a:p>
              <a:p>
                <a:endParaRPr lang="en-US" sz="2800" dirty="0"/>
              </a:p>
              <a:p>
                <a:r>
                  <a:rPr lang="en-US" sz="2800" dirty="0"/>
                  <a:t> </a:t>
                </a:r>
                <a14:m>
                  <m:oMath xmlns:m="http://schemas.openxmlformats.org/officeDocument/2006/math">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2</m:t>
                        </m:r>
                      </m:e>
                      <m:sup>
                        <m:r>
                          <a:rPr lang="en-US" sz="2800" b="0" i="1" smtClean="0">
                            <a:latin typeface="Cambria Math" panose="02040503050406030204" pitchFamily="18" charset="0"/>
                          </a:rPr>
                          <m:t>82, 589, 933</m:t>
                        </m:r>
                      </m:sup>
                    </m:sSup>
                    <m:r>
                      <a:rPr lang="en-US" sz="2800" b="0" i="1" smtClean="0">
                        <a:latin typeface="Cambria Math" panose="02040503050406030204" pitchFamily="18" charset="0"/>
                      </a:rPr>
                      <m:t>−1</m:t>
                    </m:r>
                  </m:oMath>
                </a14:m>
                <a:endParaRPr lang="en-US" sz="2800" dirty="0"/>
              </a:p>
              <a:p>
                <a:pPr lvl="1"/>
                <a:r>
                  <a:rPr lang="en-US" dirty="0"/>
                  <a:t>has 24,862,048 digits when written in base 10</a:t>
                </a:r>
              </a:p>
              <a:p>
                <a:pPr lvl="1"/>
                <a:r>
                  <a:rPr lang="en-US" dirty="0"/>
                  <a:t>found by Patrick Laroche of the Great Internet Mersenne Prime Search (GIMPS)</a:t>
                </a:r>
              </a:p>
              <a:p>
                <a:pPr lvl="1"/>
                <a:endParaRPr lang="en-US" dirty="0"/>
              </a:p>
            </p:txBody>
          </p:sp>
        </mc:Choice>
        <mc:Fallback xmlns="">
          <p:sp>
            <p:nvSpPr>
              <p:cNvPr id="3" name="Content Placeholder 2">
                <a:extLst>
                  <a:ext uri="{FF2B5EF4-FFF2-40B4-BE49-F238E27FC236}">
                    <a16:creationId xmlns:a16="http://schemas.microsoft.com/office/drawing/2014/main" id="{D1EA62E1-F063-435C-A4DD-BA0E62096FD6}"/>
                  </a:ext>
                </a:extLst>
              </p:cNvPr>
              <p:cNvSpPr>
                <a:spLocks noGrp="1" noRot="1" noChangeAspect="1" noMove="1" noResize="1" noEditPoints="1" noAdjustHandles="1" noChangeArrowheads="1" noChangeShapeType="1" noTextEdit="1"/>
              </p:cNvSpPr>
              <p:nvPr>
                <p:ph idx="1"/>
              </p:nvPr>
            </p:nvSpPr>
            <p:spPr>
              <a:blipFill>
                <a:blip r:embed="rId2"/>
                <a:stretch>
                  <a:fillRect t="-1116"/>
                </a:stretch>
              </a:blipFill>
            </p:spPr>
            <p:txBody>
              <a:bodyPr/>
              <a:lstStyle/>
              <a:p>
                <a:r>
                  <a:rPr lang="en-US">
                    <a:noFill/>
                  </a:rPr>
                  <a:t> </a:t>
                </a:r>
              </a:p>
            </p:txBody>
          </p:sp>
        </mc:Fallback>
      </mc:AlternateContent>
    </p:spTree>
    <p:extLst>
      <p:ext uri="{BB962C8B-B14F-4D97-AF65-F5344CB8AC3E}">
        <p14:creationId xmlns:p14="http://schemas.microsoft.com/office/powerpoint/2010/main" val="118020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highlight>
                  <a:srgbClr val="FFFF00"/>
                </a:highlight>
                <a:latin typeface="Consolas" panose="020B0609020204030204" pitchFamily="49" charset="0"/>
              </a:rPr>
              <a:t>D</a:t>
            </a:r>
            <a:r>
              <a:rPr lang="en-US" dirty="0">
                <a:latin typeface="Consolas" panose="020B0609020204030204" pitchFamily="49" charset="0"/>
              </a:rPr>
              <a:t> E C A F</a:t>
            </a:r>
          </a:p>
          <a:p>
            <a:pPr lvl="1"/>
            <a:endParaRPr lang="en-US" dirty="0">
              <a:latin typeface="Consolas" panose="020B0609020204030204" pitchFamily="49" charset="0"/>
            </a:endParaRPr>
          </a:p>
          <a:p>
            <a:r>
              <a:rPr lang="en-US" dirty="0"/>
              <a:t>Cypher Text:</a:t>
            </a:r>
          </a:p>
          <a:p>
            <a:pPr lvl="1"/>
            <a:endParaRPr lang="en-US" dirty="0"/>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3266258721"/>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highlight>
                            <a:srgbClr val="00FF00"/>
                          </a:highlight>
                        </a:rPr>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highlight>
                            <a:srgbClr val="FFFF00"/>
                          </a:highlight>
                        </a:rPr>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highlight>
                  <a:srgbClr val="00FF00"/>
                </a:highlight>
                <a:latin typeface="Consolas" panose="020B0609020204030204" pitchFamily="49" charset="0"/>
              </a:rPr>
              <a:t>A</a:t>
            </a:r>
            <a:r>
              <a:rPr lang="en-US" dirty="0">
                <a:latin typeface="Consolas" panose="020B0609020204030204" pitchFamily="49" charset="0"/>
              </a:rPr>
              <a:t> G F E D C E G A</a:t>
            </a:r>
          </a:p>
        </p:txBody>
      </p:sp>
    </p:spTree>
    <p:extLst>
      <p:ext uri="{BB962C8B-B14F-4D97-AF65-F5344CB8AC3E}">
        <p14:creationId xmlns:p14="http://schemas.microsoft.com/office/powerpoint/2010/main" val="2404271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highlight>
                  <a:srgbClr val="FFFF00"/>
                </a:highlight>
                <a:latin typeface="Consolas" panose="020B0609020204030204" pitchFamily="49" charset="0"/>
              </a:rPr>
              <a:t>D</a:t>
            </a:r>
            <a:r>
              <a:rPr lang="en-US" dirty="0">
                <a:latin typeface="Consolas" panose="020B0609020204030204" pitchFamily="49" charset="0"/>
              </a:rPr>
              <a:t> E C A F</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3665361431"/>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highlight>
                            <a:srgbClr val="00FF00"/>
                          </a:highlight>
                        </a:rPr>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highlight>
                            <a:srgbClr val="FFFF00"/>
                          </a:highlight>
                        </a:rPr>
                        <a:t>D</a:t>
                      </a:r>
                    </a:p>
                  </a:txBody>
                  <a:tcPr/>
                </a:tc>
                <a:tc>
                  <a:txBody>
                    <a:bodyPr/>
                    <a:lstStyle/>
                    <a:p>
                      <a:pPr algn="ctr"/>
                      <a:r>
                        <a:rPr lang="en-US" b="0" dirty="0">
                          <a:highlight>
                            <a:srgbClr val="00FFFF"/>
                          </a:highlight>
                        </a:rPr>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highlight>
                  <a:srgbClr val="00FF00"/>
                </a:highlight>
                <a:latin typeface="Consolas" panose="020B0609020204030204" pitchFamily="49" charset="0"/>
              </a:rPr>
              <a:t>A</a:t>
            </a:r>
            <a:r>
              <a:rPr lang="en-US" dirty="0">
                <a:latin typeface="Consolas" panose="020B0609020204030204" pitchFamily="49" charset="0"/>
              </a:rPr>
              <a:t> G F E D C E G A</a:t>
            </a:r>
          </a:p>
        </p:txBody>
      </p:sp>
    </p:spTree>
    <p:extLst>
      <p:ext uri="{BB962C8B-B14F-4D97-AF65-F5344CB8AC3E}">
        <p14:creationId xmlns:p14="http://schemas.microsoft.com/office/powerpoint/2010/main" val="1268196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a:t>
            </a:r>
            <a:r>
              <a:rPr lang="en-US" dirty="0">
                <a:highlight>
                  <a:srgbClr val="FFFF00"/>
                </a:highlight>
                <a:latin typeface="Consolas" panose="020B0609020204030204" pitchFamily="49" charset="0"/>
              </a:rPr>
              <a:t>E</a:t>
            </a:r>
            <a:r>
              <a:rPr lang="en-US" dirty="0">
                <a:latin typeface="Consolas" panose="020B0609020204030204" pitchFamily="49" charset="0"/>
              </a:rPr>
              <a:t> C A F</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532835924"/>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t>F</a:t>
                      </a:r>
                    </a:p>
                  </a:txBody>
                  <a:tcPr/>
                </a:tc>
                <a:tc>
                  <a:txBody>
                    <a:bodyPr/>
                    <a:lstStyle/>
                    <a:p>
                      <a:pPr algn="ctr"/>
                      <a:r>
                        <a:rPr lang="en-US" b="1" u="sng" dirty="0">
                          <a:highlight>
                            <a:srgbClr val="00FF00"/>
                          </a:highlight>
                        </a:rPr>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highlight>
                            <a:srgbClr val="FFFF00"/>
                          </a:highlight>
                        </a:rPr>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highlight>
                            <a:srgbClr val="00FFFF"/>
                          </a:highlight>
                        </a:rPr>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a:t>
            </a:r>
            <a:r>
              <a:rPr lang="en-US" dirty="0">
                <a:highlight>
                  <a:srgbClr val="00FF00"/>
                </a:highlight>
                <a:latin typeface="Consolas" panose="020B0609020204030204" pitchFamily="49" charset="0"/>
              </a:rPr>
              <a:t>G</a:t>
            </a:r>
            <a:r>
              <a:rPr lang="en-US" dirty="0">
                <a:latin typeface="Consolas" panose="020B0609020204030204" pitchFamily="49" charset="0"/>
              </a:rPr>
              <a:t> F E D C E G A</a:t>
            </a:r>
          </a:p>
        </p:txBody>
      </p:sp>
    </p:spTree>
    <p:extLst>
      <p:ext uri="{BB962C8B-B14F-4D97-AF65-F5344CB8AC3E}">
        <p14:creationId xmlns:p14="http://schemas.microsoft.com/office/powerpoint/2010/main" val="169079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B77D0-067E-4AD6-9986-8A11487B320B}"/>
              </a:ext>
            </a:extLst>
          </p:cNvPr>
          <p:cNvSpPr>
            <a:spLocks noGrp="1"/>
          </p:cNvSpPr>
          <p:nvPr>
            <p:ph type="title"/>
          </p:nvPr>
        </p:nvSpPr>
        <p:spPr/>
        <p:txBody>
          <a:bodyPr/>
          <a:lstStyle/>
          <a:p>
            <a:r>
              <a:rPr lang="en-US" dirty="0"/>
              <a:t>For example…</a:t>
            </a:r>
          </a:p>
        </p:txBody>
      </p:sp>
      <p:sp>
        <p:nvSpPr>
          <p:cNvPr id="4" name="Content Placeholder 3">
            <a:extLst>
              <a:ext uri="{FF2B5EF4-FFF2-40B4-BE49-F238E27FC236}">
                <a16:creationId xmlns:a16="http://schemas.microsoft.com/office/drawing/2014/main" id="{65C391D9-0F7F-481D-8017-B8E135C48F8D}"/>
              </a:ext>
            </a:extLst>
          </p:cNvPr>
          <p:cNvSpPr>
            <a:spLocks noGrp="1"/>
          </p:cNvSpPr>
          <p:nvPr>
            <p:ph sz="half" idx="1"/>
          </p:nvPr>
        </p:nvSpPr>
        <p:spPr/>
        <p:txBody>
          <a:bodyPr/>
          <a:lstStyle/>
          <a:p>
            <a:r>
              <a:rPr lang="en-US" dirty="0"/>
              <a:t>Plain Text:</a:t>
            </a:r>
          </a:p>
          <a:p>
            <a:pPr lvl="1"/>
            <a:r>
              <a:rPr lang="en-US" dirty="0">
                <a:latin typeface="Consolas" panose="020B0609020204030204" pitchFamily="49" charset="0"/>
              </a:rPr>
              <a:t>D E </a:t>
            </a:r>
            <a:r>
              <a:rPr lang="en-US" dirty="0">
                <a:highlight>
                  <a:srgbClr val="FFFF00"/>
                </a:highlight>
                <a:latin typeface="Consolas" panose="020B0609020204030204" pitchFamily="49" charset="0"/>
              </a:rPr>
              <a:t>C</a:t>
            </a:r>
            <a:r>
              <a:rPr lang="en-US" dirty="0">
                <a:latin typeface="Consolas" panose="020B0609020204030204" pitchFamily="49" charset="0"/>
              </a:rPr>
              <a:t> A F</a:t>
            </a:r>
          </a:p>
          <a:p>
            <a:pPr lvl="1"/>
            <a:endParaRPr lang="en-US" dirty="0">
              <a:latin typeface="Consolas" panose="020B0609020204030204" pitchFamily="49" charset="0"/>
            </a:endParaRPr>
          </a:p>
          <a:p>
            <a:r>
              <a:rPr lang="en-US" dirty="0"/>
              <a:t>Cypher Text:</a:t>
            </a:r>
          </a:p>
          <a:p>
            <a:pPr lvl="1"/>
            <a:r>
              <a:rPr lang="en-US" dirty="0">
                <a:latin typeface="Consolas" panose="020B0609020204030204" pitchFamily="49" charset="0"/>
              </a:rPr>
              <a:t>D C H</a:t>
            </a:r>
          </a:p>
        </p:txBody>
      </p:sp>
      <p:graphicFrame>
        <p:nvGraphicFramePr>
          <p:cNvPr id="7" name="Table 7">
            <a:extLst>
              <a:ext uri="{FF2B5EF4-FFF2-40B4-BE49-F238E27FC236}">
                <a16:creationId xmlns:a16="http://schemas.microsoft.com/office/drawing/2014/main" id="{F971B49B-2BDA-44A9-A7CC-6787422B6106}"/>
              </a:ext>
            </a:extLst>
          </p:cNvPr>
          <p:cNvGraphicFramePr>
            <a:graphicFrameLocks noGrp="1"/>
          </p:cNvGraphicFramePr>
          <p:nvPr>
            <p:ph sz="half" idx="2"/>
            <p:extLst>
              <p:ext uri="{D42A27DB-BD31-4B8C-83A1-F6EECF244321}">
                <p14:modId xmlns:p14="http://schemas.microsoft.com/office/powerpoint/2010/main" val="1873869154"/>
              </p:ext>
            </p:extLst>
          </p:nvPr>
        </p:nvGraphicFramePr>
        <p:xfrm>
          <a:off x="4648200" y="3169915"/>
          <a:ext cx="4210047" cy="3495672"/>
        </p:xfrm>
        <a:graphic>
          <a:graphicData uri="http://schemas.openxmlformats.org/drawingml/2006/table">
            <a:tbl>
              <a:tblPr firstRow="1" bandRow="1">
                <a:tableStyleId>{BC89EF96-8CEA-46FF-86C4-4CE0E7609802}</a:tableStyleId>
              </a:tblPr>
              <a:tblGrid>
                <a:gridCol w="467783">
                  <a:extLst>
                    <a:ext uri="{9D8B030D-6E8A-4147-A177-3AD203B41FA5}">
                      <a16:colId xmlns:a16="http://schemas.microsoft.com/office/drawing/2014/main" val="2259624363"/>
                    </a:ext>
                  </a:extLst>
                </a:gridCol>
                <a:gridCol w="467783">
                  <a:extLst>
                    <a:ext uri="{9D8B030D-6E8A-4147-A177-3AD203B41FA5}">
                      <a16:colId xmlns:a16="http://schemas.microsoft.com/office/drawing/2014/main" val="3755365944"/>
                    </a:ext>
                  </a:extLst>
                </a:gridCol>
                <a:gridCol w="467783">
                  <a:extLst>
                    <a:ext uri="{9D8B030D-6E8A-4147-A177-3AD203B41FA5}">
                      <a16:colId xmlns:a16="http://schemas.microsoft.com/office/drawing/2014/main" val="4070841987"/>
                    </a:ext>
                  </a:extLst>
                </a:gridCol>
                <a:gridCol w="467783">
                  <a:extLst>
                    <a:ext uri="{9D8B030D-6E8A-4147-A177-3AD203B41FA5}">
                      <a16:colId xmlns:a16="http://schemas.microsoft.com/office/drawing/2014/main" val="1236184835"/>
                    </a:ext>
                  </a:extLst>
                </a:gridCol>
                <a:gridCol w="467783">
                  <a:extLst>
                    <a:ext uri="{9D8B030D-6E8A-4147-A177-3AD203B41FA5}">
                      <a16:colId xmlns:a16="http://schemas.microsoft.com/office/drawing/2014/main" val="3706350903"/>
                    </a:ext>
                  </a:extLst>
                </a:gridCol>
                <a:gridCol w="467783">
                  <a:extLst>
                    <a:ext uri="{9D8B030D-6E8A-4147-A177-3AD203B41FA5}">
                      <a16:colId xmlns:a16="http://schemas.microsoft.com/office/drawing/2014/main" val="1850794884"/>
                    </a:ext>
                  </a:extLst>
                </a:gridCol>
                <a:gridCol w="467783">
                  <a:extLst>
                    <a:ext uri="{9D8B030D-6E8A-4147-A177-3AD203B41FA5}">
                      <a16:colId xmlns:a16="http://schemas.microsoft.com/office/drawing/2014/main" val="18776036"/>
                    </a:ext>
                  </a:extLst>
                </a:gridCol>
                <a:gridCol w="467783">
                  <a:extLst>
                    <a:ext uri="{9D8B030D-6E8A-4147-A177-3AD203B41FA5}">
                      <a16:colId xmlns:a16="http://schemas.microsoft.com/office/drawing/2014/main" val="829685467"/>
                    </a:ext>
                  </a:extLst>
                </a:gridCol>
                <a:gridCol w="467783">
                  <a:extLst>
                    <a:ext uri="{9D8B030D-6E8A-4147-A177-3AD203B41FA5}">
                      <a16:colId xmlns:a16="http://schemas.microsoft.com/office/drawing/2014/main" val="1437003088"/>
                    </a:ext>
                  </a:extLst>
                </a:gridCol>
              </a:tblGrid>
              <a:tr h="388408">
                <a:tc>
                  <a:txBody>
                    <a:bodyPr/>
                    <a:lstStyle/>
                    <a:p>
                      <a:pPr algn="ctr"/>
                      <a:endParaRPr lang="en-US" b="1" u="sng" dirty="0"/>
                    </a:p>
                  </a:txBody>
                  <a:tcPr/>
                </a:tc>
                <a:tc>
                  <a:txBody>
                    <a:bodyPr/>
                    <a:lstStyle/>
                    <a:p>
                      <a:pPr algn="ctr"/>
                      <a:r>
                        <a:rPr lang="en-US" b="1" u="sng" dirty="0"/>
                        <a:t>A</a:t>
                      </a:r>
                    </a:p>
                  </a:txBody>
                  <a:tcPr/>
                </a:tc>
                <a:tc>
                  <a:txBody>
                    <a:bodyPr/>
                    <a:lstStyle/>
                    <a:p>
                      <a:pPr algn="ctr"/>
                      <a:r>
                        <a:rPr lang="en-US" b="1" u="sng" dirty="0"/>
                        <a:t>B</a:t>
                      </a:r>
                    </a:p>
                  </a:txBody>
                  <a:tcPr/>
                </a:tc>
                <a:tc>
                  <a:txBody>
                    <a:bodyPr/>
                    <a:lstStyle/>
                    <a:p>
                      <a:pPr algn="ctr"/>
                      <a:r>
                        <a:rPr lang="en-US" b="1" u="sng" dirty="0"/>
                        <a:t>C</a:t>
                      </a:r>
                    </a:p>
                  </a:txBody>
                  <a:tcPr/>
                </a:tc>
                <a:tc>
                  <a:txBody>
                    <a:bodyPr/>
                    <a:lstStyle/>
                    <a:p>
                      <a:pPr algn="ctr"/>
                      <a:r>
                        <a:rPr lang="en-US" b="1" u="sng" dirty="0"/>
                        <a:t>D</a:t>
                      </a:r>
                    </a:p>
                  </a:txBody>
                  <a:tcPr/>
                </a:tc>
                <a:tc>
                  <a:txBody>
                    <a:bodyPr/>
                    <a:lstStyle/>
                    <a:p>
                      <a:pPr algn="ctr"/>
                      <a:r>
                        <a:rPr lang="en-US" b="1" u="sng" dirty="0"/>
                        <a:t>E</a:t>
                      </a:r>
                    </a:p>
                  </a:txBody>
                  <a:tcPr/>
                </a:tc>
                <a:tc>
                  <a:txBody>
                    <a:bodyPr/>
                    <a:lstStyle/>
                    <a:p>
                      <a:pPr algn="ctr"/>
                      <a:r>
                        <a:rPr lang="en-US" b="1" u="sng" dirty="0">
                          <a:highlight>
                            <a:srgbClr val="00FF00"/>
                          </a:highlight>
                        </a:rPr>
                        <a:t>F</a:t>
                      </a:r>
                    </a:p>
                  </a:txBody>
                  <a:tcPr/>
                </a:tc>
                <a:tc>
                  <a:txBody>
                    <a:bodyPr/>
                    <a:lstStyle/>
                    <a:p>
                      <a:pPr algn="ctr"/>
                      <a:r>
                        <a:rPr lang="en-US" b="1" u="sng" dirty="0"/>
                        <a:t>G</a:t>
                      </a:r>
                    </a:p>
                  </a:txBody>
                  <a:tcPr/>
                </a:tc>
                <a:tc>
                  <a:txBody>
                    <a:bodyPr/>
                    <a:lstStyle/>
                    <a:p>
                      <a:pPr algn="ctr"/>
                      <a:r>
                        <a:rPr lang="en-US" b="1" u="sng" dirty="0"/>
                        <a:t>H</a:t>
                      </a:r>
                    </a:p>
                  </a:txBody>
                  <a:tcPr/>
                </a:tc>
                <a:extLst>
                  <a:ext uri="{0D108BD9-81ED-4DB2-BD59-A6C34878D82A}">
                    <a16:rowId xmlns:a16="http://schemas.microsoft.com/office/drawing/2014/main" val="2873368899"/>
                  </a:ext>
                </a:extLst>
              </a:tr>
              <a:tr h="388408">
                <a:tc>
                  <a:txBody>
                    <a:bodyPr/>
                    <a:lstStyle/>
                    <a:p>
                      <a:pPr algn="ctr"/>
                      <a:r>
                        <a:rPr lang="en-US" b="1" u="sng" dirty="0"/>
                        <a:t>A</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extLst>
                  <a:ext uri="{0D108BD9-81ED-4DB2-BD59-A6C34878D82A}">
                    <a16:rowId xmlns:a16="http://schemas.microsoft.com/office/drawing/2014/main" val="3366172149"/>
                  </a:ext>
                </a:extLst>
              </a:tr>
              <a:tr h="388408">
                <a:tc>
                  <a:txBody>
                    <a:bodyPr/>
                    <a:lstStyle/>
                    <a:p>
                      <a:pPr algn="ctr"/>
                      <a:r>
                        <a:rPr lang="en-US" b="1" u="sng" dirty="0"/>
                        <a:t>B</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extLst>
                  <a:ext uri="{0D108BD9-81ED-4DB2-BD59-A6C34878D82A}">
                    <a16:rowId xmlns:a16="http://schemas.microsoft.com/office/drawing/2014/main" val="1163798960"/>
                  </a:ext>
                </a:extLst>
              </a:tr>
              <a:tr h="388408">
                <a:tc>
                  <a:txBody>
                    <a:bodyPr/>
                    <a:lstStyle/>
                    <a:p>
                      <a:pPr algn="ctr"/>
                      <a:r>
                        <a:rPr lang="en-US" b="1" u="sng" dirty="0">
                          <a:highlight>
                            <a:srgbClr val="FFFF00"/>
                          </a:highlight>
                        </a:rPr>
                        <a:t>C</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highlight>
                            <a:srgbClr val="00FFFF"/>
                          </a:highlight>
                        </a:rPr>
                        <a:t>H</a:t>
                      </a:r>
                    </a:p>
                  </a:txBody>
                  <a:tcPr/>
                </a:tc>
                <a:tc>
                  <a:txBody>
                    <a:bodyPr/>
                    <a:lstStyle/>
                    <a:p>
                      <a:pPr algn="ctr"/>
                      <a:r>
                        <a:rPr lang="en-US" b="0" dirty="0"/>
                        <a:t>A</a:t>
                      </a:r>
                    </a:p>
                  </a:txBody>
                  <a:tcPr/>
                </a:tc>
                <a:tc>
                  <a:txBody>
                    <a:bodyPr/>
                    <a:lstStyle/>
                    <a:p>
                      <a:pPr algn="ctr"/>
                      <a:r>
                        <a:rPr lang="en-US" b="0" dirty="0"/>
                        <a:t>B</a:t>
                      </a:r>
                    </a:p>
                  </a:txBody>
                  <a:tcPr/>
                </a:tc>
                <a:extLst>
                  <a:ext uri="{0D108BD9-81ED-4DB2-BD59-A6C34878D82A}">
                    <a16:rowId xmlns:a16="http://schemas.microsoft.com/office/drawing/2014/main" val="2334687812"/>
                  </a:ext>
                </a:extLst>
              </a:tr>
              <a:tr h="388408">
                <a:tc>
                  <a:txBody>
                    <a:bodyPr/>
                    <a:lstStyle/>
                    <a:p>
                      <a:pPr algn="ctr"/>
                      <a:r>
                        <a:rPr lang="en-US" b="1" u="sng" dirty="0"/>
                        <a:t>D</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extLst>
                  <a:ext uri="{0D108BD9-81ED-4DB2-BD59-A6C34878D82A}">
                    <a16:rowId xmlns:a16="http://schemas.microsoft.com/office/drawing/2014/main" val="1395595191"/>
                  </a:ext>
                </a:extLst>
              </a:tr>
              <a:tr h="388408">
                <a:tc>
                  <a:txBody>
                    <a:bodyPr/>
                    <a:lstStyle/>
                    <a:p>
                      <a:pPr algn="ctr"/>
                      <a:r>
                        <a:rPr lang="en-US" b="1" u="sng" dirty="0"/>
                        <a:t>E</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extLst>
                  <a:ext uri="{0D108BD9-81ED-4DB2-BD59-A6C34878D82A}">
                    <a16:rowId xmlns:a16="http://schemas.microsoft.com/office/drawing/2014/main" val="2060616556"/>
                  </a:ext>
                </a:extLst>
              </a:tr>
              <a:tr h="388408">
                <a:tc>
                  <a:txBody>
                    <a:bodyPr/>
                    <a:lstStyle/>
                    <a:p>
                      <a:pPr algn="ctr"/>
                      <a:r>
                        <a:rPr lang="en-US" b="1" u="sng" dirty="0"/>
                        <a:t>F</a:t>
                      </a:r>
                    </a:p>
                  </a:txBody>
                  <a:tcPr/>
                </a:tc>
                <a:tc>
                  <a:txBody>
                    <a:bodyPr/>
                    <a:lstStyle/>
                    <a:p>
                      <a:pPr algn="ctr"/>
                      <a:r>
                        <a:rPr lang="en-US" b="0" dirty="0"/>
                        <a:t>F</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extLst>
                  <a:ext uri="{0D108BD9-81ED-4DB2-BD59-A6C34878D82A}">
                    <a16:rowId xmlns:a16="http://schemas.microsoft.com/office/drawing/2014/main" val="3074020614"/>
                  </a:ext>
                </a:extLst>
              </a:tr>
              <a:tr h="388408">
                <a:tc>
                  <a:txBody>
                    <a:bodyPr/>
                    <a:lstStyle/>
                    <a:p>
                      <a:pPr algn="ctr"/>
                      <a:r>
                        <a:rPr lang="en-US" b="1" u="sng" dirty="0"/>
                        <a:t>G</a:t>
                      </a:r>
                    </a:p>
                  </a:txBody>
                  <a:tcPr/>
                </a:tc>
                <a:tc>
                  <a:txBody>
                    <a:bodyPr/>
                    <a:lstStyle/>
                    <a:p>
                      <a:pPr algn="ctr"/>
                      <a:r>
                        <a:rPr lang="en-US" b="0" dirty="0"/>
                        <a:t>G</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extLst>
                  <a:ext uri="{0D108BD9-81ED-4DB2-BD59-A6C34878D82A}">
                    <a16:rowId xmlns:a16="http://schemas.microsoft.com/office/drawing/2014/main" val="3781579668"/>
                  </a:ext>
                </a:extLst>
              </a:tr>
              <a:tr h="388408">
                <a:tc>
                  <a:txBody>
                    <a:bodyPr/>
                    <a:lstStyle/>
                    <a:p>
                      <a:pPr algn="ctr"/>
                      <a:r>
                        <a:rPr lang="en-US" b="1" u="sng" dirty="0"/>
                        <a:t>H</a:t>
                      </a:r>
                    </a:p>
                  </a:txBody>
                  <a:tcPr/>
                </a:tc>
                <a:tc>
                  <a:txBody>
                    <a:bodyPr/>
                    <a:lstStyle/>
                    <a:p>
                      <a:pPr algn="ctr"/>
                      <a:r>
                        <a:rPr lang="en-US" b="0" dirty="0"/>
                        <a:t>H</a:t>
                      </a:r>
                    </a:p>
                  </a:txBody>
                  <a:tcPr/>
                </a:tc>
                <a:tc>
                  <a:txBody>
                    <a:bodyPr/>
                    <a:lstStyle/>
                    <a:p>
                      <a:pPr algn="ctr"/>
                      <a:r>
                        <a:rPr lang="en-US" b="0" dirty="0"/>
                        <a:t>A</a:t>
                      </a:r>
                    </a:p>
                  </a:txBody>
                  <a:tcPr/>
                </a:tc>
                <a:tc>
                  <a:txBody>
                    <a:bodyPr/>
                    <a:lstStyle/>
                    <a:p>
                      <a:pPr algn="ctr"/>
                      <a:r>
                        <a:rPr lang="en-US" b="0" dirty="0"/>
                        <a:t>B</a:t>
                      </a:r>
                    </a:p>
                  </a:txBody>
                  <a:tcPr/>
                </a:tc>
                <a:tc>
                  <a:txBody>
                    <a:bodyPr/>
                    <a:lstStyle/>
                    <a:p>
                      <a:pPr algn="ctr"/>
                      <a:r>
                        <a:rPr lang="en-US" b="0" dirty="0"/>
                        <a:t>C</a:t>
                      </a:r>
                    </a:p>
                  </a:txBody>
                  <a:tcPr/>
                </a:tc>
                <a:tc>
                  <a:txBody>
                    <a:bodyPr/>
                    <a:lstStyle/>
                    <a:p>
                      <a:pPr algn="ctr"/>
                      <a:r>
                        <a:rPr lang="en-US" b="0" dirty="0"/>
                        <a:t>D</a:t>
                      </a:r>
                    </a:p>
                  </a:txBody>
                  <a:tcPr/>
                </a:tc>
                <a:tc>
                  <a:txBody>
                    <a:bodyPr/>
                    <a:lstStyle/>
                    <a:p>
                      <a:pPr algn="ctr"/>
                      <a:r>
                        <a:rPr lang="en-US" b="0" dirty="0"/>
                        <a:t>E</a:t>
                      </a:r>
                    </a:p>
                  </a:txBody>
                  <a:tcPr/>
                </a:tc>
                <a:tc>
                  <a:txBody>
                    <a:bodyPr/>
                    <a:lstStyle/>
                    <a:p>
                      <a:pPr algn="ctr"/>
                      <a:r>
                        <a:rPr lang="en-US" b="0" dirty="0"/>
                        <a:t>F</a:t>
                      </a:r>
                    </a:p>
                  </a:txBody>
                  <a:tcPr/>
                </a:tc>
                <a:tc>
                  <a:txBody>
                    <a:bodyPr/>
                    <a:lstStyle/>
                    <a:p>
                      <a:pPr algn="ctr"/>
                      <a:r>
                        <a:rPr lang="en-US" b="0" dirty="0"/>
                        <a:t>G</a:t>
                      </a:r>
                    </a:p>
                  </a:txBody>
                  <a:tcPr/>
                </a:tc>
                <a:extLst>
                  <a:ext uri="{0D108BD9-81ED-4DB2-BD59-A6C34878D82A}">
                    <a16:rowId xmlns:a16="http://schemas.microsoft.com/office/drawing/2014/main" val="1668674327"/>
                  </a:ext>
                </a:extLst>
              </a:tr>
            </a:tbl>
          </a:graphicData>
        </a:graphic>
      </p:graphicFrame>
      <p:sp>
        <p:nvSpPr>
          <p:cNvPr id="6" name="Content Placeholder 4">
            <a:extLst>
              <a:ext uri="{FF2B5EF4-FFF2-40B4-BE49-F238E27FC236}">
                <a16:creationId xmlns:a16="http://schemas.microsoft.com/office/drawing/2014/main" id="{CE686802-D7E0-49EF-9D26-85545117483E}"/>
              </a:ext>
            </a:extLst>
          </p:cNvPr>
          <p:cNvSpPr txBox="1">
            <a:spLocks/>
          </p:cNvSpPr>
          <p:nvPr/>
        </p:nvSpPr>
        <p:spPr>
          <a:xfrm>
            <a:off x="4572000" y="1719071"/>
            <a:ext cx="4038600" cy="16080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20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8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800" kern="1200">
                <a:solidFill>
                  <a:schemeClr val="tx2"/>
                </a:solidFill>
                <a:latin typeface="+mn-lt"/>
                <a:ea typeface="+mn-ea"/>
                <a:cs typeface="+mn-cs"/>
              </a:defRPr>
            </a:lvl9pPr>
          </a:lstStyle>
          <a:p>
            <a:r>
              <a:rPr lang="en-US" dirty="0">
                <a:latin typeface="Consolas" panose="020B0609020204030204" pitchFamily="49" charset="0"/>
              </a:rPr>
              <a:t>A G </a:t>
            </a:r>
            <a:r>
              <a:rPr lang="en-US" dirty="0">
                <a:highlight>
                  <a:srgbClr val="00FF00"/>
                </a:highlight>
                <a:latin typeface="Consolas" panose="020B0609020204030204" pitchFamily="49" charset="0"/>
              </a:rPr>
              <a:t>F</a:t>
            </a:r>
            <a:r>
              <a:rPr lang="en-US" dirty="0">
                <a:latin typeface="Consolas" panose="020B0609020204030204" pitchFamily="49" charset="0"/>
              </a:rPr>
              <a:t> E D C E G A</a:t>
            </a:r>
          </a:p>
        </p:txBody>
      </p:sp>
    </p:spTree>
    <p:extLst>
      <p:ext uri="{BB962C8B-B14F-4D97-AF65-F5344CB8AC3E}">
        <p14:creationId xmlns:p14="http://schemas.microsoft.com/office/powerpoint/2010/main" val="1280425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4398</TotalTime>
  <Words>3546</Words>
  <Application>Microsoft Office PowerPoint</Application>
  <PresentationFormat>On-screen Show (4:3)</PresentationFormat>
  <Paragraphs>1477</Paragraphs>
  <Slides>53</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Book Antiqua</vt:lpstr>
      <vt:lpstr>Calibri</vt:lpstr>
      <vt:lpstr>Cambria Math</vt:lpstr>
      <vt:lpstr>Century Gothic</vt:lpstr>
      <vt:lpstr>Consolas</vt:lpstr>
      <vt:lpstr>Apothecary</vt:lpstr>
      <vt:lpstr>Understanding Cryptography</vt:lpstr>
      <vt:lpstr>Block vs stream</vt:lpstr>
      <vt:lpstr>Block ciphers</vt:lpstr>
      <vt:lpstr>For example…</vt:lpstr>
      <vt:lpstr>For example…</vt:lpstr>
      <vt:lpstr>For example…</vt:lpstr>
      <vt:lpstr>For example…</vt:lpstr>
      <vt:lpstr>For example…</vt:lpstr>
      <vt:lpstr>For example…</vt:lpstr>
      <vt:lpstr>For example…</vt:lpstr>
      <vt:lpstr>For example…</vt:lpstr>
      <vt:lpstr>For example…</vt:lpstr>
      <vt:lpstr>For example…</vt:lpstr>
      <vt:lpstr>For example…</vt:lpstr>
      <vt:lpstr>For example…</vt:lpstr>
      <vt:lpstr>For example…</vt:lpstr>
      <vt:lpstr>For example…</vt:lpstr>
      <vt:lpstr>Stream cipher</vt:lpstr>
      <vt:lpstr>TLDR</vt:lpstr>
      <vt:lpstr>Initialization vector </vt:lpstr>
      <vt:lpstr>Ivs are not secret</vt:lpstr>
      <vt:lpstr>Keys vs IVs</vt:lpstr>
      <vt:lpstr>AES encryption</vt:lpstr>
      <vt:lpstr>features</vt:lpstr>
      <vt:lpstr>Operation of AES</vt:lpstr>
      <vt:lpstr>rounds</vt:lpstr>
      <vt:lpstr>Modes of operation</vt:lpstr>
      <vt:lpstr>Ecb Mode</vt:lpstr>
      <vt:lpstr>CBC mode</vt:lpstr>
      <vt:lpstr>CBC mode</vt:lpstr>
      <vt:lpstr>CFB mode</vt:lpstr>
      <vt:lpstr>OFB mode</vt:lpstr>
      <vt:lpstr>CTR mode</vt:lpstr>
      <vt:lpstr>Summary</vt:lpstr>
      <vt:lpstr>RSA Encryption</vt:lpstr>
      <vt:lpstr>How does it work?</vt:lpstr>
      <vt:lpstr>Encryption</vt:lpstr>
      <vt:lpstr>decryption</vt:lpstr>
      <vt:lpstr>A working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Decrypt the following</vt:lpstr>
      <vt:lpstr>Now then…</vt:lpstr>
      <vt:lpstr>So…</vt:lpstr>
      <vt:lpstr>So…</vt:lpstr>
      <vt:lpstr>So…</vt:lpstr>
      <vt:lpstr>PowerPoint Presentation</vt:lpstr>
      <vt:lpstr>Just trivia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Health Information Technology</dc:title>
  <dc:creator>William Forsyth</dc:creator>
  <cp:lastModifiedBy>William Forsyth</cp:lastModifiedBy>
  <cp:revision>371</cp:revision>
  <dcterms:created xsi:type="dcterms:W3CDTF">2017-08-14T20:25:28Z</dcterms:created>
  <dcterms:modified xsi:type="dcterms:W3CDTF">2021-03-15T15:55:06Z</dcterms:modified>
</cp:coreProperties>
</file>