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21"/>
  </p:notesMasterIdLst>
  <p:sldIdLst>
    <p:sldId id="476" r:id="rId2"/>
    <p:sldId id="477" r:id="rId3"/>
    <p:sldId id="478" r:id="rId4"/>
    <p:sldId id="479" r:id="rId5"/>
    <p:sldId id="480" r:id="rId6"/>
    <p:sldId id="493" r:id="rId7"/>
    <p:sldId id="481" r:id="rId8"/>
    <p:sldId id="482" r:id="rId9"/>
    <p:sldId id="483" r:id="rId10"/>
    <p:sldId id="492" r:id="rId11"/>
    <p:sldId id="494" r:id="rId12"/>
    <p:sldId id="485" r:id="rId13"/>
    <p:sldId id="484" r:id="rId14"/>
    <p:sldId id="486" r:id="rId15"/>
    <p:sldId id="487" r:id="rId16"/>
    <p:sldId id="488" r:id="rId17"/>
    <p:sldId id="489" r:id="rId18"/>
    <p:sldId id="490" r:id="rId19"/>
    <p:sldId id="491"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02CE"/>
    <a:srgbClr val="2C05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6"/>
    <p:restoredTop sz="73325" autoAdjust="0"/>
  </p:normalViewPr>
  <p:slideViewPr>
    <p:cSldViewPr snapToGrid="0" snapToObjects="1">
      <p:cViewPr varScale="1">
        <p:scale>
          <a:sx n="106" d="100"/>
          <a:sy n="106" d="100"/>
        </p:scale>
        <p:origin x="2976" y="16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2765523-2DF7-C24A-B8F9-65DF2FDDF58F}" type="datetimeFigureOut">
              <a:rPr lang="en-US" smtClean="0"/>
              <a:t>11/19/19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F52C056-4745-D94F-AA20-EC07D0C831A1}" type="slidenum">
              <a:rPr lang="en-US" smtClean="0"/>
              <a:t>‹#›</a:t>
            </a:fld>
            <a:endParaRPr lang="en-US"/>
          </a:p>
        </p:txBody>
      </p:sp>
    </p:spTree>
    <p:extLst>
      <p:ext uri="{BB962C8B-B14F-4D97-AF65-F5344CB8AC3E}">
        <p14:creationId xmlns:p14="http://schemas.microsoft.com/office/powerpoint/2010/main" val="3720118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1975 prototype</a:t>
            </a:r>
          </a:p>
          <a:p>
            <a:r>
              <a:rPr lang="en-US" dirty="0"/>
              <a:t>By </a:t>
            </a:r>
            <a:r>
              <a:rPr lang="en-US" dirty="0" err="1"/>
              <a:t>ByB</a:t>
            </a:r>
            <a:r>
              <a:rPr lang="en-US" dirty="0"/>
              <a:t> - Own work, CC BY-SA 4.0, https://commons.wikimedia.org/w/index.php?curid=42784498</a:t>
            </a:r>
          </a:p>
        </p:txBody>
      </p:sp>
      <p:sp>
        <p:nvSpPr>
          <p:cNvPr id="4" name="Slide Number Placeholder 3"/>
          <p:cNvSpPr>
            <a:spLocks noGrp="1"/>
          </p:cNvSpPr>
          <p:nvPr>
            <p:ph type="sldNum" sz="quarter" idx="5"/>
          </p:nvPr>
        </p:nvSpPr>
        <p:spPr/>
        <p:txBody>
          <a:bodyPr/>
          <a:lstStyle/>
          <a:p>
            <a:fld id="{1F52C056-4745-D94F-AA20-EC07D0C831A1}" type="slidenum">
              <a:rPr lang="en-US" smtClean="0"/>
              <a:t>3</a:t>
            </a:fld>
            <a:endParaRPr lang="en-US"/>
          </a:p>
        </p:txBody>
      </p:sp>
    </p:spTree>
    <p:extLst>
      <p:ext uri="{BB962C8B-B14F-4D97-AF65-F5344CB8AC3E}">
        <p14:creationId xmlns:p14="http://schemas.microsoft.com/office/powerpoint/2010/main" val="2663049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Invented by Tesla (1890s)</a:t>
            </a:r>
          </a:p>
        </p:txBody>
      </p:sp>
      <p:sp>
        <p:nvSpPr>
          <p:cNvPr id="4" name="Slide Number Placeholder 3"/>
          <p:cNvSpPr>
            <a:spLocks noGrp="1"/>
          </p:cNvSpPr>
          <p:nvPr>
            <p:ph type="sldNum" sz="quarter" idx="5"/>
          </p:nvPr>
        </p:nvSpPr>
        <p:spPr/>
        <p:txBody>
          <a:bodyPr/>
          <a:lstStyle/>
          <a:p>
            <a:fld id="{1F52C056-4745-D94F-AA20-EC07D0C831A1}" type="slidenum">
              <a:rPr lang="en-US" smtClean="0"/>
              <a:t>6</a:t>
            </a:fld>
            <a:endParaRPr lang="en-US"/>
          </a:p>
        </p:txBody>
      </p:sp>
    </p:spTree>
    <p:extLst>
      <p:ext uri="{BB962C8B-B14F-4D97-AF65-F5344CB8AC3E}">
        <p14:creationId xmlns:p14="http://schemas.microsoft.com/office/powerpoint/2010/main" val="400773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MIFARE Classic </a:t>
            </a:r>
          </a:p>
          <a:p>
            <a:r>
              <a:rPr lang="en-US" dirty="0"/>
              <a:t>Employs a proprietary protocol security protocol for authentication and ciphering.</a:t>
            </a:r>
          </a:p>
          <a:p>
            <a:r>
              <a:rPr lang="en-US" dirty="0"/>
              <a:t>MIFARE Plus</a:t>
            </a:r>
          </a:p>
          <a:p>
            <a:r>
              <a:rPr lang="en-US" dirty="0"/>
              <a:t>Drop-in replacement for MIFARE Classic with certified security level (AES-128 based) and is fully backwards compatible with MIFARE Classic</a:t>
            </a:r>
          </a:p>
          <a:p>
            <a:r>
              <a:rPr lang="en-US" dirty="0"/>
              <a:t>MIFARE Ultralight </a:t>
            </a:r>
          </a:p>
          <a:p>
            <a:r>
              <a:rPr lang="en-US" dirty="0"/>
              <a:t>Low-cost ICs that are useful for high volume applications such as public transport, loyalty cards and event ticketing. </a:t>
            </a:r>
          </a:p>
          <a:p>
            <a:r>
              <a:rPr lang="en-US" dirty="0"/>
              <a:t>MIFARE </a:t>
            </a:r>
            <a:r>
              <a:rPr lang="en-US" dirty="0" err="1"/>
              <a:t>DESFire</a:t>
            </a:r>
            <a:endParaRPr lang="en-US" dirty="0"/>
          </a:p>
          <a:p>
            <a:r>
              <a:rPr lang="en-US" dirty="0"/>
              <a:t>The DES in the name refers to the use of a DES, two-key 3DES, three-key 3DES and AES encryption; while Fire is an acronym for Fast, innovative, reliable, and enhanced. Subtypes: MIFARE </a:t>
            </a:r>
            <a:r>
              <a:rPr lang="en-US" dirty="0" err="1"/>
              <a:t>DESFire</a:t>
            </a:r>
            <a:r>
              <a:rPr lang="en-US" dirty="0"/>
              <a:t> EV1, MIFARE </a:t>
            </a:r>
            <a:r>
              <a:rPr lang="en-US" dirty="0" err="1"/>
              <a:t>DESFire</a:t>
            </a:r>
            <a:r>
              <a:rPr lang="en-US" dirty="0"/>
              <a:t> EV2.</a:t>
            </a:r>
          </a:p>
        </p:txBody>
      </p:sp>
      <p:sp>
        <p:nvSpPr>
          <p:cNvPr id="4" name="Slide Number Placeholder 3"/>
          <p:cNvSpPr>
            <a:spLocks noGrp="1"/>
          </p:cNvSpPr>
          <p:nvPr>
            <p:ph type="sldNum" sz="quarter" idx="5"/>
          </p:nvPr>
        </p:nvSpPr>
        <p:spPr/>
        <p:txBody>
          <a:bodyPr/>
          <a:lstStyle/>
          <a:p>
            <a:fld id="{1F52C056-4745-D94F-AA20-EC07D0C831A1}" type="slidenum">
              <a:rPr lang="en-US" smtClean="0"/>
              <a:t>14</a:t>
            </a:fld>
            <a:endParaRPr lang="en-US"/>
          </a:p>
        </p:txBody>
      </p:sp>
    </p:spTree>
    <p:extLst>
      <p:ext uri="{BB962C8B-B14F-4D97-AF65-F5344CB8AC3E}">
        <p14:creationId xmlns:p14="http://schemas.microsoft.com/office/powerpoint/2010/main" val="1403962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are ASIC-based and have limited computational power (</a:t>
            </a:r>
            <a:r>
              <a:rPr lang="en-US" sz="1200" b="1" i="0" kern="1200" dirty="0">
                <a:solidFill>
                  <a:schemeClr val="tx1"/>
                </a:solidFill>
                <a:effectLst/>
                <a:latin typeface="+mn-lt"/>
                <a:ea typeface="+mn-ea"/>
                <a:cs typeface="+mn-cs"/>
              </a:rPr>
              <a:t>application-specific integrated circuit)</a:t>
            </a:r>
            <a:endParaRPr lang="en-US" dirty="0"/>
          </a:p>
          <a:p>
            <a:endParaRPr lang="en-US" dirty="0"/>
          </a:p>
          <a:p>
            <a:r>
              <a:rPr lang="en-US" dirty="0"/>
              <a:t>Each key can be programmed to allow operations such as reading, writing, increasing value blocks, etc. Also, the very first 16 bytes contain the serial number of the card and certain other manufacturer data and are read only. It uses an NXP proprietary security protocol (Crypto-1) for authentication and ciphering.</a:t>
            </a:r>
          </a:p>
          <a:p>
            <a:endParaRPr lang="en-US" dirty="0"/>
          </a:p>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15</a:t>
            </a:fld>
            <a:endParaRPr lang="en-US"/>
          </a:p>
        </p:txBody>
      </p:sp>
    </p:spTree>
    <p:extLst>
      <p:ext uri="{BB962C8B-B14F-4D97-AF65-F5344CB8AC3E}">
        <p14:creationId xmlns:p14="http://schemas.microsoft.com/office/powerpoint/2010/main" val="1938550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MIFARE Plus, when used in older transportation systems that do not yet support AES on the reader side, still leaves an open door to attacks. Though it helps to mitigate threats from attacks that broke the Crypto-1 cipher through the weak random number generator, it does not help against brute force attacks and </a:t>
            </a:r>
            <a:r>
              <a:rPr lang="en-US" dirty="0" err="1"/>
              <a:t>cryptoanalytic</a:t>
            </a:r>
            <a:r>
              <a:rPr lang="en-US" dirty="0"/>
              <a:t> attacks</a:t>
            </a:r>
          </a:p>
        </p:txBody>
      </p:sp>
      <p:sp>
        <p:nvSpPr>
          <p:cNvPr id="4" name="Slide Number Placeholder 3"/>
          <p:cNvSpPr>
            <a:spLocks noGrp="1"/>
          </p:cNvSpPr>
          <p:nvPr>
            <p:ph type="sldNum" sz="quarter" idx="5"/>
          </p:nvPr>
        </p:nvSpPr>
        <p:spPr/>
        <p:txBody>
          <a:bodyPr/>
          <a:lstStyle/>
          <a:p>
            <a:fld id="{1F52C056-4745-D94F-AA20-EC07D0C831A1}" type="slidenum">
              <a:rPr lang="en-US" smtClean="0"/>
              <a:t>16</a:t>
            </a:fld>
            <a:endParaRPr lang="en-US"/>
          </a:p>
        </p:txBody>
      </p:sp>
    </p:spTree>
    <p:extLst>
      <p:ext uri="{BB962C8B-B14F-4D97-AF65-F5344CB8AC3E}">
        <p14:creationId xmlns:p14="http://schemas.microsoft.com/office/powerpoint/2010/main" val="608952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LFSR- </a:t>
            </a:r>
            <a:r>
              <a:rPr lang="en-US" sz="1200" b="0" i="0" kern="1200" dirty="0">
                <a:solidFill>
                  <a:schemeClr val="tx1"/>
                </a:solidFill>
                <a:effectLst/>
                <a:latin typeface="+mn-lt"/>
                <a:ea typeface="+mn-ea"/>
                <a:cs typeface="+mn-cs"/>
              </a:rPr>
              <a:t>Linear-feedback shift register</a:t>
            </a:r>
          </a:p>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18</a:t>
            </a:fld>
            <a:endParaRPr lang="en-US"/>
          </a:p>
        </p:txBody>
      </p:sp>
    </p:spTree>
    <p:extLst>
      <p:ext uri="{BB962C8B-B14F-4D97-AF65-F5344CB8AC3E}">
        <p14:creationId xmlns:p14="http://schemas.microsoft.com/office/powerpoint/2010/main" val="3643249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MIFARE Classic encryption Crypto-1 can be broken in about 200 seconds on a laptop from 2008, if approx. 50 bits of known (or chosen) key stream are available. This attack reveals the key from sniffed transactions under certain (common) circumstances and/or allows an attacker to learn the key by challenging the reader device.</a:t>
            </a:r>
          </a:p>
          <a:p>
            <a:endParaRPr lang="en-US" dirty="0"/>
          </a:p>
          <a:p>
            <a:r>
              <a:rPr lang="en-US" dirty="0"/>
              <a:t>The attack </a:t>
            </a:r>
            <a:r>
              <a:rPr lang="en-US"/>
              <a:t>proposed in </a:t>
            </a:r>
            <a:r>
              <a:rPr lang="en-US" dirty="0"/>
              <a:t>recovers the secret key in about 40 </a:t>
            </a:r>
            <a:r>
              <a:rPr lang="en-US" dirty="0" err="1"/>
              <a:t>ms</a:t>
            </a:r>
            <a:r>
              <a:rPr lang="en-US" dirty="0"/>
              <a:t> on a laptop. This attack requires just one (partial) authentication attempt with a legitimate reader.</a:t>
            </a:r>
          </a:p>
        </p:txBody>
      </p:sp>
      <p:sp>
        <p:nvSpPr>
          <p:cNvPr id="4" name="Slide Number Placeholder 3"/>
          <p:cNvSpPr>
            <a:spLocks noGrp="1"/>
          </p:cNvSpPr>
          <p:nvPr>
            <p:ph type="sldNum" sz="quarter" idx="5"/>
          </p:nvPr>
        </p:nvSpPr>
        <p:spPr/>
        <p:txBody>
          <a:bodyPr/>
          <a:lstStyle/>
          <a:p>
            <a:fld id="{1F52C056-4745-D94F-AA20-EC07D0C831A1}" type="slidenum">
              <a:rPr lang="en-US" smtClean="0"/>
              <a:t>19</a:t>
            </a:fld>
            <a:endParaRPr lang="en-US"/>
          </a:p>
        </p:txBody>
      </p:sp>
    </p:spTree>
    <p:extLst>
      <p:ext uri="{BB962C8B-B14F-4D97-AF65-F5344CB8AC3E}">
        <p14:creationId xmlns:p14="http://schemas.microsoft.com/office/powerpoint/2010/main" val="3207763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11/19/19</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11/19/19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11/19/19</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11/19/19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11/19/19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11/19/19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11/19/19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11/19/19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11/19/19</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11/19/19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65C83E75-264D-4F41-B0A2-17D08AF27741}"/>
              </a:ext>
            </a:extLst>
          </p:cNvPr>
          <p:cNvSpPr>
            <a:spLocks noGrp="1"/>
          </p:cNvSpPr>
          <p:nvPr>
            <p:ph type="subTitle" idx="1"/>
          </p:nvPr>
        </p:nvSpPr>
        <p:spPr/>
        <p:txBody>
          <a:bodyPr/>
          <a:lstStyle/>
          <a:p>
            <a:endParaRPr lang="en-US" dirty="0"/>
          </a:p>
        </p:txBody>
      </p:sp>
      <p:sp>
        <p:nvSpPr>
          <p:cNvPr id="4" name="Title 3">
            <a:extLst>
              <a:ext uri="{FF2B5EF4-FFF2-40B4-BE49-F238E27FC236}">
                <a16:creationId xmlns:a16="http://schemas.microsoft.com/office/drawing/2014/main" id="{8376DE5F-8A8C-244A-899F-62D6CD31227F}"/>
              </a:ext>
            </a:extLst>
          </p:cNvPr>
          <p:cNvSpPr>
            <a:spLocks noGrp="1"/>
          </p:cNvSpPr>
          <p:nvPr>
            <p:ph type="ctrTitle"/>
          </p:nvPr>
        </p:nvSpPr>
        <p:spPr/>
        <p:txBody>
          <a:bodyPr/>
          <a:lstStyle/>
          <a:p>
            <a:r>
              <a:rPr lang="en-US" dirty="0"/>
              <a:t>Physical Security</a:t>
            </a:r>
          </a:p>
        </p:txBody>
      </p:sp>
    </p:spTree>
    <p:extLst>
      <p:ext uri="{BB962C8B-B14F-4D97-AF65-F5344CB8AC3E}">
        <p14:creationId xmlns:p14="http://schemas.microsoft.com/office/powerpoint/2010/main" val="3119408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8ED85-E39E-3C41-8C86-71752C061DF8}"/>
              </a:ext>
            </a:extLst>
          </p:cNvPr>
          <p:cNvSpPr>
            <a:spLocks noGrp="1"/>
          </p:cNvSpPr>
          <p:nvPr>
            <p:ph type="title"/>
          </p:nvPr>
        </p:nvSpPr>
        <p:spPr/>
        <p:txBody>
          <a:bodyPr>
            <a:normAutofit fontScale="90000"/>
          </a:bodyPr>
          <a:lstStyle/>
          <a:p>
            <a:r>
              <a:rPr lang="en-US" dirty="0"/>
              <a:t>Official standard Range (MIFARE)</a:t>
            </a:r>
          </a:p>
        </p:txBody>
      </p:sp>
      <p:sp>
        <p:nvSpPr>
          <p:cNvPr id="3" name="Content Placeholder 2">
            <a:extLst>
              <a:ext uri="{FF2B5EF4-FFF2-40B4-BE49-F238E27FC236}">
                <a16:creationId xmlns:a16="http://schemas.microsoft.com/office/drawing/2014/main" id="{33954CEF-3A0E-1041-A8A0-1787C0CE7660}"/>
              </a:ext>
            </a:extLst>
          </p:cNvPr>
          <p:cNvSpPr>
            <a:spLocks noGrp="1"/>
          </p:cNvSpPr>
          <p:nvPr>
            <p:ph idx="1"/>
          </p:nvPr>
        </p:nvSpPr>
        <p:spPr/>
        <p:txBody>
          <a:bodyPr/>
          <a:lstStyle/>
          <a:p>
            <a:r>
              <a:rPr lang="en-US" dirty="0"/>
              <a:t>ISO/IEC 14443 – two standards: “A” and “B”</a:t>
            </a:r>
          </a:p>
          <a:p>
            <a:endParaRPr lang="en-US" dirty="0"/>
          </a:p>
          <a:p>
            <a:r>
              <a:rPr lang="en-US" dirty="0"/>
              <a:t>A</a:t>
            </a:r>
          </a:p>
          <a:p>
            <a:pPr lvl="1"/>
            <a:r>
              <a:rPr lang="en-US" dirty="0"/>
              <a:t>Up to 3.9”</a:t>
            </a:r>
          </a:p>
          <a:p>
            <a:pPr lvl="1"/>
            <a:endParaRPr lang="en-US" dirty="0"/>
          </a:p>
          <a:p>
            <a:r>
              <a:rPr lang="en-US" dirty="0"/>
              <a:t>B</a:t>
            </a:r>
          </a:p>
          <a:p>
            <a:pPr lvl="1"/>
            <a:r>
              <a:rPr lang="en-US" dirty="0"/>
              <a:t>Up to 1.6’</a:t>
            </a:r>
          </a:p>
          <a:p>
            <a:endParaRPr lang="en-US" dirty="0"/>
          </a:p>
        </p:txBody>
      </p:sp>
    </p:spTree>
    <p:extLst>
      <p:ext uri="{BB962C8B-B14F-4D97-AF65-F5344CB8AC3E}">
        <p14:creationId xmlns:p14="http://schemas.microsoft.com/office/powerpoint/2010/main" val="3695653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5836A-B358-A749-AA89-1331E4CB411E}"/>
              </a:ext>
            </a:extLst>
          </p:cNvPr>
          <p:cNvSpPr>
            <a:spLocks noGrp="1"/>
          </p:cNvSpPr>
          <p:nvPr>
            <p:ph type="title"/>
          </p:nvPr>
        </p:nvSpPr>
        <p:spPr/>
        <p:txBody>
          <a:bodyPr/>
          <a:lstStyle/>
          <a:p>
            <a:r>
              <a:rPr lang="en-US" dirty="0"/>
              <a:t>Competing standards</a:t>
            </a:r>
          </a:p>
        </p:txBody>
      </p:sp>
      <p:sp>
        <p:nvSpPr>
          <p:cNvPr id="3" name="Content Placeholder 2">
            <a:extLst>
              <a:ext uri="{FF2B5EF4-FFF2-40B4-BE49-F238E27FC236}">
                <a16:creationId xmlns:a16="http://schemas.microsoft.com/office/drawing/2014/main" id="{33B32107-7B55-9247-8919-FB30093AA8A4}"/>
              </a:ext>
            </a:extLst>
          </p:cNvPr>
          <p:cNvSpPr>
            <a:spLocks noGrp="1"/>
          </p:cNvSpPr>
          <p:nvPr>
            <p:ph idx="1"/>
          </p:nvPr>
        </p:nvSpPr>
        <p:spPr/>
        <p:txBody>
          <a:bodyPr/>
          <a:lstStyle/>
          <a:p>
            <a:r>
              <a:rPr lang="en-US" dirty="0"/>
              <a:t>Maximum read range</a:t>
            </a:r>
          </a:p>
          <a:p>
            <a:pPr lvl="1"/>
            <a:r>
              <a:rPr lang="en-US" dirty="0"/>
              <a:t>17” – 18”</a:t>
            </a:r>
          </a:p>
          <a:p>
            <a:pPr lvl="1"/>
            <a:endParaRPr lang="en-US" dirty="0"/>
          </a:p>
          <a:p>
            <a:pPr lvl="1"/>
            <a:r>
              <a:rPr lang="en-US" dirty="0"/>
              <a:t>up to 4’ 11”  (59”)</a:t>
            </a:r>
          </a:p>
        </p:txBody>
      </p:sp>
    </p:spTree>
    <p:extLst>
      <p:ext uri="{BB962C8B-B14F-4D97-AF65-F5344CB8AC3E}">
        <p14:creationId xmlns:p14="http://schemas.microsoft.com/office/powerpoint/2010/main" val="2678866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D72CE-50AF-426B-A13F-30369A859AB8}"/>
              </a:ext>
            </a:extLst>
          </p:cNvPr>
          <p:cNvSpPr>
            <a:spLocks noGrp="1"/>
          </p:cNvSpPr>
          <p:nvPr>
            <p:ph type="title"/>
          </p:nvPr>
        </p:nvSpPr>
        <p:spPr/>
        <p:txBody>
          <a:bodyPr/>
          <a:lstStyle/>
          <a:p>
            <a:r>
              <a:rPr lang="en-US" dirty="0"/>
              <a:t>MIFARE</a:t>
            </a:r>
          </a:p>
        </p:txBody>
      </p:sp>
      <p:sp>
        <p:nvSpPr>
          <p:cNvPr id="3" name="Content Placeholder 2">
            <a:extLst>
              <a:ext uri="{FF2B5EF4-FFF2-40B4-BE49-F238E27FC236}">
                <a16:creationId xmlns:a16="http://schemas.microsoft.com/office/drawing/2014/main" id="{CA023F48-6C71-434C-B31A-FEF688D1F7E0}"/>
              </a:ext>
            </a:extLst>
          </p:cNvPr>
          <p:cNvSpPr>
            <a:spLocks noGrp="1"/>
          </p:cNvSpPr>
          <p:nvPr>
            <p:ph idx="1"/>
          </p:nvPr>
        </p:nvSpPr>
        <p:spPr/>
        <p:txBody>
          <a:bodyPr/>
          <a:lstStyle/>
          <a:p>
            <a:r>
              <a:rPr lang="en-US" dirty="0"/>
              <a:t>Trademark of NXP Semiconductors</a:t>
            </a:r>
          </a:p>
          <a:p>
            <a:pPr lvl="1"/>
            <a:r>
              <a:rPr lang="en-US" dirty="0"/>
              <a:t> Dutch global semiconductor manufacturer</a:t>
            </a:r>
          </a:p>
          <a:p>
            <a:r>
              <a:rPr lang="en-US" dirty="0"/>
              <a:t>a series of chips used in contactless smart cards and proximity cards</a:t>
            </a:r>
          </a:p>
          <a:p>
            <a:endParaRPr lang="en-US" dirty="0"/>
          </a:p>
          <a:p>
            <a:endParaRPr lang="en-US" dirty="0"/>
          </a:p>
        </p:txBody>
      </p:sp>
    </p:spTree>
    <p:extLst>
      <p:ext uri="{BB962C8B-B14F-4D97-AF65-F5344CB8AC3E}">
        <p14:creationId xmlns:p14="http://schemas.microsoft.com/office/powerpoint/2010/main" val="3996651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13BC8-C91F-4DDE-A1E9-F8A0CCC8CA4F}"/>
              </a:ext>
            </a:extLst>
          </p:cNvPr>
          <p:cNvSpPr>
            <a:spLocks noGrp="1"/>
          </p:cNvSpPr>
          <p:nvPr>
            <p:ph type="title"/>
          </p:nvPr>
        </p:nvSpPr>
        <p:spPr/>
        <p:txBody>
          <a:bodyPr/>
          <a:lstStyle/>
          <a:p>
            <a:endParaRPr lang="en-US"/>
          </a:p>
        </p:txBody>
      </p:sp>
      <p:pic>
        <p:nvPicPr>
          <p:cNvPr id="5" name="Content Placeholder 4" descr="A picture containing object, table, sitting, small&#10;&#10;Description automatically generated">
            <a:extLst>
              <a:ext uri="{FF2B5EF4-FFF2-40B4-BE49-F238E27FC236}">
                <a16:creationId xmlns:a16="http://schemas.microsoft.com/office/drawing/2014/main" id="{41C3DE96-4530-4BE8-854F-E06615CEF639}"/>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2385218" y="1752600"/>
            <a:ext cx="4373563" cy="4373563"/>
          </a:xfrm>
        </p:spPr>
      </p:pic>
    </p:spTree>
    <p:extLst>
      <p:ext uri="{BB962C8B-B14F-4D97-AF65-F5344CB8AC3E}">
        <p14:creationId xmlns:p14="http://schemas.microsoft.com/office/powerpoint/2010/main" val="2647806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96966-9A99-47E4-B09B-7F3CF71CC5AC}"/>
              </a:ext>
            </a:extLst>
          </p:cNvPr>
          <p:cNvSpPr>
            <a:spLocks noGrp="1"/>
          </p:cNvSpPr>
          <p:nvPr>
            <p:ph type="title"/>
          </p:nvPr>
        </p:nvSpPr>
        <p:spPr/>
        <p:txBody>
          <a:bodyPr/>
          <a:lstStyle/>
          <a:p>
            <a:r>
              <a:rPr lang="en-US" dirty="0"/>
              <a:t>variations</a:t>
            </a:r>
          </a:p>
        </p:txBody>
      </p:sp>
      <p:sp>
        <p:nvSpPr>
          <p:cNvPr id="3" name="Content Placeholder 2">
            <a:extLst>
              <a:ext uri="{FF2B5EF4-FFF2-40B4-BE49-F238E27FC236}">
                <a16:creationId xmlns:a16="http://schemas.microsoft.com/office/drawing/2014/main" id="{3F053E65-11C7-4D9E-9428-EF8C8DC1EE3B}"/>
              </a:ext>
            </a:extLst>
          </p:cNvPr>
          <p:cNvSpPr>
            <a:spLocks noGrp="1"/>
          </p:cNvSpPr>
          <p:nvPr>
            <p:ph idx="1"/>
          </p:nvPr>
        </p:nvSpPr>
        <p:spPr/>
        <p:txBody>
          <a:bodyPr>
            <a:normAutofit/>
          </a:bodyPr>
          <a:lstStyle/>
          <a:p>
            <a:r>
              <a:rPr lang="en-US" dirty="0"/>
              <a:t>MIFARE Classic </a:t>
            </a:r>
          </a:p>
          <a:p>
            <a:r>
              <a:rPr lang="en-US" dirty="0"/>
              <a:t>MIFARE Plus</a:t>
            </a:r>
          </a:p>
          <a:p>
            <a:r>
              <a:rPr lang="en-US" dirty="0"/>
              <a:t>MIFARE Ultralight </a:t>
            </a:r>
          </a:p>
          <a:p>
            <a:r>
              <a:rPr lang="en-US" dirty="0"/>
              <a:t>MIFARE </a:t>
            </a:r>
            <a:r>
              <a:rPr lang="en-US" dirty="0" err="1"/>
              <a:t>DESFire</a:t>
            </a:r>
            <a:endParaRPr lang="en-US" dirty="0"/>
          </a:p>
        </p:txBody>
      </p:sp>
    </p:spTree>
    <p:extLst>
      <p:ext uri="{BB962C8B-B14F-4D97-AF65-F5344CB8AC3E}">
        <p14:creationId xmlns:p14="http://schemas.microsoft.com/office/powerpoint/2010/main" val="1288838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BDD21-4CE9-4CF3-8446-85CEB85E7D25}"/>
              </a:ext>
            </a:extLst>
          </p:cNvPr>
          <p:cNvSpPr>
            <a:spLocks noGrp="1"/>
          </p:cNvSpPr>
          <p:nvPr>
            <p:ph type="title"/>
          </p:nvPr>
        </p:nvSpPr>
        <p:spPr/>
        <p:txBody>
          <a:bodyPr/>
          <a:lstStyle/>
          <a:p>
            <a:r>
              <a:rPr lang="en-US" dirty="0"/>
              <a:t>MIFARE classic</a:t>
            </a:r>
          </a:p>
        </p:txBody>
      </p:sp>
      <p:sp>
        <p:nvSpPr>
          <p:cNvPr id="3" name="Content Placeholder 2">
            <a:extLst>
              <a:ext uri="{FF2B5EF4-FFF2-40B4-BE49-F238E27FC236}">
                <a16:creationId xmlns:a16="http://schemas.microsoft.com/office/drawing/2014/main" id="{5AFB7CFE-A9B9-4121-88C4-535C99DDD79A}"/>
              </a:ext>
            </a:extLst>
          </p:cNvPr>
          <p:cNvSpPr>
            <a:spLocks noGrp="1"/>
          </p:cNvSpPr>
          <p:nvPr>
            <p:ph idx="1"/>
          </p:nvPr>
        </p:nvSpPr>
        <p:spPr/>
        <p:txBody>
          <a:bodyPr>
            <a:normAutofit/>
          </a:bodyPr>
          <a:lstStyle/>
          <a:p>
            <a:r>
              <a:rPr lang="en-US" dirty="0"/>
              <a:t>Just a memory storage device</a:t>
            </a:r>
          </a:p>
          <a:p>
            <a:pPr lvl="1"/>
            <a:r>
              <a:rPr lang="en-US" dirty="0"/>
              <a:t>memory is divided into segments and blocks</a:t>
            </a:r>
          </a:p>
          <a:p>
            <a:pPr lvl="1"/>
            <a:r>
              <a:rPr lang="en-US" dirty="0"/>
              <a:t>simple security mechanisms for access control</a:t>
            </a:r>
          </a:p>
          <a:p>
            <a:r>
              <a:rPr lang="en-US" dirty="0"/>
              <a:t>1,024 bytes of data storage, split into 16 sectors</a:t>
            </a:r>
          </a:p>
          <a:p>
            <a:pPr lvl="1"/>
            <a:r>
              <a:rPr lang="en-US" dirty="0"/>
              <a:t>Each sector is protected by two different keys</a:t>
            </a:r>
          </a:p>
          <a:p>
            <a:r>
              <a:rPr lang="en-US" dirty="0"/>
              <a:t>4,096 bytes split into forty sectors</a:t>
            </a:r>
          </a:p>
          <a:p>
            <a:endParaRPr lang="en-US" dirty="0"/>
          </a:p>
          <a:p>
            <a:r>
              <a:rPr lang="en-US" dirty="0"/>
              <a:t>Uses Crypto-1 ciphering</a:t>
            </a:r>
          </a:p>
          <a:p>
            <a:endParaRPr lang="en-US" dirty="0"/>
          </a:p>
        </p:txBody>
      </p:sp>
    </p:spTree>
    <p:extLst>
      <p:ext uri="{BB962C8B-B14F-4D97-AF65-F5344CB8AC3E}">
        <p14:creationId xmlns:p14="http://schemas.microsoft.com/office/powerpoint/2010/main" val="2376073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B494D-AAC6-472F-85B3-0A96AB11E2DE}"/>
              </a:ext>
            </a:extLst>
          </p:cNvPr>
          <p:cNvSpPr>
            <a:spLocks noGrp="1"/>
          </p:cNvSpPr>
          <p:nvPr>
            <p:ph type="title"/>
          </p:nvPr>
        </p:nvSpPr>
        <p:spPr/>
        <p:txBody>
          <a:bodyPr/>
          <a:lstStyle/>
          <a:p>
            <a:r>
              <a:rPr lang="en-US" dirty="0"/>
              <a:t>MIFARE Plus</a:t>
            </a:r>
          </a:p>
        </p:txBody>
      </p:sp>
      <p:sp>
        <p:nvSpPr>
          <p:cNvPr id="3" name="Content Placeholder 2">
            <a:extLst>
              <a:ext uri="{FF2B5EF4-FFF2-40B4-BE49-F238E27FC236}">
                <a16:creationId xmlns:a16="http://schemas.microsoft.com/office/drawing/2014/main" id="{7E2DB9BB-A6AC-44F5-9F97-F209A05BA67D}"/>
              </a:ext>
            </a:extLst>
          </p:cNvPr>
          <p:cNvSpPr>
            <a:spLocks noGrp="1"/>
          </p:cNvSpPr>
          <p:nvPr>
            <p:ph idx="1"/>
          </p:nvPr>
        </p:nvSpPr>
        <p:spPr/>
        <p:txBody>
          <a:bodyPr>
            <a:normAutofit/>
          </a:bodyPr>
          <a:lstStyle/>
          <a:p>
            <a:r>
              <a:rPr lang="en-US" dirty="0"/>
              <a:t>Released in 2008</a:t>
            </a:r>
          </a:p>
          <a:p>
            <a:r>
              <a:rPr lang="en-US" dirty="0"/>
              <a:t>Replacement solution for the MIFARE Classic</a:t>
            </a:r>
          </a:p>
          <a:p>
            <a:r>
              <a:rPr lang="en-US" dirty="0"/>
              <a:t>Backwards compatible…(Good? Bad?)</a:t>
            </a:r>
          </a:p>
          <a:p>
            <a:r>
              <a:rPr lang="en-US" dirty="0"/>
              <a:t>Its highest security level uses 128-bit AES encryption</a:t>
            </a:r>
          </a:p>
        </p:txBody>
      </p:sp>
    </p:spTree>
    <p:extLst>
      <p:ext uri="{BB962C8B-B14F-4D97-AF65-F5344CB8AC3E}">
        <p14:creationId xmlns:p14="http://schemas.microsoft.com/office/powerpoint/2010/main" val="2369898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omputer&#10;&#10;Description automatically generated">
            <a:extLst>
              <a:ext uri="{FF2B5EF4-FFF2-40B4-BE49-F238E27FC236}">
                <a16:creationId xmlns:a16="http://schemas.microsoft.com/office/drawing/2014/main" id="{3BD48F94-34CD-47B5-97B0-3A8ABB3122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086" y="146815"/>
            <a:ext cx="7953828" cy="6564370"/>
          </a:xfrm>
          <a:prstGeom prst="rect">
            <a:avLst/>
          </a:prstGeom>
        </p:spPr>
      </p:pic>
    </p:spTree>
    <p:extLst>
      <p:ext uri="{BB962C8B-B14F-4D97-AF65-F5344CB8AC3E}">
        <p14:creationId xmlns:p14="http://schemas.microsoft.com/office/powerpoint/2010/main" val="3154035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D1162-1308-4451-8E6D-BBAE74703FEE}"/>
              </a:ext>
            </a:extLst>
          </p:cNvPr>
          <p:cNvSpPr>
            <a:spLocks noGrp="1"/>
          </p:cNvSpPr>
          <p:nvPr>
            <p:ph type="title"/>
          </p:nvPr>
        </p:nvSpPr>
        <p:spPr/>
        <p:txBody>
          <a:bodyPr/>
          <a:lstStyle/>
          <a:p>
            <a:r>
              <a:rPr lang="en-US" dirty="0"/>
              <a:t>Crypto-1 cipher</a:t>
            </a:r>
          </a:p>
        </p:txBody>
      </p:sp>
      <p:sp>
        <p:nvSpPr>
          <p:cNvPr id="3" name="Content Placeholder 2">
            <a:extLst>
              <a:ext uri="{FF2B5EF4-FFF2-40B4-BE49-F238E27FC236}">
                <a16:creationId xmlns:a16="http://schemas.microsoft.com/office/drawing/2014/main" id="{D0A8C3F6-1398-4FD3-82E5-244C1A841F8B}"/>
              </a:ext>
            </a:extLst>
          </p:cNvPr>
          <p:cNvSpPr>
            <a:spLocks noGrp="1"/>
          </p:cNvSpPr>
          <p:nvPr>
            <p:ph idx="1"/>
          </p:nvPr>
        </p:nvSpPr>
        <p:spPr/>
        <p:txBody>
          <a:bodyPr>
            <a:normAutofit/>
          </a:bodyPr>
          <a:lstStyle/>
          <a:p>
            <a:r>
              <a:rPr lang="en-US" dirty="0"/>
              <a:t>a proprietary encryption algorithm created by NXP Semiconductors specifically for MIFARE RFID</a:t>
            </a:r>
          </a:p>
          <a:p>
            <a:endParaRPr lang="en-US" dirty="0"/>
          </a:p>
          <a:p>
            <a:r>
              <a:rPr lang="en-US" dirty="0"/>
              <a:t>Consists of:</a:t>
            </a:r>
          </a:p>
          <a:p>
            <a:pPr lvl="1"/>
            <a:r>
              <a:rPr lang="en-US" dirty="0"/>
              <a:t>one 48-bit feedback shift register for the main secret state of the cipher,</a:t>
            </a:r>
          </a:p>
          <a:p>
            <a:pPr lvl="1"/>
            <a:r>
              <a:rPr lang="en-US" dirty="0"/>
              <a:t>a linear function,</a:t>
            </a:r>
          </a:p>
          <a:p>
            <a:pPr lvl="1"/>
            <a:r>
              <a:rPr lang="en-US" dirty="0"/>
              <a:t>a two-layer 20-to-1 nonlinear function and</a:t>
            </a:r>
          </a:p>
          <a:p>
            <a:pPr lvl="1"/>
            <a:r>
              <a:rPr lang="en-US" dirty="0"/>
              <a:t>a 16-bit LFSR which is used during the authentication phase</a:t>
            </a:r>
          </a:p>
          <a:p>
            <a:pPr lvl="2"/>
            <a:r>
              <a:rPr lang="en-US" dirty="0"/>
              <a:t>Also serves as the pseudo random number generator on some card implementations</a:t>
            </a:r>
          </a:p>
        </p:txBody>
      </p:sp>
    </p:spTree>
    <p:extLst>
      <p:ext uri="{BB962C8B-B14F-4D97-AF65-F5344CB8AC3E}">
        <p14:creationId xmlns:p14="http://schemas.microsoft.com/office/powerpoint/2010/main" val="2039991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9BFB6-B91F-4B53-832A-32D4D11044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D9742B-4CE3-4B91-A46B-0DD16D443488}"/>
              </a:ext>
            </a:extLst>
          </p:cNvPr>
          <p:cNvSpPr>
            <a:spLocks noGrp="1"/>
          </p:cNvSpPr>
          <p:nvPr>
            <p:ph idx="1"/>
          </p:nvPr>
        </p:nvSpPr>
        <p:spPr>
          <a:xfrm>
            <a:off x="457200" y="1752600"/>
            <a:ext cx="8260672" cy="4836886"/>
          </a:xfrm>
        </p:spPr>
        <p:txBody>
          <a:bodyPr>
            <a:normAutofit fontScale="85000" lnSpcReduction="20000"/>
          </a:bodyPr>
          <a:lstStyle/>
          <a:p>
            <a:r>
              <a:rPr lang="en-US" dirty="0"/>
              <a:t>By 2009, cryptographic research</a:t>
            </a:r>
            <a:r>
              <a:rPr lang="en-US" baseline="30000" dirty="0"/>
              <a:t> </a:t>
            </a:r>
            <a:r>
              <a:rPr lang="en-US" dirty="0"/>
              <a:t>showed that:</a:t>
            </a:r>
          </a:p>
          <a:p>
            <a:pPr lvl="1"/>
            <a:r>
              <a:rPr lang="en-US" dirty="0"/>
              <a:t> "the security of this cipher is ... close to zero“</a:t>
            </a:r>
          </a:p>
          <a:p>
            <a:pPr lvl="1"/>
            <a:endParaRPr lang="en-US" dirty="0"/>
          </a:p>
          <a:p>
            <a:pPr lvl="1"/>
            <a:r>
              <a:rPr lang="en-US" dirty="0"/>
              <a:t>de Koning </a:t>
            </a:r>
            <a:r>
              <a:rPr lang="en-US" dirty="0" err="1"/>
              <a:t>Gans</a:t>
            </a:r>
            <a:r>
              <a:rPr lang="en-US" dirty="0"/>
              <a:t>, Gerhard; J.-H. </a:t>
            </a:r>
            <a:r>
              <a:rPr lang="en-US" dirty="0" err="1"/>
              <a:t>Hoepman</a:t>
            </a:r>
            <a:r>
              <a:rPr lang="en-US" dirty="0"/>
              <a:t>; F.D. Garcia (2008-03-15). "A Practical Attack on the MIFARE Classic" (PDF). 8th Smart Card Research and Advanced Application Workshop (CARDIS 2008), LNCS, Springer.</a:t>
            </a:r>
          </a:p>
          <a:p>
            <a:pPr lvl="1"/>
            <a:r>
              <a:rPr lang="en-US" dirty="0"/>
              <a:t> Courtois, Nicolas T.; </a:t>
            </a:r>
            <a:r>
              <a:rPr lang="en-US" dirty="0" err="1"/>
              <a:t>Karsten</a:t>
            </a:r>
            <a:r>
              <a:rPr lang="en-US" dirty="0"/>
              <a:t> </a:t>
            </a:r>
            <a:r>
              <a:rPr lang="en-US" dirty="0" err="1"/>
              <a:t>Nohl</a:t>
            </a:r>
            <a:r>
              <a:rPr lang="en-US" dirty="0"/>
              <a:t>; Sean O'Neil (2008-04-14). "Algebraic Attacks on the Crypto-1 Stream Cipher in </a:t>
            </a:r>
            <a:r>
              <a:rPr lang="en-US" dirty="0" err="1"/>
              <a:t>MiFare</a:t>
            </a:r>
            <a:r>
              <a:rPr lang="en-US" dirty="0"/>
              <a:t> Classic and Oyster Cards". Cryptology </a:t>
            </a:r>
            <a:r>
              <a:rPr lang="en-US" dirty="0" err="1"/>
              <a:t>ePrint</a:t>
            </a:r>
            <a:r>
              <a:rPr lang="en-US" dirty="0"/>
              <a:t> Archive.</a:t>
            </a:r>
          </a:p>
          <a:p>
            <a:pPr lvl="1"/>
            <a:r>
              <a:rPr lang="en-US" dirty="0"/>
              <a:t> </a:t>
            </a:r>
            <a:r>
              <a:rPr lang="en-US" dirty="0" err="1"/>
              <a:t>Nohl</a:t>
            </a:r>
            <a:r>
              <a:rPr lang="en-US" dirty="0"/>
              <a:t>, </a:t>
            </a:r>
            <a:r>
              <a:rPr lang="en-US" dirty="0" err="1"/>
              <a:t>Karsten</a:t>
            </a:r>
            <a:r>
              <a:rPr lang="en-US" dirty="0"/>
              <a:t>; David Evans; </a:t>
            </a:r>
            <a:r>
              <a:rPr lang="en-US" dirty="0" err="1"/>
              <a:t>Starbug</a:t>
            </a:r>
            <a:r>
              <a:rPr lang="en-US" dirty="0"/>
              <a:t> </a:t>
            </a:r>
            <a:r>
              <a:rPr lang="en-US" dirty="0" err="1"/>
              <a:t>Starbug</a:t>
            </a:r>
            <a:r>
              <a:rPr lang="en-US" dirty="0"/>
              <a:t>; Henryk </a:t>
            </a:r>
            <a:r>
              <a:rPr lang="en-US" dirty="0" err="1"/>
              <a:t>Plötz</a:t>
            </a:r>
            <a:r>
              <a:rPr lang="en-US" dirty="0"/>
              <a:t> (2008-07-31). "Reverse-engineering a cryptographic RFID tag". SS'08 Proceedings of the 17th conference on Security symposium. USENIX. pp. 185–193.</a:t>
            </a:r>
          </a:p>
          <a:p>
            <a:pPr lvl="1"/>
            <a:r>
              <a:rPr lang="en-US" dirty="0"/>
              <a:t> Garcia, Flavio D.; Gerhard de Koning </a:t>
            </a:r>
            <a:r>
              <a:rPr lang="en-US" dirty="0" err="1"/>
              <a:t>Gans</a:t>
            </a:r>
            <a:r>
              <a:rPr lang="en-US" dirty="0"/>
              <a:t>; Ruben </a:t>
            </a:r>
            <a:r>
              <a:rPr lang="en-US" dirty="0" err="1"/>
              <a:t>Muijrers</a:t>
            </a:r>
            <a:r>
              <a:rPr lang="en-US" dirty="0"/>
              <a:t>; Peter van Rossum, Roel </a:t>
            </a:r>
            <a:r>
              <a:rPr lang="en-US" dirty="0" err="1"/>
              <a:t>Verdult</a:t>
            </a:r>
            <a:r>
              <a:rPr lang="en-US" dirty="0"/>
              <a:t>; Ronny </a:t>
            </a:r>
            <a:r>
              <a:rPr lang="en-US" dirty="0" err="1"/>
              <a:t>Wichers</a:t>
            </a:r>
            <a:r>
              <a:rPr lang="en-US" dirty="0"/>
              <a:t> </a:t>
            </a:r>
            <a:r>
              <a:rPr lang="en-US" dirty="0" err="1"/>
              <a:t>Schreur</a:t>
            </a:r>
            <a:r>
              <a:rPr lang="en-US" dirty="0"/>
              <a:t>; Bart Jacobs (2008-10-04). "Dismantling MIFARE Classic" (PDF). 13th European Symposium on Research in Computer Security (ESORICS 2008), LNCS, Springer.</a:t>
            </a:r>
          </a:p>
          <a:p>
            <a:pPr lvl="1"/>
            <a:r>
              <a:rPr lang="en-US" dirty="0"/>
              <a:t> Garcia, Flavio D.; Peter van Rossum; Roel </a:t>
            </a:r>
            <a:r>
              <a:rPr lang="en-US" dirty="0" err="1"/>
              <a:t>Verdult</a:t>
            </a:r>
            <a:r>
              <a:rPr lang="en-US" dirty="0"/>
              <a:t>; Ronny </a:t>
            </a:r>
            <a:r>
              <a:rPr lang="en-US" dirty="0" err="1"/>
              <a:t>Wichers</a:t>
            </a:r>
            <a:r>
              <a:rPr lang="en-US" dirty="0"/>
              <a:t> </a:t>
            </a:r>
            <a:r>
              <a:rPr lang="en-US" dirty="0" err="1"/>
              <a:t>Schreur</a:t>
            </a:r>
            <a:r>
              <a:rPr lang="en-US" dirty="0"/>
              <a:t> (2009-03-17). "Wirelessly Pickpocketing a </a:t>
            </a:r>
            <a:r>
              <a:rPr lang="en-US" dirty="0" err="1"/>
              <a:t>Mifare</a:t>
            </a:r>
            <a:r>
              <a:rPr lang="en-US" dirty="0"/>
              <a:t> Classic Card" (PDF). 30th IEEE Symposium on Security and Privacy (S&amp;P 2009), IEEE.</a:t>
            </a:r>
          </a:p>
        </p:txBody>
      </p:sp>
    </p:spTree>
    <p:extLst>
      <p:ext uri="{BB962C8B-B14F-4D97-AF65-F5344CB8AC3E}">
        <p14:creationId xmlns:p14="http://schemas.microsoft.com/office/powerpoint/2010/main" val="352553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497B5-2C1D-413E-BDA5-CD7EEC9BF112}"/>
              </a:ext>
            </a:extLst>
          </p:cNvPr>
          <p:cNvSpPr>
            <a:spLocks noGrp="1"/>
          </p:cNvSpPr>
          <p:nvPr>
            <p:ph type="title"/>
          </p:nvPr>
        </p:nvSpPr>
        <p:spPr/>
        <p:txBody>
          <a:bodyPr/>
          <a:lstStyle/>
          <a:p>
            <a:r>
              <a:rPr lang="en-US" dirty="0"/>
              <a:t>Smart cards</a:t>
            </a:r>
          </a:p>
        </p:txBody>
      </p:sp>
      <p:sp>
        <p:nvSpPr>
          <p:cNvPr id="3" name="Content Placeholder 2">
            <a:extLst>
              <a:ext uri="{FF2B5EF4-FFF2-40B4-BE49-F238E27FC236}">
                <a16:creationId xmlns:a16="http://schemas.microsoft.com/office/drawing/2014/main" id="{93054390-FB46-489D-9066-4132C55301D0}"/>
              </a:ext>
            </a:extLst>
          </p:cNvPr>
          <p:cNvSpPr>
            <a:spLocks noGrp="1"/>
          </p:cNvSpPr>
          <p:nvPr>
            <p:ph idx="1"/>
          </p:nvPr>
        </p:nvSpPr>
        <p:spPr/>
        <p:txBody>
          <a:bodyPr/>
          <a:lstStyle/>
          <a:p>
            <a:r>
              <a:rPr lang="en-US" dirty="0"/>
              <a:t>typically a plastic credit card-sized card with an embedded integrated circuit</a:t>
            </a:r>
          </a:p>
          <a:p>
            <a:endParaRPr lang="en-US" dirty="0"/>
          </a:p>
          <a:p>
            <a:r>
              <a:rPr lang="en-US" dirty="0"/>
              <a:t>Patented in 1974</a:t>
            </a:r>
          </a:p>
        </p:txBody>
      </p:sp>
    </p:spTree>
    <p:extLst>
      <p:ext uri="{BB962C8B-B14F-4D97-AF65-F5344CB8AC3E}">
        <p14:creationId xmlns:p14="http://schemas.microsoft.com/office/powerpoint/2010/main" val="2591118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E9B8E-D666-4648-B377-031D265E1C9E}"/>
              </a:ext>
            </a:extLst>
          </p:cNvPr>
          <p:cNvSpPr>
            <a:spLocks noGrp="1"/>
          </p:cNvSpPr>
          <p:nvPr>
            <p:ph type="title"/>
          </p:nvPr>
        </p:nvSpPr>
        <p:spPr/>
        <p:txBody>
          <a:bodyPr/>
          <a:lstStyle/>
          <a:p>
            <a:endParaRPr lang="en-US"/>
          </a:p>
        </p:txBody>
      </p:sp>
      <p:pic>
        <p:nvPicPr>
          <p:cNvPr id="5" name="Content Placeholder 4" descr="A circuit board&#10;&#10;Description automatically generated">
            <a:extLst>
              <a:ext uri="{FF2B5EF4-FFF2-40B4-BE49-F238E27FC236}">
                <a16:creationId xmlns:a16="http://schemas.microsoft.com/office/drawing/2014/main" id="{A26C9AF1-C8D6-42FC-B563-2A04CE09BB10}"/>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684388" y="1752600"/>
            <a:ext cx="7775223" cy="4373563"/>
          </a:xfrm>
        </p:spPr>
      </p:pic>
    </p:spTree>
    <p:extLst>
      <p:ext uri="{BB962C8B-B14F-4D97-AF65-F5344CB8AC3E}">
        <p14:creationId xmlns:p14="http://schemas.microsoft.com/office/powerpoint/2010/main" val="1628067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FD610-3BF9-463A-B3A8-6FF8CCF509F3}"/>
              </a:ext>
            </a:extLst>
          </p:cNvPr>
          <p:cNvSpPr>
            <a:spLocks noGrp="1"/>
          </p:cNvSpPr>
          <p:nvPr>
            <p:ph type="title"/>
          </p:nvPr>
        </p:nvSpPr>
        <p:spPr/>
        <p:txBody>
          <a:bodyPr/>
          <a:lstStyle/>
          <a:p>
            <a:r>
              <a:rPr lang="en-US" dirty="0"/>
              <a:t>Two categories</a:t>
            </a:r>
          </a:p>
        </p:txBody>
      </p:sp>
      <p:sp>
        <p:nvSpPr>
          <p:cNvPr id="3" name="Content Placeholder 2">
            <a:extLst>
              <a:ext uri="{FF2B5EF4-FFF2-40B4-BE49-F238E27FC236}">
                <a16:creationId xmlns:a16="http://schemas.microsoft.com/office/drawing/2014/main" id="{127DB50B-CA52-4CEA-996A-41E9612B090C}"/>
              </a:ext>
            </a:extLst>
          </p:cNvPr>
          <p:cNvSpPr>
            <a:spLocks noGrp="1"/>
          </p:cNvSpPr>
          <p:nvPr>
            <p:ph idx="1"/>
          </p:nvPr>
        </p:nvSpPr>
        <p:spPr/>
        <p:txBody>
          <a:bodyPr/>
          <a:lstStyle/>
          <a:p>
            <a:r>
              <a:rPr lang="en-US" dirty="0"/>
              <a:t>Contact</a:t>
            </a:r>
          </a:p>
          <a:p>
            <a:pPr lvl="1"/>
            <a:r>
              <a:rPr lang="en-US" dirty="0"/>
              <a:t>Have a contact area to provide electrical connectivity when inserted into a reader</a:t>
            </a:r>
          </a:p>
          <a:p>
            <a:endParaRPr lang="en-US" dirty="0"/>
          </a:p>
          <a:p>
            <a:r>
              <a:rPr lang="en-US" dirty="0"/>
              <a:t>Contactless</a:t>
            </a:r>
          </a:p>
          <a:p>
            <a:pPr lvl="1"/>
            <a:r>
              <a:rPr lang="en-US" dirty="0"/>
              <a:t>Communicate with and are powered by the reader through RF induction technology</a:t>
            </a:r>
          </a:p>
        </p:txBody>
      </p:sp>
    </p:spTree>
    <p:extLst>
      <p:ext uri="{BB962C8B-B14F-4D97-AF65-F5344CB8AC3E}">
        <p14:creationId xmlns:p14="http://schemas.microsoft.com/office/powerpoint/2010/main" val="3499348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CE262-62D5-4DC4-9382-A2760BCE38F6}"/>
              </a:ext>
            </a:extLst>
          </p:cNvPr>
          <p:cNvSpPr>
            <a:spLocks noGrp="1"/>
          </p:cNvSpPr>
          <p:nvPr>
            <p:ph type="title"/>
          </p:nvPr>
        </p:nvSpPr>
        <p:spPr/>
        <p:txBody>
          <a:bodyPr/>
          <a:lstStyle/>
          <a:p>
            <a:r>
              <a:rPr lang="en-US" dirty="0"/>
              <a:t>Proximity Card</a:t>
            </a:r>
          </a:p>
        </p:txBody>
      </p:sp>
      <p:sp>
        <p:nvSpPr>
          <p:cNvPr id="3" name="Content Placeholder 2">
            <a:extLst>
              <a:ext uri="{FF2B5EF4-FFF2-40B4-BE49-F238E27FC236}">
                <a16:creationId xmlns:a16="http://schemas.microsoft.com/office/drawing/2014/main" id="{2DBCE214-3052-4978-87AA-C7AFB11DC30F}"/>
              </a:ext>
            </a:extLst>
          </p:cNvPr>
          <p:cNvSpPr>
            <a:spLocks noGrp="1"/>
          </p:cNvSpPr>
          <p:nvPr>
            <p:ph idx="1"/>
          </p:nvPr>
        </p:nvSpPr>
        <p:spPr/>
        <p:txBody>
          <a:bodyPr/>
          <a:lstStyle/>
          <a:p>
            <a:r>
              <a:rPr lang="en-US" dirty="0"/>
              <a:t>Previous generation technology</a:t>
            </a:r>
          </a:p>
          <a:p>
            <a:r>
              <a:rPr lang="en-US" dirty="0"/>
              <a:t>Operate on 125kHZ</a:t>
            </a:r>
          </a:p>
          <a:p>
            <a:endParaRPr lang="en-US" dirty="0"/>
          </a:p>
          <a:p>
            <a:r>
              <a:rPr lang="en-US" dirty="0"/>
              <a:t>Passive</a:t>
            </a:r>
          </a:p>
          <a:p>
            <a:pPr lvl="1"/>
            <a:r>
              <a:rPr lang="en-US" dirty="0"/>
              <a:t>Powered by radio frequency</a:t>
            </a:r>
          </a:p>
          <a:p>
            <a:pPr lvl="1"/>
            <a:r>
              <a:rPr lang="en-US" dirty="0"/>
              <a:t>Must be held close to reader</a:t>
            </a:r>
          </a:p>
          <a:p>
            <a:endParaRPr lang="en-US" dirty="0"/>
          </a:p>
          <a:p>
            <a:r>
              <a:rPr lang="en-US" dirty="0"/>
              <a:t>Active</a:t>
            </a:r>
          </a:p>
          <a:p>
            <a:pPr lvl="1"/>
            <a:r>
              <a:rPr lang="en-US" dirty="0"/>
              <a:t>Powered by battery</a:t>
            </a:r>
          </a:p>
          <a:p>
            <a:pPr lvl="1"/>
            <a:r>
              <a:rPr lang="en-US" dirty="0"/>
              <a:t>Range of ~6 feet</a:t>
            </a:r>
          </a:p>
        </p:txBody>
      </p:sp>
    </p:spTree>
    <p:extLst>
      <p:ext uri="{BB962C8B-B14F-4D97-AF65-F5344CB8AC3E}">
        <p14:creationId xmlns:p14="http://schemas.microsoft.com/office/powerpoint/2010/main" val="9685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1DBA5-FF4A-CB48-AB9C-2C71D74F2A0A}"/>
              </a:ext>
            </a:extLst>
          </p:cNvPr>
          <p:cNvSpPr>
            <a:spLocks noGrp="1"/>
          </p:cNvSpPr>
          <p:nvPr>
            <p:ph type="title"/>
          </p:nvPr>
        </p:nvSpPr>
        <p:spPr/>
        <p:txBody>
          <a:bodyPr>
            <a:normAutofit/>
          </a:bodyPr>
          <a:lstStyle/>
          <a:p>
            <a:r>
              <a:rPr lang="en-US" dirty="0"/>
              <a:t>resonant inductive coupling</a:t>
            </a:r>
          </a:p>
        </p:txBody>
      </p:sp>
      <p:pic>
        <p:nvPicPr>
          <p:cNvPr id="5" name="Content Placeholder 4" descr="A close up of a logo&#10;&#10;Description automatically generated">
            <a:extLst>
              <a:ext uri="{FF2B5EF4-FFF2-40B4-BE49-F238E27FC236}">
                <a16:creationId xmlns:a16="http://schemas.microsoft.com/office/drawing/2014/main" id="{78926CFA-CEB9-534E-9F2B-4FD27B04C5C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66908" y="2450754"/>
            <a:ext cx="7410184" cy="2841499"/>
          </a:xfrm>
        </p:spPr>
      </p:pic>
    </p:spTree>
    <p:extLst>
      <p:ext uri="{BB962C8B-B14F-4D97-AF65-F5344CB8AC3E}">
        <p14:creationId xmlns:p14="http://schemas.microsoft.com/office/powerpoint/2010/main" val="1462197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250F-8F1F-477E-AF99-3ED763A3207F}"/>
              </a:ext>
            </a:extLst>
          </p:cNvPr>
          <p:cNvSpPr>
            <a:spLocks noGrp="1"/>
          </p:cNvSpPr>
          <p:nvPr>
            <p:ph type="title"/>
          </p:nvPr>
        </p:nvSpPr>
        <p:spPr/>
        <p:txBody>
          <a:bodyPr/>
          <a:lstStyle/>
          <a:p>
            <a:endParaRPr lang="en-US"/>
          </a:p>
        </p:txBody>
      </p:sp>
      <p:pic>
        <p:nvPicPr>
          <p:cNvPr id="5" name="Content Placeholder 4" descr="A picture containing indoor, car, white, sitting&#10;&#10;Description automatically generated">
            <a:extLst>
              <a:ext uri="{FF2B5EF4-FFF2-40B4-BE49-F238E27FC236}">
                <a16:creationId xmlns:a16="http://schemas.microsoft.com/office/drawing/2014/main" id="{B55DC4CF-4D5C-4034-B2A8-448FF89528D0}"/>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911416" y="1752600"/>
            <a:ext cx="5321168" cy="4373563"/>
          </a:xfrm>
        </p:spPr>
      </p:pic>
    </p:spTree>
    <p:extLst>
      <p:ext uri="{BB962C8B-B14F-4D97-AF65-F5344CB8AC3E}">
        <p14:creationId xmlns:p14="http://schemas.microsoft.com/office/powerpoint/2010/main" val="4028221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A4E66-49B1-4100-81E5-39EFF313B37D}"/>
              </a:ext>
            </a:extLst>
          </p:cNvPr>
          <p:cNvSpPr>
            <a:spLocks noGrp="1"/>
          </p:cNvSpPr>
          <p:nvPr>
            <p:ph type="title"/>
          </p:nvPr>
        </p:nvSpPr>
        <p:spPr/>
        <p:txBody>
          <a:bodyPr/>
          <a:lstStyle/>
          <a:p>
            <a:endParaRPr lang="en-US"/>
          </a:p>
        </p:txBody>
      </p:sp>
      <p:pic>
        <p:nvPicPr>
          <p:cNvPr id="5" name="Content Placeholder 4" descr="A picture containing indoor, sitting, board, white&#10;&#10;Description automatically generated">
            <a:extLst>
              <a:ext uri="{FF2B5EF4-FFF2-40B4-BE49-F238E27FC236}">
                <a16:creationId xmlns:a16="http://schemas.microsoft.com/office/drawing/2014/main" id="{BE764C2C-93A6-48E7-AA0C-D89AE7A1BB0A}"/>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2567450" y="1752600"/>
            <a:ext cx="4009099" cy="4373563"/>
          </a:xfrm>
        </p:spPr>
      </p:pic>
    </p:spTree>
    <p:extLst>
      <p:ext uri="{BB962C8B-B14F-4D97-AF65-F5344CB8AC3E}">
        <p14:creationId xmlns:p14="http://schemas.microsoft.com/office/powerpoint/2010/main" val="157534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F8220-29A1-4B98-B2C7-7C8F0505C4C2}"/>
              </a:ext>
            </a:extLst>
          </p:cNvPr>
          <p:cNvSpPr>
            <a:spLocks noGrp="1"/>
          </p:cNvSpPr>
          <p:nvPr>
            <p:ph type="title"/>
          </p:nvPr>
        </p:nvSpPr>
        <p:spPr/>
        <p:txBody>
          <a:bodyPr/>
          <a:lstStyle/>
          <a:p>
            <a:r>
              <a:rPr lang="en-US" dirty="0"/>
              <a:t>Contactless smart cards</a:t>
            </a:r>
          </a:p>
        </p:txBody>
      </p:sp>
      <p:sp>
        <p:nvSpPr>
          <p:cNvPr id="3" name="Content Placeholder 2">
            <a:extLst>
              <a:ext uri="{FF2B5EF4-FFF2-40B4-BE49-F238E27FC236}">
                <a16:creationId xmlns:a16="http://schemas.microsoft.com/office/drawing/2014/main" id="{F6F415A0-B0CC-4FB9-AA1D-B990AAFE6954}"/>
              </a:ext>
            </a:extLst>
          </p:cNvPr>
          <p:cNvSpPr>
            <a:spLocks noGrp="1"/>
          </p:cNvSpPr>
          <p:nvPr>
            <p:ph idx="1"/>
          </p:nvPr>
        </p:nvSpPr>
        <p:spPr/>
        <p:txBody>
          <a:bodyPr/>
          <a:lstStyle/>
          <a:p>
            <a:r>
              <a:rPr lang="en-US" dirty="0"/>
              <a:t>contain read-only RFID called CSN (Card Serial Number) or UID</a:t>
            </a:r>
          </a:p>
          <a:p>
            <a:r>
              <a:rPr lang="en-US" dirty="0"/>
              <a:t>a re-writeable smart card microchip that can be transcribed via radio waves.</a:t>
            </a:r>
          </a:p>
        </p:txBody>
      </p:sp>
    </p:spTree>
    <p:extLst>
      <p:ext uri="{BB962C8B-B14F-4D97-AF65-F5344CB8AC3E}">
        <p14:creationId xmlns:p14="http://schemas.microsoft.com/office/powerpoint/2010/main" val="37208643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600</TotalTime>
  <Words>942</Words>
  <Application>Microsoft Macintosh PowerPoint</Application>
  <PresentationFormat>On-screen Show (4:3)</PresentationFormat>
  <Paragraphs>105</Paragraphs>
  <Slides>19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Book Antiqua</vt:lpstr>
      <vt:lpstr>Calibri</vt:lpstr>
      <vt:lpstr>Century Gothic</vt:lpstr>
      <vt:lpstr>Apothecary</vt:lpstr>
      <vt:lpstr>Physical Security</vt:lpstr>
      <vt:lpstr>Smart cards</vt:lpstr>
      <vt:lpstr>PowerPoint Presentation</vt:lpstr>
      <vt:lpstr>Two categories</vt:lpstr>
      <vt:lpstr>Proximity Card</vt:lpstr>
      <vt:lpstr>resonant inductive coupling</vt:lpstr>
      <vt:lpstr>PowerPoint Presentation</vt:lpstr>
      <vt:lpstr>PowerPoint Presentation</vt:lpstr>
      <vt:lpstr>Contactless smart cards</vt:lpstr>
      <vt:lpstr>Official standard Range (MIFARE)</vt:lpstr>
      <vt:lpstr>Competing standards</vt:lpstr>
      <vt:lpstr>MIFARE</vt:lpstr>
      <vt:lpstr>PowerPoint Presentation</vt:lpstr>
      <vt:lpstr>variations</vt:lpstr>
      <vt:lpstr>MIFARE classic</vt:lpstr>
      <vt:lpstr>MIFARE Plus</vt:lpstr>
      <vt:lpstr>PowerPoint Presentation</vt:lpstr>
      <vt:lpstr>Crypto-1 cipher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CISCO ios</dc:title>
  <dc:creator>William Forsyth</dc:creator>
  <cp:lastModifiedBy>William Forsyth</cp:lastModifiedBy>
  <cp:revision>78</cp:revision>
  <dcterms:created xsi:type="dcterms:W3CDTF">2019-10-21T17:32:23Z</dcterms:created>
  <dcterms:modified xsi:type="dcterms:W3CDTF">2019-11-19T16:25:09Z</dcterms:modified>
</cp:coreProperties>
</file>