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306" r:id="rId13"/>
    <p:sldId id="307" r:id="rId14"/>
    <p:sldId id="308" r:id="rId15"/>
    <p:sldId id="309" r:id="rId16"/>
    <p:sldId id="310" r:id="rId17"/>
    <p:sldId id="311" r:id="rId18"/>
    <p:sldId id="312" r:id="rId19"/>
    <p:sldId id="313" r:id="rId20"/>
    <p:sldId id="270" r:id="rId21"/>
    <p:sldId id="271" r:id="rId22"/>
    <p:sldId id="272" r:id="rId23"/>
    <p:sldId id="273" r:id="rId24"/>
    <p:sldId id="314" r:id="rId25"/>
    <p:sldId id="267" r:id="rId26"/>
    <p:sldId id="315" r:id="rId27"/>
    <p:sldId id="318" r:id="rId28"/>
    <p:sldId id="277" r:id="rId29"/>
    <p:sldId id="293" r:id="rId30"/>
    <p:sldId id="278" r:id="rId31"/>
    <p:sldId id="283" r:id="rId32"/>
    <p:sldId id="301" r:id="rId33"/>
    <p:sldId id="280" r:id="rId34"/>
    <p:sldId id="317" r:id="rId35"/>
    <p:sldId id="281" r:id="rId36"/>
    <p:sldId id="303" r:id="rId37"/>
    <p:sldId id="286" r:id="rId38"/>
    <p:sldId id="305" r:id="rId39"/>
    <p:sldId id="295" r:id="rId40"/>
    <p:sldId id="296" r:id="rId41"/>
    <p:sldId id="298" r:id="rId42"/>
    <p:sldId id="29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CE"/>
    <a:srgbClr val="2C05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02" autoAdjust="0"/>
  </p:normalViewPr>
  <p:slideViewPr>
    <p:cSldViewPr snapToGrid="0" snapToObjects="1">
      <p:cViewPr varScale="1">
        <p:scale>
          <a:sx n="66" d="100"/>
          <a:sy n="66" d="100"/>
        </p:scale>
        <p:origin x="127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2765523-2DF7-C24A-B8F9-65DF2FDDF58F}" type="datetimeFigureOut">
              <a:rPr lang="en-US" smtClean="0"/>
              <a:t>5/24/2022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F52C056-4745-D94F-AA20-EC07D0C831A1}" type="slidenum">
              <a:rPr lang="en-US" smtClean="0"/>
              <a:t>‹#›</a:t>
            </a:fld>
            <a:endParaRPr lang="en-US"/>
          </a:p>
        </p:txBody>
      </p:sp>
    </p:spTree>
    <p:extLst>
      <p:ext uri="{BB962C8B-B14F-4D97-AF65-F5344CB8AC3E}">
        <p14:creationId xmlns:p14="http://schemas.microsoft.com/office/powerpoint/2010/main" val="372011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ox.com/2014/6/19/18076318/heartble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ox.com/2014/6/19/18076318/heartble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Teardrop Attack</a:t>
            </a:r>
          </a:p>
          <a:p>
            <a:r>
              <a:rPr lang="en-US" sz="1200" b="0" i="0" kern="1200" dirty="0">
                <a:solidFill>
                  <a:schemeClr val="tx1"/>
                </a:solidFill>
                <a:effectLst/>
                <a:latin typeface="+mn-lt"/>
                <a:ea typeface="+mn-ea"/>
                <a:cs typeface="+mn-cs"/>
              </a:rPr>
              <a:t>One of the fields in an IP header is the “fragment offset” field, indicating the starting position, or offset, of the data contained in a fragmented packet relative to the data in the original packet. If the sum of the offset and size of one fragmented packet differs from that of the next fragmented packet, the packets overlap. When this happens, a server vulnerable to teardrop attacks is unable to reassemble the packets - resulting in a denial-of-service condition.</a:t>
            </a:r>
          </a:p>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2</a:t>
            </a:fld>
            <a:endParaRPr lang="en-US"/>
          </a:p>
        </p:txBody>
      </p:sp>
    </p:spTree>
    <p:extLst>
      <p:ext uri="{BB962C8B-B14F-4D97-AF65-F5344CB8AC3E}">
        <p14:creationId xmlns:p14="http://schemas.microsoft.com/office/powerpoint/2010/main" val="3840321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While often not strictly illegal, it may attract attentions that you will not </a:t>
            </a:r>
            <a:r>
              <a:rPr lang="en-US"/>
              <a:t>welcome.</a:t>
            </a:r>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21</a:t>
            </a:fld>
            <a:endParaRPr lang="en-US"/>
          </a:p>
        </p:txBody>
      </p:sp>
    </p:spTree>
    <p:extLst>
      <p:ext uri="{BB962C8B-B14F-4D97-AF65-F5344CB8AC3E}">
        <p14:creationId xmlns:p14="http://schemas.microsoft.com/office/powerpoint/2010/main" val="413914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http://en.wikipedia.org/wiki/Stream_Control_Transmission_Protocol</a:t>
            </a:r>
          </a:p>
        </p:txBody>
      </p:sp>
      <p:sp>
        <p:nvSpPr>
          <p:cNvPr id="4" name="Slide Number Placeholder 3"/>
          <p:cNvSpPr>
            <a:spLocks noGrp="1"/>
          </p:cNvSpPr>
          <p:nvPr>
            <p:ph type="sldNum" sz="quarter" idx="10"/>
          </p:nvPr>
        </p:nvSpPr>
        <p:spPr/>
        <p:txBody>
          <a:bodyPr/>
          <a:lstStyle/>
          <a:p>
            <a:pPr>
              <a:defRPr/>
            </a:pPr>
            <a:fld id="{5C7313F6-D778-4576-825E-83F32C82E278}" type="slidenum">
              <a:rPr lang="en-US" smtClean="0"/>
              <a:pPr>
                <a:defRPr/>
              </a:pPr>
              <a:t>27</a:t>
            </a:fld>
            <a:endParaRPr lang="en-US"/>
          </a:p>
        </p:txBody>
      </p:sp>
    </p:spTree>
    <p:extLst>
      <p:ext uri="{BB962C8B-B14F-4D97-AF65-F5344CB8AC3E}">
        <p14:creationId xmlns:p14="http://schemas.microsoft.com/office/powerpoint/2010/main" val="379539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443- HTTPS</a:t>
            </a:r>
          </a:p>
          <a:p>
            <a:r>
              <a:rPr lang="en-US" dirty="0"/>
              <a:t>80- HTTP</a:t>
            </a:r>
          </a:p>
        </p:txBody>
      </p:sp>
      <p:sp>
        <p:nvSpPr>
          <p:cNvPr id="4" name="Slide Number Placeholder 3"/>
          <p:cNvSpPr>
            <a:spLocks noGrp="1"/>
          </p:cNvSpPr>
          <p:nvPr>
            <p:ph type="sldNum" sz="quarter" idx="5"/>
          </p:nvPr>
        </p:nvSpPr>
        <p:spPr/>
        <p:txBody>
          <a:bodyPr/>
          <a:lstStyle/>
          <a:p>
            <a:fld id="{1F52C056-4745-D94F-AA20-EC07D0C831A1}" type="slidenum">
              <a:rPr lang="en-US" smtClean="0"/>
              <a:t>35</a:t>
            </a:fld>
            <a:endParaRPr lang="en-US"/>
          </a:p>
        </p:txBody>
      </p:sp>
    </p:spTree>
    <p:extLst>
      <p:ext uri="{BB962C8B-B14F-4D97-AF65-F5344CB8AC3E}">
        <p14:creationId xmlns:p14="http://schemas.microsoft.com/office/powerpoint/2010/main" val="301894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of the features of TCP/IP is fragmentation; it allows a single IP</a:t>
            </a:r>
            <a:r>
              <a:rPr lang="en-US" sz="1200" b="0" i="0" kern="1200" baseline="0" dirty="0">
                <a:solidFill>
                  <a:schemeClr val="tx1"/>
                </a:solidFill>
                <a:effectLst/>
                <a:latin typeface="+mn-lt"/>
                <a:ea typeface="+mn-ea"/>
                <a:cs typeface="+mn-cs"/>
              </a:rPr>
              <a:t> packet</a:t>
            </a:r>
            <a:r>
              <a:rPr lang="en-US" sz="1200" b="0" i="0" kern="1200" dirty="0">
                <a:solidFill>
                  <a:schemeClr val="tx1"/>
                </a:solidFill>
                <a:effectLst/>
                <a:latin typeface="+mn-lt"/>
                <a:ea typeface="+mn-ea"/>
                <a:cs typeface="+mn-cs"/>
              </a:rPr>
              <a:t> to be broken down into smaller segments. In 1996, attackers began to take advantage of that feature when they found that a packet broken down into fragments could add up to more than the allowed 65,536 bytes. Many operating systems didn't know what to do when they received an oversized packet, so they froze, crashed, or rebooted.</a:t>
            </a:r>
          </a:p>
          <a:p>
            <a:r>
              <a:rPr lang="en-US" sz="1200" b="0" i="0" kern="1200" dirty="0">
                <a:solidFill>
                  <a:schemeClr val="tx1"/>
                </a:solidFill>
                <a:effectLst/>
                <a:latin typeface="+mn-lt"/>
                <a:ea typeface="+mn-ea"/>
                <a:cs typeface="+mn-cs"/>
              </a:rPr>
              <a:t>Ping of death attacks were particularly nasty because the identity of the attacker sending the oversized packet could be easily</a:t>
            </a:r>
            <a:r>
              <a:rPr lang="en-US" sz="1200" b="0" i="0" kern="1200" baseline="0" dirty="0">
                <a:solidFill>
                  <a:schemeClr val="tx1"/>
                </a:solidFill>
                <a:effectLst/>
                <a:latin typeface="+mn-lt"/>
                <a:ea typeface="+mn-ea"/>
                <a:cs typeface="+mn-cs"/>
              </a:rPr>
              <a:t> spoofed. </a:t>
            </a:r>
            <a:r>
              <a:rPr lang="en-US" sz="1200" b="0" i="0" kern="1200" dirty="0">
                <a:solidFill>
                  <a:schemeClr val="tx1"/>
                </a:solidFill>
                <a:effectLst/>
                <a:latin typeface="+mn-lt"/>
                <a:ea typeface="+mn-ea"/>
                <a:cs typeface="+mn-cs"/>
              </a:rPr>
              <a:t>Still, many Web sites continue to block Internet Control Message Protocol</a:t>
            </a:r>
          </a:p>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3</a:t>
            </a:fld>
            <a:endParaRPr lang="en-US"/>
          </a:p>
        </p:txBody>
      </p:sp>
    </p:spTree>
    <p:extLst>
      <p:ext uri="{BB962C8B-B14F-4D97-AF65-F5344CB8AC3E}">
        <p14:creationId xmlns:p14="http://schemas.microsoft.com/office/powerpoint/2010/main" val="79098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OpenSSL-</a:t>
            </a:r>
            <a:r>
              <a:rPr lang="en-US" baseline="0" dirty="0"/>
              <a:t> </a:t>
            </a:r>
            <a:r>
              <a:rPr lang="en-US" dirty="0"/>
              <a:t>a software library for applications that secure communications over computer networks against eavesdropping or need to identify the party at the other end.</a:t>
            </a:r>
          </a:p>
        </p:txBody>
      </p:sp>
      <p:sp>
        <p:nvSpPr>
          <p:cNvPr id="4" name="Slide Number Placeholder 3"/>
          <p:cNvSpPr>
            <a:spLocks noGrp="1"/>
          </p:cNvSpPr>
          <p:nvPr>
            <p:ph type="sldNum" sz="quarter" idx="10"/>
          </p:nvPr>
        </p:nvSpPr>
        <p:spPr/>
        <p:txBody>
          <a:bodyPr/>
          <a:lstStyle/>
          <a:p>
            <a:fld id="{1F52C056-4745-D94F-AA20-EC07D0C831A1}" type="slidenum">
              <a:rPr lang="en-US" smtClean="0"/>
              <a:t>4</a:t>
            </a:fld>
            <a:endParaRPr lang="en-US"/>
          </a:p>
        </p:txBody>
      </p:sp>
    </p:spTree>
    <p:extLst>
      <p:ext uri="{BB962C8B-B14F-4D97-AF65-F5344CB8AC3E}">
        <p14:creationId xmlns:p14="http://schemas.microsoft.com/office/powerpoint/2010/main" val="232117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sz="1200" b="0" i="0" kern="1200" dirty="0">
                <a:solidFill>
                  <a:schemeClr val="tx1"/>
                </a:solidFill>
                <a:effectLst/>
                <a:latin typeface="+mn-lt"/>
                <a:ea typeface="+mn-ea"/>
                <a:cs typeface="+mn-cs"/>
              </a:rPr>
              <a:t>Here's how it worked: the SSL standard includes a heartbeat option, which allows a computer at one end of an SSL connection to send a short message to verify that the other computer is still online and get a response back. Researchers found that it's possible to send a cleverly formed, malicious heartbeat message that tricks the computer at the other end into divulging secret information. Specifically, a vulnerable computer can be tricked into transmitting the contents of the server's memory, known as RAM.</a:t>
            </a:r>
          </a:p>
          <a:p>
            <a:pPr fontAlgn="auto"/>
            <a:r>
              <a:rPr lang="en-US" sz="1200" b="0" i="0" kern="1200" dirty="0">
                <a:solidFill>
                  <a:schemeClr val="tx1"/>
                </a:solidFill>
                <a:effectLst/>
                <a:latin typeface="+mn-lt"/>
                <a:ea typeface="+mn-ea"/>
                <a:cs typeface="+mn-cs"/>
              </a:rPr>
              <a:t>Attackers using the technique can "sort through that information by doing pattern matching to try to find secret keys, passwords, and personal information like credit card numbers."</a:t>
            </a:r>
          </a:p>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5</a:t>
            </a:fld>
            <a:endParaRPr lang="en-US"/>
          </a:p>
        </p:txBody>
      </p:sp>
    </p:spTree>
    <p:extLst>
      <p:ext uri="{BB962C8B-B14F-4D97-AF65-F5344CB8AC3E}">
        <p14:creationId xmlns:p14="http://schemas.microsoft.com/office/powerpoint/2010/main" val="343152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https://www.vox.com/2014/6/19/18076318/heartbleed</a:t>
            </a:r>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6</a:t>
            </a:fld>
            <a:endParaRPr lang="en-US"/>
          </a:p>
        </p:txBody>
      </p:sp>
    </p:spTree>
    <p:extLst>
      <p:ext uri="{BB962C8B-B14F-4D97-AF65-F5344CB8AC3E}">
        <p14:creationId xmlns:p14="http://schemas.microsoft.com/office/powerpoint/2010/main" val="42979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https://www.vox.com/2014/6/19/18076318/heartbleed</a:t>
            </a:r>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7</a:t>
            </a:fld>
            <a:endParaRPr lang="en-US"/>
          </a:p>
        </p:txBody>
      </p:sp>
    </p:spTree>
    <p:extLst>
      <p:ext uri="{BB962C8B-B14F-4D97-AF65-F5344CB8AC3E}">
        <p14:creationId xmlns:p14="http://schemas.microsoft.com/office/powerpoint/2010/main" val="40732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C056-4745-D94F-AA20-EC07D0C831A1}" type="slidenum">
              <a:rPr lang="en-US" smtClean="0"/>
              <a:t>8</a:t>
            </a:fld>
            <a:endParaRPr lang="en-US"/>
          </a:p>
        </p:txBody>
      </p:sp>
    </p:spTree>
    <p:extLst>
      <p:ext uri="{BB962C8B-B14F-4D97-AF65-F5344CB8AC3E}">
        <p14:creationId xmlns:p14="http://schemas.microsoft.com/office/powerpoint/2010/main" val="27917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McClure, </a:t>
            </a:r>
            <a:r>
              <a:rPr lang="en-US" dirty="0" err="1"/>
              <a:t>Scambray</a:t>
            </a:r>
            <a:r>
              <a:rPr lang="en-US" dirty="0"/>
              <a:t> &amp; Kurtz (2012).  Hacking Exposed: Network Security Secrets and Solutions (7ed). McGraw-Hill.  P.9</a:t>
            </a:r>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12</a:t>
            </a:fld>
            <a:endParaRPr lang="en-US"/>
          </a:p>
        </p:txBody>
      </p:sp>
    </p:spTree>
    <p:extLst>
      <p:ext uri="{BB962C8B-B14F-4D97-AF65-F5344CB8AC3E}">
        <p14:creationId xmlns:p14="http://schemas.microsoft.com/office/powerpoint/2010/main" val="119302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14</a:t>
            </a:fld>
            <a:endParaRPr lang="en-US"/>
          </a:p>
        </p:txBody>
      </p:sp>
    </p:spTree>
    <p:extLst>
      <p:ext uri="{BB962C8B-B14F-4D97-AF65-F5344CB8AC3E}">
        <p14:creationId xmlns:p14="http://schemas.microsoft.com/office/powerpoint/2010/main" val="326905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5/24/2022</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5/24/2022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5/24/2022</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5/24/2022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Module 2- Case Studies</a:t>
            </a:r>
          </a:p>
        </p:txBody>
      </p:sp>
      <p:sp>
        <p:nvSpPr>
          <p:cNvPr id="3" name="Title 2"/>
          <p:cNvSpPr>
            <a:spLocks noGrp="1"/>
          </p:cNvSpPr>
          <p:nvPr>
            <p:ph type="ctrTitle"/>
          </p:nvPr>
        </p:nvSpPr>
        <p:spPr/>
        <p:txBody>
          <a:bodyPr/>
          <a:lstStyle/>
          <a:p>
            <a:r>
              <a:rPr lang="en-US" sz="2800" b="1" dirty="0"/>
              <a:t>Ethical Hacking</a:t>
            </a:r>
            <a:endParaRPr lang="en-US" sz="2800" dirty="0"/>
          </a:p>
        </p:txBody>
      </p:sp>
    </p:spTree>
    <p:extLst>
      <p:ext uri="{BB962C8B-B14F-4D97-AF65-F5344CB8AC3E}">
        <p14:creationId xmlns:p14="http://schemas.microsoft.com/office/powerpoint/2010/main" val="42993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13382-7AAB-4072-A341-71283944A94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0A550C7-F460-4109-8A8A-AE2C8494305F}"/>
              </a:ext>
            </a:extLst>
          </p:cNvPr>
          <p:cNvSpPr>
            <a:spLocks noGrp="1"/>
          </p:cNvSpPr>
          <p:nvPr>
            <p:ph idx="1"/>
          </p:nvPr>
        </p:nvSpPr>
        <p:spPr/>
        <p:txBody>
          <a:bodyPr/>
          <a:lstStyle/>
          <a:p>
            <a:r>
              <a:rPr lang="en-US" dirty="0"/>
              <a:t>Most of </a:t>
            </a:r>
            <a:r>
              <a:rPr lang="en-US"/>
              <a:t>these attacks </a:t>
            </a:r>
            <a:r>
              <a:rPr lang="en-US" dirty="0"/>
              <a:t>are used against common ‘standard’ protocols</a:t>
            </a:r>
          </a:p>
          <a:p>
            <a:endParaRPr lang="en-US" dirty="0"/>
          </a:p>
          <a:p>
            <a:r>
              <a:rPr lang="en-US" dirty="0"/>
              <a:t>How do you go about selecting a target?</a:t>
            </a:r>
          </a:p>
        </p:txBody>
      </p:sp>
    </p:spTree>
    <p:extLst>
      <p:ext uri="{BB962C8B-B14F-4D97-AF65-F5344CB8AC3E}">
        <p14:creationId xmlns:p14="http://schemas.microsoft.com/office/powerpoint/2010/main" val="2373412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3157-95F5-4A02-B0F7-299CB28A218D}"/>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0ADB2871-E7D3-45FF-B2A5-36BD06AD6EB3}"/>
              </a:ext>
            </a:extLst>
          </p:cNvPr>
          <p:cNvSpPr>
            <a:spLocks noGrp="1"/>
          </p:cNvSpPr>
          <p:nvPr>
            <p:ph idx="1"/>
          </p:nvPr>
        </p:nvSpPr>
        <p:spPr/>
        <p:txBody>
          <a:bodyPr/>
          <a:lstStyle/>
          <a:p>
            <a:r>
              <a:rPr lang="en-US" dirty="0"/>
              <a:t>Fingerprinting</a:t>
            </a:r>
          </a:p>
          <a:p>
            <a:endParaRPr lang="en-US" dirty="0"/>
          </a:p>
          <a:p>
            <a:endParaRPr lang="en-US" dirty="0"/>
          </a:p>
          <a:p>
            <a:r>
              <a:rPr lang="en-US" dirty="0"/>
              <a:t>Footprinting</a:t>
            </a:r>
          </a:p>
          <a:p>
            <a:endParaRPr lang="en-US" dirty="0"/>
          </a:p>
        </p:txBody>
      </p:sp>
    </p:spTree>
    <p:extLst>
      <p:ext uri="{BB962C8B-B14F-4D97-AF65-F5344CB8AC3E}">
        <p14:creationId xmlns:p14="http://schemas.microsoft.com/office/powerpoint/2010/main" val="199515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Our Shopping List</a:t>
            </a:r>
          </a:p>
        </p:txBody>
      </p:sp>
      <p:sp>
        <p:nvSpPr>
          <p:cNvPr id="7" name="Content Placeholder 6"/>
          <p:cNvSpPr>
            <a:spLocks noGrp="1"/>
          </p:cNvSpPr>
          <p:nvPr>
            <p:ph sz="half" idx="1"/>
          </p:nvPr>
        </p:nvSpPr>
        <p:spPr>
          <a:xfrm>
            <a:off x="457200" y="1773936"/>
            <a:ext cx="4038600" cy="3636264"/>
          </a:xfrm>
        </p:spPr>
        <p:txBody>
          <a:bodyPr>
            <a:normAutofit fontScale="85000" lnSpcReduction="10000"/>
          </a:bodyPr>
          <a:lstStyle/>
          <a:p>
            <a:r>
              <a:rPr lang="en-US" dirty="0"/>
              <a:t>Internet</a:t>
            </a:r>
          </a:p>
          <a:p>
            <a:pPr lvl="1"/>
            <a:r>
              <a:rPr lang="en-US" dirty="0"/>
              <a:t>Domain names</a:t>
            </a:r>
          </a:p>
          <a:p>
            <a:pPr lvl="1"/>
            <a:r>
              <a:rPr lang="en-US" dirty="0"/>
              <a:t>Network blocks and subnets</a:t>
            </a:r>
          </a:p>
          <a:p>
            <a:pPr lvl="1"/>
            <a:r>
              <a:rPr lang="en-US" dirty="0"/>
              <a:t>IP addresses of externally facing systems, TCP/UDP services, ACL’s</a:t>
            </a:r>
          </a:p>
          <a:p>
            <a:pPr lvl="1"/>
            <a:r>
              <a:rPr lang="en-US" dirty="0"/>
              <a:t>IDS/IPS</a:t>
            </a:r>
          </a:p>
          <a:p>
            <a:pPr lvl="1"/>
            <a:r>
              <a:rPr lang="en-US" dirty="0"/>
              <a:t>Enumeration (users/groups, banners, etc.)</a:t>
            </a:r>
          </a:p>
          <a:p>
            <a:pPr marL="118872" indent="0">
              <a:buNone/>
            </a:pPr>
            <a:endParaRPr lang="en-US" dirty="0"/>
          </a:p>
        </p:txBody>
      </p:sp>
      <p:sp>
        <p:nvSpPr>
          <p:cNvPr id="8" name="Content Placeholder 7"/>
          <p:cNvSpPr>
            <a:spLocks noGrp="1"/>
          </p:cNvSpPr>
          <p:nvPr>
            <p:ph sz="half" idx="2"/>
          </p:nvPr>
        </p:nvSpPr>
        <p:spPr/>
        <p:txBody>
          <a:bodyPr>
            <a:normAutofit fontScale="85000" lnSpcReduction="10000"/>
          </a:bodyPr>
          <a:lstStyle/>
          <a:p>
            <a:r>
              <a:rPr lang="en-US" dirty="0"/>
              <a:t>Intranet</a:t>
            </a:r>
          </a:p>
          <a:p>
            <a:pPr lvl="1"/>
            <a:r>
              <a:rPr lang="en-US" dirty="0"/>
              <a:t>Protocols in use</a:t>
            </a:r>
          </a:p>
          <a:p>
            <a:pPr lvl="1"/>
            <a:r>
              <a:rPr lang="en-US" dirty="0"/>
              <a:t>Internal domain names</a:t>
            </a:r>
          </a:p>
          <a:p>
            <a:pPr lvl="1"/>
            <a:r>
              <a:rPr lang="en-US" dirty="0"/>
              <a:t>Network blocks</a:t>
            </a:r>
          </a:p>
          <a:p>
            <a:pPr lvl="1"/>
            <a:r>
              <a:rPr lang="en-US" dirty="0"/>
              <a:t>IP addresses</a:t>
            </a:r>
          </a:p>
          <a:p>
            <a:pPr lvl="1"/>
            <a:r>
              <a:rPr lang="en-US" dirty="0"/>
              <a:t>IDS/IPS</a:t>
            </a:r>
          </a:p>
          <a:p>
            <a:pPr lvl="1"/>
            <a:r>
              <a:rPr lang="en-US" dirty="0"/>
              <a:t>Enumeration</a:t>
            </a:r>
          </a:p>
          <a:p>
            <a:pPr lvl="1"/>
            <a:endParaRPr lang="en-US" dirty="0"/>
          </a:p>
        </p:txBody>
      </p:sp>
      <p:sp>
        <p:nvSpPr>
          <p:cNvPr id="5" name="Slide Number Placeholder 4"/>
          <p:cNvSpPr>
            <a:spLocks noGrp="1"/>
          </p:cNvSpPr>
          <p:nvPr>
            <p:ph type="sldNum" sz="quarter" idx="12"/>
          </p:nvPr>
        </p:nvSpPr>
        <p:spPr/>
        <p:txBody>
          <a:bodyPr/>
          <a:lstStyle/>
          <a:p>
            <a:fld id="{6973FF1B-4432-48C6-9D0A-8A45BDE25FFC}" type="slidenum">
              <a:rPr lang="en-US" smtClean="0"/>
              <a:pPr/>
              <a:t>12</a:t>
            </a:fld>
            <a:endParaRPr lang="en-US"/>
          </a:p>
        </p:txBody>
      </p:sp>
    </p:spTree>
    <p:extLst>
      <p:ext uri="{BB962C8B-B14F-4D97-AF65-F5344CB8AC3E}">
        <p14:creationId xmlns:p14="http://schemas.microsoft.com/office/powerpoint/2010/main" val="232667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78620-563A-4062-B8B9-599D34C5C662}"/>
              </a:ext>
            </a:extLst>
          </p:cNvPr>
          <p:cNvSpPr>
            <a:spLocks noGrp="1"/>
          </p:cNvSpPr>
          <p:nvPr>
            <p:ph type="title"/>
          </p:nvPr>
        </p:nvSpPr>
        <p:spPr/>
        <p:txBody>
          <a:bodyPr/>
          <a:lstStyle/>
          <a:p>
            <a:r>
              <a:rPr lang="en-US" dirty="0" err="1"/>
              <a:t>footprinting</a:t>
            </a:r>
            <a:endParaRPr lang="en-US" dirty="0"/>
          </a:p>
        </p:txBody>
      </p:sp>
      <p:sp>
        <p:nvSpPr>
          <p:cNvPr id="6" name="Content Placeholder 5">
            <a:extLst>
              <a:ext uri="{FF2B5EF4-FFF2-40B4-BE49-F238E27FC236}">
                <a16:creationId xmlns:a16="http://schemas.microsoft.com/office/drawing/2014/main" id="{0225E152-856D-43AF-AD87-328C17DDB4B3}"/>
              </a:ext>
            </a:extLst>
          </p:cNvPr>
          <p:cNvSpPr>
            <a:spLocks noGrp="1"/>
          </p:cNvSpPr>
          <p:nvPr>
            <p:ph idx="1"/>
          </p:nvPr>
        </p:nvSpPr>
        <p:spPr/>
        <p:txBody>
          <a:bodyPr/>
          <a:lstStyle/>
          <a:p>
            <a:r>
              <a:rPr lang="en-US" dirty="0"/>
              <a:t>An organization’s attack surface is the set of </a:t>
            </a:r>
            <a:r>
              <a:rPr lang="en-US" i="1" dirty="0"/>
              <a:t>exposed interfaces</a:t>
            </a:r>
            <a:r>
              <a:rPr lang="en-US" dirty="0"/>
              <a:t> to the external world.</a:t>
            </a:r>
          </a:p>
          <a:p>
            <a:endParaRPr lang="en-US" dirty="0"/>
          </a:p>
          <a:p>
            <a:r>
              <a:rPr lang="en-US" dirty="0"/>
              <a:t>These interfaces may be physical or logical:</a:t>
            </a:r>
          </a:p>
          <a:p>
            <a:pPr lvl="1"/>
            <a:r>
              <a:rPr lang="en-US" dirty="0"/>
              <a:t>A door</a:t>
            </a:r>
          </a:p>
          <a:p>
            <a:pPr lvl="1"/>
            <a:r>
              <a:rPr lang="en-US" dirty="0"/>
              <a:t>An open network port</a:t>
            </a:r>
          </a:p>
          <a:p>
            <a:pPr lvl="1"/>
            <a:r>
              <a:rPr lang="en-US" dirty="0"/>
              <a:t>An employee</a:t>
            </a:r>
          </a:p>
          <a:p>
            <a:pPr lvl="1"/>
            <a:r>
              <a:rPr lang="en-US" dirty="0"/>
              <a:t>Etc.</a:t>
            </a:r>
          </a:p>
        </p:txBody>
      </p:sp>
    </p:spTree>
    <p:extLst>
      <p:ext uri="{BB962C8B-B14F-4D97-AF65-F5344CB8AC3E}">
        <p14:creationId xmlns:p14="http://schemas.microsoft.com/office/powerpoint/2010/main" val="326038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a:t>
            </a:r>
          </a:p>
        </p:txBody>
      </p:sp>
      <p:sp>
        <p:nvSpPr>
          <p:cNvPr id="6" name="Content Placeholder 5"/>
          <p:cNvSpPr>
            <a:spLocks noGrp="1"/>
          </p:cNvSpPr>
          <p:nvPr>
            <p:ph sz="half" idx="1"/>
          </p:nvPr>
        </p:nvSpPr>
        <p:spPr/>
        <p:txBody>
          <a:bodyPr>
            <a:normAutofit/>
          </a:bodyPr>
          <a:lstStyle/>
          <a:p>
            <a:pPr>
              <a:buNone/>
            </a:pPr>
            <a:r>
              <a:rPr lang="en-US" sz="1100" dirty="0">
                <a:latin typeface="Courier New" pitchFamily="49" charset="0"/>
                <a:cs typeface="Courier New" pitchFamily="49" charset="0"/>
              </a:rPr>
              <a:t>C:\Users\Richard&gt;</a:t>
            </a:r>
            <a:r>
              <a:rPr lang="en-US" sz="1100" dirty="0" err="1">
                <a:latin typeface="Courier New" pitchFamily="49" charset="0"/>
                <a:cs typeface="Courier New" pitchFamily="49" charset="0"/>
              </a:rPr>
              <a:t>nslookup</a:t>
            </a:r>
            <a:endParaRPr lang="en-US" sz="1100" dirty="0">
              <a:latin typeface="Courier New" pitchFamily="49" charset="0"/>
              <a:cs typeface="Courier New" pitchFamily="49" charset="0"/>
            </a:endParaRPr>
          </a:p>
          <a:p>
            <a:pPr>
              <a:buNone/>
            </a:pPr>
            <a:r>
              <a:rPr lang="en-US" sz="1100" dirty="0">
                <a:latin typeface="Courier New" pitchFamily="49" charset="0"/>
                <a:cs typeface="Courier New" pitchFamily="49" charset="0"/>
              </a:rPr>
              <a:t>Default Server:  dnsr1.sbcglobal.net</a:t>
            </a:r>
          </a:p>
          <a:p>
            <a:pPr>
              <a:buNone/>
            </a:pPr>
            <a:r>
              <a:rPr lang="en-US" sz="1100" dirty="0">
                <a:latin typeface="Courier New" pitchFamily="49" charset="0"/>
                <a:cs typeface="Courier New" pitchFamily="49" charset="0"/>
              </a:rPr>
              <a:t>Address:  68.94.156.1</a:t>
            </a:r>
          </a:p>
          <a:p>
            <a:pPr>
              <a:buNone/>
            </a:pPr>
            <a:endParaRPr lang="en-US" sz="1100" dirty="0">
              <a:latin typeface="Courier New" pitchFamily="49" charset="0"/>
              <a:cs typeface="Courier New" pitchFamily="49" charset="0"/>
            </a:endParaRPr>
          </a:p>
          <a:p>
            <a:pPr>
              <a:buNone/>
            </a:pPr>
            <a:r>
              <a:rPr lang="en-US" sz="1100" dirty="0">
                <a:latin typeface="Courier New" pitchFamily="49" charset="0"/>
                <a:cs typeface="Courier New" pitchFamily="49" charset="0"/>
              </a:rPr>
              <a:t>&gt; cnn.com</a:t>
            </a:r>
          </a:p>
          <a:p>
            <a:pPr>
              <a:buNone/>
            </a:pPr>
            <a:r>
              <a:rPr lang="en-US" sz="1100" dirty="0">
                <a:latin typeface="Courier New" pitchFamily="49" charset="0"/>
                <a:cs typeface="Courier New" pitchFamily="49" charset="0"/>
              </a:rPr>
              <a:t>Server:  dnsr1.sbcglobal.net</a:t>
            </a:r>
          </a:p>
          <a:p>
            <a:pPr>
              <a:buNone/>
            </a:pPr>
            <a:r>
              <a:rPr lang="en-US" sz="1100" dirty="0">
                <a:latin typeface="Courier New" pitchFamily="49" charset="0"/>
                <a:cs typeface="Courier New" pitchFamily="49" charset="0"/>
              </a:rPr>
              <a:t>Address:  68.94.156.1</a:t>
            </a:r>
          </a:p>
          <a:p>
            <a:pPr>
              <a:buNone/>
            </a:pPr>
            <a:endParaRPr lang="en-US" sz="1100" dirty="0">
              <a:latin typeface="Courier New" pitchFamily="49" charset="0"/>
              <a:cs typeface="Courier New" pitchFamily="49" charset="0"/>
            </a:endParaRPr>
          </a:p>
          <a:p>
            <a:pPr>
              <a:buNone/>
            </a:pPr>
            <a:r>
              <a:rPr lang="en-US" sz="1100" dirty="0">
                <a:latin typeface="Courier New" pitchFamily="49" charset="0"/>
                <a:cs typeface="Courier New" pitchFamily="49" charset="0"/>
              </a:rPr>
              <a:t>Non-authoritative answer:</a:t>
            </a:r>
          </a:p>
          <a:p>
            <a:pPr>
              <a:buNone/>
            </a:pPr>
            <a:r>
              <a:rPr lang="en-US" sz="1100" dirty="0">
                <a:latin typeface="Courier New" pitchFamily="49" charset="0"/>
                <a:cs typeface="Courier New" pitchFamily="49" charset="0"/>
              </a:rPr>
              <a:t>Name:    cnn.com</a:t>
            </a:r>
          </a:p>
          <a:p>
            <a:pPr>
              <a:buNone/>
            </a:pPr>
            <a:r>
              <a:rPr lang="en-US" sz="1100" dirty="0">
                <a:latin typeface="Courier New" pitchFamily="49" charset="0"/>
                <a:cs typeface="Courier New" pitchFamily="49" charset="0"/>
              </a:rPr>
              <a:t>Addresses:  157.166.226.25</a:t>
            </a:r>
          </a:p>
          <a:p>
            <a:pPr>
              <a:buNone/>
            </a:pPr>
            <a:r>
              <a:rPr lang="en-US" sz="1100" dirty="0">
                <a:latin typeface="Courier New" pitchFamily="49" charset="0"/>
                <a:cs typeface="Courier New" pitchFamily="49" charset="0"/>
              </a:rPr>
              <a:t>          157.166.224.26</a:t>
            </a:r>
          </a:p>
          <a:p>
            <a:pPr>
              <a:buNone/>
            </a:pPr>
            <a:r>
              <a:rPr lang="en-US" sz="1100" dirty="0">
                <a:latin typeface="Courier New" pitchFamily="49" charset="0"/>
                <a:cs typeface="Courier New" pitchFamily="49" charset="0"/>
              </a:rPr>
              <a:t>          157.166.224.25</a:t>
            </a:r>
          </a:p>
          <a:p>
            <a:pPr>
              <a:buNone/>
            </a:pPr>
            <a:r>
              <a:rPr lang="en-US" sz="1100" dirty="0">
                <a:latin typeface="Courier New" pitchFamily="49" charset="0"/>
                <a:cs typeface="Courier New" pitchFamily="49" charset="0"/>
              </a:rPr>
              <a:t>          157.166.255.19</a:t>
            </a:r>
          </a:p>
          <a:p>
            <a:pPr>
              <a:buNone/>
            </a:pPr>
            <a:r>
              <a:rPr lang="en-US" sz="1100" dirty="0">
                <a:latin typeface="Courier New" pitchFamily="49" charset="0"/>
                <a:cs typeface="Courier New" pitchFamily="49" charset="0"/>
              </a:rPr>
              <a:t>          157.166.255.18</a:t>
            </a:r>
          </a:p>
          <a:p>
            <a:pPr>
              <a:buNone/>
            </a:pPr>
            <a:r>
              <a:rPr lang="en-US" sz="1100" dirty="0">
                <a:latin typeface="Courier New" pitchFamily="49" charset="0"/>
                <a:cs typeface="Courier New" pitchFamily="49" charset="0"/>
              </a:rPr>
              <a:t>          157.166.226.26</a:t>
            </a:r>
          </a:p>
        </p:txBody>
      </p:sp>
      <p:sp>
        <p:nvSpPr>
          <p:cNvPr id="7" name="Content Placeholder 6"/>
          <p:cNvSpPr>
            <a:spLocks noGrp="1"/>
          </p:cNvSpPr>
          <p:nvPr>
            <p:ph sz="half" idx="2"/>
          </p:nvPr>
        </p:nvSpPr>
        <p:spPr>
          <a:xfrm>
            <a:off x="3886200" y="1773936"/>
            <a:ext cx="4800600" cy="4623816"/>
          </a:xfrm>
        </p:spPr>
        <p:txBody>
          <a:bodyPr>
            <a:normAutofit/>
          </a:bodyPr>
          <a:lstStyle/>
          <a:p>
            <a:pPr>
              <a:buNone/>
            </a:pPr>
            <a:r>
              <a:rPr lang="en-US" sz="800" dirty="0">
                <a:latin typeface="Courier New" pitchFamily="49" charset="0"/>
                <a:cs typeface="Courier New" pitchFamily="49" charset="0"/>
              </a:rPr>
              <a:t>&gt; set type=</a:t>
            </a:r>
            <a:r>
              <a:rPr lang="en-US" sz="800" dirty="0" err="1">
                <a:latin typeface="Courier New" pitchFamily="49" charset="0"/>
                <a:cs typeface="Courier New" pitchFamily="49" charset="0"/>
              </a:rPr>
              <a:t>mx</a:t>
            </a:r>
            <a:endParaRPr lang="en-US" sz="800" dirty="0">
              <a:latin typeface="Courier New" pitchFamily="49" charset="0"/>
              <a:cs typeface="Courier New" pitchFamily="49" charset="0"/>
            </a:endParaRPr>
          </a:p>
          <a:p>
            <a:pPr>
              <a:buNone/>
            </a:pPr>
            <a:r>
              <a:rPr lang="en-US" sz="800" dirty="0">
                <a:latin typeface="Courier New" pitchFamily="49" charset="0"/>
                <a:cs typeface="Courier New" pitchFamily="49" charset="0"/>
              </a:rPr>
              <a:t>&gt; cnn.com</a:t>
            </a:r>
          </a:p>
          <a:p>
            <a:pPr>
              <a:buNone/>
            </a:pPr>
            <a:r>
              <a:rPr lang="en-US" sz="800" dirty="0">
                <a:latin typeface="Courier New" pitchFamily="49" charset="0"/>
                <a:cs typeface="Courier New" pitchFamily="49" charset="0"/>
              </a:rPr>
              <a:t>Server:  dnsr1.sbcglobal.net</a:t>
            </a:r>
          </a:p>
          <a:p>
            <a:pPr>
              <a:buNone/>
            </a:pPr>
            <a:r>
              <a:rPr lang="en-US" sz="800" dirty="0">
                <a:latin typeface="Courier New" pitchFamily="49" charset="0"/>
                <a:cs typeface="Courier New" pitchFamily="49" charset="0"/>
              </a:rPr>
              <a:t>Address:  68.94.156.1</a:t>
            </a:r>
          </a:p>
          <a:p>
            <a:pPr>
              <a:buNone/>
            </a:pPr>
            <a:endParaRPr lang="en-US" sz="800" dirty="0">
              <a:latin typeface="Courier New" pitchFamily="49" charset="0"/>
              <a:cs typeface="Courier New" pitchFamily="49" charset="0"/>
            </a:endParaRPr>
          </a:p>
          <a:p>
            <a:pPr>
              <a:buNone/>
            </a:pPr>
            <a:r>
              <a:rPr lang="en-US" sz="800" dirty="0">
                <a:latin typeface="Courier New" pitchFamily="49" charset="0"/>
                <a:cs typeface="Courier New" pitchFamily="49" charset="0"/>
              </a:rPr>
              <a:t>Non-authoritative answer:</a:t>
            </a:r>
          </a:p>
          <a:p>
            <a:pPr>
              <a:buNone/>
            </a:pPr>
            <a:r>
              <a:rPr lang="en-US" sz="800" dirty="0">
                <a:latin typeface="Courier New" pitchFamily="49" charset="0"/>
                <a:cs typeface="Courier New" pitchFamily="49" charset="0"/>
              </a:rPr>
              <a:t>cnn.com MX preference = 10, mail exchanger = atlmail5.turner.com</a:t>
            </a:r>
          </a:p>
          <a:p>
            <a:pPr>
              <a:buNone/>
            </a:pPr>
            <a:r>
              <a:rPr lang="en-US" sz="800" dirty="0">
                <a:latin typeface="Courier New" pitchFamily="49" charset="0"/>
                <a:cs typeface="Courier New" pitchFamily="49" charset="0"/>
              </a:rPr>
              <a:t>cnn.com MX preference = 10, mail exchanger = atlmail3.turner.com</a:t>
            </a:r>
          </a:p>
          <a:p>
            <a:pPr>
              <a:buNone/>
            </a:pPr>
            <a:r>
              <a:rPr lang="en-US" sz="800" dirty="0">
                <a:latin typeface="Courier New" pitchFamily="49" charset="0"/>
                <a:cs typeface="Courier New" pitchFamily="49" charset="0"/>
              </a:rPr>
              <a:t>cnn.com MX preference = 10, mail exchanger = nycmail2.turner.com</a:t>
            </a:r>
          </a:p>
          <a:p>
            <a:pPr>
              <a:buNone/>
            </a:pPr>
            <a:r>
              <a:rPr lang="en-US" sz="800" dirty="0">
                <a:latin typeface="Courier New" pitchFamily="49" charset="0"/>
                <a:cs typeface="Courier New" pitchFamily="49" charset="0"/>
              </a:rPr>
              <a:t>cnn.com MX preference = 10, mail exchanger = nycmail1.turner.com</a:t>
            </a:r>
          </a:p>
          <a:p>
            <a:pPr>
              <a:buNone/>
            </a:pPr>
            <a:r>
              <a:rPr lang="en-US" sz="800" dirty="0">
                <a:latin typeface="Courier New" pitchFamily="49" charset="0"/>
                <a:cs typeface="Courier New" pitchFamily="49" charset="0"/>
              </a:rPr>
              <a:t>cnn.com MX preference = 10, mail exchanger = lonmail1.turner.com</a:t>
            </a:r>
          </a:p>
          <a:p>
            <a:pPr>
              <a:buNone/>
            </a:pPr>
            <a:r>
              <a:rPr lang="en-US" sz="800" dirty="0">
                <a:latin typeface="Courier New" pitchFamily="49" charset="0"/>
                <a:cs typeface="Courier New" pitchFamily="49" charset="0"/>
              </a:rPr>
              <a:t>cnn.com MX preference = 10, mail exchanger = hkgmail1.turner.com</a:t>
            </a:r>
          </a:p>
        </p:txBody>
      </p:sp>
      <p:sp>
        <p:nvSpPr>
          <p:cNvPr id="5" name="Slide Number Placeholder 4"/>
          <p:cNvSpPr>
            <a:spLocks noGrp="1"/>
          </p:cNvSpPr>
          <p:nvPr>
            <p:ph type="sldNum" sz="quarter" idx="12"/>
          </p:nvPr>
        </p:nvSpPr>
        <p:spPr/>
        <p:txBody>
          <a:bodyPr/>
          <a:lstStyle/>
          <a:p>
            <a:fld id="{6973FF1B-4432-48C6-9D0A-8A45BDE25FFC}" type="slidenum">
              <a:rPr lang="en-US" smtClean="0"/>
              <a:pPr/>
              <a:t>14</a:t>
            </a:fld>
            <a:endParaRPr lang="en-US"/>
          </a:p>
        </p:txBody>
      </p:sp>
      <p:sp>
        <p:nvSpPr>
          <p:cNvPr id="8" name="TextBox 7"/>
          <p:cNvSpPr txBox="1"/>
          <p:nvPr/>
        </p:nvSpPr>
        <p:spPr>
          <a:xfrm>
            <a:off x="5638800" y="4352365"/>
            <a:ext cx="2667000" cy="646331"/>
          </a:xfrm>
          <a:prstGeom prst="rect">
            <a:avLst/>
          </a:prstGeom>
          <a:noFill/>
        </p:spPr>
        <p:txBody>
          <a:bodyPr wrap="square" rtlCol="0">
            <a:spAutoFit/>
          </a:bodyPr>
          <a:lstStyle/>
          <a:p>
            <a:pPr algn="ctr"/>
            <a:r>
              <a:rPr lang="en-US" dirty="0"/>
              <a:t>Even meaningful server names reveal information</a:t>
            </a:r>
          </a:p>
        </p:txBody>
      </p:sp>
      <p:cxnSp>
        <p:nvCxnSpPr>
          <p:cNvPr id="10" name="Straight Arrow Connector 9"/>
          <p:cNvCxnSpPr/>
          <p:nvPr/>
        </p:nvCxnSpPr>
        <p:spPr>
          <a:xfrm rot="5400000" flipH="1" flipV="1">
            <a:off x="6553200" y="3895165"/>
            <a:ext cx="762000" cy="1524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DE7D5A-1632-4CF9-AD36-E3681A2FA0B3}"/>
              </a:ext>
            </a:extLst>
          </p:cNvPr>
          <p:cNvSpPr>
            <a:spLocks noGrp="1"/>
          </p:cNvSpPr>
          <p:nvPr>
            <p:ph type="title"/>
          </p:nvPr>
        </p:nvSpPr>
        <p:spPr/>
        <p:txBody>
          <a:bodyPr/>
          <a:lstStyle/>
          <a:p>
            <a:r>
              <a:rPr lang="en-US" dirty="0" err="1"/>
              <a:t>nslookup</a:t>
            </a:r>
            <a:endParaRPr lang="en-US" dirty="0"/>
          </a:p>
        </p:txBody>
      </p:sp>
      <p:sp>
        <p:nvSpPr>
          <p:cNvPr id="6" name="Content Placeholder 5">
            <a:extLst>
              <a:ext uri="{FF2B5EF4-FFF2-40B4-BE49-F238E27FC236}">
                <a16:creationId xmlns:a16="http://schemas.microsoft.com/office/drawing/2014/main" id="{F4160C3C-193A-4B4D-B341-8EB85C371C77}"/>
              </a:ext>
            </a:extLst>
          </p:cNvPr>
          <p:cNvSpPr>
            <a:spLocks noGrp="1"/>
          </p:cNvSpPr>
          <p:nvPr>
            <p:ph idx="1"/>
          </p:nvPr>
        </p:nvSpPr>
        <p:spPr/>
        <p:txBody>
          <a:bodyPr>
            <a:normAutofit/>
          </a:bodyPr>
          <a:lstStyle/>
          <a:p>
            <a:r>
              <a:rPr lang="en-US" dirty="0"/>
              <a:t>Name Server Lookup</a:t>
            </a:r>
          </a:p>
          <a:p>
            <a:r>
              <a:rPr lang="en-US" dirty="0"/>
              <a:t>Finds name server information for domains by querying the Domain Name System</a:t>
            </a:r>
          </a:p>
          <a:p>
            <a:r>
              <a:rPr lang="en-US" dirty="0"/>
              <a:t>Identifies which DNS server the computer is currently configured to use for its DNS lookups</a:t>
            </a:r>
          </a:p>
        </p:txBody>
      </p:sp>
    </p:spTree>
    <p:extLst>
      <p:ext uri="{BB962C8B-B14F-4D97-AF65-F5344CB8AC3E}">
        <p14:creationId xmlns:p14="http://schemas.microsoft.com/office/powerpoint/2010/main" val="1671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5024-36D1-4B48-A564-E0EC9737AE67}"/>
              </a:ext>
            </a:extLst>
          </p:cNvPr>
          <p:cNvSpPr>
            <a:spLocks noGrp="1"/>
          </p:cNvSpPr>
          <p:nvPr>
            <p:ph type="title"/>
          </p:nvPr>
        </p:nvSpPr>
        <p:spPr/>
        <p:txBody>
          <a:bodyPr/>
          <a:lstStyle/>
          <a:p>
            <a:r>
              <a:rPr lang="en-US" dirty="0"/>
              <a:t>Mx record</a:t>
            </a:r>
          </a:p>
        </p:txBody>
      </p:sp>
      <p:sp>
        <p:nvSpPr>
          <p:cNvPr id="3" name="Content Placeholder 2">
            <a:extLst>
              <a:ext uri="{FF2B5EF4-FFF2-40B4-BE49-F238E27FC236}">
                <a16:creationId xmlns:a16="http://schemas.microsoft.com/office/drawing/2014/main" id="{4CA3EC26-6262-4810-814F-4356117FF5A1}"/>
              </a:ext>
            </a:extLst>
          </p:cNvPr>
          <p:cNvSpPr>
            <a:spLocks noGrp="1"/>
          </p:cNvSpPr>
          <p:nvPr>
            <p:ph idx="1"/>
          </p:nvPr>
        </p:nvSpPr>
        <p:spPr/>
        <p:txBody>
          <a:bodyPr/>
          <a:lstStyle/>
          <a:p>
            <a:r>
              <a:rPr lang="en-US" dirty="0"/>
              <a:t>Mail </a:t>
            </a:r>
            <a:r>
              <a:rPr lang="en-US" dirty="0" err="1"/>
              <a:t>eXchanger</a:t>
            </a:r>
            <a:r>
              <a:rPr lang="en-US" dirty="0"/>
              <a:t> record</a:t>
            </a:r>
          </a:p>
          <a:p>
            <a:r>
              <a:rPr lang="en-US" dirty="0"/>
              <a:t>Specifies the mail server responsible for accepting email messages on behalf of a domain name</a:t>
            </a:r>
          </a:p>
        </p:txBody>
      </p:sp>
    </p:spTree>
    <p:extLst>
      <p:ext uri="{BB962C8B-B14F-4D97-AF65-F5344CB8AC3E}">
        <p14:creationId xmlns:p14="http://schemas.microsoft.com/office/powerpoint/2010/main" val="53515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Worth a try</a:t>
            </a:r>
          </a:p>
        </p:txBody>
      </p:sp>
      <p:sp>
        <p:nvSpPr>
          <p:cNvPr id="8" name="Content Placeholder 7"/>
          <p:cNvSpPr>
            <a:spLocks noGrp="1"/>
          </p:cNvSpPr>
          <p:nvPr>
            <p:ph idx="1"/>
          </p:nvPr>
        </p:nvSpPr>
        <p:spPr>
          <a:xfrm>
            <a:off x="457200" y="3048000"/>
            <a:ext cx="8229600" cy="3352800"/>
          </a:xfrm>
        </p:spPr>
        <p:txBody>
          <a:bodyPr/>
          <a:lstStyle/>
          <a:p>
            <a:r>
              <a:rPr lang="en-US" dirty="0"/>
              <a:t>This attempts a zone transfer (list the entire contents of the name server)</a:t>
            </a:r>
          </a:p>
          <a:p>
            <a:pPr lvl="1"/>
            <a:r>
              <a:rPr lang="en-US" dirty="0"/>
              <a:t>Disabling zone transfers is a pretty standard security measure</a:t>
            </a:r>
          </a:p>
          <a:p>
            <a:pPr lvl="1"/>
            <a:r>
              <a:rPr lang="en-US" dirty="0"/>
              <a:t>Some domains overlook it</a:t>
            </a:r>
          </a:p>
        </p:txBody>
      </p:sp>
      <p:sp>
        <p:nvSpPr>
          <p:cNvPr id="6" name="Slide Number Placeholder 5"/>
          <p:cNvSpPr>
            <a:spLocks noGrp="1"/>
          </p:cNvSpPr>
          <p:nvPr>
            <p:ph type="sldNum" sz="quarter" idx="12"/>
          </p:nvPr>
        </p:nvSpPr>
        <p:spPr/>
        <p:txBody>
          <a:bodyPr/>
          <a:lstStyle/>
          <a:p>
            <a:fld id="{6973FF1B-4432-48C6-9D0A-8A45BDE25FFC}" type="slidenum">
              <a:rPr lang="en-US" smtClean="0"/>
              <a:pPr/>
              <a:t>17</a:t>
            </a:fld>
            <a:endParaRPr lang="en-US"/>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95416" y="1828800"/>
            <a:ext cx="8353168" cy="990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addresses?</a:t>
            </a:r>
          </a:p>
        </p:txBody>
      </p:sp>
      <p:sp>
        <p:nvSpPr>
          <p:cNvPr id="3" name="Content Placeholder 2"/>
          <p:cNvSpPr>
            <a:spLocks noGrp="1"/>
          </p:cNvSpPr>
          <p:nvPr>
            <p:ph idx="1"/>
          </p:nvPr>
        </p:nvSpPr>
        <p:spPr/>
        <p:txBody>
          <a:bodyPr/>
          <a:lstStyle/>
          <a:p>
            <a:r>
              <a:rPr lang="en-US" dirty="0"/>
              <a:t>IP address space is assigned by an authority called a registrar and the assignments are public information</a:t>
            </a:r>
          </a:p>
          <a:p>
            <a:r>
              <a:rPr lang="en-US" dirty="0"/>
              <a:t>If you know any address belonging to an organization, you can likely find out their entire </a:t>
            </a:r>
            <a:r>
              <a:rPr lang="en-US" dirty="0" err="1"/>
              <a:t>netblock</a:t>
            </a:r>
            <a:endParaRPr lang="en-US" dirty="0"/>
          </a:p>
        </p:txBody>
      </p:sp>
      <p:sp>
        <p:nvSpPr>
          <p:cNvPr id="5" name="Slide Number Placeholder 4"/>
          <p:cNvSpPr>
            <a:spLocks noGrp="1"/>
          </p:cNvSpPr>
          <p:nvPr>
            <p:ph type="sldNum" sz="quarter" idx="12"/>
          </p:nvPr>
        </p:nvSpPr>
        <p:spPr/>
        <p:txBody>
          <a:bodyPr/>
          <a:lstStyle/>
          <a:p>
            <a:fld id="{6973FF1B-4432-48C6-9D0A-8A45BDE25FF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B7D2-27A9-4342-9AD5-BC74FB19D2B4}"/>
              </a:ext>
            </a:extLst>
          </p:cNvPr>
          <p:cNvSpPr>
            <a:spLocks noGrp="1"/>
          </p:cNvSpPr>
          <p:nvPr>
            <p:ph type="title"/>
          </p:nvPr>
        </p:nvSpPr>
        <p:spPr/>
        <p:txBody>
          <a:bodyPr/>
          <a:lstStyle/>
          <a:p>
            <a:r>
              <a:rPr lang="en-US" dirty="0"/>
              <a:t>Us internal address blocks</a:t>
            </a:r>
          </a:p>
        </p:txBody>
      </p:sp>
      <p:sp>
        <p:nvSpPr>
          <p:cNvPr id="3" name="Content Placeholder 2">
            <a:extLst>
              <a:ext uri="{FF2B5EF4-FFF2-40B4-BE49-F238E27FC236}">
                <a16:creationId xmlns:a16="http://schemas.microsoft.com/office/drawing/2014/main" id="{8F14209F-03E7-41F2-986B-86D7382937FD}"/>
              </a:ext>
            </a:extLst>
          </p:cNvPr>
          <p:cNvSpPr>
            <a:spLocks noGrp="1"/>
          </p:cNvSpPr>
          <p:nvPr>
            <p:ph idx="1"/>
          </p:nvPr>
        </p:nvSpPr>
        <p:spPr/>
        <p:txBody>
          <a:bodyPr/>
          <a:lstStyle/>
          <a:p>
            <a:r>
              <a:rPr lang="en-US" dirty="0"/>
              <a:t>10.0.0.0/8 IP addresses</a:t>
            </a:r>
          </a:p>
          <a:p>
            <a:pPr lvl="1"/>
            <a:r>
              <a:rPr lang="en-US" dirty="0"/>
              <a:t>10.0.0.0 – 10.255.255.255</a:t>
            </a:r>
          </a:p>
          <a:p>
            <a:pPr lvl="1"/>
            <a:endParaRPr lang="en-US" dirty="0"/>
          </a:p>
          <a:p>
            <a:r>
              <a:rPr lang="en-US" dirty="0"/>
              <a:t>172.16.0.0/12 IP addresses</a:t>
            </a:r>
          </a:p>
          <a:p>
            <a:pPr lvl="1"/>
            <a:r>
              <a:rPr lang="en-US" dirty="0"/>
              <a:t>172.16.0.0 – 172.31.255.255</a:t>
            </a:r>
          </a:p>
          <a:p>
            <a:endParaRPr lang="en-US" dirty="0"/>
          </a:p>
          <a:p>
            <a:r>
              <a:rPr lang="en-US" dirty="0"/>
              <a:t>192.168.0.0/16 IP addresses</a:t>
            </a:r>
          </a:p>
          <a:p>
            <a:pPr lvl="1"/>
            <a:r>
              <a:rPr lang="en-US" dirty="0"/>
              <a:t>192.168.0.0 – 192.168.255.255</a:t>
            </a:r>
          </a:p>
        </p:txBody>
      </p:sp>
    </p:spTree>
    <p:extLst>
      <p:ext uri="{BB962C8B-B14F-4D97-AF65-F5344CB8AC3E}">
        <p14:creationId xmlns:p14="http://schemas.microsoft.com/office/powerpoint/2010/main" val="327031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teardrop</a:t>
            </a:r>
          </a:p>
        </p:txBody>
      </p:sp>
      <p:sp>
        <p:nvSpPr>
          <p:cNvPr id="3" name="Content Placeholder 2"/>
          <p:cNvSpPr>
            <a:spLocks noGrp="1"/>
          </p:cNvSpPr>
          <p:nvPr>
            <p:ph idx="1"/>
          </p:nvPr>
        </p:nvSpPr>
        <p:spPr/>
        <p:txBody>
          <a:bodyPr/>
          <a:lstStyle/>
          <a:p>
            <a:r>
              <a:rPr lang="en-US" dirty="0" err="1"/>
              <a:t>DoS</a:t>
            </a:r>
            <a:r>
              <a:rPr lang="en-US" dirty="0"/>
              <a:t> attack</a:t>
            </a:r>
          </a:p>
          <a:p>
            <a:r>
              <a:rPr lang="en-US" dirty="0"/>
              <a:t>Sends fragmented packets with (intentionally) incorrect reassembly offsets</a:t>
            </a:r>
          </a:p>
          <a:p>
            <a:r>
              <a:rPr lang="en-US" dirty="0"/>
              <a:t>Only works on OLD systems</a:t>
            </a:r>
          </a:p>
          <a:p>
            <a:pPr lvl="1"/>
            <a:r>
              <a:rPr lang="en-US" dirty="0">
                <a:solidFill>
                  <a:schemeClr val="tx1"/>
                </a:solidFill>
              </a:rPr>
              <a:t>Windows 3.1x, Windows 95, Windows NT</a:t>
            </a:r>
          </a:p>
          <a:p>
            <a:pPr lvl="1"/>
            <a:r>
              <a:rPr lang="en-US" dirty="0">
                <a:solidFill>
                  <a:schemeClr val="tx1"/>
                </a:solidFill>
              </a:rPr>
              <a:t>Linux kernel prior to 2.1.63.</a:t>
            </a:r>
          </a:p>
          <a:p>
            <a:endParaRPr lang="en-US" dirty="0"/>
          </a:p>
        </p:txBody>
      </p:sp>
    </p:spTree>
    <p:extLst>
      <p:ext uri="{BB962C8B-B14F-4D97-AF65-F5344CB8AC3E}">
        <p14:creationId xmlns:p14="http://schemas.microsoft.com/office/powerpoint/2010/main" val="3285225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Hosts</a:t>
            </a:r>
          </a:p>
        </p:txBody>
      </p:sp>
      <p:sp>
        <p:nvSpPr>
          <p:cNvPr id="3" name="Content Placeholder 2"/>
          <p:cNvSpPr>
            <a:spLocks noGrp="1"/>
          </p:cNvSpPr>
          <p:nvPr>
            <p:ph idx="1"/>
          </p:nvPr>
        </p:nvSpPr>
        <p:spPr>
          <a:xfrm>
            <a:off x="441664" y="6089650"/>
            <a:ext cx="8229600" cy="533400"/>
          </a:xfrm>
        </p:spPr>
        <p:txBody>
          <a:bodyPr>
            <a:normAutofit fontScale="62500" lnSpcReduction="20000"/>
          </a:bodyPr>
          <a:lstStyle/>
          <a:p>
            <a:pPr algn="ctr">
              <a:buNone/>
            </a:pPr>
            <a:r>
              <a:rPr lang="en-US" dirty="0"/>
              <a:t>On a well-designed network, only the </a:t>
            </a:r>
            <a:r>
              <a:rPr lang="en-US" i="1" dirty="0"/>
              <a:t>required</a:t>
            </a:r>
            <a:r>
              <a:rPr lang="en-US" dirty="0"/>
              <a:t> hosts are visible to the Internet but not all networks are well-designed (or well-implemented on an ongoing basis).</a:t>
            </a:r>
          </a:p>
        </p:txBody>
      </p:sp>
      <p:sp>
        <p:nvSpPr>
          <p:cNvPr id="5" name="Slide Number Placeholder 4"/>
          <p:cNvSpPr>
            <a:spLocks noGrp="1"/>
          </p:cNvSpPr>
          <p:nvPr>
            <p:ph type="sldNum" sz="quarter" idx="12"/>
          </p:nvPr>
        </p:nvSpPr>
        <p:spPr/>
        <p:txBody>
          <a:bodyPr/>
          <a:lstStyle/>
          <a:p>
            <a:fld id="{6973FF1B-4432-48C6-9D0A-8A45BDE25FFC}" type="slidenum">
              <a:rPr lang="en-US" smtClean="0"/>
              <a:pPr/>
              <a:t>20</a:t>
            </a:fld>
            <a:endParaRPr lang="en-US"/>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1729233" y="1639887"/>
            <a:ext cx="5654462" cy="42576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Hosts</a:t>
            </a:r>
          </a:p>
        </p:txBody>
      </p:sp>
      <p:sp>
        <p:nvSpPr>
          <p:cNvPr id="3" name="Content Placeholder 2"/>
          <p:cNvSpPr>
            <a:spLocks noGrp="1"/>
          </p:cNvSpPr>
          <p:nvPr>
            <p:ph idx="1"/>
          </p:nvPr>
        </p:nvSpPr>
        <p:spPr/>
        <p:txBody>
          <a:bodyPr/>
          <a:lstStyle/>
          <a:p>
            <a:pPr algn="ctr">
              <a:buNone/>
            </a:pPr>
            <a:r>
              <a:rPr lang="en-US" dirty="0"/>
              <a:t>WARNING</a:t>
            </a:r>
          </a:p>
          <a:p>
            <a:pPr algn="ctr">
              <a:buNone/>
            </a:pPr>
            <a:r>
              <a:rPr lang="en-US" dirty="0"/>
              <a:t>Do not scan a network unless you are authorized to do so</a:t>
            </a:r>
          </a:p>
          <a:p>
            <a:pPr algn="ctr">
              <a:buNone/>
            </a:pPr>
            <a:endParaRPr lang="en-US" dirty="0"/>
          </a:p>
        </p:txBody>
      </p:sp>
      <p:sp>
        <p:nvSpPr>
          <p:cNvPr id="5" name="Slide Number Placeholder 4"/>
          <p:cNvSpPr>
            <a:spLocks noGrp="1"/>
          </p:cNvSpPr>
          <p:nvPr>
            <p:ph type="sldNum" sz="quarter" idx="12"/>
          </p:nvPr>
        </p:nvSpPr>
        <p:spPr/>
        <p:txBody>
          <a:bodyPr/>
          <a:lstStyle/>
          <a:p>
            <a:fld id="{6973FF1B-4432-48C6-9D0A-8A45BDE25FFC}" type="slidenum">
              <a:rPr lang="en-US" smtClean="0"/>
              <a:pPr/>
              <a:t>21</a:t>
            </a:fld>
            <a:endParaRPr lang="en-US"/>
          </a:p>
        </p:txBody>
      </p:sp>
      <p:pic>
        <p:nvPicPr>
          <p:cNvPr id="7173"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765176" y="3429000"/>
            <a:ext cx="1613647" cy="242047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Hosts</a:t>
            </a:r>
          </a:p>
        </p:txBody>
      </p:sp>
      <p:sp>
        <p:nvSpPr>
          <p:cNvPr id="3" name="Content Placeholder 2"/>
          <p:cNvSpPr>
            <a:spLocks noGrp="1"/>
          </p:cNvSpPr>
          <p:nvPr>
            <p:ph idx="1"/>
          </p:nvPr>
        </p:nvSpPr>
        <p:spPr/>
        <p:txBody>
          <a:bodyPr/>
          <a:lstStyle/>
          <a:p>
            <a:r>
              <a:rPr lang="en-US" dirty="0"/>
              <a:t>There are many tools for scanning networks but we will cover </a:t>
            </a:r>
            <a:r>
              <a:rPr lang="en-US" dirty="0" err="1"/>
              <a:t>nmap</a:t>
            </a:r>
            <a:endParaRPr lang="en-US" dirty="0"/>
          </a:p>
          <a:p>
            <a:pPr lvl="1"/>
            <a:r>
              <a:rPr lang="en-US" dirty="0"/>
              <a:t>Open Source project </a:t>
            </a:r>
          </a:p>
          <a:p>
            <a:pPr lvl="1"/>
            <a:r>
              <a:rPr lang="en-US" dirty="0"/>
              <a:t>Available as a download for multiple platforms at www.insecure.org</a:t>
            </a:r>
          </a:p>
        </p:txBody>
      </p:sp>
      <p:sp>
        <p:nvSpPr>
          <p:cNvPr id="5" name="Slide Number Placeholder 4"/>
          <p:cNvSpPr>
            <a:spLocks noGrp="1"/>
          </p:cNvSpPr>
          <p:nvPr>
            <p:ph type="sldNum" sz="quarter" idx="12"/>
          </p:nvPr>
        </p:nvSpPr>
        <p:spPr/>
        <p:txBody>
          <a:bodyPr/>
          <a:lstStyle/>
          <a:p>
            <a:fld id="{6973FF1B-4432-48C6-9D0A-8A45BDE25FFC}" type="slidenum">
              <a:rPr lang="en-US" smtClean="0"/>
              <a:pPr/>
              <a:t>22</a:t>
            </a:fld>
            <a:endParaRPr lang="en-US"/>
          </a:p>
        </p:txBody>
      </p:sp>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324600" y="4038600"/>
            <a:ext cx="1847850" cy="2457450"/>
          </a:xfrm>
          <a:prstGeom prst="rect">
            <a:avLst/>
          </a:prstGeom>
          <a:noFill/>
          <a:ln w="9525">
            <a:noFill/>
            <a:miter lim="800000"/>
            <a:headEnd/>
            <a:tailEnd/>
          </a:ln>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371600" y="4724400"/>
            <a:ext cx="2600325" cy="9429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Hosts</a:t>
            </a:r>
          </a:p>
        </p:txBody>
      </p:sp>
      <p:sp>
        <p:nvSpPr>
          <p:cNvPr id="3" name="Content Placeholder 2"/>
          <p:cNvSpPr>
            <a:spLocks noGrp="1"/>
          </p:cNvSpPr>
          <p:nvPr>
            <p:ph idx="1"/>
          </p:nvPr>
        </p:nvSpPr>
        <p:spPr/>
        <p:txBody>
          <a:bodyPr>
            <a:normAutofit/>
          </a:bodyPr>
          <a:lstStyle/>
          <a:p>
            <a:r>
              <a:rPr lang="en-US" dirty="0"/>
              <a:t>A rather stealthy technique is to perform a reverse lookup on all IP addresses in the assigned address range.</a:t>
            </a:r>
          </a:p>
          <a:p>
            <a:r>
              <a:rPr lang="en-US" dirty="0"/>
              <a:t>Manually, this could take quite a while but </a:t>
            </a:r>
            <a:r>
              <a:rPr lang="en-US" dirty="0" err="1"/>
              <a:t>nmap</a:t>
            </a:r>
            <a:r>
              <a:rPr lang="en-US" dirty="0"/>
              <a:t> will do it automatically for you</a:t>
            </a:r>
          </a:p>
          <a:p>
            <a:pPr lvl="1"/>
            <a:r>
              <a:rPr lang="en-US" dirty="0" err="1">
                <a:latin typeface="Courier New" pitchFamily="49" charset="0"/>
                <a:cs typeface="Courier New" pitchFamily="49" charset="0"/>
              </a:rPr>
              <a:t>nmap</a:t>
            </a:r>
            <a:r>
              <a:rPr lang="en-US" dirty="0">
                <a:latin typeface="Courier New" pitchFamily="49" charset="0"/>
                <a:cs typeface="Courier New" pitchFamily="49" charset="0"/>
              </a:rPr>
              <a:t> –</a:t>
            </a:r>
            <a:r>
              <a:rPr lang="en-US" dirty="0" err="1">
                <a:latin typeface="Courier New" pitchFamily="49" charset="0"/>
                <a:cs typeface="Courier New" pitchFamily="49" charset="0"/>
              </a:rPr>
              <a:t>sL</a:t>
            </a:r>
            <a:r>
              <a:rPr lang="en-US" dirty="0">
                <a:latin typeface="Courier New" pitchFamily="49" charset="0"/>
                <a:cs typeface="Courier New" pitchFamily="49" charset="0"/>
              </a:rPr>
              <a:t> </a:t>
            </a:r>
            <a:r>
              <a:rPr lang="en-US" u="sng" dirty="0">
                <a:latin typeface="Courier New" pitchFamily="49" charset="0"/>
                <a:cs typeface="Courier New" pitchFamily="49" charset="0"/>
              </a:rPr>
              <a:t>www.example.com/16</a:t>
            </a:r>
          </a:p>
          <a:p>
            <a:pPr lvl="2"/>
            <a:r>
              <a:rPr lang="en-US" dirty="0">
                <a:cs typeface="Courier New" pitchFamily="49" charset="0"/>
              </a:rPr>
              <a:t>This command will do a reverse DNS lookup on all hosts in the class-B network that contains </a:t>
            </a:r>
            <a:r>
              <a:rPr lang="en-US" u="sng" dirty="0">
                <a:cs typeface="Courier New" pitchFamily="49" charset="0"/>
              </a:rPr>
              <a:t>www.example.com</a:t>
            </a:r>
            <a:r>
              <a:rPr lang="en-US" dirty="0">
                <a:cs typeface="Courier New" pitchFamily="49" charset="0"/>
              </a:rPr>
              <a:t> </a:t>
            </a:r>
          </a:p>
          <a:p>
            <a:pPr lvl="2"/>
            <a:r>
              <a:rPr lang="en-US" dirty="0">
                <a:cs typeface="Courier New" pitchFamily="49" charset="0"/>
              </a:rPr>
              <a:t>On a busy network, this will look like just normal traffic</a:t>
            </a:r>
          </a:p>
        </p:txBody>
      </p:sp>
      <p:sp>
        <p:nvSpPr>
          <p:cNvPr id="5" name="Slide Number Placeholder 4"/>
          <p:cNvSpPr>
            <a:spLocks noGrp="1"/>
          </p:cNvSpPr>
          <p:nvPr>
            <p:ph type="sldNum" sz="quarter" idx="12"/>
          </p:nvPr>
        </p:nvSpPr>
        <p:spPr/>
        <p:txBody>
          <a:bodyPr/>
          <a:lstStyle/>
          <a:p>
            <a:fld id="{6973FF1B-4432-48C6-9D0A-8A45BDE25FF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Summary</a:t>
            </a:r>
          </a:p>
        </p:txBody>
      </p:sp>
      <p:sp>
        <p:nvSpPr>
          <p:cNvPr id="7" name="Content Placeholder 6"/>
          <p:cNvSpPr>
            <a:spLocks noGrp="1"/>
          </p:cNvSpPr>
          <p:nvPr>
            <p:ph idx="1"/>
          </p:nvPr>
        </p:nvSpPr>
        <p:spPr/>
        <p:txBody>
          <a:bodyPr/>
          <a:lstStyle/>
          <a:p>
            <a:r>
              <a:rPr lang="en-US" dirty="0"/>
              <a:t>Thus far, using only normal Internet queries, we know</a:t>
            </a:r>
          </a:p>
          <a:p>
            <a:pPr lvl="1"/>
            <a:r>
              <a:rPr lang="en-US" dirty="0"/>
              <a:t>CNN’s website address</a:t>
            </a:r>
          </a:p>
          <a:p>
            <a:pPr lvl="1"/>
            <a:r>
              <a:rPr lang="en-US" dirty="0"/>
              <a:t>Its </a:t>
            </a:r>
            <a:r>
              <a:rPr lang="en-US" dirty="0" err="1"/>
              <a:t>nameservers</a:t>
            </a:r>
            <a:endParaRPr lang="en-US" dirty="0"/>
          </a:p>
          <a:p>
            <a:pPr lvl="1"/>
            <a:r>
              <a:rPr lang="en-US" dirty="0"/>
              <a:t>Its mail exchangers</a:t>
            </a:r>
          </a:p>
          <a:p>
            <a:pPr lvl="1"/>
            <a:r>
              <a:rPr lang="en-US" dirty="0"/>
              <a:t>Its assigned </a:t>
            </a:r>
            <a:r>
              <a:rPr lang="en-US" dirty="0" err="1"/>
              <a:t>netblock</a:t>
            </a:r>
            <a:endParaRPr lang="en-US" dirty="0"/>
          </a:p>
          <a:p>
            <a:endParaRPr lang="en-US" dirty="0"/>
          </a:p>
          <a:p>
            <a:r>
              <a:rPr lang="en-US" dirty="0"/>
              <a:t>So, we have a pretty decent idea of the Internet footprint of CNN</a:t>
            </a:r>
          </a:p>
        </p:txBody>
      </p:sp>
      <p:sp>
        <p:nvSpPr>
          <p:cNvPr id="5" name="Slide Number Placeholder 4"/>
          <p:cNvSpPr>
            <a:spLocks noGrp="1"/>
          </p:cNvSpPr>
          <p:nvPr>
            <p:ph type="sldNum" sz="quarter" idx="12"/>
          </p:nvPr>
        </p:nvSpPr>
        <p:spPr/>
        <p:txBody>
          <a:bodyPr/>
          <a:lstStyle/>
          <a:p>
            <a:fld id="{6973FF1B-4432-48C6-9D0A-8A45BDE25FF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CAF9-93B1-427A-B0F0-37D2013730B2}"/>
              </a:ext>
            </a:extLst>
          </p:cNvPr>
          <p:cNvSpPr>
            <a:spLocks noGrp="1"/>
          </p:cNvSpPr>
          <p:nvPr>
            <p:ph type="title"/>
          </p:nvPr>
        </p:nvSpPr>
        <p:spPr/>
        <p:txBody>
          <a:bodyPr/>
          <a:lstStyle/>
          <a:p>
            <a:r>
              <a:rPr lang="en-US" dirty="0"/>
              <a:t>fingerprinting</a:t>
            </a:r>
          </a:p>
        </p:txBody>
      </p:sp>
      <p:sp>
        <p:nvSpPr>
          <p:cNvPr id="3" name="Content Placeholder 2">
            <a:extLst>
              <a:ext uri="{FF2B5EF4-FFF2-40B4-BE49-F238E27FC236}">
                <a16:creationId xmlns:a16="http://schemas.microsoft.com/office/drawing/2014/main" id="{09BE7A7D-2F8A-4BC9-B21B-508EA7F77583}"/>
              </a:ext>
            </a:extLst>
          </p:cNvPr>
          <p:cNvSpPr>
            <a:spLocks noGrp="1"/>
          </p:cNvSpPr>
          <p:nvPr>
            <p:ph idx="1"/>
          </p:nvPr>
        </p:nvSpPr>
        <p:spPr/>
        <p:txBody>
          <a:bodyPr/>
          <a:lstStyle/>
          <a:p>
            <a:r>
              <a:rPr lang="en-US" dirty="0"/>
              <a:t>Fingerprinting carries the recon process further by trying to identify the specific services and platforms used by an organization</a:t>
            </a:r>
          </a:p>
          <a:p>
            <a:r>
              <a:rPr lang="en-US" dirty="0"/>
              <a:t>An important tool in this process is the port scan with version detection</a:t>
            </a:r>
          </a:p>
          <a:p>
            <a:endParaRPr lang="en-US" dirty="0"/>
          </a:p>
        </p:txBody>
      </p:sp>
    </p:spTree>
    <p:extLst>
      <p:ext uri="{BB962C8B-B14F-4D97-AF65-F5344CB8AC3E}">
        <p14:creationId xmlns:p14="http://schemas.microsoft.com/office/powerpoint/2010/main" val="89524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D5CD-B90C-4052-8064-EF2C58190C10}"/>
              </a:ext>
            </a:extLst>
          </p:cNvPr>
          <p:cNvSpPr>
            <a:spLocks noGrp="1"/>
          </p:cNvSpPr>
          <p:nvPr>
            <p:ph type="title"/>
          </p:nvPr>
        </p:nvSpPr>
        <p:spPr/>
        <p:txBody>
          <a:bodyPr/>
          <a:lstStyle/>
          <a:p>
            <a:r>
              <a:rPr lang="en-US" dirty="0"/>
              <a:t>Pop quiz</a:t>
            </a:r>
          </a:p>
        </p:txBody>
      </p:sp>
      <p:sp>
        <p:nvSpPr>
          <p:cNvPr id="3" name="Content Placeholder 2">
            <a:extLst>
              <a:ext uri="{FF2B5EF4-FFF2-40B4-BE49-F238E27FC236}">
                <a16:creationId xmlns:a16="http://schemas.microsoft.com/office/drawing/2014/main" id="{A60DF104-C57F-4EB1-9EDA-E9B8F4C4A957}"/>
              </a:ext>
            </a:extLst>
          </p:cNvPr>
          <p:cNvSpPr>
            <a:spLocks noGrp="1"/>
          </p:cNvSpPr>
          <p:nvPr>
            <p:ph idx="1"/>
          </p:nvPr>
        </p:nvSpPr>
        <p:spPr/>
        <p:txBody>
          <a:bodyPr>
            <a:normAutofit/>
          </a:bodyPr>
          <a:lstStyle/>
          <a:p>
            <a:r>
              <a:rPr lang="en-US" sz="3600" dirty="0"/>
              <a:t>Ports</a:t>
            </a:r>
          </a:p>
          <a:p>
            <a:pPr lvl="1"/>
            <a:r>
              <a:rPr lang="en-US" sz="3200" dirty="0"/>
              <a:t>What layer are they?</a:t>
            </a:r>
          </a:p>
          <a:p>
            <a:pPr lvl="1"/>
            <a:r>
              <a:rPr lang="en-US" sz="3200" dirty="0"/>
              <a:t>How many are there?</a:t>
            </a:r>
          </a:p>
          <a:p>
            <a:pPr lvl="1"/>
            <a:r>
              <a:rPr lang="en-US" sz="3200" dirty="0"/>
              <a:t>How do they relate to applications?</a:t>
            </a:r>
          </a:p>
        </p:txBody>
      </p:sp>
    </p:spTree>
    <p:extLst>
      <p:ext uri="{BB962C8B-B14F-4D97-AF65-F5344CB8AC3E}">
        <p14:creationId xmlns:p14="http://schemas.microsoft.com/office/powerpoint/2010/main" val="167112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The TCP/IP Stack</a:t>
            </a:r>
          </a:p>
        </p:txBody>
      </p:sp>
      <p:sp>
        <p:nvSpPr>
          <p:cNvPr id="23556" name="Slide Number Placeholder 7"/>
          <p:cNvSpPr>
            <a:spLocks noGrp="1"/>
          </p:cNvSpPr>
          <p:nvPr>
            <p:ph type="sldNum" sz="quarter" idx="12"/>
          </p:nvPr>
        </p:nvSpPr>
        <p:spPr>
          <a:xfrm>
            <a:off x="6553200" y="6382382"/>
            <a:ext cx="2133600" cy="365125"/>
          </a:xfrm>
          <a:noFill/>
        </p:spPr>
        <p:txBody>
          <a:bodyPr/>
          <a:lstStyle/>
          <a:p>
            <a:fld id="{AAB20968-5F84-4D7A-97AD-A80A635E8003}" type="slidenum">
              <a:rPr lang="en-US" smtClean="0"/>
              <a:pPr/>
              <a:t>27</a:t>
            </a:fld>
            <a:endParaRPr lang="en-US" dirty="0"/>
          </a:p>
        </p:txBody>
      </p:sp>
      <p:sp>
        <p:nvSpPr>
          <p:cNvPr id="10" name="TextBox 9"/>
          <p:cNvSpPr txBox="1"/>
          <p:nvPr/>
        </p:nvSpPr>
        <p:spPr>
          <a:xfrm>
            <a:off x="762000" y="5375996"/>
            <a:ext cx="3399815"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Arial" pitchFamily="34" charset="0"/>
                <a:cs typeface="Arial" pitchFamily="34" charset="0"/>
              </a:rPr>
              <a:t>Layer 1</a:t>
            </a:r>
            <a:br>
              <a:rPr lang="en-US" sz="2700" dirty="0">
                <a:solidFill>
                  <a:schemeClr val="bg1">
                    <a:lumMod val="50000"/>
                  </a:schemeClr>
                </a:solidFill>
                <a:latin typeface="Arial" pitchFamily="34" charset="0"/>
                <a:cs typeface="Arial" pitchFamily="34" charset="0"/>
              </a:rPr>
            </a:br>
            <a:r>
              <a:rPr lang="en-US" sz="2700" dirty="0">
                <a:latin typeface="Arial" pitchFamily="34" charset="0"/>
                <a:cs typeface="Arial" pitchFamily="34" charset="0"/>
              </a:rPr>
              <a:t>Physical Layer</a:t>
            </a:r>
          </a:p>
        </p:txBody>
      </p:sp>
      <p:sp>
        <p:nvSpPr>
          <p:cNvPr id="24" name="Rectangle 17"/>
          <p:cNvSpPr>
            <a:spLocks noChangeArrowheads="1"/>
          </p:cNvSpPr>
          <p:nvPr/>
        </p:nvSpPr>
        <p:spPr bwMode="auto">
          <a:xfrm>
            <a:off x="4266531" y="2662535"/>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25" name="Rectangle 17"/>
          <p:cNvSpPr>
            <a:spLocks noChangeArrowheads="1"/>
          </p:cNvSpPr>
          <p:nvPr/>
        </p:nvSpPr>
        <p:spPr bwMode="auto">
          <a:xfrm>
            <a:off x="4267200" y="1732895"/>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26" name="Rectangle 17"/>
          <p:cNvSpPr>
            <a:spLocks noChangeArrowheads="1"/>
          </p:cNvSpPr>
          <p:nvPr/>
        </p:nvSpPr>
        <p:spPr bwMode="auto">
          <a:xfrm>
            <a:off x="4267200" y="3561695"/>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27" name="Rectangle 17"/>
          <p:cNvSpPr>
            <a:spLocks noChangeArrowheads="1"/>
          </p:cNvSpPr>
          <p:nvPr/>
        </p:nvSpPr>
        <p:spPr bwMode="auto">
          <a:xfrm>
            <a:off x="4267200" y="4491335"/>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28" name="Rectangle 17"/>
          <p:cNvSpPr>
            <a:spLocks noChangeArrowheads="1"/>
          </p:cNvSpPr>
          <p:nvPr/>
        </p:nvSpPr>
        <p:spPr bwMode="auto">
          <a:xfrm>
            <a:off x="4267200" y="5405735"/>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30" name="TextBox 29"/>
          <p:cNvSpPr txBox="1"/>
          <p:nvPr/>
        </p:nvSpPr>
        <p:spPr>
          <a:xfrm>
            <a:off x="762000" y="4476095"/>
            <a:ext cx="3399815"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Arial" pitchFamily="34" charset="0"/>
                <a:cs typeface="Arial" pitchFamily="34" charset="0"/>
              </a:rPr>
              <a:t>Layer 2</a:t>
            </a:r>
            <a:br>
              <a:rPr lang="en-US" sz="2700" dirty="0">
                <a:solidFill>
                  <a:schemeClr val="bg1">
                    <a:lumMod val="50000"/>
                  </a:schemeClr>
                </a:solidFill>
                <a:latin typeface="Arial" pitchFamily="34" charset="0"/>
                <a:cs typeface="Arial" pitchFamily="34" charset="0"/>
              </a:rPr>
            </a:br>
            <a:r>
              <a:rPr lang="en-US" sz="2700" dirty="0">
                <a:latin typeface="Arial" pitchFamily="34" charset="0"/>
                <a:cs typeface="Arial" pitchFamily="34" charset="0"/>
              </a:rPr>
              <a:t>Data Link Layer</a:t>
            </a:r>
          </a:p>
        </p:txBody>
      </p:sp>
      <p:sp>
        <p:nvSpPr>
          <p:cNvPr id="31" name="TextBox 30"/>
          <p:cNvSpPr txBox="1"/>
          <p:nvPr/>
        </p:nvSpPr>
        <p:spPr>
          <a:xfrm>
            <a:off x="0" y="3561695"/>
            <a:ext cx="4161815"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Arial" pitchFamily="34" charset="0"/>
                <a:cs typeface="Arial" pitchFamily="34" charset="0"/>
              </a:rPr>
              <a:t>Layer 3</a:t>
            </a:r>
            <a:br>
              <a:rPr lang="en-US" sz="2700" dirty="0">
                <a:solidFill>
                  <a:schemeClr val="bg1">
                    <a:lumMod val="50000"/>
                  </a:schemeClr>
                </a:solidFill>
                <a:latin typeface="Arial" pitchFamily="34" charset="0"/>
                <a:cs typeface="Arial" pitchFamily="34" charset="0"/>
              </a:rPr>
            </a:br>
            <a:r>
              <a:rPr lang="en-US" sz="2700" dirty="0">
                <a:latin typeface="Arial" pitchFamily="34" charset="0"/>
                <a:cs typeface="Arial" pitchFamily="34" charset="0"/>
              </a:rPr>
              <a:t>Network (Routing) Layer</a:t>
            </a:r>
          </a:p>
        </p:txBody>
      </p:sp>
      <p:sp>
        <p:nvSpPr>
          <p:cNvPr id="32" name="TextBox 31"/>
          <p:cNvSpPr txBox="1"/>
          <p:nvPr/>
        </p:nvSpPr>
        <p:spPr>
          <a:xfrm>
            <a:off x="762000" y="2647295"/>
            <a:ext cx="3399815"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Arial" pitchFamily="34" charset="0"/>
                <a:cs typeface="Arial" pitchFamily="34" charset="0"/>
              </a:rPr>
              <a:t>Layer 4</a:t>
            </a:r>
            <a:br>
              <a:rPr lang="en-US" sz="2700" dirty="0">
                <a:solidFill>
                  <a:schemeClr val="bg1">
                    <a:lumMod val="50000"/>
                  </a:schemeClr>
                </a:solidFill>
                <a:latin typeface="Arial" pitchFamily="34" charset="0"/>
                <a:cs typeface="Arial" pitchFamily="34" charset="0"/>
              </a:rPr>
            </a:br>
            <a:r>
              <a:rPr lang="en-US" sz="2700" dirty="0">
                <a:latin typeface="Arial" pitchFamily="34" charset="0"/>
                <a:cs typeface="Arial" pitchFamily="34" charset="0"/>
              </a:rPr>
              <a:t>Transport Layer</a:t>
            </a:r>
          </a:p>
        </p:txBody>
      </p:sp>
      <p:sp>
        <p:nvSpPr>
          <p:cNvPr id="33" name="TextBox 32"/>
          <p:cNvSpPr txBox="1"/>
          <p:nvPr/>
        </p:nvSpPr>
        <p:spPr>
          <a:xfrm>
            <a:off x="762000" y="1732895"/>
            <a:ext cx="3399815"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Arial" pitchFamily="34" charset="0"/>
                <a:cs typeface="Arial" pitchFamily="34" charset="0"/>
              </a:rPr>
              <a:t>Layer 5</a:t>
            </a:r>
            <a:br>
              <a:rPr lang="en-US" sz="2700" dirty="0">
                <a:solidFill>
                  <a:schemeClr val="bg1">
                    <a:lumMod val="50000"/>
                  </a:schemeClr>
                </a:solidFill>
                <a:latin typeface="Arial" pitchFamily="34" charset="0"/>
                <a:cs typeface="Arial" pitchFamily="34" charset="0"/>
              </a:rPr>
            </a:br>
            <a:r>
              <a:rPr lang="en-US" sz="2700" dirty="0">
                <a:latin typeface="Arial" pitchFamily="34" charset="0"/>
                <a:cs typeface="Arial" pitchFamily="34" charset="0"/>
              </a:rPr>
              <a:t>Application Layer</a:t>
            </a:r>
          </a:p>
        </p:txBody>
      </p:sp>
      <p:sp>
        <p:nvSpPr>
          <p:cNvPr id="4" name="TextBox 3"/>
          <p:cNvSpPr txBox="1"/>
          <p:nvPr/>
        </p:nvSpPr>
        <p:spPr>
          <a:xfrm>
            <a:off x="4267201" y="5394995"/>
            <a:ext cx="4275908" cy="461665"/>
          </a:xfrm>
          <a:prstGeom prst="rect">
            <a:avLst/>
          </a:prstGeom>
          <a:noFill/>
        </p:spPr>
        <p:txBody>
          <a:bodyPr wrap="square" rtlCol="0">
            <a:spAutoFit/>
          </a:bodyPr>
          <a:lstStyle/>
          <a:p>
            <a:pPr algn="ctr"/>
            <a:r>
              <a:rPr lang="en-US" sz="2400" b="1" dirty="0">
                <a:latin typeface="+mj-lt"/>
              </a:rPr>
              <a:t>Depends on underlying network.</a:t>
            </a:r>
          </a:p>
        </p:txBody>
      </p:sp>
      <p:sp>
        <p:nvSpPr>
          <p:cNvPr id="34" name="TextBox 33"/>
          <p:cNvSpPr txBox="1"/>
          <p:nvPr/>
        </p:nvSpPr>
        <p:spPr>
          <a:xfrm>
            <a:off x="4267200" y="4481509"/>
            <a:ext cx="4275908" cy="461665"/>
          </a:xfrm>
          <a:prstGeom prst="rect">
            <a:avLst/>
          </a:prstGeom>
          <a:noFill/>
        </p:spPr>
        <p:txBody>
          <a:bodyPr wrap="square" rtlCol="0">
            <a:spAutoFit/>
          </a:bodyPr>
          <a:lstStyle/>
          <a:p>
            <a:pPr algn="ctr"/>
            <a:r>
              <a:rPr lang="en-US" sz="2400" b="1" dirty="0">
                <a:latin typeface="+mj-lt"/>
              </a:rPr>
              <a:t>Depends on underlying network.</a:t>
            </a:r>
          </a:p>
        </p:txBody>
      </p:sp>
      <p:sp>
        <p:nvSpPr>
          <p:cNvPr id="35" name="TextBox 34"/>
          <p:cNvSpPr txBox="1"/>
          <p:nvPr/>
        </p:nvSpPr>
        <p:spPr>
          <a:xfrm>
            <a:off x="4267200" y="3714095"/>
            <a:ext cx="4275908" cy="461665"/>
          </a:xfrm>
          <a:prstGeom prst="rect">
            <a:avLst/>
          </a:prstGeom>
          <a:noFill/>
        </p:spPr>
        <p:txBody>
          <a:bodyPr wrap="square" rtlCol="0">
            <a:spAutoFit/>
          </a:bodyPr>
          <a:lstStyle/>
          <a:p>
            <a:pPr algn="ctr"/>
            <a:r>
              <a:rPr lang="en-US" sz="2400" b="1" dirty="0">
                <a:latin typeface="+mj-lt"/>
              </a:rPr>
              <a:t>IP  ICMP  DHCP  ARP</a:t>
            </a:r>
          </a:p>
        </p:txBody>
      </p:sp>
      <p:sp>
        <p:nvSpPr>
          <p:cNvPr id="36" name="TextBox 35"/>
          <p:cNvSpPr txBox="1"/>
          <p:nvPr/>
        </p:nvSpPr>
        <p:spPr>
          <a:xfrm>
            <a:off x="4267200" y="2799695"/>
            <a:ext cx="4275908" cy="461665"/>
          </a:xfrm>
          <a:prstGeom prst="rect">
            <a:avLst/>
          </a:prstGeom>
          <a:noFill/>
        </p:spPr>
        <p:txBody>
          <a:bodyPr wrap="square" rtlCol="0">
            <a:spAutoFit/>
          </a:bodyPr>
          <a:lstStyle/>
          <a:p>
            <a:pPr algn="ctr"/>
            <a:r>
              <a:rPr lang="en-US" sz="2400" b="1" dirty="0">
                <a:latin typeface="+mj-lt"/>
              </a:rPr>
              <a:t>TCP   UDP   SCTP</a:t>
            </a:r>
          </a:p>
        </p:txBody>
      </p:sp>
      <p:sp>
        <p:nvSpPr>
          <p:cNvPr id="37" name="TextBox 36"/>
          <p:cNvSpPr txBox="1"/>
          <p:nvPr/>
        </p:nvSpPr>
        <p:spPr>
          <a:xfrm>
            <a:off x="4267200" y="1885295"/>
            <a:ext cx="4275908" cy="461665"/>
          </a:xfrm>
          <a:prstGeom prst="rect">
            <a:avLst/>
          </a:prstGeom>
          <a:noFill/>
        </p:spPr>
        <p:txBody>
          <a:bodyPr wrap="square" rtlCol="0">
            <a:spAutoFit/>
          </a:bodyPr>
          <a:lstStyle/>
          <a:p>
            <a:pPr algn="ctr"/>
            <a:r>
              <a:rPr lang="en-US" sz="2400" b="1" dirty="0">
                <a:latin typeface="+mj-lt"/>
              </a:rPr>
              <a:t>HTTP  SMTP  DNS  SSH  …</a:t>
            </a:r>
          </a:p>
        </p:txBody>
      </p:sp>
    </p:spTree>
    <p:extLst>
      <p:ext uri="{BB962C8B-B14F-4D97-AF65-F5344CB8AC3E}">
        <p14:creationId xmlns:p14="http://schemas.microsoft.com/office/powerpoint/2010/main" val="16409962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Scan?</a:t>
            </a:r>
          </a:p>
        </p:txBody>
      </p:sp>
      <p:sp>
        <p:nvSpPr>
          <p:cNvPr id="3" name="Content Placeholder 2"/>
          <p:cNvSpPr>
            <a:spLocks noGrp="1"/>
          </p:cNvSpPr>
          <p:nvPr>
            <p:ph idx="1"/>
          </p:nvPr>
        </p:nvSpPr>
        <p:spPr/>
        <p:txBody>
          <a:bodyPr/>
          <a:lstStyle/>
          <a:p>
            <a:r>
              <a:rPr lang="en-US" dirty="0"/>
              <a:t>A port scan basically attempts to connect to a host or set of hosts on every available (or possible port)</a:t>
            </a:r>
          </a:p>
          <a:p>
            <a:r>
              <a:rPr lang="en-US" dirty="0"/>
              <a:t>It is useful for determining what network services are actually running and visible rather than those that are </a:t>
            </a:r>
            <a:r>
              <a:rPr lang="en-US" i="1" dirty="0"/>
              <a:t>supposed to be running and visible</a:t>
            </a:r>
            <a:endParaRPr lang="en-US" dirty="0"/>
          </a:p>
        </p:txBody>
      </p:sp>
      <p:sp>
        <p:nvSpPr>
          <p:cNvPr id="5" name="Slide Number Placeholder 4"/>
          <p:cNvSpPr>
            <a:spLocks noGrp="1"/>
          </p:cNvSpPr>
          <p:nvPr>
            <p:ph type="sldNum" sz="quarter" idx="12"/>
          </p:nvPr>
        </p:nvSpPr>
        <p:spPr/>
        <p:txBody>
          <a:bodyPr/>
          <a:lstStyle/>
          <a:p>
            <a:fld id="{6973FF1B-4432-48C6-9D0A-8A45BDE25FF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they do harm?</a:t>
            </a:r>
          </a:p>
        </p:txBody>
      </p:sp>
      <p:sp>
        <p:nvSpPr>
          <p:cNvPr id="3" name="Content Placeholder 2"/>
          <p:cNvSpPr>
            <a:spLocks noGrp="1"/>
          </p:cNvSpPr>
          <p:nvPr>
            <p:ph idx="1"/>
          </p:nvPr>
        </p:nvSpPr>
        <p:spPr/>
        <p:txBody>
          <a:bodyPr/>
          <a:lstStyle/>
          <a:p>
            <a:r>
              <a:rPr lang="en-US" dirty="0"/>
              <a:t>Theoretically, no</a:t>
            </a:r>
          </a:p>
          <a:p>
            <a:r>
              <a:rPr lang="en-US" dirty="0"/>
              <a:t>Practically, they can expose problems with the implementation of the network stack</a:t>
            </a:r>
          </a:p>
          <a:p>
            <a:pPr lvl="1"/>
            <a:r>
              <a:rPr lang="en-US" dirty="0"/>
              <a:t>For example, embedded network stacks may have small connection tables and scans may overflow them</a:t>
            </a:r>
          </a:p>
          <a:p>
            <a:pPr lvl="2"/>
            <a:r>
              <a:rPr lang="en-US" dirty="0"/>
              <a:t>Usual result is to crash the device</a:t>
            </a:r>
          </a:p>
          <a:p>
            <a:pPr lvl="2"/>
            <a:r>
              <a:rPr lang="en-US" dirty="0"/>
              <a:t>This is theft as it deprives the owner of the use of their property</a:t>
            </a:r>
          </a:p>
        </p:txBody>
      </p:sp>
      <p:sp>
        <p:nvSpPr>
          <p:cNvPr id="5" name="Slide Number Placeholder 4"/>
          <p:cNvSpPr>
            <a:spLocks noGrp="1"/>
          </p:cNvSpPr>
          <p:nvPr>
            <p:ph type="sldNum" sz="quarter" idx="12"/>
          </p:nvPr>
        </p:nvSpPr>
        <p:spPr/>
        <p:txBody>
          <a:bodyPr/>
          <a:lstStyle/>
          <a:p>
            <a:fld id="{6973FF1B-4432-48C6-9D0A-8A45BDE25FFC}"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of death</a:t>
            </a:r>
          </a:p>
        </p:txBody>
      </p:sp>
      <p:sp>
        <p:nvSpPr>
          <p:cNvPr id="3" name="Content Placeholder 2"/>
          <p:cNvSpPr>
            <a:spLocks noGrp="1"/>
          </p:cNvSpPr>
          <p:nvPr>
            <p:ph idx="1"/>
          </p:nvPr>
        </p:nvSpPr>
        <p:spPr/>
        <p:txBody>
          <a:bodyPr/>
          <a:lstStyle/>
          <a:p>
            <a:r>
              <a:rPr lang="en-US" dirty="0"/>
              <a:t>TCP/IP allows fragmentation</a:t>
            </a:r>
          </a:p>
          <a:p>
            <a:r>
              <a:rPr lang="en-US" dirty="0"/>
              <a:t>Hacker needs nothing except IP address</a:t>
            </a:r>
          </a:p>
          <a:p>
            <a:endParaRPr lang="en-US" dirty="0"/>
          </a:p>
        </p:txBody>
      </p:sp>
    </p:spTree>
    <p:extLst>
      <p:ext uri="{BB962C8B-B14F-4D97-AF65-F5344CB8AC3E}">
        <p14:creationId xmlns:p14="http://schemas.microsoft.com/office/powerpoint/2010/main" val="3028242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nmap</a:t>
            </a:r>
            <a:r>
              <a:rPr lang="en-US" dirty="0"/>
              <a:t> port states</a:t>
            </a:r>
          </a:p>
        </p:txBody>
      </p:sp>
      <p:sp>
        <p:nvSpPr>
          <p:cNvPr id="3" name="Content Placeholder 2"/>
          <p:cNvSpPr>
            <a:spLocks noGrp="1"/>
          </p:cNvSpPr>
          <p:nvPr>
            <p:ph idx="1"/>
          </p:nvPr>
        </p:nvSpPr>
        <p:spPr/>
        <p:txBody>
          <a:bodyPr>
            <a:normAutofit/>
          </a:bodyPr>
          <a:lstStyle/>
          <a:p>
            <a:r>
              <a:rPr lang="en-US" dirty="0" err="1"/>
              <a:t>Nmap</a:t>
            </a:r>
            <a:r>
              <a:rPr lang="en-US" dirty="0"/>
              <a:t> classifies ports into states based on their accessibility.  The most common states are:</a:t>
            </a:r>
          </a:p>
          <a:p>
            <a:pPr lvl="1"/>
            <a:r>
              <a:rPr lang="en-US" dirty="0"/>
              <a:t>Open – the port is accessible and some application is accepting connections on it</a:t>
            </a:r>
          </a:p>
          <a:p>
            <a:pPr lvl="1"/>
            <a:r>
              <a:rPr lang="en-US" dirty="0"/>
              <a:t>Closed – the port is accessible but there is no application listening on it (the host returned a RST)</a:t>
            </a:r>
          </a:p>
          <a:p>
            <a:pPr lvl="1"/>
            <a:r>
              <a:rPr lang="en-US" dirty="0"/>
              <a:t>Filtered – </a:t>
            </a:r>
            <a:r>
              <a:rPr lang="en-US" dirty="0" err="1"/>
              <a:t>nmap</a:t>
            </a:r>
            <a:r>
              <a:rPr lang="en-US" dirty="0"/>
              <a:t> cannot determine whether the port is open or closed because the probes are being filtered (the host returned nothing)</a:t>
            </a:r>
          </a:p>
        </p:txBody>
      </p:sp>
      <p:sp>
        <p:nvSpPr>
          <p:cNvPr id="5" name="Slide Number Placeholder 4"/>
          <p:cNvSpPr>
            <a:spLocks noGrp="1"/>
          </p:cNvSpPr>
          <p:nvPr>
            <p:ph type="sldNum" sz="quarter" idx="12"/>
          </p:nvPr>
        </p:nvSpPr>
        <p:spPr/>
        <p:txBody>
          <a:bodyPr/>
          <a:lstStyle/>
          <a:p>
            <a:fld id="{6973FF1B-4432-48C6-9D0A-8A45BDE25FF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Port</a:t>
            </a:r>
          </a:p>
        </p:txBody>
      </p:sp>
      <p:sp>
        <p:nvSpPr>
          <p:cNvPr id="5" name="Slide Number Placeholder 4"/>
          <p:cNvSpPr>
            <a:spLocks noGrp="1"/>
          </p:cNvSpPr>
          <p:nvPr>
            <p:ph type="sldNum" sz="quarter" idx="12"/>
          </p:nvPr>
        </p:nvSpPr>
        <p:spPr/>
        <p:txBody>
          <a:bodyPr/>
          <a:lstStyle/>
          <a:p>
            <a:fld id="{6973FF1B-4432-48C6-9D0A-8A45BDE25FFC}" type="slidenum">
              <a:rPr lang="en-US" smtClean="0"/>
              <a:pPr/>
              <a:t>31</a:t>
            </a:fld>
            <a:endParaRPr lang="en-US"/>
          </a:p>
        </p:txBody>
      </p:sp>
      <p:pic>
        <p:nvPicPr>
          <p:cNvPr id="7" name="Content Placeholder 6">
            <a:extLst>
              <a:ext uri="{C183D7F6-B498-43B3-948B-1728B52AA6E4}">
                <adec:decorative xmlns:adec="http://schemas.microsoft.com/office/drawing/2017/decorative" val="1"/>
              </a:ext>
            </a:extLst>
          </p:cNvPr>
          <p:cNvPicPr>
            <a:picLocks noGrp="1" noChangeAspect="1"/>
          </p:cNvPicPr>
          <p:nvPr>
            <p:ph idx="1"/>
          </p:nvPr>
        </p:nvPicPr>
        <p:blipFill>
          <a:blip r:embed="rId2" cstate="print"/>
          <a:stretch>
            <a:fillRect/>
          </a:stretch>
        </p:blipFill>
        <p:spPr>
          <a:xfrm rot="10800000">
            <a:off x="1905000" y="2743200"/>
            <a:ext cx="5298948" cy="1316736"/>
          </a:xfrm>
        </p:spPr>
      </p:pic>
      <p:sp>
        <p:nvSpPr>
          <p:cNvPr id="8" name="TextBox 7"/>
          <p:cNvSpPr txBox="1"/>
          <p:nvPr/>
        </p:nvSpPr>
        <p:spPr>
          <a:xfrm>
            <a:off x="838200" y="4800600"/>
            <a:ext cx="7620000" cy="369332"/>
          </a:xfrm>
          <a:prstGeom prst="rect">
            <a:avLst/>
          </a:prstGeom>
          <a:noFill/>
        </p:spPr>
        <p:txBody>
          <a:bodyPr wrap="square" rtlCol="0">
            <a:spAutoFit/>
          </a:bodyPr>
          <a:lstStyle/>
          <a:p>
            <a:pPr algn="ctr"/>
            <a:r>
              <a:rPr lang="en-US" dirty="0"/>
              <a:t>Fyodor, </a:t>
            </a:r>
            <a:r>
              <a:rPr lang="en-US" i="1" dirty="0"/>
              <a:t>NMAP Network Scanning</a:t>
            </a:r>
            <a:r>
              <a:rPr lang="en-US" dirty="0"/>
              <a:t>, p. 97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Closed/Filtered</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2" cstate="print"/>
          <a:srcRect b="70830"/>
          <a:stretch>
            <a:fillRect/>
          </a:stretch>
        </p:blipFill>
        <p:spPr>
          <a:xfrm>
            <a:off x="1910480" y="1774825"/>
            <a:ext cx="5323040" cy="1349375"/>
          </a:xfrm>
        </p:spPr>
      </p:pic>
      <p:sp>
        <p:nvSpPr>
          <p:cNvPr id="5" name="Slide Number Placeholder 4"/>
          <p:cNvSpPr>
            <a:spLocks noGrp="1"/>
          </p:cNvSpPr>
          <p:nvPr>
            <p:ph type="sldNum" sz="quarter" idx="12"/>
          </p:nvPr>
        </p:nvSpPr>
        <p:spPr/>
        <p:txBody>
          <a:bodyPr/>
          <a:lstStyle/>
          <a:p>
            <a:fld id="{6973FF1B-4432-48C6-9D0A-8A45BDE25FFC}" type="slidenum">
              <a:rPr lang="en-US" smtClean="0"/>
              <a:pPr/>
              <a:t>32</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cstate="print"/>
          <a:srcRect t="69570"/>
          <a:stretch>
            <a:fillRect/>
          </a:stretch>
        </p:blipFill>
        <p:spPr>
          <a:xfrm>
            <a:off x="1828800" y="3810000"/>
            <a:ext cx="5376672" cy="1421892"/>
          </a:xfrm>
          <a:prstGeom prst="rect">
            <a:avLst/>
          </a:prstGeom>
        </p:spPr>
      </p:pic>
      <p:sp>
        <p:nvSpPr>
          <p:cNvPr id="8" name="TextBox 7"/>
          <p:cNvSpPr txBox="1"/>
          <p:nvPr/>
        </p:nvSpPr>
        <p:spPr>
          <a:xfrm>
            <a:off x="838200" y="5867400"/>
            <a:ext cx="7620000" cy="369332"/>
          </a:xfrm>
          <a:prstGeom prst="rect">
            <a:avLst/>
          </a:prstGeom>
          <a:noFill/>
        </p:spPr>
        <p:txBody>
          <a:bodyPr wrap="square" rtlCol="0">
            <a:spAutoFit/>
          </a:bodyPr>
          <a:lstStyle/>
          <a:p>
            <a:pPr algn="ctr"/>
            <a:r>
              <a:rPr lang="en-US" dirty="0"/>
              <a:t>Fyodor, </a:t>
            </a:r>
            <a:r>
              <a:rPr lang="en-US" i="1" dirty="0"/>
              <a:t>NMAP Network Scanning</a:t>
            </a:r>
            <a:r>
              <a:rPr lang="en-US" dirty="0"/>
              <a:t>, p. 98</a:t>
            </a:r>
          </a:p>
        </p:txBody>
      </p:sp>
      <p:sp>
        <p:nvSpPr>
          <p:cNvPr id="9" name="TextBox 8"/>
          <p:cNvSpPr txBox="1"/>
          <p:nvPr/>
        </p:nvSpPr>
        <p:spPr>
          <a:xfrm>
            <a:off x="304800" y="2895600"/>
            <a:ext cx="1752600" cy="1077218"/>
          </a:xfrm>
          <a:prstGeom prst="rect">
            <a:avLst/>
          </a:prstGeom>
          <a:noFill/>
        </p:spPr>
        <p:txBody>
          <a:bodyPr wrap="square" rtlCol="0">
            <a:spAutoFit/>
          </a:bodyPr>
          <a:lstStyle/>
          <a:p>
            <a:pPr algn="ctr"/>
            <a:r>
              <a:rPr lang="en-US" sz="1600" dirty="0"/>
              <a:t>Which response is better from a security perspective?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scan</a:t>
            </a:r>
          </a:p>
        </p:txBody>
      </p:sp>
      <p:sp>
        <p:nvSpPr>
          <p:cNvPr id="3" name="Content Placeholder 2"/>
          <p:cNvSpPr>
            <a:spLocks noGrp="1"/>
          </p:cNvSpPr>
          <p:nvPr>
            <p:ph idx="1"/>
          </p:nvPr>
        </p:nvSpPr>
        <p:spPr/>
        <p:txBody>
          <a:bodyPr>
            <a:normAutofit/>
          </a:bodyPr>
          <a:lstStyle/>
          <a:p>
            <a:pPr>
              <a:buNone/>
            </a:pPr>
            <a:r>
              <a:rPr lang="en-US" sz="1200" dirty="0">
                <a:latin typeface="Courier New" pitchFamily="49" charset="0"/>
                <a:cs typeface="Courier New" pitchFamily="49" charset="0"/>
              </a:rPr>
              <a:t>C:\Program Files\</a:t>
            </a: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&gt;</a:t>
            </a: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 scanme.nmap.org</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Starting </a:t>
            </a: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 5.21 ( http://nmap.org ) at 2010-09-07 09:59 Eastern Daylight Time</a:t>
            </a:r>
          </a:p>
          <a:p>
            <a:pPr>
              <a:buNone/>
            </a:pPr>
            <a:endParaRPr lang="en-US" sz="1200" dirty="0">
              <a:latin typeface="Courier New" pitchFamily="49" charset="0"/>
              <a:cs typeface="Courier New" pitchFamily="49" charset="0"/>
            </a:endParaRPr>
          </a:p>
          <a:p>
            <a:pPr>
              <a:buNone/>
            </a:pP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 scan report for scanme.nmap.org (64.13.134.52)</a:t>
            </a:r>
          </a:p>
          <a:p>
            <a:pPr>
              <a:buNone/>
            </a:pPr>
            <a:r>
              <a:rPr lang="en-US" sz="1200" dirty="0">
                <a:latin typeface="Courier New" pitchFamily="49" charset="0"/>
                <a:cs typeface="Courier New" pitchFamily="49" charset="0"/>
              </a:rPr>
              <a:t>Host is up (0.085s latency).</a:t>
            </a:r>
          </a:p>
          <a:p>
            <a:pPr>
              <a:buNone/>
            </a:pPr>
            <a:r>
              <a:rPr lang="en-US" sz="1200" dirty="0">
                <a:latin typeface="Courier New" pitchFamily="49" charset="0"/>
                <a:cs typeface="Courier New" pitchFamily="49" charset="0"/>
              </a:rPr>
              <a:t>Not shown: 993 filtered ports</a:t>
            </a:r>
          </a:p>
          <a:p>
            <a:pPr>
              <a:buNone/>
            </a:pPr>
            <a:r>
              <a:rPr lang="en-US" sz="1200" dirty="0">
                <a:latin typeface="Courier New" pitchFamily="49" charset="0"/>
                <a:cs typeface="Courier New" pitchFamily="49" charset="0"/>
              </a:rPr>
              <a:t>PORT      STATE  SERVICE</a:t>
            </a:r>
          </a:p>
          <a:p>
            <a:pPr>
              <a:buNone/>
            </a:pPr>
            <a:r>
              <a:rPr lang="en-US" sz="1200" dirty="0">
                <a:latin typeface="Courier New" pitchFamily="49" charset="0"/>
                <a:cs typeface="Courier New" pitchFamily="49" charset="0"/>
              </a:rPr>
              <a:t>22/</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open   </a:t>
            </a:r>
            <a:r>
              <a:rPr lang="en-US" sz="1200" dirty="0" err="1">
                <a:latin typeface="Courier New" pitchFamily="49" charset="0"/>
                <a:cs typeface="Courier New" pitchFamily="49" charset="0"/>
              </a:rPr>
              <a:t>ssh</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25/</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closed </a:t>
            </a:r>
            <a:r>
              <a:rPr lang="en-US" sz="1200" dirty="0" err="1">
                <a:latin typeface="Courier New" pitchFamily="49" charset="0"/>
                <a:cs typeface="Courier New" pitchFamily="49" charset="0"/>
              </a:rPr>
              <a:t>smtp</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53/</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open   domain</a:t>
            </a:r>
          </a:p>
          <a:p>
            <a:pPr>
              <a:buNone/>
            </a:pPr>
            <a:r>
              <a:rPr lang="en-US" sz="1200" dirty="0">
                <a:latin typeface="Courier New" pitchFamily="49" charset="0"/>
                <a:cs typeface="Courier New" pitchFamily="49" charset="0"/>
              </a:rPr>
              <a:t>70/</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closed gopher</a:t>
            </a:r>
          </a:p>
          <a:p>
            <a:pPr>
              <a:buNone/>
            </a:pPr>
            <a:r>
              <a:rPr lang="en-US" sz="1200" dirty="0">
                <a:latin typeface="Courier New" pitchFamily="49" charset="0"/>
                <a:cs typeface="Courier New" pitchFamily="49" charset="0"/>
              </a:rPr>
              <a:t>80/</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open   http</a:t>
            </a:r>
          </a:p>
          <a:p>
            <a:pPr>
              <a:buNone/>
            </a:pPr>
            <a:r>
              <a:rPr lang="en-US" sz="1200" dirty="0">
                <a:latin typeface="Courier New" pitchFamily="49" charset="0"/>
                <a:cs typeface="Courier New" pitchFamily="49" charset="0"/>
              </a:rPr>
              <a:t>113/</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closed auth</a:t>
            </a:r>
          </a:p>
          <a:p>
            <a:pPr>
              <a:buNone/>
            </a:pPr>
            <a:r>
              <a:rPr lang="en-US" sz="1200" dirty="0">
                <a:latin typeface="Courier New" pitchFamily="49" charset="0"/>
                <a:cs typeface="Courier New" pitchFamily="49" charset="0"/>
              </a:rPr>
              <a:t>31337/</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closed Elite</a:t>
            </a:r>
          </a:p>
          <a:p>
            <a:pPr>
              <a:buNone/>
            </a:pPr>
            <a:endParaRPr lang="en-US" sz="1200" dirty="0">
              <a:latin typeface="Courier New" pitchFamily="49" charset="0"/>
              <a:cs typeface="Courier New" pitchFamily="49" charset="0"/>
            </a:endParaRPr>
          </a:p>
          <a:p>
            <a:pPr>
              <a:buNone/>
            </a:pP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 done: 1 IP address (1 host up) scanned in 14.22 seconds</a:t>
            </a:r>
          </a:p>
          <a:p>
            <a:pPr>
              <a:buNone/>
            </a:pPr>
            <a:endParaRPr lang="en-US" sz="1200" dirty="0">
              <a:latin typeface="Courier New" pitchFamily="49" charset="0"/>
              <a:cs typeface="Courier New" pitchFamily="49" charset="0"/>
            </a:endParaRPr>
          </a:p>
          <a:p>
            <a:pPr>
              <a:buNone/>
            </a:pPr>
            <a:r>
              <a:rPr lang="en-US" sz="1800" dirty="0">
                <a:cs typeface="Courier New" pitchFamily="49" charset="0"/>
              </a:rPr>
              <a:t>What kind of server is this?</a:t>
            </a:r>
          </a:p>
        </p:txBody>
      </p:sp>
      <p:sp>
        <p:nvSpPr>
          <p:cNvPr id="5" name="Slide Number Placeholder 4"/>
          <p:cNvSpPr>
            <a:spLocks noGrp="1"/>
          </p:cNvSpPr>
          <p:nvPr>
            <p:ph type="sldNum" sz="quarter" idx="12"/>
          </p:nvPr>
        </p:nvSpPr>
        <p:spPr/>
        <p:txBody>
          <a:bodyPr/>
          <a:lstStyle/>
          <a:p>
            <a:fld id="{6973FF1B-4432-48C6-9D0A-8A45BDE25FFC}"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scan</a:t>
            </a:r>
          </a:p>
        </p:txBody>
      </p:sp>
      <p:sp>
        <p:nvSpPr>
          <p:cNvPr id="3" name="Content Placeholder 2"/>
          <p:cNvSpPr>
            <a:spLocks noGrp="1"/>
          </p:cNvSpPr>
          <p:nvPr>
            <p:ph idx="1"/>
          </p:nvPr>
        </p:nvSpPr>
        <p:spPr/>
        <p:txBody>
          <a:bodyPr>
            <a:normAutofit lnSpcReduction="10000"/>
          </a:bodyPr>
          <a:lstStyle/>
          <a:p>
            <a:pPr>
              <a:buNone/>
            </a:pPr>
            <a:r>
              <a:rPr lang="en-US" sz="1200" dirty="0">
                <a:latin typeface="Courier New" pitchFamily="49" charset="0"/>
                <a:cs typeface="Courier New" pitchFamily="49" charset="0"/>
              </a:rPr>
              <a:t>C:\Program Files\</a:t>
            </a: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&gt;</a:t>
            </a: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 scanme.nmap.org</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Starting </a:t>
            </a: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 5.21 ( http://nmap.org ) at 2010-09-07 09:59 Eastern Daylight Time</a:t>
            </a:r>
          </a:p>
          <a:p>
            <a:pPr>
              <a:buNone/>
            </a:pPr>
            <a:endParaRPr lang="en-US" sz="1200" dirty="0">
              <a:latin typeface="Courier New" pitchFamily="49" charset="0"/>
              <a:cs typeface="Courier New" pitchFamily="49" charset="0"/>
            </a:endParaRPr>
          </a:p>
          <a:p>
            <a:pPr>
              <a:buNone/>
            </a:pP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 scan report for scanme.nmap.org (64.13.134.52)</a:t>
            </a:r>
          </a:p>
          <a:p>
            <a:pPr>
              <a:buNone/>
            </a:pPr>
            <a:r>
              <a:rPr lang="en-US" sz="1200" dirty="0">
                <a:latin typeface="Courier New" pitchFamily="49" charset="0"/>
                <a:cs typeface="Courier New" pitchFamily="49" charset="0"/>
              </a:rPr>
              <a:t>Host is up (0.085s latency).</a:t>
            </a:r>
          </a:p>
          <a:p>
            <a:pPr>
              <a:buNone/>
            </a:pPr>
            <a:r>
              <a:rPr lang="en-US" sz="1200" dirty="0">
                <a:latin typeface="Courier New" pitchFamily="49" charset="0"/>
                <a:cs typeface="Courier New" pitchFamily="49" charset="0"/>
              </a:rPr>
              <a:t>Not shown: 993 filtered ports</a:t>
            </a:r>
          </a:p>
          <a:p>
            <a:pPr>
              <a:buNone/>
            </a:pPr>
            <a:r>
              <a:rPr lang="en-US" sz="1200" dirty="0">
                <a:latin typeface="Courier New" pitchFamily="49" charset="0"/>
                <a:cs typeface="Courier New" pitchFamily="49" charset="0"/>
              </a:rPr>
              <a:t>PORT      STATE  SERVICE</a:t>
            </a:r>
          </a:p>
          <a:p>
            <a:pPr>
              <a:buNone/>
            </a:pPr>
            <a:r>
              <a:rPr lang="en-US" sz="1200" dirty="0">
                <a:latin typeface="Courier New" pitchFamily="49" charset="0"/>
                <a:cs typeface="Courier New" pitchFamily="49" charset="0"/>
              </a:rPr>
              <a:t>22/</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open   </a:t>
            </a:r>
            <a:r>
              <a:rPr lang="en-US" sz="1200" dirty="0" err="1">
                <a:latin typeface="Courier New" pitchFamily="49" charset="0"/>
                <a:cs typeface="Courier New" pitchFamily="49" charset="0"/>
              </a:rPr>
              <a:t>ssh</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25/</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closed </a:t>
            </a:r>
            <a:r>
              <a:rPr lang="en-US" sz="1200" dirty="0" err="1">
                <a:latin typeface="Courier New" pitchFamily="49" charset="0"/>
                <a:cs typeface="Courier New" pitchFamily="49" charset="0"/>
              </a:rPr>
              <a:t>smtp</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53/</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open   domain</a:t>
            </a:r>
          </a:p>
          <a:p>
            <a:pPr>
              <a:buNone/>
            </a:pPr>
            <a:r>
              <a:rPr lang="en-US" sz="1200" dirty="0">
                <a:latin typeface="Courier New" pitchFamily="49" charset="0"/>
                <a:cs typeface="Courier New" pitchFamily="49" charset="0"/>
              </a:rPr>
              <a:t>70/</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closed gopher</a:t>
            </a:r>
          </a:p>
          <a:p>
            <a:pPr>
              <a:buNone/>
            </a:pPr>
            <a:r>
              <a:rPr lang="en-US" sz="1200" dirty="0">
                <a:latin typeface="Courier New" pitchFamily="49" charset="0"/>
                <a:cs typeface="Courier New" pitchFamily="49" charset="0"/>
              </a:rPr>
              <a:t>80/</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open   http</a:t>
            </a:r>
          </a:p>
          <a:p>
            <a:pPr>
              <a:buNone/>
            </a:pPr>
            <a:r>
              <a:rPr lang="en-US" sz="1200" dirty="0">
                <a:latin typeface="Courier New" pitchFamily="49" charset="0"/>
                <a:cs typeface="Courier New" pitchFamily="49" charset="0"/>
              </a:rPr>
              <a:t>113/</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closed auth</a:t>
            </a:r>
          </a:p>
          <a:p>
            <a:pPr>
              <a:buNone/>
            </a:pPr>
            <a:r>
              <a:rPr lang="en-US" sz="1200" dirty="0">
                <a:latin typeface="Courier New" pitchFamily="49" charset="0"/>
                <a:cs typeface="Courier New" pitchFamily="49" charset="0"/>
              </a:rPr>
              <a:t>31337/</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 closed Elite</a:t>
            </a:r>
          </a:p>
          <a:p>
            <a:pPr>
              <a:buNone/>
            </a:pPr>
            <a:endParaRPr lang="en-US" sz="1200" dirty="0">
              <a:latin typeface="Courier New" pitchFamily="49" charset="0"/>
              <a:cs typeface="Courier New" pitchFamily="49" charset="0"/>
            </a:endParaRPr>
          </a:p>
          <a:p>
            <a:pPr>
              <a:buNone/>
            </a:pPr>
            <a:r>
              <a:rPr lang="en-US" sz="1200" dirty="0" err="1">
                <a:latin typeface="Courier New" pitchFamily="49" charset="0"/>
                <a:cs typeface="Courier New" pitchFamily="49" charset="0"/>
              </a:rPr>
              <a:t>Nmap</a:t>
            </a:r>
            <a:r>
              <a:rPr lang="en-US" sz="1200" dirty="0">
                <a:latin typeface="Courier New" pitchFamily="49" charset="0"/>
                <a:cs typeface="Courier New" pitchFamily="49" charset="0"/>
              </a:rPr>
              <a:t> done: 1 IP address (1 host up) scanned in 14.22 seconds</a:t>
            </a:r>
          </a:p>
          <a:p>
            <a:pPr>
              <a:buNone/>
            </a:pPr>
            <a:endParaRPr lang="en-US" sz="1200" dirty="0">
              <a:latin typeface="Courier New" pitchFamily="49" charset="0"/>
              <a:cs typeface="Courier New" pitchFamily="49" charset="0"/>
            </a:endParaRPr>
          </a:p>
          <a:p>
            <a:pPr>
              <a:buNone/>
            </a:pPr>
            <a:r>
              <a:rPr lang="en-US" sz="1800" dirty="0">
                <a:cs typeface="Courier New" pitchFamily="49" charset="0"/>
              </a:rPr>
              <a:t>What kind of server is this?</a:t>
            </a:r>
          </a:p>
          <a:p>
            <a:pPr lvl="1"/>
            <a:r>
              <a:rPr lang="en-US" sz="1400" dirty="0">
                <a:cs typeface="Courier New" pitchFamily="49" charset="0"/>
              </a:rPr>
              <a:t>What would you say if it was supposed to only be a web server?</a:t>
            </a:r>
          </a:p>
          <a:p>
            <a:pPr>
              <a:buNone/>
            </a:pPr>
            <a:endParaRPr lang="en-US" dirty="0"/>
          </a:p>
        </p:txBody>
      </p:sp>
      <p:sp>
        <p:nvSpPr>
          <p:cNvPr id="5" name="Slide Number Placeholder 4"/>
          <p:cNvSpPr>
            <a:spLocks noGrp="1"/>
          </p:cNvSpPr>
          <p:nvPr>
            <p:ph type="sldNum" sz="quarter" idx="12"/>
          </p:nvPr>
        </p:nvSpPr>
        <p:spPr/>
        <p:txBody>
          <a:bodyPr/>
          <a:lstStyle/>
          <a:p>
            <a:fld id="{6973FF1B-4432-48C6-9D0A-8A45BDE25FFC}" type="slidenum">
              <a:rPr lang="en-US" smtClean="0"/>
              <a:pPr/>
              <a:t>34</a:t>
            </a:fld>
            <a:endParaRPr lang="en-US"/>
          </a:p>
        </p:txBody>
      </p:sp>
    </p:spTree>
    <p:extLst>
      <p:ext uri="{BB962C8B-B14F-4D97-AF65-F5344CB8AC3E}">
        <p14:creationId xmlns:p14="http://schemas.microsoft.com/office/powerpoint/2010/main" val="2393191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Note</a:t>
            </a:r>
          </a:p>
        </p:txBody>
      </p:sp>
      <p:sp>
        <p:nvSpPr>
          <p:cNvPr id="3" name="Content Placeholder 2"/>
          <p:cNvSpPr>
            <a:spLocks noGrp="1"/>
          </p:cNvSpPr>
          <p:nvPr>
            <p:ph idx="1"/>
          </p:nvPr>
        </p:nvSpPr>
        <p:spPr/>
        <p:txBody>
          <a:bodyPr/>
          <a:lstStyle/>
          <a:p>
            <a:r>
              <a:rPr lang="en-US" dirty="0"/>
              <a:t>A basic scan (no switches) does a basic scan but you need to understand the defaults</a:t>
            </a:r>
          </a:p>
          <a:p>
            <a:pPr lvl="1"/>
            <a:r>
              <a:rPr lang="en-US" dirty="0"/>
              <a:t>Host up/down – ping the host, send an SYN to port 443, send an ACK to port 80, send a ICMP timestamp request</a:t>
            </a:r>
          </a:p>
          <a:p>
            <a:pPr lvl="2"/>
            <a:r>
              <a:rPr lang="en-US" dirty="0"/>
              <a:t>What if the firewall blocks ICMP?</a:t>
            </a:r>
          </a:p>
        </p:txBody>
      </p:sp>
      <p:sp>
        <p:nvSpPr>
          <p:cNvPr id="5" name="Slide Number Placeholder 4"/>
          <p:cNvSpPr>
            <a:spLocks noGrp="1"/>
          </p:cNvSpPr>
          <p:nvPr>
            <p:ph type="sldNum" sz="quarter" idx="12"/>
          </p:nvPr>
        </p:nvSpPr>
        <p:spPr/>
        <p:txBody>
          <a:bodyPr/>
          <a:lstStyle/>
          <a:p>
            <a:fld id="{6973FF1B-4432-48C6-9D0A-8A45BDE25FFC}"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Stealth?</a:t>
            </a:r>
          </a:p>
        </p:txBody>
      </p:sp>
      <p:sp>
        <p:nvSpPr>
          <p:cNvPr id="3" name="Content Placeholder 2"/>
          <p:cNvSpPr>
            <a:spLocks noGrp="1"/>
          </p:cNvSpPr>
          <p:nvPr>
            <p:ph idx="1"/>
          </p:nvPr>
        </p:nvSpPr>
        <p:spPr/>
        <p:txBody>
          <a:bodyPr>
            <a:normAutofit/>
          </a:bodyPr>
          <a:lstStyle/>
          <a:p>
            <a:r>
              <a:rPr lang="en-US" dirty="0"/>
              <a:t>-</a:t>
            </a:r>
            <a:r>
              <a:rPr lang="en-US" dirty="0" err="1"/>
              <a:t>sS</a:t>
            </a:r>
            <a:r>
              <a:rPr lang="en-US" dirty="0"/>
              <a:t> is called the “stealth” scan because it doesn’t open a full connection on the port</a:t>
            </a:r>
          </a:p>
          <a:p>
            <a:pPr lvl="1"/>
            <a:r>
              <a:rPr lang="en-US" dirty="0"/>
              <a:t>SYN sent via raw packet construction (i.e., doesn’t use the O/S API)</a:t>
            </a:r>
          </a:p>
          <a:p>
            <a:pPr lvl="2"/>
            <a:r>
              <a:rPr lang="en-US" dirty="0"/>
              <a:t>Send a SYN</a:t>
            </a:r>
          </a:p>
          <a:p>
            <a:pPr lvl="2"/>
            <a:r>
              <a:rPr lang="en-US" dirty="0"/>
              <a:t>If receive a SYN/ACK, host network stack responds with a RST</a:t>
            </a:r>
          </a:p>
          <a:p>
            <a:pPr lvl="3"/>
            <a:r>
              <a:rPr lang="en-US" dirty="0"/>
              <a:t>Networking equivalent of “WTF? I wasn’t trying to talk to you!”</a:t>
            </a:r>
          </a:p>
          <a:p>
            <a:r>
              <a:rPr lang="en-US" dirty="0"/>
              <a:t>Beware, even many consumer grade firewalls can detect a lot of SYN’s coming on sequential ports from the same SRC address</a:t>
            </a:r>
          </a:p>
        </p:txBody>
      </p:sp>
      <p:sp>
        <p:nvSpPr>
          <p:cNvPr id="5" name="Slide Number Placeholder 4"/>
          <p:cNvSpPr>
            <a:spLocks noGrp="1"/>
          </p:cNvSpPr>
          <p:nvPr>
            <p:ph type="sldNum" sz="quarter" idx="12"/>
          </p:nvPr>
        </p:nvSpPr>
        <p:spPr/>
        <p:txBody>
          <a:bodyPr/>
          <a:lstStyle/>
          <a:p>
            <a:fld id="{6973FF1B-4432-48C6-9D0A-8A45BDE25FFC}"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Detection</a:t>
            </a:r>
          </a:p>
        </p:txBody>
      </p:sp>
      <p:sp>
        <p:nvSpPr>
          <p:cNvPr id="3" name="Content Placeholder 2"/>
          <p:cNvSpPr>
            <a:spLocks noGrp="1"/>
          </p:cNvSpPr>
          <p:nvPr>
            <p:ph idx="1"/>
          </p:nvPr>
        </p:nvSpPr>
        <p:spPr/>
        <p:txBody>
          <a:bodyPr/>
          <a:lstStyle/>
          <a:p>
            <a:r>
              <a:rPr lang="en-US" dirty="0"/>
              <a:t>While standards specify the core of what protocols must do, each implementer has some freedom to make decisions</a:t>
            </a:r>
          </a:p>
          <a:p>
            <a:r>
              <a:rPr lang="en-US" dirty="0"/>
              <a:t>These decisions create characteristics (a “fingerprint”) that can be used to identify versions</a:t>
            </a:r>
          </a:p>
          <a:p>
            <a:r>
              <a:rPr lang="en-US" dirty="0"/>
              <a:t>Some services also display their information in a banner</a:t>
            </a:r>
          </a:p>
        </p:txBody>
      </p:sp>
      <p:sp>
        <p:nvSpPr>
          <p:cNvPr id="5" name="Slide Number Placeholder 4"/>
          <p:cNvSpPr>
            <a:spLocks noGrp="1"/>
          </p:cNvSpPr>
          <p:nvPr>
            <p:ph type="sldNum" sz="quarter" idx="12"/>
          </p:nvPr>
        </p:nvSpPr>
        <p:spPr/>
        <p:txBody>
          <a:bodyPr/>
          <a:lstStyle/>
          <a:p>
            <a:fld id="{6973FF1B-4432-48C6-9D0A-8A45BDE25FFC}"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Grabbing</a:t>
            </a:r>
          </a:p>
        </p:txBody>
      </p:sp>
      <p:sp>
        <p:nvSpPr>
          <p:cNvPr id="5" name="Slide Number Placeholder 4"/>
          <p:cNvSpPr>
            <a:spLocks noGrp="1"/>
          </p:cNvSpPr>
          <p:nvPr>
            <p:ph type="sldNum" sz="quarter" idx="12"/>
          </p:nvPr>
        </p:nvSpPr>
        <p:spPr/>
        <p:txBody>
          <a:bodyPr/>
          <a:lstStyle/>
          <a:p>
            <a:fld id="{6973FF1B-4432-48C6-9D0A-8A45BDE25FFC}" type="slidenum">
              <a:rPr lang="en-US" smtClean="0"/>
              <a:pPr/>
              <a:t>38</a:t>
            </a:fld>
            <a:endParaRPr lang="en-US"/>
          </a:p>
        </p:txBody>
      </p:sp>
      <p:pic>
        <p:nvPicPr>
          <p:cNvPr id="2050"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cstate="print"/>
          <a:srcRect/>
          <a:stretch>
            <a:fillRect/>
          </a:stretch>
        </p:blipFill>
        <p:spPr bwMode="auto">
          <a:xfrm>
            <a:off x="1665626" y="1724025"/>
            <a:ext cx="5781675" cy="3409950"/>
          </a:xfrm>
          <a:prstGeom prst="rect">
            <a:avLst/>
          </a:prstGeom>
          <a:noFill/>
          <a:ln w="9525">
            <a:noFill/>
            <a:miter lim="800000"/>
            <a:headEnd/>
            <a:tailEnd/>
          </a:ln>
        </p:spPr>
      </p:pic>
      <p:sp>
        <p:nvSpPr>
          <p:cNvPr id="7" name="TextBox 6"/>
          <p:cNvSpPr txBox="1"/>
          <p:nvPr/>
        </p:nvSpPr>
        <p:spPr>
          <a:xfrm>
            <a:off x="3505200" y="5410201"/>
            <a:ext cx="2133599" cy="830997"/>
          </a:xfrm>
          <a:prstGeom prst="rect">
            <a:avLst/>
          </a:prstGeom>
          <a:noFill/>
        </p:spPr>
        <p:txBody>
          <a:bodyPr wrap="square" rtlCol="0">
            <a:spAutoFit/>
          </a:bodyPr>
          <a:lstStyle/>
          <a:p>
            <a:pPr algn="ctr"/>
            <a:r>
              <a:rPr lang="en-US" sz="2400" dirty="0"/>
              <a:t>Too Much Information?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Use the same techniques</a:t>
            </a:r>
          </a:p>
        </p:txBody>
      </p:sp>
      <p:sp>
        <p:nvSpPr>
          <p:cNvPr id="7" name="Content Placeholder 6"/>
          <p:cNvSpPr>
            <a:spLocks noGrp="1"/>
          </p:cNvSpPr>
          <p:nvPr>
            <p:ph idx="1"/>
          </p:nvPr>
        </p:nvSpPr>
        <p:spPr/>
        <p:txBody>
          <a:bodyPr/>
          <a:lstStyle/>
          <a:p>
            <a:r>
              <a:rPr lang="en-US" dirty="0"/>
              <a:t>Scan your own networks and fix the vulnerabilities you find</a:t>
            </a:r>
          </a:p>
          <a:p>
            <a:pPr lvl="1"/>
            <a:r>
              <a:rPr lang="en-US" dirty="0"/>
              <a:t>Rogue servers</a:t>
            </a:r>
          </a:p>
          <a:p>
            <a:pPr lvl="1"/>
            <a:r>
              <a:rPr lang="en-US" dirty="0"/>
              <a:t>Rogue applications</a:t>
            </a:r>
          </a:p>
          <a:p>
            <a:pPr lvl="1"/>
            <a:r>
              <a:rPr lang="en-US" dirty="0"/>
              <a:t>Firewall configuration problems</a:t>
            </a:r>
          </a:p>
          <a:p>
            <a:pPr lvl="1"/>
            <a:r>
              <a:rPr lang="en-US" dirty="0"/>
              <a:t>IDS/IPS that doesn’t</a:t>
            </a:r>
          </a:p>
        </p:txBody>
      </p:sp>
      <p:sp>
        <p:nvSpPr>
          <p:cNvPr id="5" name="Slide Number Placeholder 4"/>
          <p:cNvSpPr>
            <a:spLocks noGrp="1"/>
          </p:cNvSpPr>
          <p:nvPr>
            <p:ph type="sldNum" sz="quarter" idx="12"/>
          </p:nvPr>
        </p:nvSpPr>
        <p:spPr/>
        <p:txBody>
          <a:bodyPr/>
          <a:lstStyle/>
          <a:p>
            <a:fld id="{6973FF1B-4432-48C6-9D0A-8A45BDE25FFC}"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heartbleed</a:t>
            </a:r>
            <a:endParaRPr lang="en-US" dirty="0"/>
          </a:p>
        </p:txBody>
      </p:sp>
      <p:sp>
        <p:nvSpPr>
          <p:cNvPr id="3" name="Content Placeholder 2"/>
          <p:cNvSpPr>
            <a:spLocks noGrp="1"/>
          </p:cNvSpPr>
          <p:nvPr>
            <p:ph idx="1"/>
          </p:nvPr>
        </p:nvSpPr>
        <p:spPr/>
        <p:txBody>
          <a:bodyPr/>
          <a:lstStyle/>
          <a:p>
            <a:r>
              <a:rPr lang="en-US" dirty="0"/>
              <a:t>The Heartbleed bug was a serious flaw in </a:t>
            </a:r>
            <a:r>
              <a:rPr lang="en-US" b="1" dirty="0"/>
              <a:t>OpenSSL</a:t>
            </a:r>
          </a:p>
          <a:p>
            <a:pPr lvl="1"/>
            <a:r>
              <a:rPr lang="en-US" dirty="0"/>
              <a:t>a software library for applications that secure communications</a:t>
            </a:r>
          </a:p>
          <a:p>
            <a:pPr lvl="1"/>
            <a:r>
              <a:rPr lang="en-US" dirty="0"/>
              <a:t>Widely used by Internet servers, including the majority of HTTPS websites</a:t>
            </a:r>
          </a:p>
        </p:txBody>
      </p:sp>
    </p:spTree>
    <p:extLst>
      <p:ext uri="{BB962C8B-B14F-4D97-AF65-F5344CB8AC3E}">
        <p14:creationId xmlns:p14="http://schemas.microsoft.com/office/powerpoint/2010/main" val="151231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 them at the perimeter</a:t>
            </a:r>
          </a:p>
        </p:txBody>
      </p:sp>
      <p:sp>
        <p:nvSpPr>
          <p:cNvPr id="3" name="Content Placeholder 2"/>
          <p:cNvSpPr>
            <a:spLocks noGrp="1"/>
          </p:cNvSpPr>
          <p:nvPr>
            <p:ph idx="1"/>
          </p:nvPr>
        </p:nvSpPr>
        <p:spPr/>
        <p:txBody>
          <a:bodyPr>
            <a:normAutofit/>
          </a:bodyPr>
          <a:lstStyle/>
          <a:p>
            <a:r>
              <a:rPr lang="en-US" dirty="0"/>
              <a:t>Default DENY is the firewall policy of necessity</a:t>
            </a:r>
          </a:p>
          <a:p>
            <a:pPr lvl="1"/>
            <a:r>
              <a:rPr lang="en-US" dirty="0"/>
              <a:t>If it’s not explicitly authorized, block it</a:t>
            </a:r>
          </a:p>
          <a:p>
            <a:r>
              <a:rPr lang="en-US" dirty="0"/>
              <a:t>Use effective change management to make sure your configurations don’t soften over time</a:t>
            </a:r>
          </a:p>
        </p:txBody>
      </p:sp>
      <p:sp>
        <p:nvSpPr>
          <p:cNvPr id="5" name="Slide Number Placeholder 4"/>
          <p:cNvSpPr>
            <a:spLocks noGrp="1"/>
          </p:cNvSpPr>
          <p:nvPr>
            <p:ph type="sldNum" sz="quarter" idx="12"/>
          </p:nvPr>
        </p:nvSpPr>
        <p:spPr/>
        <p:txBody>
          <a:bodyPr/>
          <a:lstStyle/>
          <a:p>
            <a:fld id="{6973FF1B-4432-48C6-9D0A-8A45BDE25FFC}"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Misinform</a:t>
            </a:r>
          </a:p>
        </p:txBody>
      </p:sp>
      <p:sp>
        <p:nvSpPr>
          <p:cNvPr id="3" name="Content Placeholder 2"/>
          <p:cNvSpPr>
            <a:spLocks noGrp="1"/>
          </p:cNvSpPr>
          <p:nvPr>
            <p:ph idx="1"/>
          </p:nvPr>
        </p:nvSpPr>
        <p:spPr/>
        <p:txBody>
          <a:bodyPr/>
          <a:lstStyle/>
          <a:p>
            <a:r>
              <a:rPr lang="en-US" dirty="0"/>
              <a:t>What if your Windows box told an attacker it was a Linux box?</a:t>
            </a:r>
          </a:p>
          <a:p>
            <a:pPr lvl="1"/>
            <a:r>
              <a:rPr lang="en-US" dirty="0"/>
              <a:t>Banner spoofing and other such techniques can confuse a scanner</a:t>
            </a:r>
          </a:p>
          <a:p>
            <a:pPr lvl="1"/>
            <a:r>
              <a:rPr lang="en-US" dirty="0"/>
              <a:t>Be careful; it is an arms race and adversaries will adapt and innovate</a:t>
            </a:r>
          </a:p>
        </p:txBody>
      </p:sp>
      <p:sp>
        <p:nvSpPr>
          <p:cNvPr id="5" name="Slide Number Placeholder 4"/>
          <p:cNvSpPr>
            <a:spLocks noGrp="1"/>
          </p:cNvSpPr>
          <p:nvPr>
            <p:ph type="sldNum" sz="quarter" idx="12"/>
          </p:nvPr>
        </p:nvSpPr>
        <p:spPr/>
        <p:txBody>
          <a:bodyPr/>
          <a:lstStyle/>
          <a:p>
            <a:fld id="{6973FF1B-4432-48C6-9D0A-8A45BDE25FFC}"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and Response</a:t>
            </a:r>
          </a:p>
        </p:txBody>
      </p:sp>
      <p:sp>
        <p:nvSpPr>
          <p:cNvPr id="3" name="Content Placeholder 2"/>
          <p:cNvSpPr>
            <a:spLocks noGrp="1"/>
          </p:cNvSpPr>
          <p:nvPr>
            <p:ph idx="1"/>
          </p:nvPr>
        </p:nvSpPr>
        <p:spPr/>
        <p:txBody>
          <a:bodyPr/>
          <a:lstStyle/>
          <a:p>
            <a:r>
              <a:rPr lang="en-US" dirty="0"/>
              <a:t>Black holes</a:t>
            </a:r>
          </a:p>
          <a:p>
            <a:pPr lvl="1"/>
            <a:r>
              <a:rPr lang="en-US" dirty="0"/>
              <a:t>Reserve a portion of your address space as unused</a:t>
            </a:r>
          </a:p>
          <a:p>
            <a:pPr lvl="2"/>
            <a:r>
              <a:rPr lang="en-US" dirty="0"/>
              <a:t>Since there are no services running on that address, any traffic to it is either an error or a scan</a:t>
            </a:r>
          </a:p>
          <a:p>
            <a:r>
              <a:rPr lang="en-US" dirty="0" err="1"/>
              <a:t>Honeynets</a:t>
            </a:r>
            <a:r>
              <a:rPr lang="en-US" dirty="0"/>
              <a:t> and </a:t>
            </a:r>
            <a:r>
              <a:rPr lang="en-US" dirty="0" err="1"/>
              <a:t>Honeypots</a:t>
            </a:r>
            <a:endParaRPr lang="en-US" dirty="0"/>
          </a:p>
          <a:p>
            <a:pPr lvl="1"/>
            <a:r>
              <a:rPr lang="en-US" dirty="0"/>
              <a:t>Provide virtual or real network services to decoy attackers and study their techniques</a:t>
            </a:r>
          </a:p>
          <a:p>
            <a:r>
              <a:rPr lang="en-US" dirty="0"/>
              <a:t>Integrate with your Incident Response plan</a:t>
            </a:r>
          </a:p>
          <a:p>
            <a:pPr lvl="1"/>
            <a:r>
              <a:rPr lang="en-US" dirty="0"/>
              <a:t>Beware of the “continuous alarm” syndrome</a:t>
            </a:r>
          </a:p>
        </p:txBody>
      </p:sp>
      <p:sp>
        <p:nvSpPr>
          <p:cNvPr id="5" name="Slide Number Placeholder 4"/>
          <p:cNvSpPr>
            <a:spLocks noGrp="1"/>
          </p:cNvSpPr>
          <p:nvPr>
            <p:ph type="sldNum" sz="quarter" idx="12"/>
          </p:nvPr>
        </p:nvSpPr>
        <p:spPr/>
        <p:txBody>
          <a:bodyPr/>
          <a:lstStyle/>
          <a:p>
            <a:fld id="{6973FF1B-4432-48C6-9D0A-8A45BDE25FFC}" type="slidenum">
              <a:rPr lang="en-US" smtClean="0"/>
              <a:pPr/>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heartbleed</a:t>
            </a:r>
            <a:endParaRPr lang="en-US" dirty="0"/>
          </a:p>
        </p:txBody>
      </p:sp>
      <p:sp>
        <p:nvSpPr>
          <p:cNvPr id="3" name="Content Placeholder 2"/>
          <p:cNvSpPr>
            <a:spLocks noGrp="1"/>
          </p:cNvSpPr>
          <p:nvPr>
            <p:ph idx="1"/>
          </p:nvPr>
        </p:nvSpPr>
        <p:spPr/>
        <p:txBody>
          <a:bodyPr>
            <a:normAutofit/>
          </a:bodyPr>
          <a:lstStyle/>
          <a:p>
            <a:pPr fontAlgn="auto"/>
            <a:r>
              <a:rPr lang="en-US" dirty="0"/>
              <a:t>The SSL standard includes a heartbeat option</a:t>
            </a:r>
          </a:p>
          <a:p>
            <a:pPr fontAlgn="auto"/>
            <a:r>
              <a:rPr lang="en-US" dirty="0"/>
              <a:t>It's possible to send a message that tricks the computer at the other end into divulging secret information</a:t>
            </a:r>
          </a:p>
          <a:p>
            <a:pPr lvl="1"/>
            <a:r>
              <a:rPr lang="en-US" dirty="0"/>
              <a:t>Specifically, contents of the server's memory</a:t>
            </a:r>
          </a:p>
          <a:p>
            <a:endParaRPr lang="en-US" dirty="0"/>
          </a:p>
        </p:txBody>
      </p:sp>
    </p:spTree>
    <p:extLst>
      <p:ext uri="{BB962C8B-B14F-4D97-AF65-F5344CB8AC3E}">
        <p14:creationId xmlns:p14="http://schemas.microsoft.com/office/powerpoint/2010/main" val="204503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heartbleed</a:t>
            </a:r>
            <a:endParaRPr lang="en-US" dirty="0"/>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1975599"/>
            <a:ext cx="8229600" cy="3927565"/>
          </a:xfrm>
        </p:spPr>
      </p:pic>
    </p:spTree>
    <p:extLst>
      <p:ext uri="{BB962C8B-B14F-4D97-AF65-F5344CB8AC3E}">
        <p14:creationId xmlns:p14="http://schemas.microsoft.com/office/powerpoint/2010/main" val="128562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heartbleed</a:t>
            </a:r>
            <a:endParaRPr lang="en-US" dirty="0"/>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1814775"/>
            <a:ext cx="8229600" cy="4249213"/>
          </a:xfrm>
        </p:spPr>
      </p:pic>
    </p:spTree>
    <p:extLst>
      <p:ext uri="{BB962C8B-B14F-4D97-AF65-F5344CB8AC3E}">
        <p14:creationId xmlns:p14="http://schemas.microsoft.com/office/powerpoint/2010/main" val="227957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heartbleed</a:t>
            </a:r>
            <a:endParaRPr lang="en-US" dirty="0"/>
          </a:p>
        </p:txBody>
      </p:sp>
      <p:sp>
        <p:nvSpPr>
          <p:cNvPr id="3" name="Content Placeholder 2"/>
          <p:cNvSpPr>
            <a:spLocks noGrp="1"/>
          </p:cNvSpPr>
          <p:nvPr>
            <p:ph idx="1"/>
          </p:nvPr>
        </p:nvSpPr>
        <p:spPr/>
        <p:txBody>
          <a:bodyPr/>
          <a:lstStyle/>
          <a:p>
            <a:r>
              <a:rPr lang="en-US" dirty="0"/>
              <a:t>In the real Heartbleed attack, the attacker can ask for up to 64,000 characters of plain text</a:t>
            </a:r>
          </a:p>
          <a:p>
            <a:endParaRPr lang="en-US" dirty="0"/>
          </a:p>
          <a:p>
            <a:r>
              <a:rPr lang="en-US" dirty="0"/>
              <a:t>And it doesn’t need </a:t>
            </a:r>
            <a:r>
              <a:rPr lang="en-US"/>
              <a:t>to only ask </a:t>
            </a:r>
            <a:r>
              <a:rPr lang="en-US" dirty="0"/>
              <a:t>once</a:t>
            </a:r>
          </a:p>
          <a:p>
            <a:endParaRPr lang="en-US" dirty="0"/>
          </a:p>
          <a:p>
            <a:r>
              <a:rPr lang="en-US" dirty="0"/>
              <a:t>There is no message limit</a:t>
            </a:r>
          </a:p>
        </p:txBody>
      </p:sp>
    </p:spTree>
    <p:extLst>
      <p:ext uri="{BB962C8B-B14F-4D97-AF65-F5344CB8AC3E}">
        <p14:creationId xmlns:p14="http://schemas.microsoft.com/office/powerpoint/2010/main" val="181065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floods</a:t>
            </a:r>
          </a:p>
        </p:txBody>
      </p:sp>
      <p:sp>
        <p:nvSpPr>
          <p:cNvPr id="3" name="Content Placeholder 2"/>
          <p:cNvSpPr>
            <a:spLocks noGrp="1"/>
          </p:cNvSpPr>
          <p:nvPr>
            <p:ph idx="1"/>
          </p:nvPr>
        </p:nvSpPr>
        <p:spPr/>
        <p:txBody>
          <a:bodyPr/>
          <a:lstStyle/>
          <a:p>
            <a:r>
              <a:rPr lang="en-US" dirty="0"/>
              <a:t>Ping</a:t>
            </a:r>
          </a:p>
          <a:p>
            <a:r>
              <a:rPr lang="en-US" dirty="0"/>
              <a:t>HTTP</a:t>
            </a:r>
          </a:p>
          <a:p>
            <a:r>
              <a:rPr lang="en-US" dirty="0"/>
              <a:t>DNS</a:t>
            </a:r>
          </a:p>
          <a:p>
            <a:r>
              <a:rPr lang="en-US" dirty="0"/>
              <a:t>UDP</a:t>
            </a:r>
          </a:p>
        </p:txBody>
      </p:sp>
    </p:spTree>
    <p:extLst>
      <p:ext uri="{BB962C8B-B14F-4D97-AF65-F5344CB8AC3E}">
        <p14:creationId xmlns:p14="http://schemas.microsoft.com/office/powerpoint/2010/main" val="4136033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524</TotalTime>
  <Words>2193</Words>
  <Application>Microsoft Office PowerPoint</Application>
  <PresentationFormat>On-screen Show (4:3)</PresentationFormat>
  <Paragraphs>310</Paragraphs>
  <Slides>42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Book Antiqua</vt:lpstr>
      <vt:lpstr>Calibri</vt:lpstr>
      <vt:lpstr>Century Gothic</vt:lpstr>
      <vt:lpstr>Courier New</vt:lpstr>
      <vt:lpstr>Apothecary</vt:lpstr>
      <vt:lpstr>Ethical Hacking</vt:lpstr>
      <vt:lpstr>teardrop</vt:lpstr>
      <vt:lpstr>Ping of death</vt:lpstr>
      <vt:lpstr>heartbleed</vt:lpstr>
      <vt:lpstr>heartbleed</vt:lpstr>
      <vt:lpstr>heartbleed</vt:lpstr>
      <vt:lpstr>heartbleed</vt:lpstr>
      <vt:lpstr>heartbleed</vt:lpstr>
      <vt:lpstr>floods</vt:lpstr>
      <vt:lpstr>Question(s)</vt:lpstr>
      <vt:lpstr>answer</vt:lpstr>
      <vt:lpstr>Our Shopping List</vt:lpstr>
      <vt:lpstr>footprinting</vt:lpstr>
      <vt:lpstr>Ask</vt:lpstr>
      <vt:lpstr>nslookup</vt:lpstr>
      <vt:lpstr>Mx record</vt:lpstr>
      <vt:lpstr>Worth a try</vt:lpstr>
      <vt:lpstr>What addresses?</vt:lpstr>
      <vt:lpstr>Us internal address blocks</vt:lpstr>
      <vt:lpstr>Finding Hosts</vt:lpstr>
      <vt:lpstr>Finding Hosts</vt:lpstr>
      <vt:lpstr>Finding Hosts</vt:lpstr>
      <vt:lpstr>Finding Hosts</vt:lpstr>
      <vt:lpstr>Summary</vt:lpstr>
      <vt:lpstr>fingerprinting</vt:lpstr>
      <vt:lpstr>Pop quiz</vt:lpstr>
      <vt:lpstr>The TCP/IP Stack</vt:lpstr>
      <vt:lpstr>Port Scan?</vt:lpstr>
      <vt:lpstr>Can they do harm?</vt:lpstr>
      <vt:lpstr>nmap port states</vt:lpstr>
      <vt:lpstr>Open Port</vt:lpstr>
      <vt:lpstr>Closed/Filtered</vt:lpstr>
      <vt:lpstr>Basic scan</vt:lpstr>
      <vt:lpstr>Basic scan</vt:lpstr>
      <vt:lpstr>Things to Note</vt:lpstr>
      <vt:lpstr>Stealth?</vt:lpstr>
      <vt:lpstr>Version Detection</vt:lpstr>
      <vt:lpstr>Banner Grabbing</vt:lpstr>
      <vt:lpstr>Use the same techniques</vt:lpstr>
      <vt:lpstr>Stop them at the perimeter</vt:lpstr>
      <vt:lpstr>Misinform</vt:lpstr>
      <vt:lpstr>Detection and Response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Health Information Technology</dc:title>
  <dc:creator>William Forsyth</dc:creator>
  <cp:lastModifiedBy>William Forsyth</cp:lastModifiedBy>
  <cp:revision>155</cp:revision>
  <dcterms:created xsi:type="dcterms:W3CDTF">2017-08-14T20:25:28Z</dcterms:created>
  <dcterms:modified xsi:type="dcterms:W3CDTF">2022-05-24T17:52:40Z</dcterms:modified>
</cp:coreProperties>
</file>