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33"/>
  </p:notesMasterIdLst>
  <p:sldIdLst>
    <p:sldId id="256" r:id="rId2"/>
    <p:sldId id="280" r:id="rId3"/>
    <p:sldId id="257" r:id="rId4"/>
    <p:sldId id="281" r:id="rId5"/>
    <p:sldId id="258" r:id="rId6"/>
    <p:sldId id="259" r:id="rId7"/>
    <p:sldId id="260" r:id="rId8"/>
    <p:sldId id="261" r:id="rId9"/>
    <p:sldId id="262" r:id="rId10"/>
    <p:sldId id="263" r:id="rId11"/>
    <p:sldId id="265" r:id="rId12"/>
    <p:sldId id="264" r:id="rId13"/>
    <p:sldId id="266" r:id="rId14"/>
    <p:sldId id="267" r:id="rId15"/>
    <p:sldId id="269" r:id="rId16"/>
    <p:sldId id="270" r:id="rId17"/>
    <p:sldId id="272" r:id="rId18"/>
    <p:sldId id="271" r:id="rId19"/>
    <p:sldId id="276" r:id="rId20"/>
    <p:sldId id="275" r:id="rId21"/>
    <p:sldId id="277" r:id="rId22"/>
    <p:sldId id="286" r:id="rId23"/>
    <p:sldId id="278" r:id="rId24"/>
    <p:sldId id="279" r:id="rId25"/>
    <p:sldId id="273" r:id="rId26"/>
    <p:sldId id="274" r:id="rId27"/>
    <p:sldId id="285" r:id="rId28"/>
    <p:sldId id="282" r:id="rId29"/>
    <p:sldId id="283" r:id="rId30"/>
    <p:sldId id="284" r:id="rId31"/>
    <p:sldId id="268"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02CE"/>
    <a:srgbClr val="2C058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1"/>
    <p:restoredTop sz="75112" autoAdjust="0"/>
  </p:normalViewPr>
  <p:slideViewPr>
    <p:cSldViewPr snapToGrid="0" snapToObjects="1">
      <p:cViewPr varScale="1">
        <p:scale>
          <a:sx n="62" d="100"/>
          <a:sy n="62" d="100"/>
        </p:scale>
        <p:origin x="2165"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52765523-2DF7-C24A-B8F9-65DF2FDDF58F}" type="datetimeFigureOut">
              <a:rPr lang="en-US" smtClean="0"/>
              <a:t>2/7/2022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F52C056-4745-D94F-AA20-EC07D0C831A1}" type="slidenum">
              <a:rPr lang="en-US" smtClean="0"/>
              <a:t>‹#›</a:t>
            </a:fld>
            <a:endParaRPr lang="en-US"/>
          </a:p>
        </p:txBody>
      </p:sp>
    </p:spTree>
    <p:extLst>
      <p:ext uri="{BB962C8B-B14F-4D97-AF65-F5344CB8AC3E}">
        <p14:creationId xmlns:p14="http://schemas.microsoft.com/office/powerpoint/2010/main" val="3720118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(in the context of information security) the use of deception to manipulate individuals into divulging confidential or personal information that may be used for fraudulent purposes.</a:t>
            </a:r>
            <a:endParaRPr lang="en-US" dirty="0"/>
          </a:p>
        </p:txBody>
      </p:sp>
      <p:sp>
        <p:nvSpPr>
          <p:cNvPr id="4" name="Slide Number Placeholder 3"/>
          <p:cNvSpPr>
            <a:spLocks noGrp="1"/>
          </p:cNvSpPr>
          <p:nvPr>
            <p:ph type="sldNum" sz="quarter" idx="5"/>
          </p:nvPr>
        </p:nvSpPr>
        <p:spPr/>
        <p:txBody>
          <a:bodyPr/>
          <a:lstStyle/>
          <a:p>
            <a:fld id="{1F52C056-4745-D94F-AA20-EC07D0C831A1}" type="slidenum">
              <a:rPr lang="en-US" smtClean="0"/>
              <a:t>3</a:t>
            </a:fld>
            <a:endParaRPr lang="en-US"/>
          </a:p>
        </p:txBody>
      </p:sp>
    </p:spTree>
    <p:extLst>
      <p:ext uri="{BB962C8B-B14F-4D97-AF65-F5344CB8AC3E}">
        <p14:creationId xmlns:p14="http://schemas.microsoft.com/office/powerpoint/2010/main" val="2565526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Reciprocity – People tend to return a favor, thus the pervasiveness of free samples in marketing. The good cop/bad cop strategy is also based on this principle.</a:t>
            </a:r>
          </a:p>
          <a:p>
            <a:pPr marL="171450" indent="-171450">
              <a:buFont typeface="Arial" panose="020B0604020202020204" pitchFamily="34" charset="0"/>
              <a:buChar char="•"/>
            </a:pPr>
            <a:r>
              <a:rPr lang="en-US" dirty="0"/>
              <a:t>Commitment and consistency – If people commit, orally or in writing, to an idea or goal, they are more likely to honor that commitment because they have stated that that idea or goal fits their self-image. Even if the original incentive or motivation is removed after they have already agreed, they will continue to honor the agreement. An example is marketers who make the user close popups by saying “I’ll sign up later” or "No thanks, I prefer not making money”.</a:t>
            </a:r>
          </a:p>
          <a:p>
            <a:pPr marL="171450" indent="-171450">
              <a:buFont typeface="Arial" panose="020B0604020202020204" pitchFamily="34" charset="0"/>
              <a:buChar char="•"/>
            </a:pPr>
            <a:r>
              <a:rPr lang="en-US" dirty="0"/>
              <a:t>Social proof – People will do things that they see other people are doing.</a:t>
            </a:r>
          </a:p>
          <a:p>
            <a:pPr marL="171450" indent="-171450">
              <a:buFont typeface="Arial" panose="020B0604020202020204" pitchFamily="34" charset="0"/>
              <a:buChar char="•"/>
            </a:pPr>
            <a:r>
              <a:rPr lang="en-US" dirty="0"/>
              <a:t>Authority – People will tend to obey authority figures, even if they are asked to perform objectionable acts.</a:t>
            </a:r>
          </a:p>
          <a:p>
            <a:pPr marL="171450" indent="-171450">
              <a:buFont typeface="Arial" panose="020B0604020202020204" pitchFamily="34" charset="0"/>
              <a:buChar char="•"/>
            </a:pPr>
            <a:r>
              <a:rPr lang="en-US" dirty="0"/>
              <a:t>Liking – People are easily persuaded by other people whom they like.</a:t>
            </a:r>
          </a:p>
          <a:p>
            <a:pPr marL="171450" indent="-171450">
              <a:buFont typeface="Arial" panose="020B0604020202020204" pitchFamily="34" charset="0"/>
              <a:buChar char="•"/>
            </a:pPr>
            <a:r>
              <a:rPr lang="en-US" dirty="0"/>
              <a:t>Scarcity – Perceived scarcity will generate demand. For example, saying offers are available for a "limited time only" encourages sales.</a:t>
            </a:r>
          </a:p>
        </p:txBody>
      </p:sp>
      <p:sp>
        <p:nvSpPr>
          <p:cNvPr id="4" name="Slide Number Placeholder 3"/>
          <p:cNvSpPr>
            <a:spLocks noGrp="1"/>
          </p:cNvSpPr>
          <p:nvPr>
            <p:ph type="sldNum" sz="quarter" idx="5"/>
          </p:nvPr>
        </p:nvSpPr>
        <p:spPr/>
        <p:txBody>
          <a:bodyPr/>
          <a:lstStyle/>
          <a:p>
            <a:fld id="{1F52C056-4745-D94F-AA20-EC07D0C831A1}" type="slidenum">
              <a:rPr lang="en-US" smtClean="0"/>
              <a:t>4</a:t>
            </a:fld>
            <a:endParaRPr lang="en-US"/>
          </a:p>
        </p:txBody>
      </p:sp>
    </p:spTree>
    <p:extLst>
      <p:ext uri="{BB962C8B-B14F-4D97-AF65-F5344CB8AC3E}">
        <p14:creationId xmlns:p14="http://schemas.microsoft.com/office/powerpoint/2010/main" val="1076860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52C056-4745-D94F-AA20-EC07D0C831A1}" type="slidenum">
              <a:rPr lang="en-US" smtClean="0"/>
              <a:t>15</a:t>
            </a:fld>
            <a:endParaRPr lang="en-US"/>
          </a:p>
        </p:txBody>
      </p:sp>
    </p:spTree>
    <p:extLst>
      <p:ext uri="{BB962C8B-B14F-4D97-AF65-F5344CB8AC3E}">
        <p14:creationId xmlns:p14="http://schemas.microsoft.com/office/powerpoint/2010/main" val="2632699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52C056-4745-D94F-AA20-EC07D0C831A1}" type="slidenum">
              <a:rPr lang="en-US" smtClean="0"/>
              <a:t>16</a:t>
            </a:fld>
            <a:endParaRPr lang="en-US"/>
          </a:p>
        </p:txBody>
      </p:sp>
    </p:spTree>
    <p:extLst>
      <p:ext uri="{BB962C8B-B14F-4D97-AF65-F5344CB8AC3E}">
        <p14:creationId xmlns:p14="http://schemas.microsoft.com/office/powerpoint/2010/main" val="1280322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Well, we are IT people, meaning we like to make the machines do as much of our work as possible</a:t>
            </a:r>
          </a:p>
        </p:txBody>
      </p:sp>
      <p:sp>
        <p:nvSpPr>
          <p:cNvPr id="4" name="Slide Number Placeholder 3"/>
          <p:cNvSpPr>
            <a:spLocks noGrp="1"/>
          </p:cNvSpPr>
          <p:nvPr>
            <p:ph type="sldNum" sz="quarter" idx="5"/>
          </p:nvPr>
        </p:nvSpPr>
        <p:spPr/>
        <p:txBody>
          <a:bodyPr/>
          <a:lstStyle/>
          <a:p>
            <a:fld id="{1F52C056-4745-D94F-AA20-EC07D0C831A1}" type="slidenum">
              <a:rPr lang="en-US" smtClean="0"/>
              <a:t>17</a:t>
            </a:fld>
            <a:endParaRPr lang="en-US"/>
          </a:p>
        </p:txBody>
      </p:sp>
    </p:spTree>
    <p:extLst>
      <p:ext uri="{BB962C8B-B14F-4D97-AF65-F5344CB8AC3E}">
        <p14:creationId xmlns:p14="http://schemas.microsoft.com/office/powerpoint/2010/main" val="1855196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 act of creating and using an invented scenario (the pretext) to engage a targeted victim in a manner that increases the chance the victim will divulge information or perform actions that would be unlikely in ordinary circumstances. An elaborate lie, it most often involves some prior research or setup and the use of this information for impersonation (e.g., date of birth, Social Security number, last bill amount) to establish legitimacy in the mind of the target.</a:t>
            </a:r>
          </a:p>
        </p:txBody>
      </p:sp>
      <p:sp>
        <p:nvSpPr>
          <p:cNvPr id="4" name="Slide Number Placeholder 3"/>
          <p:cNvSpPr>
            <a:spLocks noGrp="1"/>
          </p:cNvSpPr>
          <p:nvPr>
            <p:ph type="sldNum" sz="quarter" idx="5"/>
          </p:nvPr>
        </p:nvSpPr>
        <p:spPr/>
        <p:txBody>
          <a:bodyPr/>
          <a:lstStyle/>
          <a:p>
            <a:fld id="{1F52C056-4745-D94F-AA20-EC07D0C831A1}" type="slidenum">
              <a:rPr lang="en-US" smtClean="0"/>
              <a:t>27</a:t>
            </a:fld>
            <a:endParaRPr lang="en-US"/>
          </a:p>
        </p:txBody>
      </p:sp>
    </p:spTree>
    <p:extLst>
      <p:ext uri="{BB962C8B-B14F-4D97-AF65-F5344CB8AC3E}">
        <p14:creationId xmlns:p14="http://schemas.microsoft.com/office/powerpoint/2010/main" val="733028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wary person might, for example, purposefully avoid clicking a link in an unsolicited email, but the same person would not hesitate to follow a link on a website they often visit. So, the attacker prepares a trap for the unwary prey at a favored watering hole.</a:t>
            </a:r>
          </a:p>
        </p:txBody>
      </p:sp>
      <p:sp>
        <p:nvSpPr>
          <p:cNvPr id="4" name="Slide Number Placeholder 3"/>
          <p:cNvSpPr>
            <a:spLocks noGrp="1"/>
          </p:cNvSpPr>
          <p:nvPr>
            <p:ph type="sldNum" sz="quarter" idx="5"/>
          </p:nvPr>
        </p:nvSpPr>
        <p:spPr/>
        <p:txBody>
          <a:bodyPr/>
          <a:lstStyle/>
          <a:p>
            <a:fld id="{1F52C056-4745-D94F-AA20-EC07D0C831A1}" type="slidenum">
              <a:rPr lang="en-US" smtClean="0"/>
              <a:t>28</a:t>
            </a:fld>
            <a:endParaRPr lang="en-US"/>
          </a:p>
        </p:txBody>
      </p:sp>
    </p:spTree>
    <p:extLst>
      <p:ext uri="{BB962C8B-B14F-4D97-AF65-F5344CB8AC3E}">
        <p14:creationId xmlns:p14="http://schemas.microsoft.com/office/powerpoint/2010/main" val="3291416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2/7/2022</a:t>
            </a:fld>
            <a:endParaRPr lang="en-US" dirty="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9785C6-EBAF-49D5-AD4D-BABF4DFAAD59}" type="datetime1">
              <a:rPr lang="en-US" smtClean="0"/>
              <a:pPr/>
              <a:t>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59A7B8-0EC4-44C9-AFEF-25E144F11C06}" type="datetime1">
              <a:rPr lang="en-US" smtClean="0"/>
              <a:pPr/>
              <a:t>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BB47B5-C739-4DAE-AACD-CC58CA843AC4}" type="datetime1">
              <a:rPr lang="en-US" smtClean="0"/>
              <a:pPr/>
              <a:t>2/7/2022</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70D3E6-EF16-4488-94A4-211508FE4682}" type="datetime1">
              <a:rPr lang="en-US" smtClean="0"/>
              <a:pPr/>
              <a:t>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077FB3B-20DA-4D0E-BF16-8262B7156612}" type="datetime1">
              <a:rPr lang="en-US" smtClean="0"/>
              <a:pPr/>
              <a:t>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273C2C-6BD0-40EC-8D8D-4D51F089C5EB}" type="datetime1">
              <a:rPr lang="en-US" smtClean="0"/>
              <a:pPr/>
              <a:t>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5" name="Date Placeholder 4"/>
          <p:cNvSpPr>
            <a:spLocks noGrp="1"/>
          </p:cNvSpPr>
          <p:nvPr>
            <p:ph type="dt" sz="half" idx="10"/>
          </p:nvPr>
        </p:nvSpPr>
        <p:spPr/>
        <p:txBody>
          <a:bodyPr/>
          <a:lstStyle/>
          <a:p>
            <a:fld id="{2D377F5C-EDA7-4864-9756-35769B0E62CF}" type="datetime1">
              <a:rPr lang="en-US" smtClean="0"/>
              <a:pPr/>
              <a:t>2/7/2022</a:t>
            </a:fld>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2/7/2022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scmagazine.com/home/security-news/vulnerabilities/pen-test-gone-awry-coalfire-staffers-arrested-for-burgl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a:t>Module 5</a:t>
            </a:r>
          </a:p>
        </p:txBody>
      </p:sp>
      <p:sp>
        <p:nvSpPr>
          <p:cNvPr id="3" name="Title 2"/>
          <p:cNvSpPr>
            <a:spLocks noGrp="1"/>
          </p:cNvSpPr>
          <p:nvPr>
            <p:ph type="ctrTitle"/>
          </p:nvPr>
        </p:nvSpPr>
        <p:spPr/>
        <p:txBody>
          <a:bodyPr/>
          <a:lstStyle/>
          <a:p>
            <a:r>
              <a:rPr lang="en-US" sz="2800" b="1" dirty="0"/>
              <a:t>Ethical Hacking</a:t>
            </a:r>
            <a:endParaRPr lang="en-US" sz="2800" dirty="0"/>
          </a:p>
        </p:txBody>
      </p:sp>
    </p:spTree>
    <p:extLst>
      <p:ext uri="{BB962C8B-B14F-4D97-AF65-F5344CB8AC3E}">
        <p14:creationId xmlns:p14="http://schemas.microsoft.com/office/powerpoint/2010/main" val="429937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E745C-3875-473D-BBD6-07489CAD07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7AB9C9-DA6B-495B-94AC-A2C165D1C16B}"/>
              </a:ext>
            </a:extLst>
          </p:cNvPr>
          <p:cNvSpPr>
            <a:spLocks noGrp="1"/>
          </p:cNvSpPr>
          <p:nvPr>
            <p:ph idx="1"/>
          </p:nvPr>
        </p:nvSpPr>
        <p:spPr/>
        <p:txBody>
          <a:bodyPr/>
          <a:lstStyle/>
          <a:p>
            <a:r>
              <a:rPr lang="en-US" dirty="0"/>
              <a:t>Shoulder surfing</a:t>
            </a:r>
          </a:p>
          <a:p>
            <a:pPr lvl="1"/>
            <a:r>
              <a:rPr lang="en-US" dirty="0"/>
              <a:t>Literally looking over the victim’s shoulder</a:t>
            </a:r>
          </a:p>
          <a:p>
            <a:r>
              <a:rPr lang="en-US" dirty="0"/>
              <a:t>Dumpster diving</a:t>
            </a:r>
          </a:p>
          <a:p>
            <a:pPr lvl="1"/>
            <a:r>
              <a:rPr lang="en-US" dirty="0"/>
              <a:t>Or as the reading says: “Dumpster </a:t>
            </a:r>
            <a:r>
              <a:rPr lang="en-US" u="sng" dirty="0"/>
              <a:t>driving</a:t>
            </a:r>
            <a:r>
              <a:rPr lang="en-US" dirty="0"/>
              <a:t>”</a:t>
            </a:r>
          </a:p>
        </p:txBody>
      </p:sp>
    </p:spTree>
    <p:extLst>
      <p:ext uri="{BB962C8B-B14F-4D97-AF65-F5344CB8AC3E}">
        <p14:creationId xmlns:p14="http://schemas.microsoft.com/office/powerpoint/2010/main" val="2899522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hought Bubble: Cloud 7">
            <a:extLst>
              <a:ext uri="{FF2B5EF4-FFF2-40B4-BE49-F238E27FC236}">
                <a16:creationId xmlns:a16="http://schemas.microsoft.com/office/drawing/2014/main" id="{324848EA-F1B7-4B97-B8E9-E675B9CC6926}"/>
              </a:ext>
            </a:extLst>
          </p:cNvPr>
          <p:cNvSpPr/>
          <p:nvPr/>
        </p:nvSpPr>
        <p:spPr>
          <a:xfrm>
            <a:off x="285750" y="259622"/>
            <a:ext cx="8358187" cy="5758032"/>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icture containing road, outdoor, car, truck&#10;&#10;Description automatically generated">
            <a:extLst>
              <a:ext uri="{FF2B5EF4-FFF2-40B4-BE49-F238E27FC236}">
                <a16:creationId xmlns:a16="http://schemas.microsoft.com/office/drawing/2014/main" id="{CB2EA4A5-04DD-45BD-94E4-BA18837DF6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343" y="1352700"/>
            <a:ext cx="5715000" cy="3571875"/>
          </a:xfrm>
          <a:prstGeom prst="rect">
            <a:avLst/>
          </a:prstGeom>
        </p:spPr>
      </p:pic>
    </p:spTree>
    <p:extLst>
      <p:ext uri="{BB962C8B-B14F-4D97-AF65-F5344CB8AC3E}">
        <p14:creationId xmlns:p14="http://schemas.microsoft.com/office/powerpoint/2010/main" val="1298121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E745C-3875-473D-BBD6-07489CAD07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7AB9C9-DA6B-495B-94AC-A2C165D1C16B}"/>
              </a:ext>
            </a:extLst>
          </p:cNvPr>
          <p:cNvSpPr>
            <a:spLocks noGrp="1"/>
          </p:cNvSpPr>
          <p:nvPr>
            <p:ph idx="1"/>
          </p:nvPr>
        </p:nvSpPr>
        <p:spPr/>
        <p:txBody>
          <a:bodyPr/>
          <a:lstStyle/>
          <a:p>
            <a:r>
              <a:rPr lang="en-US" dirty="0"/>
              <a:t>Shoulder surfing</a:t>
            </a:r>
          </a:p>
          <a:p>
            <a:pPr lvl="1"/>
            <a:r>
              <a:rPr lang="en-US" dirty="0"/>
              <a:t>Literally looking over the victim’s shoulder</a:t>
            </a:r>
          </a:p>
          <a:p>
            <a:r>
              <a:rPr lang="en-US" dirty="0"/>
              <a:t>Dumpster diving</a:t>
            </a:r>
          </a:p>
          <a:p>
            <a:pPr lvl="1"/>
            <a:r>
              <a:rPr lang="en-US" dirty="0"/>
              <a:t>Or as the reading says: “Dumpster </a:t>
            </a:r>
            <a:r>
              <a:rPr lang="en-US" u="sng" dirty="0"/>
              <a:t>driving</a:t>
            </a:r>
            <a:r>
              <a:rPr lang="en-US" dirty="0"/>
              <a:t>”</a:t>
            </a:r>
          </a:p>
        </p:txBody>
      </p:sp>
    </p:spTree>
    <p:extLst>
      <p:ext uri="{BB962C8B-B14F-4D97-AF65-F5344CB8AC3E}">
        <p14:creationId xmlns:p14="http://schemas.microsoft.com/office/powerpoint/2010/main" val="2598804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AAA18-2455-45F4-8164-2DE790E3187A}"/>
              </a:ext>
            </a:extLst>
          </p:cNvPr>
          <p:cNvSpPr>
            <a:spLocks noGrp="1"/>
          </p:cNvSpPr>
          <p:nvPr>
            <p:ph type="title"/>
          </p:nvPr>
        </p:nvSpPr>
        <p:spPr/>
        <p:txBody>
          <a:bodyPr>
            <a:normAutofit fontScale="90000"/>
          </a:bodyPr>
          <a:lstStyle/>
          <a:p>
            <a:r>
              <a:rPr lang="en-US" dirty="0"/>
              <a:t>Things to look for in a dumpster</a:t>
            </a:r>
          </a:p>
        </p:txBody>
      </p:sp>
      <p:sp>
        <p:nvSpPr>
          <p:cNvPr id="3" name="Content Placeholder 2">
            <a:extLst>
              <a:ext uri="{FF2B5EF4-FFF2-40B4-BE49-F238E27FC236}">
                <a16:creationId xmlns:a16="http://schemas.microsoft.com/office/drawing/2014/main" id="{2C4D7580-97D7-4E21-B8E4-288B4A7896D2}"/>
              </a:ext>
            </a:extLst>
          </p:cNvPr>
          <p:cNvSpPr>
            <a:spLocks noGrp="1"/>
          </p:cNvSpPr>
          <p:nvPr>
            <p:ph idx="1"/>
          </p:nvPr>
        </p:nvSpPr>
        <p:spPr/>
        <p:txBody>
          <a:bodyPr>
            <a:normAutofit fontScale="85000" lnSpcReduction="20000"/>
          </a:bodyPr>
          <a:lstStyle/>
          <a:p>
            <a:pPr lvl="0"/>
            <a:r>
              <a:rPr lang="en-US" dirty="0"/>
              <a:t>Financial reports</a:t>
            </a:r>
          </a:p>
          <a:p>
            <a:pPr lvl="0"/>
            <a:r>
              <a:rPr lang="en-US" dirty="0"/>
              <a:t>Interoffice memos</a:t>
            </a:r>
          </a:p>
          <a:p>
            <a:pPr lvl="0"/>
            <a:r>
              <a:rPr lang="en-US" dirty="0"/>
              <a:t>Discarded computer programs</a:t>
            </a:r>
          </a:p>
          <a:p>
            <a:pPr lvl="0"/>
            <a:r>
              <a:rPr lang="en-US" dirty="0"/>
              <a:t>Company organizational charts showing managers’ names</a:t>
            </a:r>
          </a:p>
          <a:p>
            <a:pPr lvl="0"/>
            <a:r>
              <a:rPr lang="en-US" dirty="0"/>
              <a:t>Resumes of employees</a:t>
            </a:r>
          </a:p>
          <a:p>
            <a:pPr lvl="0"/>
            <a:r>
              <a:rPr lang="en-US" dirty="0"/>
              <a:t>Company policies or systems and procedures manuals</a:t>
            </a:r>
          </a:p>
          <a:p>
            <a:pPr lvl="0"/>
            <a:r>
              <a:rPr lang="en-US" dirty="0"/>
              <a:t>Professional journals or magazines</a:t>
            </a:r>
          </a:p>
          <a:p>
            <a:pPr lvl="0"/>
            <a:r>
              <a:rPr lang="en-US" dirty="0"/>
              <a:t>Utility bills</a:t>
            </a:r>
          </a:p>
          <a:p>
            <a:pPr lvl="0"/>
            <a:r>
              <a:rPr lang="en-US" dirty="0"/>
              <a:t>Solicitation notices from outside vendors</a:t>
            </a:r>
          </a:p>
          <a:p>
            <a:pPr lvl="0"/>
            <a:r>
              <a:rPr lang="en-US" dirty="0"/>
              <a:t>Regional manager reports</a:t>
            </a:r>
          </a:p>
          <a:p>
            <a:pPr lvl="0"/>
            <a:r>
              <a:rPr lang="en-US" dirty="0"/>
              <a:t>Quality assurance reports</a:t>
            </a:r>
          </a:p>
          <a:p>
            <a:pPr lvl="0"/>
            <a:r>
              <a:rPr lang="en-US" dirty="0"/>
              <a:t>Risk management reports</a:t>
            </a:r>
          </a:p>
          <a:p>
            <a:pPr lvl="0"/>
            <a:r>
              <a:rPr lang="en-US" dirty="0"/>
              <a:t>Minutes of meetings</a:t>
            </a:r>
          </a:p>
          <a:p>
            <a:pPr lvl="0"/>
            <a:r>
              <a:rPr lang="en-US" dirty="0"/>
              <a:t> Federal, state, or city reports</a:t>
            </a:r>
          </a:p>
          <a:p>
            <a:endParaRPr lang="en-US" dirty="0"/>
          </a:p>
        </p:txBody>
      </p:sp>
    </p:spTree>
    <p:extLst>
      <p:ext uri="{BB962C8B-B14F-4D97-AF65-F5344CB8AC3E}">
        <p14:creationId xmlns:p14="http://schemas.microsoft.com/office/powerpoint/2010/main" val="3769070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5E5CB-6AB0-48E4-8422-C5DC0A57EB41}"/>
              </a:ext>
            </a:extLst>
          </p:cNvPr>
          <p:cNvSpPr>
            <a:spLocks noGrp="1"/>
          </p:cNvSpPr>
          <p:nvPr>
            <p:ph type="title"/>
          </p:nvPr>
        </p:nvSpPr>
        <p:spPr/>
        <p:txBody>
          <a:bodyPr/>
          <a:lstStyle/>
          <a:p>
            <a:r>
              <a:rPr lang="en-US" dirty="0"/>
              <a:t>Meet in person</a:t>
            </a:r>
          </a:p>
        </p:txBody>
      </p:sp>
      <p:sp>
        <p:nvSpPr>
          <p:cNvPr id="3" name="Content Placeholder 2">
            <a:extLst>
              <a:ext uri="{FF2B5EF4-FFF2-40B4-BE49-F238E27FC236}">
                <a16:creationId xmlns:a16="http://schemas.microsoft.com/office/drawing/2014/main" id="{98F7F111-4098-4DC7-8FF9-D6DE128BF74A}"/>
              </a:ext>
            </a:extLst>
          </p:cNvPr>
          <p:cNvSpPr>
            <a:spLocks noGrp="1"/>
          </p:cNvSpPr>
          <p:nvPr>
            <p:ph idx="1"/>
          </p:nvPr>
        </p:nvSpPr>
        <p:spPr/>
        <p:txBody>
          <a:bodyPr/>
          <a:lstStyle/>
          <a:p>
            <a:r>
              <a:rPr lang="en-US" dirty="0"/>
              <a:t>Some people become “friends” with the victim</a:t>
            </a:r>
          </a:p>
          <a:p>
            <a:pPr lvl="1"/>
            <a:r>
              <a:rPr lang="en-US" dirty="0"/>
              <a:t>How often do to complain about “X” to your friends?</a:t>
            </a:r>
          </a:p>
        </p:txBody>
      </p:sp>
    </p:spTree>
    <p:extLst>
      <p:ext uri="{BB962C8B-B14F-4D97-AF65-F5344CB8AC3E}">
        <p14:creationId xmlns:p14="http://schemas.microsoft.com/office/powerpoint/2010/main" val="1963197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B68B3-E79D-4893-9368-78C7336F425C}"/>
              </a:ext>
            </a:extLst>
          </p:cNvPr>
          <p:cNvSpPr>
            <a:spLocks noGrp="1"/>
          </p:cNvSpPr>
          <p:nvPr>
            <p:ph type="title"/>
          </p:nvPr>
        </p:nvSpPr>
        <p:spPr/>
        <p:txBody>
          <a:bodyPr/>
          <a:lstStyle/>
          <a:p>
            <a:r>
              <a:rPr lang="en-US" dirty="0"/>
              <a:t>Ok…so</a:t>
            </a:r>
          </a:p>
        </p:txBody>
      </p:sp>
      <p:sp>
        <p:nvSpPr>
          <p:cNvPr id="3" name="Content Placeholder 2">
            <a:extLst>
              <a:ext uri="{FF2B5EF4-FFF2-40B4-BE49-F238E27FC236}">
                <a16:creationId xmlns:a16="http://schemas.microsoft.com/office/drawing/2014/main" id="{9C5B40EA-9C76-463B-8583-D033F1D327B9}"/>
              </a:ext>
            </a:extLst>
          </p:cNvPr>
          <p:cNvSpPr>
            <a:spLocks noGrp="1"/>
          </p:cNvSpPr>
          <p:nvPr>
            <p:ph idx="1"/>
          </p:nvPr>
        </p:nvSpPr>
        <p:spPr/>
        <p:txBody>
          <a:bodyPr/>
          <a:lstStyle/>
          <a:p>
            <a:r>
              <a:rPr lang="en-US" dirty="0"/>
              <a:t>We’ve gotten to know what people do which jobs</a:t>
            </a:r>
          </a:p>
          <a:p>
            <a:r>
              <a:rPr lang="en-US" dirty="0"/>
              <a:t>We might have even gotten a look around the building for ourselves</a:t>
            </a:r>
          </a:p>
          <a:p>
            <a:r>
              <a:rPr lang="en-US" dirty="0"/>
              <a:t>So it’s time to talk strategy</a:t>
            </a:r>
          </a:p>
          <a:p>
            <a:endParaRPr lang="en-US" dirty="0"/>
          </a:p>
        </p:txBody>
      </p:sp>
    </p:spTree>
    <p:extLst>
      <p:ext uri="{BB962C8B-B14F-4D97-AF65-F5344CB8AC3E}">
        <p14:creationId xmlns:p14="http://schemas.microsoft.com/office/powerpoint/2010/main" val="769657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B68B3-E79D-4893-9368-78C7336F425C}"/>
              </a:ext>
            </a:extLst>
          </p:cNvPr>
          <p:cNvSpPr>
            <a:spLocks noGrp="1"/>
          </p:cNvSpPr>
          <p:nvPr>
            <p:ph type="title"/>
          </p:nvPr>
        </p:nvSpPr>
        <p:spPr/>
        <p:txBody>
          <a:bodyPr/>
          <a:lstStyle/>
          <a:p>
            <a:r>
              <a:rPr lang="en-US" dirty="0"/>
              <a:t>Ok…so</a:t>
            </a:r>
          </a:p>
        </p:txBody>
      </p:sp>
      <p:sp>
        <p:nvSpPr>
          <p:cNvPr id="3" name="Content Placeholder 2">
            <a:extLst>
              <a:ext uri="{FF2B5EF4-FFF2-40B4-BE49-F238E27FC236}">
                <a16:creationId xmlns:a16="http://schemas.microsoft.com/office/drawing/2014/main" id="{9C5B40EA-9C76-463B-8583-D033F1D327B9}"/>
              </a:ext>
            </a:extLst>
          </p:cNvPr>
          <p:cNvSpPr>
            <a:spLocks noGrp="1"/>
          </p:cNvSpPr>
          <p:nvPr>
            <p:ph idx="1"/>
          </p:nvPr>
        </p:nvSpPr>
        <p:spPr/>
        <p:txBody>
          <a:bodyPr>
            <a:normAutofit lnSpcReduction="10000"/>
          </a:bodyPr>
          <a:lstStyle/>
          <a:p>
            <a:r>
              <a:rPr lang="en-US" dirty="0"/>
              <a:t>We’ve gotten to know what people do which jobs</a:t>
            </a:r>
          </a:p>
          <a:p>
            <a:r>
              <a:rPr lang="en-US" dirty="0"/>
              <a:t>We might have even gotten a look around for ourselves</a:t>
            </a:r>
          </a:p>
          <a:p>
            <a:r>
              <a:rPr lang="en-US" dirty="0"/>
              <a:t>So it’s time to talk strategy</a:t>
            </a:r>
          </a:p>
          <a:p>
            <a:endParaRPr lang="en-US" dirty="0"/>
          </a:p>
          <a:p>
            <a:r>
              <a:rPr lang="en-US" dirty="0"/>
              <a:t>Remember the:</a:t>
            </a:r>
          </a:p>
          <a:p>
            <a:pPr lvl="1"/>
            <a:r>
              <a:rPr lang="en-US" dirty="0"/>
              <a:t>Persuasion</a:t>
            </a:r>
          </a:p>
          <a:p>
            <a:pPr lvl="1"/>
            <a:r>
              <a:rPr lang="en-US" dirty="0"/>
              <a:t>Intimidation</a:t>
            </a:r>
          </a:p>
          <a:p>
            <a:pPr lvl="1"/>
            <a:r>
              <a:rPr lang="en-US" dirty="0"/>
              <a:t>Coercion</a:t>
            </a:r>
          </a:p>
          <a:p>
            <a:pPr lvl="1"/>
            <a:r>
              <a:rPr lang="en-US" dirty="0"/>
              <a:t>Extortion</a:t>
            </a:r>
          </a:p>
          <a:p>
            <a:pPr lvl="1"/>
            <a:r>
              <a:rPr lang="en-US" dirty="0"/>
              <a:t>Blackmailing</a:t>
            </a:r>
          </a:p>
          <a:p>
            <a:pPr marL="114300" indent="0">
              <a:buNone/>
            </a:pPr>
            <a:endParaRPr lang="en-US" dirty="0"/>
          </a:p>
          <a:p>
            <a:endParaRPr lang="en-US" dirty="0"/>
          </a:p>
        </p:txBody>
      </p:sp>
    </p:spTree>
    <p:extLst>
      <p:ext uri="{BB962C8B-B14F-4D97-AF65-F5344CB8AC3E}">
        <p14:creationId xmlns:p14="http://schemas.microsoft.com/office/powerpoint/2010/main" val="5634949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DD665-4D09-4A91-99C4-53C00EEA9E9E}"/>
              </a:ext>
            </a:extLst>
          </p:cNvPr>
          <p:cNvSpPr>
            <a:spLocks noGrp="1"/>
          </p:cNvSpPr>
          <p:nvPr>
            <p:ph type="title"/>
          </p:nvPr>
        </p:nvSpPr>
        <p:spPr/>
        <p:txBody>
          <a:bodyPr/>
          <a:lstStyle/>
          <a:p>
            <a:r>
              <a:rPr lang="en-US" dirty="0"/>
              <a:t>How?</a:t>
            </a:r>
          </a:p>
        </p:txBody>
      </p:sp>
      <p:sp>
        <p:nvSpPr>
          <p:cNvPr id="3" name="Content Placeholder 2">
            <a:extLst>
              <a:ext uri="{FF2B5EF4-FFF2-40B4-BE49-F238E27FC236}">
                <a16:creationId xmlns:a16="http://schemas.microsoft.com/office/drawing/2014/main" id="{7C874257-98A4-424D-95B5-AA24C7C1BBA1}"/>
              </a:ext>
            </a:extLst>
          </p:cNvPr>
          <p:cNvSpPr>
            <a:spLocks noGrp="1"/>
          </p:cNvSpPr>
          <p:nvPr>
            <p:ph idx="1"/>
          </p:nvPr>
        </p:nvSpPr>
        <p:spPr/>
        <p:txBody>
          <a:bodyPr/>
          <a:lstStyle/>
          <a:p>
            <a:r>
              <a:rPr lang="en-US" dirty="0"/>
              <a:t>Do we go after one specific person or a group?</a:t>
            </a:r>
          </a:p>
          <a:p>
            <a:pPr lvl="1"/>
            <a:r>
              <a:rPr lang="en-US" dirty="0"/>
              <a:t>Do we focus on a specific group?</a:t>
            </a:r>
          </a:p>
          <a:p>
            <a:pPr lvl="2"/>
            <a:r>
              <a:rPr lang="en-US" dirty="0"/>
              <a:t>People over 55</a:t>
            </a:r>
          </a:p>
          <a:p>
            <a:pPr lvl="2"/>
            <a:r>
              <a:rPr lang="en-US" dirty="0"/>
              <a:t>Students</a:t>
            </a:r>
          </a:p>
          <a:p>
            <a:pPr lvl="2"/>
            <a:r>
              <a:rPr lang="en-US" dirty="0"/>
              <a:t>Underpaid/overworked secretaries</a:t>
            </a:r>
          </a:p>
          <a:p>
            <a:pPr lvl="2"/>
            <a:endParaRPr lang="en-US" dirty="0"/>
          </a:p>
          <a:p>
            <a:r>
              <a:rPr lang="en-US" dirty="0"/>
              <a:t>Do we do this in person or remotely</a:t>
            </a:r>
          </a:p>
          <a:p>
            <a:pPr lvl="1"/>
            <a:r>
              <a:rPr lang="en-US" dirty="0"/>
              <a:t>By letter</a:t>
            </a:r>
          </a:p>
          <a:p>
            <a:pPr lvl="1"/>
            <a:r>
              <a:rPr lang="en-US" dirty="0"/>
              <a:t>Phone</a:t>
            </a:r>
          </a:p>
          <a:p>
            <a:pPr lvl="1"/>
            <a:r>
              <a:rPr lang="en-US" dirty="0"/>
              <a:t>Email</a:t>
            </a:r>
          </a:p>
          <a:p>
            <a:pPr lvl="1"/>
            <a:r>
              <a:rPr lang="en-US" dirty="0"/>
              <a:t>Text message</a:t>
            </a:r>
          </a:p>
        </p:txBody>
      </p:sp>
    </p:spTree>
    <p:extLst>
      <p:ext uri="{BB962C8B-B14F-4D97-AF65-F5344CB8AC3E}">
        <p14:creationId xmlns:p14="http://schemas.microsoft.com/office/powerpoint/2010/main" val="1659784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9FB76-8214-4BE8-AD05-3A31ABC4EEB8}"/>
              </a:ext>
            </a:extLst>
          </p:cNvPr>
          <p:cNvSpPr>
            <a:spLocks noGrp="1"/>
          </p:cNvSpPr>
          <p:nvPr>
            <p:ph type="title"/>
          </p:nvPr>
        </p:nvSpPr>
        <p:spPr/>
        <p:txBody>
          <a:bodyPr/>
          <a:lstStyle/>
          <a:p>
            <a:r>
              <a:rPr lang="en-US" dirty="0"/>
              <a:t>One popular technique</a:t>
            </a:r>
          </a:p>
        </p:txBody>
      </p:sp>
      <p:sp>
        <p:nvSpPr>
          <p:cNvPr id="3" name="Content Placeholder 2">
            <a:extLst>
              <a:ext uri="{FF2B5EF4-FFF2-40B4-BE49-F238E27FC236}">
                <a16:creationId xmlns:a16="http://schemas.microsoft.com/office/drawing/2014/main" id="{52BADB49-A489-440A-AB46-7A95D107F041}"/>
              </a:ext>
            </a:extLst>
          </p:cNvPr>
          <p:cNvSpPr>
            <a:spLocks noGrp="1"/>
          </p:cNvSpPr>
          <p:nvPr>
            <p:ph idx="1"/>
          </p:nvPr>
        </p:nvSpPr>
        <p:spPr/>
        <p:txBody>
          <a:bodyPr/>
          <a:lstStyle/>
          <a:p>
            <a:r>
              <a:rPr lang="en-US" dirty="0"/>
              <a:t>Phishing</a:t>
            </a:r>
          </a:p>
          <a:p>
            <a:pPr lvl="1"/>
            <a:r>
              <a:rPr lang="en-US" dirty="0"/>
              <a:t>A </a:t>
            </a:r>
            <a:r>
              <a:rPr lang="en-US" dirty="0" err="1"/>
              <a:t>phake</a:t>
            </a:r>
            <a:r>
              <a:rPr lang="en-US" dirty="0"/>
              <a:t> yet “convincing” request for </a:t>
            </a:r>
            <a:r>
              <a:rPr lang="en-US" dirty="0" err="1"/>
              <a:t>inphormation</a:t>
            </a:r>
            <a:endParaRPr lang="en-US" dirty="0"/>
          </a:p>
          <a:p>
            <a:pPr lvl="1"/>
            <a:r>
              <a:rPr lang="en-US" dirty="0"/>
              <a:t>Generally not </a:t>
            </a:r>
            <a:r>
              <a:rPr lang="en-US" dirty="0" err="1"/>
              <a:t>phocased</a:t>
            </a:r>
            <a:r>
              <a:rPr lang="en-US" dirty="0"/>
              <a:t> at an individual</a:t>
            </a:r>
          </a:p>
          <a:p>
            <a:pPr lvl="1"/>
            <a:r>
              <a:rPr lang="en-US" dirty="0"/>
              <a:t>Idea: let the law </a:t>
            </a:r>
            <a:r>
              <a:rPr lang="en-US" dirty="0" err="1"/>
              <a:t>oph</a:t>
            </a:r>
            <a:r>
              <a:rPr lang="en-US" dirty="0"/>
              <a:t> averages work </a:t>
            </a:r>
            <a:r>
              <a:rPr lang="en-US" dirty="0" err="1"/>
              <a:t>phor</a:t>
            </a:r>
            <a:r>
              <a:rPr lang="en-US" dirty="0"/>
              <a:t> us</a:t>
            </a:r>
          </a:p>
        </p:txBody>
      </p:sp>
    </p:spTree>
    <p:extLst>
      <p:ext uri="{BB962C8B-B14F-4D97-AF65-F5344CB8AC3E}">
        <p14:creationId xmlns:p14="http://schemas.microsoft.com/office/powerpoint/2010/main" val="3672010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social media post&#10;&#10;Description automatically generated">
            <a:extLst>
              <a:ext uri="{FF2B5EF4-FFF2-40B4-BE49-F238E27FC236}">
                <a16:creationId xmlns:a16="http://schemas.microsoft.com/office/drawing/2014/main" id="{EEA3598E-88CF-45F9-8435-1248D2E1A1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175" y="1228724"/>
            <a:ext cx="7581665" cy="4081463"/>
          </a:xfrm>
          <a:prstGeom prst="rect">
            <a:avLst/>
          </a:prstGeom>
        </p:spPr>
      </p:pic>
    </p:spTree>
    <p:extLst>
      <p:ext uri="{BB962C8B-B14F-4D97-AF65-F5344CB8AC3E}">
        <p14:creationId xmlns:p14="http://schemas.microsoft.com/office/powerpoint/2010/main" val="1004606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03C8F-AFBA-49EF-A068-ED787FB749CC}"/>
              </a:ext>
            </a:extLst>
          </p:cNvPr>
          <p:cNvSpPr>
            <a:spLocks noGrp="1"/>
          </p:cNvSpPr>
          <p:nvPr>
            <p:ph type="title"/>
          </p:nvPr>
        </p:nvSpPr>
        <p:spPr/>
        <p:txBody>
          <a:bodyPr/>
          <a:lstStyle/>
          <a:p>
            <a:r>
              <a:rPr lang="en-US" dirty="0"/>
              <a:t>In the news…</a:t>
            </a:r>
          </a:p>
        </p:txBody>
      </p:sp>
      <p:sp>
        <p:nvSpPr>
          <p:cNvPr id="3" name="Content Placeholder 2">
            <a:extLst>
              <a:ext uri="{FF2B5EF4-FFF2-40B4-BE49-F238E27FC236}">
                <a16:creationId xmlns:a16="http://schemas.microsoft.com/office/drawing/2014/main" id="{D65237D0-9CAF-4804-B245-071D7019A7FF}"/>
              </a:ext>
            </a:extLst>
          </p:cNvPr>
          <p:cNvSpPr>
            <a:spLocks noGrp="1"/>
          </p:cNvSpPr>
          <p:nvPr>
            <p:ph idx="1"/>
          </p:nvPr>
        </p:nvSpPr>
        <p:spPr/>
        <p:txBody>
          <a:bodyPr/>
          <a:lstStyle/>
          <a:p>
            <a:r>
              <a:rPr lang="en-US" dirty="0"/>
              <a:t>Pentest gone awry</a:t>
            </a:r>
          </a:p>
          <a:p>
            <a:pPr lvl="1"/>
            <a:r>
              <a:rPr lang="en-US" dirty="0"/>
              <a:t>Dallis County, Iowa</a:t>
            </a:r>
          </a:p>
          <a:p>
            <a:endParaRPr lang="en-US" dirty="0"/>
          </a:p>
          <a:p>
            <a:r>
              <a:rPr lang="en-US" dirty="0">
                <a:solidFill>
                  <a:srgbClr val="0070C0"/>
                </a:solidFill>
                <a:hlinkClick r:id="rId2">
                  <a:extLst>
                    <a:ext uri="{A12FA001-AC4F-418D-AE19-62706E023703}">
                      <ahyp:hlinkClr xmlns:ahyp="http://schemas.microsoft.com/office/drawing/2018/hyperlinkcolor" val="tx"/>
                    </a:ext>
                  </a:extLst>
                </a:hlinkClick>
              </a:rPr>
              <a:t>https://www.scmagazine.com/home/security-news/vulnerabilities/pen-test-gone-awry-coalfire-staffers-arrested-for-burglary/</a:t>
            </a:r>
            <a:endParaRPr lang="en-US" dirty="0">
              <a:solidFill>
                <a:srgbClr val="0070C0"/>
              </a:solidFill>
            </a:endParaRPr>
          </a:p>
        </p:txBody>
      </p:sp>
    </p:spTree>
    <p:extLst>
      <p:ext uri="{BB962C8B-B14F-4D97-AF65-F5344CB8AC3E}">
        <p14:creationId xmlns:p14="http://schemas.microsoft.com/office/powerpoint/2010/main" val="212593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D99D50ED-97FB-4DF4-9C16-74D92FFE64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4418" y="893372"/>
            <a:ext cx="7015163" cy="4526353"/>
          </a:xfrm>
          <a:prstGeom prst="rect">
            <a:avLst/>
          </a:prstGeom>
        </p:spPr>
      </p:pic>
    </p:spTree>
    <p:extLst>
      <p:ext uri="{BB962C8B-B14F-4D97-AF65-F5344CB8AC3E}">
        <p14:creationId xmlns:p14="http://schemas.microsoft.com/office/powerpoint/2010/main" val="14007102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81E2C24A-8E27-43E3-A3C9-285392EEFF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508" y="965508"/>
            <a:ext cx="8126984" cy="4926984"/>
          </a:xfrm>
          <a:prstGeom prst="rect">
            <a:avLst/>
          </a:prstGeom>
        </p:spPr>
      </p:pic>
    </p:spTree>
    <p:extLst>
      <p:ext uri="{BB962C8B-B14F-4D97-AF65-F5344CB8AC3E}">
        <p14:creationId xmlns:p14="http://schemas.microsoft.com/office/powerpoint/2010/main" val="38648085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C6ECB-70F1-48A4-A332-3DA647707EDE}"/>
              </a:ext>
            </a:extLst>
          </p:cNvPr>
          <p:cNvSpPr>
            <a:spLocks noGrp="1"/>
          </p:cNvSpPr>
          <p:nvPr>
            <p:ph type="title"/>
          </p:nvPr>
        </p:nvSpPr>
        <p:spPr/>
        <p:txBody>
          <a:bodyPr>
            <a:normAutofit/>
          </a:bodyPr>
          <a:lstStyle/>
          <a:p>
            <a:r>
              <a:rPr lang="en-US" dirty="0"/>
              <a:t>And sometimes bizarre…</a:t>
            </a:r>
          </a:p>
        </p:txBody>
      </p:sp>
      <p:pic>
        <p:nvPicPr>
          <p:cNvPr id="5" name="Content Placeholder 4" descr="A screenshot of a cell phone&#10;&#10;Description automatically generated">
            <a:extLst>
              <a:ext uri="{FF2B5EF4-FFF2-40B4-BE49-F238E27FC236}">
                <a16:creationId xmlns:a16="http://schemas.microsoft.com/office/drawing/2014/main" id="{7123AA8D-85EC-4223-BE23-4A4A652E0F83}"/>
              </a:ext>
            </a:extLst>
          </p:cNvPr>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426128" y="1632280"/>
            <a:ext cx="8260671" cy="5080260"/>
          </a:xfrm>
        </p:spPr>
      </p:pic>
    </p:spTree>
    <p:extLst>
      <p:ext uri="{BB962C8B-B14F-4D97-AF65-F5344CB8AC3E}">
        <p14:creationId xmlns:p14="http://schemas.microsoft.com/office/powerpoint/2010/main" val="36208729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FF35F-4317-42EE-92AC-FD03E3968535}"/>
              </a:ext>
            </a:extLst>
          </p:cNvPr>
          <p:cNvSpPr>
            <a:spLocks noGrp="1"/>
          </p:cNvSpPr>
          <p:nvPr>
            <p:ph type="title"/>
          </p:nvPr>
        </p:nvSpPr>
        <p:spPr/>
        <p:txBody>
          <a:bodyPr/>
          <a:lstStyle/>
          <a:p>
            <a:r>
              <a:rPr lang="en-US" dirty="0"/>
              <a:t>Now then</a:t>
            </a:r>
          </a:p>
        </p:txBody>
      </p:sp>
      <p:sp>
        <p:nvSpPr>
          <p:cNvPr id="3" name="Content Placeholder 2">
            <a:extLst>
              <a:ext uri="{FF2B5EF4-FFF2-40B4-BE49-F238E27FC236}">
                <a16:creationId xmlns:a16="http://schemas.microsoft.com/office/drawing/2014/main" id="{8DABB7A0-59E5-442D-9A2C-764403536C05}"/>
              </a:ext>
            </a:extLst>
          </p:cNvPr>
          <p:cNvSpPr>
            <a:spLocks noGrp="1"/>
          </p:cNvSpPr>
          <p:nvPr>
            <p:ph idx="1"/>
          </p:nvPr>
        </p:nvSpPr>
        <p:spPr/>
        <p:txBody>
          <a:bodyPr/>
          <a:lstStyle/>
          <a:p>
            <a:r>
              <a:rPr lang="en-US" dirty="0"/>
              <a:t>Assuming we send enough of these emails to enough people…</a:t>
            </a:r>
          </a:p>
          <a:p>
            <a:r>
              <a:rPr lang="en-US" dirty="0"/>
              <a:t>What are the chances that someone:</a:t>
            </a:r>
          </a:p>
          <a:p>
            <a:pPr lvl="1"/>
            <a:r>
              <a:rPr lang="en-US" dirty="0"/>
              <a:t>Naive user</a:t>
            </a:r>
          </a:p>
          <a:p>
            <a:pPr lvl="1"/>
            <a:r>
              <a:rPr lang="en-US" dirty="0"/>
              <a:t>Non-native English speaker</a:t>
            </a:r>
          </a:p>
          <a:p>
            <a:pPr lvl="1"/>
            <a:r>
              <a:rPr lang="en-US" dirty="0"/>
              <a:t>Mentally handicapped</a:t>
            </a:r>
          </a:p>
          <a:p>
            <a:pPr lvl="1"/>
            <a:r>
              <a:rPr lang="en-US" dirty="0"/>
              <a:t>Child</a:t>
            </a:r>
          </a:p>
          <a:p>
            <a:r>
              <a:rPr lang="en-US" dirty="0"/>
              <a:t>Will click the link and type in their information?</a:t>
            </a:r>
          </a:p>
        </p:txBody>
      </p:sp>
    </p:spTree>
    <p:extLst>
      <p:ext uri="{BB962C8B-B14F-4D97-AF65-F5344CB8AC3E}">
        <p14:creationId xmlns:p14="http://schemas.microsoft.com/office/powerpoint/2010/main" val="1511564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020A3-78CB-41C9-9680-09B665E69AD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A8D53A-D6A6-4DE4-8CCA-6CE563E849CF}"/>
              </a:ext>
            </a:extLst>
          </p:cNvPr>
          <p:cNvSpPr>
            <a:spLocks noGrp="1"/>
          </p:cNvSpPr>
          <p:nvPr>
            <p:ph idx="1"/>
          </p:nvPr>
        </p:nvSpPr>
        <p:spPr/>
        <p:txBody>
          <a:bodyPr/>
          <a:lstStyle/>
          <a:p>
            <a:r>
              <a:rPr lang="en-US" dirty="0"/>
              <a:t>We can also go spear phishing</a:t>
            </a:r>
          </a:p>
          <a:p>
            <a:pPr lvl="1"/>
            <a:r>
              <a:rPr lang="en-US" dirty="0"/>
              <a:t>Target specific people</a:t>
            </a:r>
          </a:p>
          <a:p>
            <a:pPr lvl="2"/>
            <a:r>
              <a:rPr lang="en-US" dirty="0"/>
              <a:t>Students AT a specific school</a:t>
            </a:r>
          </a:p>
          <a:p>
            <a:pPr lvl="2"/>
            <a:r>
              <a:rPr lang="en-US" dirty="0"/>
              <a:t>Employees at a specific company</a:t>
            </a:r>
          </a:p>
          <a:p>
            <a:pPr lvl="2"/>
            <a:r>
              <a:rPr lang="en-US" dirty="0"/>
              <a:t>Users of a </a:t>
            </a:r>
            <a:r>
              <a:rPr lang="en-US"/>
              <a:t>specific service</a:t>
            </a:r>
            <a:endParaRPr lang="en-US" dirty="0"/>
          </a:p>
        </p:txBody>
      </p:sp>
    </p:spTree>
    <p:extLst>
      <p:ext uri="{BB962C8B-B14F-4D97-AF65-F5344CB8AC3E}">
        <p14:creationId xmlns:p14="http://schemas.microsoft.com/office/powerpoint/2010/main" val="21238779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social media post&#10;&#10;Description automatically generated">
            <a:extLst>
              <a:ext uri="{FF2B5EF4-FFF2-40B4-BE49-F238E27FC236}">
                <a16:creationId xmlns:a16="http://schemas.microsoft.com/office/drawing/2014/main" id="{6F3AF620-CD57-469B-A56A-8EFD4E4E7832}"/>
              </a:ext>
            </a:extLst>
          </p:cNvPr>
          <p:cNvPicPr>
            <a:picLocks noGrp="1" noChangeAspect="1"/>
          </p:cNvPicPr>
          <p:nvPr>
            <p:ph idx="4294967295"/>
          </p:nvPr>
        </p:nvPicPr>
        <p:blipFill>
          <a:blip r:embed="rId2" cstate="email">
            <a:extLst>
              <a:ext uri="{28A0092B-C50C-407E-A947-70E740481C1C}">
                <a14:useLocalDpi xmlns:a14="http://schemas.microsoft.com/office/drawing/2010/main" val="0"/>
              </a:ext>
            </a:extLst>
          </a:blip>
          <a:stretch>
            <a:fillRect/>
          </a:stretch>
        </p:blipFill>
        <p:spPr>
          <a:xfrm>
            <a:off x="657225" y="557398"/>
            <a:ext cx="7829550" cy="5492565"/>
          </a:xfrm>
        </p:spPr>
      </p:pic>
    </p:spTree>
    <p:extLst>
      <p:ext uri="{BB962C8B-B14F-4D97-AF65-F5344CB8AC3E}">
        <p14:creationId xmlns:p14="http://schemas.microsoft.com/office/powerpoint/2010/main" val="3726790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cell phone&#10;&#10;Description automatically generated">
            <a:extLst>
              <a:ext uri="{FF2B5EF4-FFF2-40B4-BE49-F238E27FC236}">
                <a16:creationId xmlns:a16="http://schemas.microsoft.com/office/drawing/2014/main" id="{2F8D516A-D492-4C36-A333-941C69AAAA1D}"/>
              </a:ext>
            </a:extLst>
          </p:cNvPr>
          <p:cNvPicPr>
            <a:picLocks noGrp="1" noChangeAspect="1"/>
          </p:cNvPicPr>
          <p:nvPr>
            <p:ph sz="half" idx="4294967295"/>
          </p:nvPr>
        </p:nvPicPr>
        <p:blipFill>
          <a:blip r:embed="rId2">
            <a:extLst>
              <a:ext uri="{28A0092B-C50C-407E-A947-70E740481C1C}">
                <a14:useLocalDpi xmlns:a14="http://schemas.microsoft.com/office/drawing/2010/main" val="0"/>
              </a:ext>
            </a:extLst>
          </a:blip>
          <a:stretch>
            <a:fillRect/>
          </a:stretch>
        </p:blipFill>
        <p:spPr>
          <a:xfrm>
            <a:off x="2207418" y="614762"/>
            <a:ext cx="4729163" cy="5511401"/>
          </a:xfrm>
        </p:spPr>
      </p:pic>
    </p:spTree>
    <p:extLst>
      <p:ext uri="{BB962C8B-B14F-4D97-AF65-F5344CB8AC3E}">
        <p14:creationId xmlns:p14="http://schemas.microsoft.com/office/powerpoint/2010/main" val="20646615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F1EEF-4DA3-41B8-B5F4-FB40AF7E475A}"/>
              </a:ext>
            </a:extLst>
          </p:cNvPr>
          <p:cNvSpPr>
            <a:spLocks noGrp="1"/>
          </p:cNvSpPr>
          <p:nvPr>
            <p:ph type="title"/>
          </p:nvPr>
        </p:nvSpPr>
        <p:spPr/>
        <p:txBody>
          <a:bodyPr/>
          <a:lstStyle/>
          <a:p>
            <a:r>
              <a:rPr lang="en-US" dirty="0"/>
              <a:t>pretexting</a:t>
            </a:r>
          </a:p>
        </p:txBody>
      </p:sp>
      <p:sp>
        <p:nvSpPr>
          <p:cNvPr id="3" name="Content Placeholder 2">
            <a:extLst>
              <a:ext uri="{FF2B5EF4-FFF2-40B4-BE49-F238E27FC236}">
                <a16:creationId xmlns:a16="http://schemas.microsoft.com/office/drawing/2014/main" id="{FF32F442-0D58-461A-91E0-5824846A54FB}"/>
              </a:ext>
            </a:extLst>
          </p:cNvPr>
          <p:cNvSpPr>
            <a:spLocks noGrp="1"/>
          </p:cNvSpPr>
          <p:nvPr>
            <p:ph idx="1"/>
          </p:nvPr>
        </p:nvSpPr>
        <p:spPr/>
        <p:txBody>
          <a:bodyPr/>
          <a:lstStyle/>
          <a:p>
            <a:r>
              <a:rPr lang="en-US" dirty="0"/>
              <a:t>The act of creating and using an invented scenario to engage a targeted victim</a:t>
            </a:r>
          </a:p>
          <a:p>
            <a:pPr lvl="1"/>
            <a:r>
              <a:rPr lang="en-US" dirty="0"/>
              <a:t>I.E. An elaborate lie</a:t>
            </a:r>
          </a:p>
          <a:p>
            <a:pPr lvl="1"/>
            <a:r>
              <a:rPr lang="en-US" dirty="0"/>
              <a:t>Most often involves some prior research or setup </a:t>
            </a:r>
          </a:p>
        </p:txBody>
      </p:sp>
    </p:spTree>
    <p:extLst>
      <p:ext uri="{BB962C8B-B14F-4D97-AF65-F5344CB8AC3E}">
        <p14:creationId xmlns:p14="http://schemas.microsoft.com/office/powerpoint/2010/main" val="38566858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70BA2-0B6A-46E7-A858-18C280DC6EDD}"/>
              </a:ext>
            </a:extLst>
          </p:cNvPr>
          <p:cNvSpPr>
            <a:spLocks noGrp="1"/>
          </p:cNvSpPr>
          <p:nvPr>
            <p:ph type="title"/>
          </p:nvPr>
        </p:nvSpPr>
        <p:spPr/>
        <p:txBody>
          <a:bodyPr/>
          <a:lstStyle/>
          <a:p>
            <a:r>
              <a:rPr lang="en-US" dirty="0"/>
              <a:t>Water holing</a:t>
            </a:r>
          </a:p>
        </p:txBody>
      </p:sp>
      <p:sp>
        <p:nvSpPr>
          <p:cNvPr id="3" name="Content Placeholder 2">
            <a:extLst>
              <a:ext uri="{FF2B5EF4-FFF2-40B4-BE49-F238E27FC236}">
                <a16:creationId xmlns:a16="http://schemas.microsoft.com/office/drawing/2014/main" id="{4EB8BF7E-5C80-4B39-BCBF-A9A80DDB9131}"/>
              </a:ext>
            </a:extLst>
          </p:cNvPr>
          <p:cNvSpPr>
            <a:spLocks noGrp="1"/>
          </p:cNvSpPr>
          <p:nvPr>
            <p:ph idx="1"/>
          </p:nvPr>
        </p:nvSpPr>
        <p:spPr/>
        <p:txBody>
          <a:bodyPr/>
          <a:lstStyle/>
          <a:p>
            <a:r>
              <a:rPr lang="en-US" dirty="0"/>
              <a:t>Capitalizes on the trust users have in websites they regularly visit</a:t>
            </a:r>
          </a:p>
          <a:p>
            <a:pPr lvl="1"/>
            <a:r>
              <a:rPr lang="en-US" dirty="0"/>
              <a:t>The victim feels safe to do things they would not do in a different situation</a:t>
            </a:r>
          </a:p>
        </p:txBody>
      </p:sp>
    </p:spTree>
    <p:extLst>
      <p:ext uri="{BB962C8B-B14F-4D97-AF65-F5344CB8AC3E}">
        <p14:creationId xmlns:p14="http://schemas.microsoft.com/office/powerpoint/2010/main" val="16068101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08847-AEDB-477C-A4B7-2F521E7B6E9A}"/>
              </a:ext>
            </a:extLst>
          </p:cNvPr>
          <p:cNvSpPr>
            <a:spLocks noGrp="1"/>
          </p:cNvSpPr>
          <p:nvPr>
            <p:ph type="title"/>
          </p:nvPr>
        </p:nvSpPr>
        <p:spPr/>
        <p:txBody>
          <a:bodyPr/>
          <a:lstStyle/>
          <a:p>
            <a:r>
              <a:rPr lang="en-US" dirty="0"/>
              <a:t>baiting</a:t>
            </a:r>
          </a:p>
        </p:txBody>
      </p:sp>
      <p:sp>
        <p:nvSpPr>
          <p:cNvPr id="3" name="Content Placeholder 2">
            <a:extLst>
              <a:ext uri="{FF2B5EF4-FFF2-40B4-BE49-F238E27FC236}">
                <a16:creationId xmlns:a16="http://schemas.microsoft.com/office/drawing/2014/main" id="{31D998F3-2E06-4CEA-B580-5C6673DA0E9B}"/>
              </a:ext>
            </a:extLst>
          </p:cNvPr>
          <p:cNvSpPr>
            <a:spLocks noGrp="1"/>
          </p:cNvSpPr>
          <p:nvPr>
            <p:ph idx="1"/>
          </p:nvPr>
        </p:nvSpPr>
        <p:spPr/>
        <p:txBody>
          <a:bodyPr/>
          <a:lstStyle/>
          <a:p>
            <a:r>
              <a:rPr lang="en-US" dirty="0"/>
              <a:t>Real world Trojan horse</a:t>
            </a:r>
          </a:p>
          <a:p>
            <a:r>
              <a:rPr lang="en-US" dirty="0"/>
              <a:t>Attacker creates media with  curiosity-piquing labels</a:t>
            </a:r>
          </a:p>
          <a:p>
            <a:r>
              <a:rPr lang="en-US" dirty="0"/>
              <a:t>Attacker then leaves the infected media where people will find them</a:t>
            </a:r>
          </a:p>
          <a:p>
            <a:pPr lvl="1"/>
            <a:r>
              <a:rPr lang="en-US" dirty="0"/>
              <a:t>CDs, USB flash drives, etc.</a:t>
            </a:r>
          </a:p>
          <a:p>
            <a:endParaRPr lang="en-US" dirty="0"/>
          </a:p>
        </p:txBody>
      </p:sp>
    </p:spTree>
    <p:extLst>
      <p:ext uri="{BB962C8B-B14F-4D97-AF65-F5344CB8AC3E}">
        <p14:creationId xmlns:p14="http://schemas.microsoft.com/office/powerpoint/2010/main" val="1398782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0CE55-8CBE-42DC-840D-4E7364A7F6EF}"/>
              </a:ext>
            </a:extLst>
          </p:cNvPr>
          <p:cNvSpPr>
            <a:spLocks noGrp="1"/>
          </p:cNvSpPr>
          <p:nvPr>
            <p:ph type="title"/>
          </p:nvPr>
        </p:nvSpPr>
        <p:spPr/>
        <p:txBody>
          <a:bodyPr/>
          <a:lstStyle/>
          <a:p>
            <a:r>
              <a:rPr lang="en-US" dirty="0"/>
              <a:t>Social engineering </a:t>
            </a:r>
          </a:p>
        </p:txBody>
      </p:sp>
      <p:sp>
        <p:nvSpPr>
          <p:cNvPr id="3" name="Content Placeholder 2">
            <a:extLst>
              <a:ext uri="{FF2B5EF4-FFF2-40B4-BE49-F238E27FC236}">
                <a16:creationId xmlns:a16="http://schemas.microsoft.com/office/drawing/2014/main" id="{32B308D5-B66E-4CDB-B828-C5590882C8CF}"/>
              </a:ext>
            </a:extLst>
          </p:cNvPr>
          <p:cNvSpPr>
            <a:spLocks noGrp="1"/>
          </p:cNvSpPr>
          <p:nvPr>
            <p:ph idx="1"/>
          </p:nvPr>
        </p:nvSpPr>
        <p:spPr/>
        <p:txBody>
          <a:bodyPr/>
          <a:lstStyle/>
          <a:p>
            <a:r>
              <a:rPr lang="en-US" dirty="0"/>
              <a:t>The use of deception to manipulate individuals</a:t>
            </a:r>
          </a:p>
          <a:p>
            <a:pPr lvl="1"/>
            <a:r>
              <a:rPr lang="en-US" dirty="0"/>
              <a:t>Targets the most vulnerable component of the network</a:t>
            </a:r>
          </a:p>
          <a:p>
            <a:pPr lvl="1"/>
            <a:endParaRPr lang="en-US" dirty="0"/>
          </a:p>
          <a:p>
            <a:r>
              <a:rPr lang="en-US" dirty="0"/>
              <a:t>Main goal is to gather information that can expose vulnerabilities in a network</a:t>
            </a:r>
          </a:p>
        </p:txBody>
      </p:sp>
    </p:spTree>
    <p:extLst>
      <p:ext uri="{BB962C8B-B14F-4D97-AF65-F5344CB8AC3E}">
        <p14:creationId xmlns:p14="http://schemas.microsoft.com/office/powerpoint/2010/main" val="24351850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6E46-3D19-4702-9664-50B77510B25C}"/>
              </a:ext>
            </a:extLst>
          </p:cNvPr>
          <p:cNvSpPr>
            <a:spLocks noGrp="1"/>
          </p:cNvSpPr>
          <p:nvPr>
            <p:ph type="title"/>
          </p:nvPr>
        </p:nvSpPr>
        <p:spPr/>
        <p:txBody>
          <a:bodyPr/>
          <a:lstStyle/>
          <a:p>
            <a:r>
              <a:rPr lang="en-US" dirty="0"/>
              <a:t>Quid pro quo</a:t>
            </a:r>
          </a:p>
        </p:txBody>
      </p:sp>
      <p:sp>
        <p:nvSpPr>
          <p:cNvPr id="3" name="Content Placeholder 2">
            <a:extLst>
              <a:ext uri="{FF2B5EF4-FFF2-40B4-BE49-F238E27FC236}">
                <a16:creationId xmlns:a16="http://schemas.microsoft.com/office/drawing/2014/main" id="{D1877324-14E7-4EDD-91AF-7BDB3CF96DCE}"/>
              </a:ext>
            </a:extLst>
          </p:cNvPr>
          <p:cNvSpPr>
            <a:spLocks noGrp="1"/>
          </p:cNvSpPr>
          <p:nvPr>
            <p:ph idx="1"/>
          </p:nvPr>
        </p:nvSpPr>
        <p:spPr/>
        <p:txBody>
          <a:bodyPr/>
          <a:lstStyle/>
          <a:p>
            <a:r>
              <a:rPr lang="en-US" i="1" dirty="0"/>
              <a:t>something for something</a:t>
            </a:r>
          </a:p>
          <a:p>
            <a:pPr lvl="1"/>
            <a:r>
              <a:rPr lang="en-US" dirty="0"/>
              <a:t>An attacker calls random numbers at a company, claiming to be calling back from technical support </a:t>
            </a:r>
          </a:p>
          <a:p>
            <a:pPr lvl="1"/>
            <a:r>
              <a:rPr lang="en-US" dirty="0"/>
              <a:t>Eventually they’ll hit someone with a legitimate problem</a:t>
            </a:r>
          </a:p>
          <a:p>
            <a:pPr lvl="2"/>
            <a:r>
              <a:rPr lang="en-US" dirty="0"/>
              <a:t>Who is grateful that someone is calling back</a:t>
            </a:r>
          </a:p>
        </p:txBody>
      </p:sp>
    </p:spTree>
    <p:extLst>
      <p:ext uri="{BB962C8B-B14F-4D97-AF65-F5344CB8AC3E}">
        <p14:creationId xmlns:p14="http://schemas.microsoft.com/office/powerpoint/2010/main" val="32413058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A8626-849C-46B7-A616-46E77D18945C}"/>
              </a:ext>
            </a:extLst>
          </p:cNvPr>
          <p:cNvSpPr>
            <a:spLocks noGrp="1"/>
          </p:cNvSpPr>
          <p:nvPr>
            <p:ph type="title"/>
          </p:nvPr>
        </p:nvSpPr>
        <p:spPr/>
        <p:txBody>
          <a:bodyPr/>
          <a:lstStyle/>
          <a:p>
            <a:r>
              <a:rPr lang="en-US" dirty="0"/>
              <a:t>Tailgating</a:t>
            </a:r>
          </a:p>
        </p:txBody>
      </p:sp>
      <p:sp>
        <p:nvSpPr>
          <p:cNvPr id="3" name="Content Placeholder 2">
            <a:extLst>
              <a:ext uri="{FF2B5EF4-FFF2-40B4-BE49-F238E27FC236}">
                <a16:creationId xmlns:a16="http://schemas.microsoft.com/office/drawing/2014/main" id="{135744E9-30F2-4862-AF69-E976EA1A96E6}"/>
              </a:ext>
            </a:extLst>
          </p:cNvPr>
          <p:cNvSpPr>
            <a:spLocks noGrp="1"/>
          </p:cNvSpPr>
          <p:nvPr>
            <p:ph idx="1"/>
          </p:nvPr>
        </p:nvSpPr>
        <p:spPr>
          <a:xfrm>
            <a:off x="457200" y="1752600"/>
            <a:ext cx="8229600" cy="980689"/>
          </a:xfrm>
        </p:spPr>
        <p:txBody>
          <a:bodyPr/>
          <a:lstStyle/>
          <a:p>
            <a:r>
              <a:rPr lang="en-US" dirty="0"/>
              <a:t>Piggybacking</a:t>
            </a:r>
          </a:p>
          <a:p>
            <a:pPr lvl="1"/>
            <a:r>
              <a:rPr lang="en-US" dirty="0"/>
              <a:t>Walk in through the front door on someone else’s coat tales</a:t>
            </a:r>
          </a:p>
        </p:txBody>
      </p:sp>
      <p:pic>
        <p:nvPicPr>
          <p:cNvPr id="7" name="Picture 6" descr="A person in a black shirt&#10;&#10;Description automatically generated">
            <a:extLst>
              <a:ext uri="{FF2B5EF4-FFF2-40B4-BE49-F238E27FC236}">
                <a16:creationId xmlns:a16="http://schemas.microsoft.com/office/drawing/2014/main" id="{0A2B372E-8B76-432D-8EAE-2520C872A069}"/>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5725" y="3154406"/>
            <a:ext cx="8972550" cy="2783660"/>
          </a:xfrm>
          <a:prstGeom prst="rect">
            <a:avLst/>
          </a:prstGeom>
        </p:spPr>
      </p:pic>
      <p:sp>
        <p:nvSpPr>
          <p:cNvPr id="8" name="TextBox 7">
            <a:extLst>
              <a:ext uri="{FF2B5EF4-FFF2-40B4-BE49-F238E27FC236}">
                <a16:creationId xmlns:a16="http://schemas.microsoft.com/office/drawing/2014/main" id="{2DD57CB7-C0F0-4808-BA03-33AB50A203EC}"/>
              </a:ext>
            </a:extLst>
          </p:cNvPr>
          <p:cNvSpPr txBox="1"/>
          <p:nvPr/>
        </p:nvSpPr>
        <p:spPr>
          <a:xfrm>
            <a:off x="457200" y="6160703"/>
            <a:ext cx="8229600" cy="338554"/>
          </a:xfrm>
          <a:prstGeom prst="rect">
            <a:avLst/>
          </a:prstGeom>
          <a:noFill/>
        </p:spPr>
        <p:txBody>
          <a:bodyPr wrap="square" rtlCol="0">
            <a:spAutoFit/>
          </a:bodyPr>
          <a:lstStyle/>
          <a:p>
            <a:pPr algn="ctr"/>
            <a:r>
              <a:rPr lang="en-US" sz="1600" b="1" dirty="0"/>
              <a:t>A </a:t>
            </a:r>
            <a:r>
              <a:rPr lang="en-US" sz="1600" b="1" dirty="0" err="1"/>
              <a:t>TurtleBot</a:t>
            </a:r>
            <a:r>
              <a:rPr lang="en-US" sz="1600" b="1" dirty="0"/>
              <a:t> tries to gain access to a secure facility with an “ingenious” plan</a:t>
            </a:r>
          </a:p>
        </p:txBody>
      </p:sp>
    </p:spTree>
    <p:extLst>
      <p:ext uri="{BB962C8B-B14F-4D97-AF65-F5344CB8AC3E}">
        <p14:creationId xmlns:p14="http://schemas.microsoft.com/office/powerpoint/2010/main" val="1368430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17940-6CCC-4E05-A498-978CD1CC55E4}"/>
              </a:ext>
            </a:extLst>
          </p:cNvPr>
          <p:cNvSpPr>
            <a:spLocks noGrp="1"/>
          </p:cNvSpPr>
          <p:nvPr>
            <p:ph type="title"/>
          </p:nvPr>
        </p:nvSpPr>
        <p:spPr/>
        <p:txBody>
          <a:bodyPr/>
          <a:lstStyle/>
          <a:p>
            <a:r>
              <a:rPr lang="en-US" dirty="0"/>
              <a:t>6 key principles</a:t>
            </a:r>
          </a:p>
        </p:txBody>
      </p:sp>
      <p:sp>
        <p:nvSpPr>
          <p:cNvPr id="3" name="Content Placeholder 2">
            <a:extLst>
              <a:ext uri="{FF2B5EF4-FFF2-40B4-BE49-F238E27FC236}">
                <a16:creationId xmlns:a16="http://schemas.microsoft.com/office/drawing/2014/main" id="{C968F139-D0CE-4AF3-B67A-BB3A9D7E8036}"/>
              </a:ext>
            </a:extLst>
          </p:cNvPr>
          <p:cNvSpPr>
            <a:spLocks noGrp="1"/>
          </p:cNvSpPr>
          <p:nvPr>
            <p:ph idx="1"/>
          </p:nvPr>
        </p:nvSpPr>
        <p:spPr/>
        <p:txBody>
          <a:bodyPr>
            <a:normAutofit/>
          </a:bodyPr>
          <a:lstStyle/>
          <a:p>
            <a:r>
              <a:rPr lang="en-US" dirty="0"/>
              <a:t>Reciprocity </a:t>
            </a:r>
          </a:p>
          <a:p>
            <a:r>
              <a:rPr lang="en-US" dirty="0"/>
              <a:t>Commitment and consistency</a:t>
            </a:r>
          </a:p>
          <a:p>
            <a:r>
              <a:rPr lang="en-US" dirty="0"/>
              <a:t>Social proof</a:t>
            </a:r>
          </a:p>
          <a:p>
            <a:r>
              <a:rPr lang="en-US" dirty="0"/>
              <a:t>Authority</a:t>
            </a:r>
          </a:p>
          <a:p>
            <a:r>
              <a:rPr lang="en-US" dirty="0"/>
              <a:t>Liking</a:t>
            </a:r>
          </a:p>
          <a:p>
            <a:r>
              <a:rPr lang="en-US" dirty="0"/>
              <a:t>Scarcity</a:t>
            </a:r>
          </a:p>
        </p:txBody>
      </p:sp>
    </p:spTree>
    <p:extLst>
      <p:ext uri="{BB962C8B-B14F-4D97-AF65-F5344CB8AC3E}">
        <p14:creationId xmlns:p14="http://schemas.microsoft.com/office/powerpoint/2010/main" val="117398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098EF-019D-424C-8714-878120D0AA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07136FB-258C-4646-B0D4-910298F49C55}"/>
              </a:ext>
            </a:extLst>
          </p:cNvPr>
          <p:cNvSpPr>
            <a:spLocks noGrp="1"/>
          </p:cNvSpPr>
          <p:nvPr>
            <p:ph idx="1"/>
          </p:nvPr>
        </p:nvSpPr>
        <p:spPr/>
        <p:txBody>
          <a:bodyPr/>
          <a:lstStyle/>
          <a:p>
            <a:r>
              <a:rPr lang="en-US" dirty="0"/>
              <a:t>Main tactics used by social engineers when profiling a person, including:</a:t>
            </a:r>
          </a:p>
          <a:p>
            <a:pPr lvl="1"/>
            <a:r>
              <a:rPr lang="en-US" dirty="0"/>
              <a:t>Persuasion</a:t>
            </a:r>
          </a:p>
          <a:p>
            <a:pPr lvl="1"/>
            <a:r>
              <a:rPr lang="en-US" dirty="0"/>
              <a:t>Intimidation</a:t>
            </a:r>
          </a:p>
          <a:p>
            <a:pPr lvl="1"/>
            <a:r>
              <a:rPr lang="en-US" dirty="0"/>
              <a:t>Coercion</a:t>
            </a:r>
          </a:p>
          <a:p>
            <a:pPr lvl="1"/>
            <a:r>
              <a:rPr lang="en-US" dirty="0"/>
              <a:t>Extortion</a:t>
            </a:r>
          </a:p>
          <a:p>
            <a:pPr lvl="1"/>
            <a:r>
              <a:rPr lang="en-US" dirty="0"/>
              <a:t>Blackmailing</a:t>
            </a:r>
          </a:p>
        </p:txBody>
      </p:sp>
    </p:spTree>
    <p:extLst>
      <p:ext uri="{BB962C8B-B14F-4D97-AF65-F5344CB8AC3E}">
        <p14:creationId xmlns:p14="http://schemas.microsoft.com/office/powerpoint/2010/main" val="1895608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44819-5732-47BF-8121-E4A3C36BD4FA}"/>
              </a:ext>
            </a:extLst>
          </p:cNvPr>
          <p:cNvSpPr>
            <a:spLocks noGrp="1"/>
          </p:cNvSpPr>
          <p:nvPr>
            <p:ph type="title"/>
          </p:nvPr>
        </p:nvSpPr>
        <p:spPr/>
        <p:txBody>
          <a:bodyPr/>
          <a:lstStyle/>
          <a:p>
            <a:r>
              <a:rPr lang="en-US" dirty="0"/>
              <a:t>Step 1 pick your target</a:t>
            </a:r>
          </a:p>
        </p:txBody>
      </p:sp>
      <p:sp>
        <p:nvSpPr>
          <p:cNvPr id="3" name="Content Placeholder 2">
            <a:extLst>
              <a:ext uri="{FF2B5EF4-FFF2-40B4-BE49-F238E27FC236}">
                <a16:creationId xmlns:a16="http://schemas.microsoft.com/office/drawing/2014/main" id="{99864202-F9DA-48F4-B3F4-026F15FF64C2}"/>
              </a:ext>
            </a:extLst>
          </p:cNvPr>
          <p:cNvSpPr>
            <a:spLocks noGrp="1"/>
          </p:cNvSpPr>
          <p:nvPr>
            <p:ph idx="1"/>
          </p:nvPr>
        </p:nvSpPr>
        <p:spPr/>
        <p:txBody>
          <a:bodyPr/>
          <a:lstStyle/>
          <a:p>
            <a:r>
              <a:rPr lang="en-US" dirty="0"/>
              <a:t>Social engineering is performed on people</a:t>
            </a:r>
          </a:p>
          <a:p>
            <a:pPr lvl="1"/>
            <a:r>
              <a:rPr lang="en-US" dirty="0"/>
              <a:t>So we need a </a:t>
            </a:r>
            <a:r>
              <a:rPr lang="en-US" dirty="0" err="1"/>
              <a:t>victi</a:t>
            </a:r>
            <a:r>
              <a:rPr lang="en-US" dirty="0"/>
              <a:t>..*ahem* “subject”</a:t>
            </a:r>
          </a:p>
          <a:p>
            <a:pPr lvl="1"/>
            <a:endParaRPr lang="en-US" dirty="0"/>
          </a:p>
          <a:p>
            <a:r>
              <a:rPr lang="en-US" dirty="0"/>
              <a:t>So, out of the 7,000,000,000,000(+/-) people out there, which one do we pick?</a:t>
            </a:r>
          </a:p>
        </p:txBody>
      </p:sp>
    </p:spTree>
    <p:extLst>
      <p:ext uri="{BB962C8B-B14F-4D97-AF65-F5344CB8AC3E}">
        <p14:creationId xmlns:p14="http://schemas.microsoft.com/office/powerpoint/2010/main" val="232183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59799-97F4-481E-8C9B-C648FED5AA5B}"/>
              </a:ext>
            </a:extLst>
          </p:cNvPr>
          <p:cNvSpPr>
            <a:spLocks noGrp="1"/>
          </p:cNvSpPr>
          <p:nvPr>
            <p:ph type="title"/>
          </p:nvPr>
        </p:nvSpPr>
        <p:spPr/>
        <p:txBody>
          <a:bodyPr/>
          <a:lstStyle/>
          <a:p>
            <a:r>
              <a:rPr lang="en-US" dirty="0"/>
              <a:t>hypothetically</a:t>
            </a:r>
          </a:p>
        </p:txBody>
      </p:sp>
      <p:sp>
        <p:nvSpPr>
          <p:cNvPr id="3" name="Content Placeholder 2">
            <a:extLst>
              <a:ext uri="{FF2B5EF4-FFF2-40B4-BE49-F238E27FC236}">
                <a16:creationId xmlns:a16="http://schemas.microsoft.com/office/drawing/2014/main" id="{44DD72E8-C56B-49E3-B8F9-20BA77DE9C6D}"/>
              </a:ext>
            </a:extLst>
          </p:cNvPr>
          <p:cNvSpPr>
            <a:spLocks noGrp="1"/>
          </p:cNvSpPr>
          <p:nvPr>
            <p:ph idx="1"/>
          </p:nvPr>
        </p:nvSpPr>
        <p:spPr/>
        <p:txBody>
          <a:bodyPr/>
          <a:lstStyle/>
          <a:p>
            <a:r>
              <a:rPr lang="en-US" dirty="0"/>
              <a:t>Let us assume we have been making money</a:t>
            </a:r>
          </a:p>
          <a:p>
            <a:pPr lvl="1"/>
            <a:r>
              <a:rPr lang="en-US" dirty="0"/>
              <a:t>How we do it is up to us</a:t>
            </a:r>
          </a:p>
          <a:p>
            <a:r>
              <a:rPr lang="en-US" dirty="0"/>
              <a:t>Our target is a large accounting firm</a:t>
            </a:r>
          </a:p>
          <a:p>
            <a:pPr lvl="1"/>
            <a:r>
              <a:rPr lang="en-US" dirty="0"/>
              <a:t>They primarily handle tax and investment paperwork for small/moderate businesses</a:t>
            </a:r>
          </a:p>
          <a:p>
            <a:pPr lvl="1"/>
            <a:r>
              <a:rPr lang="en-US" dirty="0"/>
              <a:t>They have several secretaries, CPAs, and network/IT technicians on staff</a:t>
            </a:r>
          </a:p>
        </p:txBody>
      </p:sp>
    </p:spTree>
    <p:extLst>
      <p:ext uri="{BB962C8B-B14F-4D97-AF65-F5344CB8AC3E}">
        <p14:creationId xmlns:p14="http://schemas.microsoft.com/office/powerpoint/2010/main" val="3390872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71D79-298E-4501-A66F-473831FD3B5A}"/>
              </a:ext>
            </a:extLst>
          </p:cNvPr>
          <p:cNvSpPr>
            <a:spLocks noGrp="1"/>
          </p:cNvSpPr>
          <p:nvPr>
            <p:ph type="title"/>
          </p:nvPr>
        </p:nvSpPr>
        <p:spPr/>
        <p:txBody>
          <a:bodyPr/>
          <a:lstStyle/>
          <a:p>
            <a:r>
              <a:rPr lang="en-US" dirty="0"/>
              <a:t>Good target Qualifications?</a:t>
            </a:r>
          </a:p>
        </p:txBody>
      </p:sp>
      <p:sp>
        <p:nvSpPr>
          <p:cNvPr id="3" name="Content Placeholder 2">
            <a:extLst>
              <a:ext uri="{FF2B5EF4-FFF2-40B4-BE49-F238E27FC236}">
                <a16:creationId xmlns:a16="http://schemas.microsoft.com/office/drawing/2014/main" id="{D0DDC20F-4F0A-453A-AC3D-ED89FED365A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29941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668F4-F9CA-4615-82D7-837D1B369909}"/>
              </a:ext>
            </a:extLst>
          </p:cNvPr>
          <p:cNvSpPr>
            <a:spLocks noGrp="1"/>
          </p:cNvSpPr>
          <p:nvPr>
            <p:ph type="title"/>
          </p:nvPr>
        </p:nvSpPr>
        <p:spPr/>
        <p:txBody>
          <a:bodyPr>
            <a:normAutofit fontScale="90000"/>
          </a:bodyPr>
          <a:lstStyle/>
          <a:p>
            <a:r>
              <a:rPr lang="en-US" dirty="0"/>
              <a:t>Stage 1- information gathering</a:t>
            </a:r>
          </a:p>
        </p:txBody>
      </p:sp>
      <p:sp>
        <p:nvSpPr>
          <p:cNvPr id="3" name="Content Placeholder 2">
            <a:extLst>
              <a:ext uri="{FF2B5EF4-FFF2-40B4-BE49-F238E27FC236}">
                <a16:creationId xmlns:a16="http://schemas.microsoft.com/office/drawing/2014/main" id="{A2B27EBD-CF33-4E18-91FB-9359B6BB1BD7}"/>
              </a:ext>
            </a:extLst>
          </p:cNvPr>
          <p:cNvSpPr>
            <a:spLocks noGrp="1"/>
          </p:cNvSpPr>
          <p:nvPr>
            <p:ph idx="1"/>
          </p:nvPr>
        </p:nvSpPr>
        <p:spPr/>
        <p:txBody>
          <a:bodyPr/>
          <a:lstStyle/>
          <a:p>
            <a:r>
              <a:rPr lang="en-US" dirty="0"/>
              <a:t>Learn about the people</a:t>
            </a:r>
          </a:p>
          <a:p>
            <a:r>
              <a:rPr lang="en-US" dirty="0"/>
              <a:t>Learn about the organization</a:t>
            </a:r>
          </a:p>
          <a:p>
            <a:r>
              <a:rPr lang="en-US" dirty="0"/>
              <a:t>Learn about the computer system(s)</a:t>
            </a:r>
          </a:p>
        </p:txBody>
      </p:sp>
    </p:spTree>
    <p:extLst>
      <p:ext uri="{BB962C8B-B14F-4D97-AF65-F5344CB8AC3E}">
        <p14:creationId xmlns:p14="http://schemas.microsoft.com/office/powerpoint/2010/main" val="42114768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2906</TotalTime>
  <Words>1089</Words>
  <Application>Microsoft Office PowerPoint</Application>
  <PresentationFormat>On-screen Show (4:3)</PresentationFormat>
  <Paragraphs>151</Paragraphs>
  <Slides>31</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Book Antiqua</vt:lpstr>
      <vt:lpstr>Calibri</vt:lpstr>
      <vt:lpstr>Century Gothic</vt:lpstr>
      <vt:lpstr>Apothecary</vt:lpstr>
      <vt:lpstr>Ethical Hacking</vt:lpstr>
      <vt:lpstr>In the news…</vt:lpstr>
      <vt:lpstr>Social engineering </vt:lpstr>
      <vt:lpstr>6 key principles</vt:lpstr>
      <vt:lpstr>PowerPoint Presentation</vt:lpstr>
      <vt:lpstr>Step 1 pick your target</vt:lpstr>
      <vt:lpstr>hypothetically</vt:lpstr>
      <vt:lpstr>Good target Qualifications?</vt:lpstr>
      <vt:lpstr>Stage 1- information gathering</vt:lpstr>
      <vt:lpstr>PowerPoint Presentation</vt:lpstr>
      <vt:lpstr>PowerPoint Presentation</vt:lpstr>
      <vt:lpstr>PowerPoint Presentation</vt:lpstr>
      <vt:lpstr>Things to look for in a dumpster</vt:lpstr>
      <vt:lpstr>Meet in person</vt:lpstr>
      <vt:lpstr>Ok…so</vt:lpstr>
      <vt:lpstr>Ok…so</vt:lpstr>
      <vt:lpstr>How?</vt:lpstr>
      <vt:lpstr>One popular technique</vt:lpstr>
      <vt:lpstr>PowerPoint Presentation</vt:lpstr>
      <vt:lpstr>PowerPoint Presentation</vt:lpstr>
      <vt:lpstr>PowerPoint Presentation</vt:lpstr>
      <vt:lpstr>And sometimes bizarre…</vt:lpstr>
      <vt:lpstr>Now then</vt:lpstr>
      <vt:lpstr>PowerPoint Presentation</vt:lpstr>
      <vt:lpstr>PowerPoint Presentation</vt:lpstr>
      <vt:lpstr>PowerPoint Presentation</vt:lpstr>
      <vt:lpstr>pretexting</vt:lpstr>
      <vt:lpstr>Water holing</vt:lpstr>
      <vt:lpstr>baiting</vt:lpstr>
      <vt:lpstr>Quid pro quo</vt:lpstr>
      <vt:lpstr>Tailgating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Health Information Technology</dc:title>
  <dc:creator>William Forsyth</dc:creator>
  <cp:lastModifiedBy>William Forsyth</cp:lastModifiedBy>
  <cp:revision>240</cp:revision>
  <dcterms:created xsi:type="dcterms:W3CDTF">2017-08-14T20:25:28Z</dcterms:created>
  <dcterms:modified xsi:type="dcterms:W3CDTF">2022-02-08T00:01:49Z</dcterms:modified>
</cp:coreProperties>
</file>