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3"/>
  </p:notesMasterIdLst>
  <p:sldIdLst>
    <p:sldId id="464" r:id="rId2"/>
    <p:sldId id="485" r:id="rId3"/>
    <p:sldId id="486" r:id="rId4"/>
    <p:sldId id="487" r:id="rId5"/>
    <p:sldId id="488" r:id="rId6"/>
    <p:sldId id="489" r:id="rId7"/>
    <p:sldId id="490" r:id="rId8"/>
    <p:sldId id="493" r:id="rId9"/>
    <p:sldId id="495" r:id="rId10"/>
    <p:sldId id="496" r:id="rId11"/>
    <p:sldId id="497" r:id="rId12"/>
    <p:sldId id="498" r:id="rId13"/>
    <p:sldId id="500" r:id="rId14"/>
    <p:sldId id="499" r:id="rId15"/>
    <p:sldId id="491" r:id="rId16"/>
    <p:sldId id="501" r:id="rId17"/>
    <p:sldId id="502" r:id="rId18"/>
    <p:sldId id="503" r:id="rId19"/>
    <p:sldId id="504" r:id="rId20"/>
    <p:sldId id="505" r:id="rId21"/>
    <p:sldId id="506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CE"/>
    <a:srgbClr val="2C05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9"/>
    <p:restoredTop sz="75084" autoAdjust="0"/>
  </p:normalViewPr>
  <p:slideViewPr>
    <p:cSldViewPr snapToGrid="0" snapToObjects="1">
      <p:cViewPr varScale="1">
        <p:scale>
          <a:sx n="67" d="100"/>
          <a:sy n="67" d="100"/>
        </p:scale>
        <p:origin x="184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65523-2DF7-C24A-B8F9-65DF2FDDF58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2C056-4745-D94F-AA20-EC07D0C8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embedded system is any computer system that isn’t a general-purpose PC or server operating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22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equipment monitoring in large industries and anywhere automation is critical.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5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4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Minimize the attack surface - reduce the number of attack vectors into the system. Turn off features, services and access not necessary for most users.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Least privilege – assigning just enough privilege to an application, task or process to achieve the job at hand. To high a privilege level allows for unwanted access or behavior.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Defense in depth –rely on more than one layer of defense and don’t count on any one layer as providing complete protection.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Diversity in defense – use different types of defense, different devices, software or vendors.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Secure the weakest link – as with any system, it’s only as good as its weakest component. Similarly for security the most insecure component, interface or application is the most likely avenue of attack.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Fail-safe stance – expect vulnerabilities to be found, expect physical and remote attacks on the system.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Assume external systems are insecure – don’t make assumptions about what other devices your product will be connected too. It’s safer to assume that external devices are insecure and that your device is connected to a wide-open network.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Secure by default – set the default configuration and behavior of the system to be as secure as possible. Turn off features, services and access not necessary for most users.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Simplicity and usability – in general a good design principle. Simpler designs are less likely to have security bugs and vulnerabilities, easier to understand and audit, and easier to test.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4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10/13/2020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9CB560E9-6978-471D-B5E4-4B6B75735D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C88D84-637B-4527-9CBC-67F81E8A6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Embedded Operating system security</a:t>
            </a:r>
          </a:p>
        </p:txBody>
      </p:sp>
    </p:spTree>
    <p:extLst>
      <p:ext uri="{BB962C8B-B14F-4D97-AF65-F5344CB8AC3E}">
        <p14:creationId xmlns:p14="http://schemas.microsoft.com/office/powerpoint/2010/main" val="175884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4B0E7305-2433-42A5-BEAB-FE804E1E2E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0300"/>
            <a:ext cx="91440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4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79E5F-3EED-44E2-8A0A-2A524A67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“WinCE” scary?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19149-BA63-480F-8681-C7810FD07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Windows CE is a different operating system and kernel</a:t>
            </a:r>
          </a:p>
          <a:p>
            <a:r>
              <a:rPr lang="en-US" dirty="0"/>
              <a:t> It is not a trimmed-down version of desktop Windows</a:t>
            </a:r>
          </a:p>
          <a:p>
            <a:r>
              <a:rPr lang="en-US" dirty="0"/>
              <a:t> It is not Windows XP Embedded </a:t>
            </a:r>
          </a:p>
          <a:p>
            <a:pPr lvl="1"/>
            <a:r>
              <a:rPr lang="en-US" dirty="0"/>
              <a:t>which is NT-based</a:t>
            </a:r>
          </a:p>
          <a:p>
            <a:endParaRPr lang="en-US" dirty="0"/>
          </a:p>
          <a:p>
            <a:r>
              <a:rPr lang="en-US" dirty="0"/>
              <a:t>Windows CE is…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4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79E5F-3EED-44E2-8A0A-2A524A67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“WinCE” scary?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19149-BA63-480F-8681-C7810FD07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Windows CE is a different operating system and kernel</a:t>
            </a:r>
          </a:p>
          <a:p>
            <a:r>
              <a:rPr lang="en-US" dirty="0"/>
              <a:t> It is not a trimmed-down version of desktop Windows</a:t>
            </a:r>
          </a:p>
          <a:p>
            <a:r>
              <a:rPr lang="en-US" dirty="0"/>
              <a:t> It is not Windows XP Embedded </a:t>
            </a:r>
          </a:p>
          <a:p>
            <a:pPr lvl="1"/>
            <a:r>
              <a:rPr lang="en-US" dirty="0"/>
              <a:t>which is NT-based</a:t>
            </a:r>
          </a:p>
          <a:p>
            <a:endParaRPr lang="en-US" dirty="0"/>
          </a:p>
          <a:p>
            <a:r>
              <a:rPr lang="en-US" dirty="0"/>
              <a:t>Windows CE is…DOS based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4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79E5F-3EED-44E2-8A0A-2A524A67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19149-BA63-480F-8681-C7810FD07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Industrial Controllers</a:t>
            </a:r>
          </a:p>
          <a:p>
            <a:r>
              <a:rPr lang="en-US" dirty="0"/>
              <a:t>Digital Cameras</a:t>
            </a:r>
          </a:p>
          <a:p>
            <a:r>
              <a:rPr lang="en-US" dirty="0"/>
              <a:t>Print-Copy-Scan Multifunction Printers</a:t>
            </a:r>
          </a:p>
        </p:txBody>
      </p:sp>
    </p:spTree>
    <p:extLst>
      <p:ext uri="{BB962C8B-B14F-4D97-AF65-F5344CB8AC3E}">
        <p14:creationId xmlns:p14="http://schemas.microsoft.com/office/powerpoint/2010/main" val="1318212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6F8E-F7C7-4C55-B1C4-779413ED8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“Features”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BF0A-DB22-4E17-8F1E-A85F11FED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Latest Release: June 2013</a:t>
            </a:r>
          </a:p>
          <a:p>
            <a:r>
              <a:rPr lang="en-US" dirty="0"/>
              <a:t>The Platform Builder IDE is integrated into Microsoft Visual Studio as plugin</a:t>
            </a:r>
          </a:p>
          <a:p>
            <a:pPr lvl="1"/>
            <a:r>
              <a:rPr lang="en-US" dirty="0"/>
              <a:t>Which is pretty standard for Microsoft Development</a:t>
            </a:r>
          </a:p>
          <a:p>
            <a:r>
              <a:rPr lang="en-US" dirty="0"/>
              <a:t>No “Current Working Directory” concept</a:t>
            </a:r>
          </a:p>
          <a:p>
            <a:pPr lvl="1"/>
            <a:r>
              <a:rPr lang="en-US" dirty="0"/>
              <a:t>All File paths are static</a:t>
            </a:r>
          </a:p>
          <a:p>
            <a:r>
              <a:rPr lang="en-US" dirty="0"/>
              <a:t>Limited encryption libraries</a:t>
            </a:r>
          </a:p>
          <a:p>
            <a:pPr lvl="1"/>
            <a:r>
              <a:rPr lang="en-US" dirty="0"/>
              <a:t>Prefers to do all its “talking” in plain text</a:t>
            </a:r>
          </a:p>
          <a:p>
            <a:pPr lvl="2"/>
            <a:r>
              <a:rPr lang="en-US" dirty="0"/>
              <a:t>Even over networks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39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F25FF-740D-4FB5-B0B8-0E2024B43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 and vulnerabilities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30ABD-95DB-43FF-B5AC-E62E904CD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There's a fad currently going on in the IT world</a:t>
            </a:r>
          </a:p>
          <a:p>
            <a:endParaRPr lang="en-US" dirty="0"/>
          </a:p>
          <a:p>
            <a:r>
              <a:rPr lang="en-US" dirty="0"/>
              <a:t>I.O.T</a:t>
            </a:r>
          </a:p>
        </p:txBody>
      </p:sp>
    </p:spTree>
    <p:extLst>
      <p:ext uri="{BB962C8B-B14F-4D97-AF65-F5344CB8AC3E}">
        <p14:creationId xmlns:p14="http://schemas.microsoft.com/office/powerpoint/2010/main" val="1528425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8A78D-4B3F-43E0-8DE2-EE7E8685A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5EC2-C563-465A-A82E-4BAB4C4E3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popularity of IOT has increased the number of Internet facing devices</a:t>
            </a:r>
          </a:p>
          <a:p>
            <a:pPr lvl="1"/>
            <a:r>
              <a:rPr lang="en-US" dirty="0"/>
              <a:t>Thus making many more possible targets</a:t>
            </a:r>
          </a:p>
          <a:p>
            <a:endParaRPr lang="en-US" dirty="0"/>
          </a:p>
          <a:p>
            <a:r>
              <a:rPr lang="en-US" dirty="0"/>
              <a:t>This is where DDoS attacks get their firepower</a:t>
            </a:r>
          </a:p>
          <a:p>
            <a:endParaRPr lang="en-US" dirty="0"/>
          </a:p>
          <a:p>
            <a:r>
              <a:rPr lang="en-US" dirty="0"/>
              <a:t>Most IOT devices are wireless</a:t>
            </a:r>
          </a:p>
          <a:p>
            <a:pPr lvl="1"/>
            <a:r>
              <a:rPr lang="en-US" dirty="0"/>
              <a:t>Or at least use </a:t>
            </a:r>
            <a:r>
              <a:rPr lang="en-US" dirty="0" err="1"/>
              <a:t>WiFi</a:t>
            </a:r>
            <a:r>
              <a:rPr lang="en-US" dirty="0"/>
              <a:t> for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18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2F29A-C8D2-42F5-A06A-A8012562E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93B19-8ED6-456C-A7B4-6D53688BA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embedded systems are intended for automation or data gathering</a:t>
            </a:r>
          </a:p>
          <a:p>
            <a:pPr lvl="1"/>
            <a:r>
              <a:rPr lang="en-US" dirty="0"/>
              <a:t>Meaning they are often where people aren’t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11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3C09B-3FCA-40D8-930C-77E39B6B5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DF3B-AE06-48BE-95E9-B2603F40B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Were human…mistakes happen</a:t>
            </a:r>
          </a:p>
          <a:p>
            <a:pPr lvl="1"/>
            <a:r>
              <a:rPr lang="en-US" dirty="0"/>
              <a:t>Remember Heartbleed?</a:t>
            </a:r>
          </a:p>
        </p:txBody>
      </p:sp>
    </p:spTree>
    <p:extLst>
      <p:ext uri="{BB962C8B-B14F-4D97-AF65-F5344CB8AC3E}">
        <p14:creationId xmlns:p14="http://schemas.microsoft.com/office/powerpoint/2010/main" val="4085841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4222-93D5-4E8E-8602-123AB192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93060-626F-440A-9F33-D8ECAC681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embedded systems are design to run on minimal hardware</a:t>
            </a:r>
          </a:p>
          <a:p>
            <a:endParaRPr lang="en-US" dirty="0"/>
          </a:p>
          <a:p>
            <a:r>
              <a:rPr lang="en-US" dirty="0"/>
              <a:t>This opens the door to:</a:t>
            </a:r>
          </a:p>
          <a:p>
            <a:pPr lvl="1"/>
            <a:r>
              <a:rPr lang="en-US" dirty="0"/>
              <a:t>Buffer overflow attacks</a:t>
            </a:r>
          </a:p>
          <a:p>
            <a:pPr lvl="1"/>
            <a:r>
              <a:rPr lang="en-US" dirty="0"/>
              <a:t>Memory management</a:t>
            </a:r>
          </a:p>
          <a:p>
            <a:pPr lvl="1"/>
            <a:r>
              <a:rPr lang="en-US" dirty="0"/>
              <a:t>Input parsing</a:t>
            </a:r>
          </a:p>
        </p:txBody>
      </p:sp>
    </p:spTree>
    <p:extLst>
      <p:ext uri="{BB962C8B-B14F-4D97-AF65-F5344CB8AC3E}">
        <p14:creationId xmlns:p14="http://schemas.microsoft.com/office/powerpoint/2010/main" val="132406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05A24-6D1C-4B27-980E-D12272D65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operating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3D6FF-2A12-4BE5-B791-BAE87E291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Special purpose</a:t>
            </a:r>
            <a:r>
              <a:rPr lang="en-US" dirty="0"/>
              <a:t>, often limited, operating system</a:t>
            </a:r>
          </a:p>
          <a:p>
            <a:endParaRPr lang="en-US" dirty="0"/>
          </a:p>
          <a:p>
            <a:r>
              <a:rPr lang="en-US" dirty="0"/>
              <a:t>Primary goals: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Operate with limited system resources</a:t>
            </a:r>
          </a:p>
          <a:p>
            <a:pPr lvl="1"/>
            <a:r>
              <a:rPr lang="en-US" dirty="0"/>
              <a:t>Small size (either in LOC or physically)</a:t>
            </a:r>
          </a:p>
        </p:txBody>
      </p:sp>
    </p:spTree>
    <p:extLst>
      <p:ext uri="{BB962C8B-B14F-4D97-AF65-F5344CB8AC3E}">
        <p14:creationId xmlns:p14="http://schemas.microsoft.com/office/powerpoint/2010/main" val="2671036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BAB36-B85A-42AD-9EE9-961062646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16B80-FFC5-46BE-9551-BEA586B92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system resources, means not a lot of extra space for “toys”</a:t>
            </a:r>
          </a:p>
          <a:p>
            <a:pPr lvl="1"/>
            <a:r>
              <a:rPr lang="en-US" dirty="0"/>
              <a:t>Good random number generators</a:t>
            </a:r>
          </a:p>
          <a:p>
            <a:pPr lvl="1"/>
            <a:r>
              <a:rPr lang="en-US" dirty="0"/>
              <a:t>Complex cryptographic libraries</a:t>
            </a:r>
          </a:p>
          <a:p>
            <a:pPr lvl="2"/>
            <a:r>
              <a:rPr lang="en-US" dirty="0"/>
              <a:t>Remember </a:t>
            </a:r>
            <a:r>
              <a:rPr lang="en-US" dirty="0" err="1"/>
              <a:t>PublicKey</a:t>
            </a:r>
            <a:r>
              <a:rPr lang="en-US" dirty="0"/>
              <a:t>/</a:t>
            </a:r>
            <a:r>
              <a:rPr lang="en-US" dirty="0" err="1"/>
              <a:t>PrivateKey</a:t>
            </a:r>
            <a:r>
              <a:rPr lang="en-US" dirty="0"/>
              <a:t> &gt; pre-shared key</a:t>
            </a:r>
          </a:p>
          <a:p>
            <a:pPr lvl="3"/>
            <a:r>
              <a:rPr lang="en-US" dirty="0"/>
              <a:t>But takes 100 times as much computing</a:t>
            </a:r>
          </a:p>
          <a:p>
            <a:pPr lvl="1"/>
            <a:r>
              <a:rPr lang="en-US" dirty="0"/>
              <a:t>Elaborate password checking routines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86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EA092-40A6-4AF5-BF20-29B234AC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95B58-5B40-4B17-825C-CFBA52BA8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96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Minimize the attack surface</a:t>
            </a:r>
          </a:p>
          <a:p>
            <a:pPr lvl="0"/>
            <a:r>
              <a:rPr lang="en-US" dirty="0"/>
              <a:t>Least privilege</a:t>
            </a:r>
          </a:p>
          <a:p>
            <a:pPr lvl="0"/>
            <a:r>
              <a:rPr lang="en-US" dirty="0"/>
              <a:t>Restricting network access</a:t>
            </a:r>
          </a:p>
          <a:p>
            <a:pPr lvl="0"/>
            <a:r>
              <a:rPr lang="en-US" dirty="0"/>
              <a:t>Defense in depth</a:t>
            </a:r>
          </a:p>
          <a:p>
            <a:pPr lvl="0"/>
            <a:r>
              <a:rPr lang="en-US" dirty="0"/>
              <a:t>Diversity in defense</a:t>
            </a:r>
          </a:p>
          <a:p>
            <a:pPr lvl="0"/>
            <a:r>
              <a:rPr lang="en-US" dirty="0"/>
              <a:t>Secure the weakest link</a:t>
            </a:r>
          </a:p>
          <a:p>
            <a:pPr lvl="0"/>
            <a:r>
              <a:rPr lang="en-US" dirty="0"/>
              <a:t>Fail-safe stance</a:t>
            </a:r>
          </a:p>
          <a:p>
            <a:pPr lvl="0"/>
            <a:r>
              <a:rPr lang="en-US" dirty="0"/>
              <a:t>Assume external systems are insecure</a:t>
            </a:r>
          </a:p>
          <a:p>
            <a:pPr lvl="0"/>
            <a:r>
              <a:rPr lang="en-US" dirty="0"/>
              <a:t>Secure by default</a:t>
            </a:r>
          </a:p>
          <a:p>
            <a:pPr lvl="0"/>
            <a:r>
              <a:rPr lang="en-US" dirty="0"/>
              <a:t>Simplicity and usability</a:t>
            </a:r>
          </a:p>
          <a:p>
            <a:r>
              <a:rPr lang="en-US" dirty="0"/>
              <a:t>Upgrade or replace embedded systems that can’t be fixed or pose an unacceptable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4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7995-C477-4326-91B5-E43393745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 we find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E3142-F58F-4C10-8D85-F2C2B5898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804863"/>
          </a:xfrm>
        </p:spPr>
        <p:txBody>
          <a:bodyPr/>
          <a:lstStyle/>
          <a:p>
            <a:r>
              <a:rPr lang="en-US" dirty="0"/>
              <a:t>…Everywhere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3B9704-A516-4283-8708-AE052D59F88B}"/>
              </a:ext>
            </a:extLst>
          </p:cNvPr>
          <p:cNvSpPr txBox="1">
            <a:spLocks/>
          </p:cNvSpPr>
          <p:nvPr/>
        </p:nvSpPr>
        <p:spPr>
          <a:xfrm>
            <a:off x="457200" y="2519363"/>
            <a:ext cx="8229600" cy="3824287"/>
          </a:xfrm>
          <a:prstGeom prst="rect">
            <a:avLst/>
          </a:prstGeom>
        </p:spPr>
        <p:txBody>
          <a:bodyPr vert="horz" lIns="91440" tIns="45720" rIns="91440" bIns="45720" numCol="3" rtlCol="0">
            <a:normAutofit fontScale="8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ATMs</a:t>
            </a:r>
          </a:p>
          <a:p>
            <a:r>
              <a:rPr lang="en-US" dirty="0"/>
              <a:t>GPSs</a:t>
            </a:r>
          </a:p>
          <a:p>
            <a:r>
              <a:rPr lang="en-US" dirty="0"/>
              <a:t>Smartphones</a:t>
            </a:r>
          </a:p>
          <a:p>
            <a:r>
              <a:rPr lang="en-US" dirty="0"/>
              <a:t>Printers</a:t>
            </a:r>
          </a:p>
          <a:p>
            <a:r>
              <a:rPr lang="en-US" dirty="0"/>
              <a:t>Fax Machines</a:t>
            </a:r>
          </a:p>
          <a:p>
            <a:r>
              <a:rPr lang="en-US" dirty="0"/>
              <a:t>Firewalls</a:t>
            </a:r>
          </a:p>
          <a:p>
            <a:r>
              <a:rPr lang="en-US" dirty="0"/>
              <a:t>Switches</a:t>
            </a:r>
          </a:p>
          <a:p>
            <a:r>
              <a:rPr lang="en-US" dirty="0"/>
              <a:t>Routers</a:t>
            </a:r>
          </a:p>
          <a:p>
            <a:r>
              <a:rPr lang="en-US" dirty="0"/>
              <a:t>Drones</a:t>
            </a:r>
          </a:p>
          <a:p>
            <a:r>
              <a:rPr lang="en-US" dirty="0"/>
              <a:t>Watches</a:t>
            </a:r>
          </a:p>
          <a:p>
            <a:r>
              <a:rPr lang="en-US" dirty="0"/>
              <a:t>Microwaves</a:t>
            </a:r>
          </a:p>
          <a:p>
            <a:r>
              <a:rPr lang="en-US" dirty="0"/>
              <a:t>Ovens</a:t>
            </a:r>
          </a:p>
          <a:p>
            <a:r>
              <a:rPr lang="en-US" dirty="0"/>
              <a:t>Thermostats</a:t>
            </a:r>
          </a:p>
          <a:p>
            <a:r>
              <a:rPr lang="en-US" dirty="0"/>
              <a:t>Cars</a:t>
            </a:r>
          </a:p>
          <a:p>
            <a:r>
              <a:rPr lang="en-US" dirty="0"/>
              <a:t>Game Consoles</a:t>
            </a:r>
          </a:p>
          <a:p>
            <a:r>
              <a:rPr lang="en-US" dirty="0"/>
              <a:t>3D printers</a:t>
            </a:r>
          </a:p>
          <a:p>
            <a:r>
              <a:rPr lang="en-US" dirty="0"/>
              <a:t>Coffee Makers</a:t>
            </a:r>
          </a:p>
          <a:p>
            <a:r>
              <a:rPr lang="en-US" dirty="0"/>
              <a:t>Refrigerators</a:t>
            </a:r>
          </a:p>
          <a:p>
            <a:r>
              <a:rPr lang="en-US" dirty="0"/>
              <a:t>Toasters</a:t>
            </a:r>
          </a:p>
          <a:p>
            <a:r>
              <a:rPr lang="en-US" dirty="0"/>
              <a:t>Tablets</a:t>
            </a:r>
          </a:p>
          <a:p>
            <a:r>
              <a:rPr lang="en-US" dirty="0"/>
              <a:t>Headphones</a:t>
            </a:r>
          </a:p>
          <a:p>
            <a:r>
              <a:rPr lang="en-US" dirty="0"/>
              <a:t>Traffic Lights</a:t>
            </a:r>
          </a:p>
          <a:p>
            <a:r>
              <a:rPr lang="en-US" dirty="0"/>
              <a:t>Elevators</a:t>
            </a:r>
          </a:p>
          <a:p>
            <a:r>
              <a:rPr lang="en-US" dirty="0"/>
              <a:t>Cameras</a:t>
            </a:r>
          </a:p>
          <a:p>
            <a:r>
              <a:rPr lang="en-US" dirty="0"/>
              <a:t>POS terminals</a:t>
            </a:r>
          </a:p>
          <a:p>
            <a:r>
              <a:rPr lang="en-US" dirty="0"/>
              <a:t>Smoke Detectors</a:t>
            </a:r>
          </a:p>
          <a:p>
            <a:r>
              <a:rPr lang="en-US" dirty="0"/>
              <a:t>Vending Machines</a:t>
            </a:r>
          </a:p>
          <a:p>
            <a:r>
              <a:rPr lang="en-US" dirty="0"/>
              <a:t>Gas Pumps</a:t>
            </a:r>
          </a:p>
          <a:p>
            <a:r>
              <a:rPr lang="en-US" dirty="0"/>
              <a:t>Parking Kiosks</a:t>
            </a:r>
          </a:p>
          <a:p>
            <a:r>
              <a:rPr lang="en-US" dirty="0"/>
              <a:t>Satellites</a:t>
            </a:r>
          </a:p>
          <a:p>
            <a:r>
              <a:rPr lang="en-US" dirty="0"/>
              <a:t>Telescopes</a:t>
            </a:r>
          </a:p>
          <a:p>
            <a:r>
              <a:rPr lang="en-US" dirty="0"/>
              <a:t>Rovers</a:t>
            </a:r>
          </a:p>
          <a:p>
            <a:r>
              <a:rPr lang="en-US" dirty="0"/>
              <a:t>Amusement rides</a:t>
            </a:r>
          </a:p>
          <a:p>
            <a:r>
              <a:rPr lang="en-US" dirty="0"/>
              <a:t>HVAC equipment</a:t>
            </a:r>
          </a:p>
          <a:p>
            <a:r>
              <a:rPr lang="en-US" dirty="0"/>
              <a:t>…</a:t>
            </a:r>
            <a:r>
              <a:rPr lang="en-US" dirty="0" err="1"/>
              <a:t>etx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8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BD662-8FF7-422E-A93E-C748BBCC5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operating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05102-1270-4CBC-A162-22AC5B815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VxWorks</a:t>
            </a:r>
          </a:p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Clementine spacecraft</a:t>
            </a:r>
          </a:p>
          <a:p>
            <a:pPr lvl="1"/>
            <a:r>
              <a:rPr lang="en-US" dirty="0"/>
              <a:t>Deep Impact space probe</a:t>
            </a:r>
          </a:p>
          <a:p>
            <a:pPr lvl="1"/>
            <a:r>
              <a:rPr lang="en-US" dirty="0"/>
              <a:t>Mars exploration rovers Spirit and Opportunity</a:t>
            </a:r>
          </a:p>
          <a:p>
            <a:pPr lvl="1"/>
            <a:r>
              <a:rPr lang="en-US" dirty="0"/>
              <a:t>Mars Phoenix Lander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49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BA746-FFC6-489D-857D-3F6A2A9A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operating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A5144-51CA-4FB6-B6B6-AC539B06C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Various version of Windows</a:t>
            </a:r>
          </a:p>
          <a:p>
            <a:r>
              <a:rPr lang="en-US" dirty="0"/>
              <a:t>XP – 10</a:t>
            </a:r>
          </a:p>
          <a:p>
            <a:pPr lvl="1"/>
            <a:r>
              <a:rPr lang="en-US" dirty="0"/>
              <a:t>…oh goody </a:t>
            </a:r>
            <a:r>
              <a:rPr lang="en-US" dirty="0">
                <a:latin typeface="Consolas" panose="020B0609020204030204" pitchFamily="49" charset="0"/>
              </a:rPr>
              <a:t>(-_-)</a:t>
            </a:r>
          </a:p>
          <a:p>
            <a:endParaRPr lang="en-US" dirty="0"/>
          </a:p>
          <a:p>
            <a:r>
              <a:rPr lang="en-US" dirty="0"/>
              <a:t>Windows 7, for example requires </a:t>
            </a:r>
            <a:r>
              <a:rPr lang="en-US" u="sng" dirty="0"/>
              <a:t>only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1 GHz x86 or amd64 processor.</a:t>
            </a:r>
          </a:p>
          <a:p>
            <a:pPr lvl="1"/>
            <a:r>
              <a:rPr lang="en-US" dirty="0"/>
              <a:t>512 MB of system memory (1GB recommended for amd64)</a:t>
            </a:r>
          </a:p>
          <a:p>
            <a:pPr lvl="1"/>
            <a:r>
              <a:rPr lang="en-US" dirty="0"/>
              <a:t>1 GB free space on hard disk drive (HDD) or flash-based Solid State Drive (SSD) (4 GB recommended)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3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E7F63-3FDB-405F-8319-7E4585E02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“Common” operating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CFF11-71C9-4663-9C51-5217673E2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QNX</a:t>
            </a:r>
          </a:p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Blackberry phones and tablets</a:t>
            </a:r>
          </a:p>
          <a:p>
            <a:pPr lvl="1"/>
            <a:r>
              <a:rPr lang="en-US" dirty="0"/>
              <a:t>Multiple subversions tailored for specific tasks</a:t>
            </a:r>
          </a:p>
          <a:p>
            <a:pPr lvl="2"/>
            <a:r>
              <a:rPr lang="en-US" dirty="0"/>
              <a:t>Automotive</a:t>
            </a:r>
          </a:p>
          <a:p>
            <a:pPr lvl="2"/>
            <a:r>
              <a:rPr lang="en-US" dirty="0"/>
              <a:t>Medical</a:t>
            </a:r>
          </a:p>
          <a:p>
            <a:pPr lvl="2"/>
            <a:r>
              <a:rPr lang="en-US" dirty="0"/>
              <a:t>Realtime Embedded systems</a:t>
            </a:r>
          </a:p>
        </p:txBody>
      </p:sp>
    </p:spTree>
    <p:extLst>
      <p:ext uri="{BB962C8B-B14F-4D97-AF65-F5344CB8AC3E}">
        <p14:creationId xmlns:p14="http://schemas.microsoft.com/office/powerpoint/2010/main" val="43441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BA746-FFC6-489D-857D-3F6A2A9A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operating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A5144-51CA-4FB6-B6B6-AC539B06C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SCADA:</a:t>
            </a:r>
            <a:r>
              <a:rPr lang="en-US" dirty="0"/>
              <a:t> Supervisory control and data acquisition</a:t>
            </a:r>
          </a:p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Equipment monitoring in large industries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03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E870A9-A506-4D0D-9E93-B289EB96207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5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E870A9-A506-4D0D-9E93-B289EB96207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4B0E7305-2433-42A5-BEAB-FE804E1E2E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0300"/>
            <a:ext cx="91440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5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4088</TotalTime>
  <Words>760</Words>
  <Application>Microsoft Office PowerPoint</Application>
  <PresentationFormat>On-screen Show (4:3)</PresentationFormat>
  <Paragraphs>159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Book Antiqua</vt:lpstr>
      <vt:lpstr>Calibri</vt:lpstr>
      <vt:lpstr>Century Gothic</vt:lpstr>
      <vt:lpstr>Consolas</vt:lpstr>
      <vt:lpstr>Apothecary</vt:lpstr>
      <vt:lpstr>Embedded Operating system security</vt:lpstr>
      <vt:lpstr>Embedded operating systems</vt:lpstr>
      <vt:lpstr>Where do we find them?</vt:lpstr>
      <vt:lpstr>Common operating systems</vt:lpstr>
      <vt:lpstr>Common operating systems</vt:lpstr>
      <vt:lpstr>“Common” operating systems</vt:lpstr>
      <vt:lpstr>Common operating systems</vt:lpstr>
      <vt:lpstr>PowerPoint Presentation</vt:lpstr>
      <vt:lpstr>PowerPoint Presentation</vt:lpstr>
      <vt:lpstr>PowerPoint Presentation</vt:lpstr>
      <vt:lpstr>Why is “WinCE” scary?</vt:lpstr>
      <vt:lpstr>Why is “WinCE” scary?</vt:lpstr>
      <vt:lpstr>Uses</vt:lpstr>
      <vt:lpstr>“Features”</vt:lpstr>
      <vt:lpstr>Threats and vulnerabilities</vt:lpstr>
      <vt:lpstr>IOT</vt:lpstr>
      <vt:lpstr>Physical vulnerability</vt:lpstr>
      <vt:lpstr>Programming errors</vt:lpstr>
      <vt:lpstr>Hardware limitations</vt:lpstr>
      <vt:lpstr>Access control</vt:lpstr>
      <vt:lpstr>Best practices for security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Health Information Technology</dc:title>
  <dc:creator>William Forsyth</dc:creator>
  <cp:lastModifiedBy>William Forsyth</cp:lastModifiedBy>
  <cp:revision>337</cp:revision>
  <dcterms:created xsi:type="dcterms:W3CDTF">2017-08-14T20:25:28Z</dcterms:created>
  <dcterms:modified xsi:type="dcterms:W3CDTF">2020-10-13T21:50:26Z</dcterms:modified>
</cp:coreProperties>
</file>