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7"/>
  </p:notesMasterIdLst>
  <p:sldIdLst>
    <p:sldId id="476" r:id="rId2"/>
    <p:sldId id="464" r:id="rId3"/>
    <p:sldId id="465" r:id="rId4"/>
    <p:sldId id="466" r:id="rId5"/>
    <p:sldId id="467" r:id="rId6"/>
    <p:sldId id="468" r:id="rId7"/>
    <p:sldId id="469" r:id="rId8"/>
    <p:sldId id="470" r:id="rId9"/>
    <p:sldId id="471" r:id="rId10"/>
    <p:sldId id="472" r:id="rId11"/>
    <p:sldId id="473" r:id="rId12"/>
    <p:sldId id="475" r:id="rId13"/>
    <p:sldId id="487" r:id="rId14"/>
    <p:sldId id="474" r:id="rId15"/>
    <p:sldId id="477" r:id="rId16"/>
    <p:sldId id="478" r:id="rId17"/>
    <p:sldId id="479" r:id="rId18"/>
    <p:sldId id="480" r:id="rId19"/>
    <p:sldId id="481" r:id="rId20"/>
    <p:sldId id="488" r:id="rId21"/>
    <p:sldId id="482" r:id="rId22"/>
    <p:sldId id="483" r:id="rId23"/>
    <p:sldId id="484" r:id="rId24"/>
    <p:sldId id="486" r:id="rId25"/>
    <p:sldId id="48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7"/>
    <p:restoredTop sz="73333" autoAdjust="0"/>
  </p:normalViewPr>
  <p:slideViewPr>
    <p:cSldViewPr snapToGrid="0" snapToObjects="1">
      <p:cViewPr varScale="1">
        <p:scale>
          <a:sx n="92" d="100"/>
          <a:sy n="92" d="100"/>
        </p:scale>
        <p:origin x="1744" y="17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5/27/22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t>
            </a:r>
            <a:r>
              <a:rPr lang="en-US" dirty="0" err="1"/>
              <a:t>Golftheman</a:t>
            </a:r>
            <a:r>
              <a:rPr lang="en-US" dirty="0"/>
              <a:t> - http://en.wikipedia.org/wiki/Image:OS-structure.svg, Public Domain, https://commons.wikimedia.org/w/index.php?curid=4397379</a:t>
            </a:r>
          </a:p>
        </p:txBody>
      </p:sp>
      <p:sp>
        <p:nvSpPr>
          <p:cNvPr id="4" name="Slide Number Placeholder 3"/>
          <p:cNvSpPr>
            <a:spLocks noGrp="1"/>
          </p:cNvSpPr>
          <p:nvPr>
            <p:ph type="sldNum" sz="quarter" idx="5"/>
          </p:nvPr>
        </p:nvSpPr>
        <p:spPr/>
        <p:txBody>
          <a:bodyPr/>
          <a:lstStyle/>
          <a:p>
            <a:fld id="{1F52C056-4745-D94F-AA20-EC07D0C831A1}" type="slidenum">
              <a:rPr lang="en-US" smtClean="0"/>
              <a:t>6</a:t>
            </a:fld>
            <a:endParaRPr lang="en-US"/>
          </a:p>
        </p:txBody>
      </p:sp>
    </p:spTree>
    <p:extLst>
      <p:ext uri="{BB962C8B-B14F-4D97-AF65-F5344CB8AC3E}">
        <p14:creationId xmlns:p14="http://schemas.microsoft.com/office/powerpoint/2010/main" val="283854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Because IOS needs to know the cleartext password for certain uses, (e.g., </a:t>
            </a:r>
            <a:r>
              <a:rPr lang="en-US" sz="1200" b="0" i="0" u="none" strike="noStrike" kern="1200" dirty="0">
                <a:solidFill>
                  <a:schemeClr val="tx1"/>
                </a:solidFill>
                <a:effectLst/>
                <a:latin typeface="+mn-lt"/>
                <a:ea typeface="+mn-ea"/>
                <a:cs typeface="+mn-cs"/>
              </a:rPr>
              <a:t>CHAP</a:t>
            </a:r>
            <a:r>
              <a:rPr lang="en-US" sz="1200" b="0" i="0" kern="1200" dirty="0">
                <a:solidFill>
                  <a:schemeClr val="tx1"/>
                </a:solidFill>
                <a:effectLst/>
                <a:latin typeface="+mn-lt"/>
                <a:ea typeface="+mn-ea"/>
                <a:cs typeface="+mn-cs"/>
              </a:rPr>
              <a:t> authentication) passwords entered into the CLI by default are weakly encrypted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a:t>
            </a:r>
            <a:r>
              <a:rPr lang="en-US" sz="1200" b="0" i="0" u="none" strike="noStrike" kern="1200" dirty="0">
                <a:solidFill>
                  <a:schemeClr val="tx1"/>
                </a:solidFill>
                <a:effectLst/>
                <a:latin typeface="+mn-lt"/>
                <a:ea typeface="+mn-ea"/>
                <a:cs typeface="+mn-cs"/>
              </a:rPr>
              <a:t>computing</a:t>
            </a:r>
            <a:r>
              <a:rPr lang="en-US" sz="1200" b="0" i="0" kern="1200" dirty="0">
                <a:solidFill>
                  <a:schemeClr val="tx1"/>
                </a:solidFill>
                <a:effectLst/>
                <a:latin typeface="+mn-lt"/>
                <a:ea typeface="+mn-ea"/>
                <a:cs typeface="+mn-cs"/>
              </a:rPr>
              <a:t>, the </a:t>
            </a:r>
            <a:r>
              <a:rPr lang="en-US" sz="1200" b="1" i="0" kern="1200" dirty="0">
                <a:solidFill>
                  <a:schemeClr val="tx1"/>
                </a:solidFill>
                <a:effectLst/>
                <a:latin typeface="+mn-lt"/>
                <a:ea typeface="+mn-ea"/>
                <a:cs typeface="+mn-cs"/>
              </a:rPr>
              <a:t>Challenge-Handshake Authentication Protocol</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CHAP</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authenticates </a:t>
            </a:r>
            <a:r>
              <a:rPr lang="en-US" sz="1200" b="0" i="0" kern="1200" dirty="0">
                <a:solidFill>
                  <a:schemeClr val="tx1"/>
                </a:solidFill>
                <a:effectLst/>
                <a:latin typeface="+mn-lt"/>
                <a:ea typeface="+mn-ea"/>
                <a:cs typeface="+mn-cs"/>
              </a:rPr>
              <a:t>a user or network host to an authenticating entity. That entity may be, for example, an </a:t>
            </a:r>
            <a:r>
              <a:rPr lang="en-US" sz="1200" b="0" i="0" u="none" strike="noStrike" kern="1200" dirty="0">
                <a:solidFill>
                  <a:schemeClr val="tx1"/>
                </a:solidFill>
                <a:effectLst/>
                <a:latin typeface="+mn-lt"/>
                <a:ea typeface="+mn-ea"/>
                <a:cs typeface="+mn-cs"/>
              </a:rPr>
              <a:t>Internet service provider</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8</a:t>
            </a:fld>
            <a:endParaRPr lang="en-US"/>
          </a:p>
        </p:txBody>
      </p:sp>
    </p:spTree>
    <p:extLst>
      <p:ext uri="{BB962C8B-B14F-4D97-AF65-F5344CB8AC3E}">
        <p14:creationId xmlns:p14="http://schemas.microsoft.com/office/powerpoint/2010/main" val="2365400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Objective-C is a general-purpose, object-oriented programming language that adds Smalltalk-style messaging to the C programming language.</a:t>
            </a:r>
          </a:p>
          <a:p>
            <a:endParaRPr lang="en-US" u="none" dirty="0"/>
          </a:p>
          <a:p>
            <a:endParaRPr lang="en-US" u="none" dirty="0"/>
          </a:p>
        </p:txBody>
      </p:sp>
      <p:sp>
        <p:nvSpPr>
          <p:cNvPr id="4" name="Slide Number Placeholder 3"/>
          <p:cNvSpPr>
            <a:spLocks noGrp="1"/>
          </p:cNvSpPr>
          <p:nvPr>
            <p:ph type="sldNum" sz="quarter" idx="5"/>
          </p:nvPr>
        </p:nvSpPr>
        <p:spPr/>
        <p:txBody>
          <a:bodyPr/>
          <a:lstStyle/>
          <a:p>
            <a:fld id="{1F52C056-4745-D94F-AA20-EC07D0C831A1}" type="slidenum">
              <a:rPr lang="en-US" smtClean="0"/>
              <a:t>16</a:t>
            </a:fld>
            <a:endParaRPr lang="en-US"/>
          </a:p>
        </p:txBody>
      </p:sp>
    </p:spTree>
    <p:extLst>
      <p:ext uri="{BB962C8B-B14F-4D97-AF65-F5344CB8AC3E}">
        <p14:creationId xmlns:p14="http://schemas.microsoft.com/office/powerpoint/2010/main" val="162296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fully booting into iOS, there is low-level code that runs from the Boot ROM. Its task is to verify that the Low-Level Bootloader is signed by the Apple Root CA public key before running it.</a:t>
            </a:r>
          </a:p>
          <a:p>
            <a:endParaRPr lang="en-US" dirty="0"/>
          </a:p>
          <a:p>
            <a:r>
              <a:rPr lang="en-US" dirty="0"/>
              <a:t>The Secure Enclave is a coprocessor found in iOS devices that contain Touch ID or Face ID. It has its own secure boot process to ensure that it is completely secure. A hardware random number generator is also included as a part of this coprocessor. Each device's Secure Enclave has a unique ID that is given to it when it is made and cannot be changed. This identifier is used to create a temporary key that encrypts the memory in this portion of the system. The Secure Enclave also contains an anti-replay counter to prevent brute force attacks</a:t>
            </a:r>
          </a:p>
          <a:p>
            <a:endParaRPr lang="en-US" dirty="0"/>
          </a:p>
          <a:p>
            <a:r>
              <a:rPr lang="en-US" dirty="0"/>
              <a:t>iOS devices can have a passcode that is used to unlock the device, make changes to system settings, and encrypt the device's contents</a:t>
            </a:r>
          </a:p>
          <a:p>
            <a:endParaRPr lang="en-US" dirty="0"/>
          </a:p>
          <a:p>
            <a:r>
              <a:rPr lang="en-US" dirty="0"/>
              <a:t>When used, Touch ID only temporarily stores the fingerprint data in encrypted memory in the Secure Enclave, as described above. There is no way for the device's main processor or any other part of the system to access the raw fingerprint data that is obtained from the Touch ID sensor</a:t>
            </a:r>
          </a:p>
          <a:p>
            <a:endParaRPr lang="en-US" dirty="0"/>
          </a:p>
          <a:p>
            <a:r>
              <a:rPr lang="en-US" dirty="0"/>
              <a:t>Address Space Layout Randomization (ASLR) is a low-level technique of preventing memory corruption attacks such as buffer overflows. It involves placing data in randomly selected locations in memory in order to make it harder to predict ways to corrupt the system and create exploits. ASLR makes app bugs more likely to crash the app than to silently overwrite memory, regardless of whether the behavior is accidental or malicious</a:t>
            </a:r>
          </a:p>
          <a:p>
            <a:endParaRPr lang="en-US" dirty="0"/>
          </a:p>
          <a:p>
            <a:r>
              <a:rPr lang="en-US" dirty="0"/>
              <a:t>iOS utilizes the ARM architecture's Execute Never (XN) feature. This allows some portions of the memory to be marked as non-executable, working alongside ASLR to prevent buffer overflow attacks including return-to-</a:t>
            </a:r>
            <a:r>
              <a:rPr lang="en-US" dirty="0" err="1"/>
              <a:t>libc</a:t>
            </a:r>
            <a:r>
              <a:rPr lang="en-US" dirty="0"/>
              <a:t> attacks</a:t>
            </a:r>
          </a:p>
          <a:p>
            <a:endParaRPr lang="en-US" dirty="0"/>
          </a:p>
          <a:p>
            <a:r>
              <a:rPr lang="en-US" dirty="0"/>
              <a:t>One use of encryption in iOS is in the memory of the Secure Enclave. When a passcode is utilized on an iOS device, the contents of the device are encrypted. This is done by using a hardware AES 256 implementation that is very efficient because it is placed directly between the flash storage and RAM</a:t>
            </a:r>
          </a:p>
          <a:p>
            <a:endParaRPr lang="en-US" dirty="0"/>
          </a:p>
          <a:p>
            <a:r>
              <a:rPr lang="en-US" dirty="0"/>
              <a:t>iOS, in combination with its specific hardware, uses crypto-shredding when erasing all content and settings by obliterating all the keys in 'effaceable storage'. This renders all user data on the device cryptographically inaccessible</a:t>
            </a:r>
          </a:p>
          <a:p>
            <a:endParaRPr lang="en-US" dirty="0"/>
          </a:p>
          <a:p>
            <a:r>
              <a:rPr lang="en-US" dirty="0"/>
              <a:t>The iOS keychain is a database of login information that can be shared across apps written by the same person or organization.[170] This service is often used for storing passwords for web applications</a:t>
            </a:r>
          </a:p>
          <a:p>
            <a:endParaRPr lang="en-US" dirty="0"/>
          </a:p>
          <a:p>
            <a:r>
              <a:rPr lang="en-US" dirty="0"/>
              <a:t>Third-party applications such as those distributed through the App Store must be code signed with an Apple-issued certificate. In principle, this continues the chain of trust all the way from the Secure Boot process as mentioned above to the actions of the applications installed on the device by users. Applications are also sandboxed, meaning that they can only modify the data within their individual home directory unless explicitly given permission to do otherwise. There is a very extensive set of privacy controls contained within iOS with options to control apps' ability to access a wide variety of permissions such as the camera, contacts, background app refresh, cellular data, and access to other data and services. Most of the code in iOS, including third-party applications, runs as the "mobile" user which does not have root privileges. This ensures that system files and other iOS system resources remain hidden and inaccessible to user-installed applications.</a:t>
            </a:r>
          </a:p>
          <a:p>
            <a:endParaRPr lang="en-US" dirty="0"/>
          </a:p>
          <a:p>
            <a:r>
              <a:rPr lang="en-US" dirty="0"/>
              <a:t>iOS supports TLS with both low- and high-level APIs for developers. By default, the App Transport Security framework requires that servers use at least TLS 1.2. However, developers are free to override this framework and utilize their own methods of communicating over networks. When Wi-Fi is enabled, iOS uses a randomized MAC address so that devices cannot be tracked by anyone sniffing wireless traffic</a:t>
            </a:r>
          </a:p>
        </p:txBody>
      </p:sp>
      <p:sp>
        <p:nvSpPr>
          <p:cNvPr id="4" name="Slide Number Placeholder 3"/>
          <p:cNvSpPr>
            <a:spLocks noGrp="1"/>
          </p:cNvSpPr>
          <p:nvPr>
            <p:ph type="sldNum" sz="quarter" idx="5"/>
          </p:nvPr>
        </p:nvSpPr>
        <p:spPr/>
        <p:txBody>
          <a:bodyPr/>
          <a:lstStyle/>
          <a:p>
            <a:fld id="{1F52C056-4745-D94F-AA20-EC07D0C831A1}" type="slidenum">
              <a:rPr lang="en-US" smtClean="0"/>
              <a:t>18</a:t>
            </a:fld>
            <a:endParaRPr lang="en-US"/>
          </a:p>
        </p:txBody>
      </p:sp>
    </p:spTree>
    <p:extLst>
      <p:ext uri="{BB962C8B-B14F-4D97-AF65-F5344CB8AC3E}">
        <p14:creationId xmlns:p14="http://schemas.microsoft.com/office/powerpoint/2010/main" val="251357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used to sign apps such that iOS will install them directly (sometimes called "sideloading"), without the app needing to be distributed via the App Store.</a:t>
            </a:r>
          </a:p>
          <a:p>
            <a:endParaRPr lang="en-US" dirty="0"/>
          </a:p>
          <a:p>
            <a:r>
              <a:rPr lang="en-US" dirty="0"/>
              <a:t>Circa January–February 2019, it emerged that a number of software developers were misusing enterprise developer certificates to distribute software directly to non-employees, thereby bypassing the App Store. Facebook was found to be abusing an Apple enterprise developer certificate to distribute an application to underage users that would give Facebook access to all private data on their devices. Google was abusing an Apple enterprise developer certificate to distribute an app to adults to collect data from their devices, including unencrypted data belonging to third parties. </a:t>
            </a:r>
            <a:r>
              <a:rPr lang="en-US" dirty="0" err="1"/>
              <a:t>TutuApp</a:t>
            </a:r>
            <a:r>
              <a:rPr lang="en-US" dirty="0"/>
              <a:t>, Panda Helper, </a:t>
            </a:r>
            <a:r>
              <a:rPr lang="en-US" dirty="0" err="1"/>
              <a:t>AppValley</a:t>
            </a:r>
            <a:r>
              <a:rPr lang="en-US" dirty="0"/>
              <a:t>, and </a:t>
            </a:r>
            <a:r>
              <a:rPr lang="en-US" dirty="0" err="1"/>
              <a:t>TweakBox</a:t>
            </a:r>
            <a:r>
              <a:rPr lang="en-US" dirty="0"/>
              <a:t> were abusing enterprise developer certificates to distribute apps that offered pirated software.</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19</a:t>
            </a:fld>
            <a:endParaRPr lang="en-US"/>
          </a:p>
        </p:txBody>
      </p:sp>
    </p:spTree>
    <p:extLst>
      <p:ext uri="{BB962C8B-B14F-4D97-AF65-F5344CB8AC3E}">
        <p14:creationId xmlns:p14="http://schemas.microsoft.com/office/powerpoint/2010/main" val="257244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for the operating system itself, and /data for user data and application installations. </a:t>
            </a:r>
          </a:p>
          <a:p>
            <a:r>
              <a:rPr lang="en-US" dirty="0"/>
              <a:t>Android device owners are not given root access to the operating system and sensitive partitions such as /system are read-only. Root access can be obtained by exploiting security flaws in Android, which is used frequently by the open-source community to enhance the capabilities of their devices</a:t>
            </a:r>
          </a:p>
        </p:txBody>
      </p:sp>
      <p:sp>
        <p:nvSpPr>
          <p:cNvPr id="4" name="Slide Number Placeholder 3"/>
          <p:cNvSpPr>
            <a:spLocks noGrp="1"/>
          </p:cNvSpPr>
          <p:nvPr>
            <p:ph type="sldNum" sz="quarter" idx="5"/>
          </p:nvPr>
        </p:nvSpPr>
        <p:spPr/>
        <p:txBody>
          <a:bodyPr/>
          <a:lstStyle/>
          <a:p>
            <a:fld id="{1F52C056-4745-D94F-AA20-EC07D0C831A1}" type="slidenum">
              <a:rPr lang="en-US" smtClean="0"/>
              <a:t>23</a:t>
            </a:fld>
            <a:endParaRPr lang="en-US"/>
          </a:p>
        </p:txBody>
      </p:sp>
    </p:spTree>
    <p:extLst>
      <p:ext uri="{BB962C8B-B14F-4D97-AF65-F5344CB8AC3E}">
        <p14:creationId xmlns:p14="http://schemas.microsoft.com/office/powerpoint/2010/main" val="271916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cases it may not be possible to deny certain permissions to pre-installed apps, nor be possible to disable them. The Google Play Services app cannot be uninstalled, nor disabled.</a:t>
            </a:r>
          </a:p>
          <a:p>
            <a:endParaRPr lang="en-US" dirty="0"/>
          </a:p>
          <a:p>
            <a:r>
              <a:rPr lang="en-US" dirty="0"/>
              <a:t>In September 2014, Jason Nova of Android Authority reported on a study by the German security company Fraunhofer AISEC in antivirus software and malware threats on Android. Nova wrote that "The Android operating system deals with software packages by sandboxing them; this does not allow applications to list the directory contents of other apps to keep the system safe. By not allowing the antivirus to list the directories of other apps after installation, applications that show no inherent suspicious behavior when downloaded are cleared as safe. If then later on parts of the app are activated that turn out to be malicious, the antivirus will have no way to know since it is inside the app and out of the antivirus’ jurisdiction</a:t>
            </a:r>
            <a:r>
              <a:rPr lang="en-US"/>
              <a:t>". </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25</a:t>
            </a:fld>
            <a:endParaRPr lang="en-US"/>
          </a:p>
        </p:txBody>
      </p:sp>
    </p:spTree>
    <p:extLst>
      <p:ext uri="{BB962C8B-B14F-4D97-AF65-F5344CB8AC3E}">
        <p14:creationId xmlns:p14="http://schemas.microsoft.com/office/powerpoint/2010/main" val="36950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5/27/22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5/27/22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5/27/22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5C83E75-264D-4F41-B0A2-17D08AF27741}"/>
              </a:ext>
            </a:extLst>
          </p:cNvPr>
          <p:cNvSpPr>
            <a:spLocks noGrp="1"/>
          </p:cNvSpPr>
          <p:nvPr>
            <p:ph type="subTitle" idx="1"/>
          </p:nvPr>
        </p:nvSpPr>
        <p:spPr/>
        <p:txBody>
          <a:bodyPr/>
          <a:lstStyle/>
          <a:p>
            <a:r>
              <a:rPr lang="en-US" dirty="0"/>
              <a:t>You’ll see in the real world</a:t>
            </a:r>
          </a:p>
        </p:txBody>
      </p:sp>
      <p:sp>
        <p:nvSpPr>
          <p:cNvPr id="4" name="Title 3">
            <a:extLst>
              <a:ext uri="{FF2B5EF4-FFF2-40B4-BE49-F238E27FC236}">
                <a16:creationId xmlns:a16="http://schemas.microsoft.com/office/drawing/2014/main" id="{8376DE5F-8A8C-244A-899F-62D6CD31227F}"/>
              </a:ext>
            </a:extLst>
          </p:cNvPr>
          <p:cNvSpPr>
            <a:spLocks noGrp="1"/>
          </p:cNvSpPr>
          <p:nvPr>
            <p:ph type="ctrTitle"/>
          </p:nvPr>
        </p:nvSpPr>
        <p:spPr/>
        <p:txBody>
          <a:bodyPr/>
          <a:lstStyle/>
          <a:p>
            <a:r>
              <a:rPr lang="en-US" dirty="0"/>
              <a:t>Embedded </a:t>
            </a:r>
            <a:r>
              <a:rPr lang="en-US" dirty="0" err="1"/>
              <a:t>os</a:t>
            </a:r>
            <a:endParaRPr lang="en-US" dirty="0"/>
          </a:p>
        </p:txBody>
      </p:sp>
    </p:spTree>
    <p:extLst>
      <p:ext uri="{BB962C8B-B14F-4D97-AF65-F5344CB8AC3E}">
        <p14:creationId xmlns:p14="http://schemas.microsoft.com/office/powerpoint/2010/main" val="311940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4D45-BDE8-4903-B069-896EA432905F}"/>
              </a:ext>
            </a:extLst>
          </p:cNvPr>
          <p:cNvSpPr>
            <a:spLocks noGrp="1"/>
          </p:cNvSpPr>
          <p:nvPr>
            <p:ph type="title"/>
          </p:nvPr>
        </p:nvSpPr>
        <p:spPr/>
        <p:txBody>
          <a:bodyPr/>
          <a:lstStyle/>
          <a:p>
            <a:r>
              <a:rPr lang="en-US" dirty="0"/>
              <a:t>config</a:t>
            </a:r>
          </a:p>
        </p:txBody>
      </p:sp>
      <p:sp>
        <p:nvSpPr>
          <p:cNvPr id="3" name="Content Placeholder 2">
            <a:extLst>
              <a:ext uri="{FF2B5EF4-FFF2-40B4-BE49-F238E27FC236}">
                <a16:creationId xmlns:a16="http://schemas.microsoft.com/office/drawing/2014/main" id="{A1F4CCF2-F182-4B61-9995-BD63EACC7A72}"/>
              </a:ext>
            </a:extLst>
          </p:cNvPr>
          <p:cNvSpPr>
            <a:spLocks noGrp="1"/>
          </p:cNvSpPr>
          <p:nvPr>
            <p:ph idx="1"/>
          </p:nvPr>
        </p:nvSpPr>
        <p:spPr/>
        <p:txBody>
          <a:bodyPr/>
          <a:lstStyle/>
          <a:p>
            <a:r>
              <a:rPr lang="en-US" dirty="0"/>
              <a:t>Any changes made in the CLI effect the running config</a:t>
            </a:r>
          </a:p>
          <a:p>
            <a:endParaRPr lang="en-US" dirty="0"/>
          </a:p>
          <a:p>
            <a:endParaRPr lang="en-US" dirty="0"/>
          </a:p>
          <a:p>
            <a:r>
              <a:rPr lang="en-US" dirty="0"/>
              <a:t>When the running config is saved, IOS dynamically builds a text file with the CLI commands necessary to achieve the running configuration</a:t>
            </a:r>
          </a:p>
          <a:p>
            <a:pPr lvl="1"/>
            <a:r>
              <a:rPr lang="en-US" dirty="0"/>
              <a:t>This file becomes the startup config</a:t>
            </a:r>
          </a:p>
        </p:txBody>
      </p:sp>
    </p:spTree>
    <p:extLst>
      <p:ext uri="{BB962C8B-B14F-4D97-AF65-F5344CB8AC3E}">
        <p14:creationId xmlns:p14="http://schemas.microsoft.com/office/powerpoint/2010/main" val="1817012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538B-6E20-4DDB-8C7A-9CDFD932B99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1CED467-11D1-4C40-9EB3-08E156CC3637}"/>
              </a:ext>
            </a:extLst>
          </p:cNvPr>
          <p:cNvSpPr>
            <a:spLocks noGrp="1"/>
          </p:cNvSpPr>
          <p:nvPr>
            <p:ph idx="1"/>
          </p:nvPr>
        </p:nvSpPr>
        <p:spPr/>
        <p:txBody>
          <a:bodyPr>
            <a:normAutofit fontScale="55000" lnSpcReduction="20000"/>
          </a:bodyPr>
          <a:lstStyle/>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version 12.3</a:t>
            </a:r>
          </a:p>
          <a:p>
            <a:pPr marL="114300" indent="0" fontAlgn="base">
              <a:buNone/>
            </a:pPr>
            <a:r>
              <a:rPr lang="en-US" dirty="0">
                <a:latin typeface="Consolas" panose="020B0609020204030204" pitchFamily="49" charset="0"/>
              </a:rPr>
              <a:t>no service pad</a:t>
            </a:r>
          </a:p>
          <a:p>
            <a:pPr marL="114300" indent="0" fontAlgn="base">
              <a:buNone/>
            </a:pPr>
            <a:r>
              <a:rPr lang="en-US" dirty="0">
                <a:latin typeface="Consolas" panose="020B0609020204030204" pitchFamily="49" charset="0"/>
              </a:rPr>
              <a:t>service timestamps debug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service timestamps log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no service password-encryption</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hostname retail</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boot-start-marker</a:t>
            </a:r>
          </a:p>
          <a:p>
            <a:pPr marL="114300" indent="0" fontAlgn="base">
              <a:buNone/>
            </a:pPr>
            <a:r>
              <a:rPr lang="en-US" dirty="0">
                <a:latin typeface="Consolas" panose="020B0609020204030204" pitchFamily="49" charset="0"/>
              </a:rPr>
              <a:t>boot-end-marker</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enable password cisco123</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username </a:t>
            </a:r>
            <a:r>
              <a:rPr lang="en-US" dirty="0" err="1">
                <a:latin typeface="Consolas" panose="020B0609020204030204" pitchFamily="49" charset="0"/>
              </a:rPr>
              <a:t>jsomeone</a:t>
            </a:r>
            <a:r>
              <a:rPr lang="en-US" dirty="0">
                <a:latin typeface="Consolas" panose="020B0609020204030204" pitchFamily="49" charset="0"/>
              </a:rPr>
              <a:t> password 0 cg6#107X</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new-model</a:t>
            </a:r>
          </a:p>
          <a:p>
            <a:pPr marL="114300" indent="0" fontAlgn="base">
              <a:buNone/>
            </a:pPr>
            <a:r>
              <a:rPr lang="en-US" dirty="0">
                <a:latin typeface="Consolas" panose="020B0609020204030204" pitchFamily="49" charset="0"/>
              </a:rPr>
              <a:t>!</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group server radius </a:t>
            </a:r>
            <a:r>
              <a:rPr lang="en-US" dirty="0" err="1">
                <a:latin typeface="Consolas" panose="020B0609020204030204" pitchFamily="49" charset="0"/>
              </a:rPr>
              <a:t>rad_eap</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server 10.0.1.1 auth-port 1812 acct-port 1813</a:t>
            </a:r>
          </a:p>
          <a:p>
            <a:pPr marL="114300" indent="0" fontAlgn="base">
              <a:buNone/>
            </a:pPr>
            <a:r>
              <a:rPr lang="en-US" dirty="0">
                <a:latin typeface="Consolas" panose="020B0609020204030204" pitchFamily="49" charset="0"/>
              </a:rPr>
              <a:t>!</a:t>
            </a:r>
          </a:p>
          <a:p>
            <a:pPr marL="114300" indent="0">
              <a:buNone/>
            </a:pPr>
            <a:endParaRPr lang="en-US" dirty="0">
              <a:latin typeface="Consolas" panose="020B0609020204030204" pitchFamily="49" charset="0"/>
            </a:endParaRPr>
          </a:p>
        </p:txBody>
      </p:sp>
    </p:spTree>
    <p:extLst>
      <p:ext uri="{BB962C8B-B14F-4D97-AF65-F5344CB8AC3E}">
        <p14:creationId xmlns:p14="http://schemas.microsoft.com/office/powerpoint/2010/main" val="189257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538B-6E20-4DDB-8C7A-9CDFD932B99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1CED467-11D1-4C40-9EB3-08E156CC3637}"/>
              </a:ext>
            </a:extLst>
          </p:cNvPr>
          <p:cNvSpPr>
            <a:spLocks noGrp="1"/>
          </p:cNvSpPr>
          <p:nvPr>
            <p:ph idx="1"/>
          </p:nvPr>
        </p:nvSpPr>
        <p:spPr/>
        <p:txBody>
          <a:bodyPr>
            <a:normAutofit fontScale="55000" lnSpcReduction="20000"/>
          </a:bodyPr>
          <a:lstStyle/>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version 12.3</a:t>
            </a:r>
          </a:p>
          <a:p>
            <a:pPr marL="114300" indent="0" fontAlgn="base">
              <a:buNone/>
            </a:pPr>
            <a:r>
              <a:rPr lang="en-US" dirty="0">
                <a:latin typeface="Consolas" panose="020B0609020204030204" pitchFamily="49" charset="0"/>
              </a:rPr>
              <a:t>no service pad</a:t>
            </a:r>
          </a:p>
          <a:p>
            <a:pPr marL="114300" indent="0" fontAlgn="base">
              <a:buNone/>
            </a:pPr>
            <a:r>
              <a:rPr lang="en-US" dirty="0">
                <a:latin typeface="Consolas" panose="020B0609020204030204" pitchFamily="49" charset="0"/>
              </a:rPr>
              <a:t>service timestamps debug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service timestamps log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no service password-encryption</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hostname retail</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boot-start-marker</a:t>
            </a:r>
          </a:p>
          <a:p>
            <a:pPr marL="114300" indent="0" fontAlgn="base">
              <a:buNone/>
            </a:pPr>
            <a:r>
              <a:rPr lang="en-US" dirty="0">
                <a:latin typeface="Consolas" panose="020B0609020204030204" pitchFamily="49" charset="0"/>
              </a:rPr>
              <a:t>boot-end-marker</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enable password cisco123</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username </a:t>
            </a:r>
            <a:r>
              <a:rPr lang="en-US" dirty="0" err="1">
                <a:latin typeface="Consolas" panose="020B0609020204030204" pitchFamily="49" charset="0"/>
              </a:rPr>
              <a:t>jsomeone</a:t>
            </a:r>
            <a:r>
              <a:rPr lang="en-US" dirty="0">
                <a:latin typeface="Consolas" panose="020B0609020204030204" pitchFamily="49" charset="0"/>
              </a:rPr>
              <a:t> password 0 cg6#107X</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new-model</a:t>
            </a:r>
          </a:p>
          <a:p>
            <a:pPr marL="114300" indent="0" fontAlgn="base">
              <a:buNone/>
            </a:pPr>
            <a:r>
              <a:rPr lang="en-US" dirty="0">
                <a:latin typeface="Consolas" panose="020B0609020204030204" pitchFamily="49" charset="0"/>
              </a:rPr>
              <a:t>!</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group server radius </a:t>
            </a:r>
            <a:r>
              <a:rPr lang="en-US" dirty="0" err="1">
                <a:latin typeface="Consolas" panose="020B0609020204030204" pitchFamily="49" charset="0"/>
              </a:rPr>
              <a:t>rad_eap</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server 10.0.1.1 auth-port 1812 acct-port 1813</a:t>
            </a:r>
          </a:p>
          <a:p>
            <a:pPr marL="114300" indent="0" fontAlgn="base">
              <a:buNone/>
            </a:pPr>
            <a:r>
              <a:rPr lang="en-US" dirty="0">
                <a:latin typeface="Consolas" panose="020B0609020204030204" pitchFamily="49" charset="0"/>
              </a:rPr>
              <a:t>!</a:t>
            </a:r>
          </a:p>
          <a:p>
            <a:pPr marL="114300" indent="0">
              <a:buNone/>
            </a:pPr>
            <a:endParaRPr lang="en-US" dirty="0">
              <a:latin typeface="Consolas" panose="020B0609020204030204" pitchFamily="49" charset="0"/>
            </a:endParaRPr>
          </a:p>
        </p:txBody>
      </p:sp>
      <p:cxnSp>
        <p:nvCxnSpPr>
          <p:cNvPr id="5" name="Straight Arrow Connector 4">
            <a:extLst>
              <a:ext uri="{FF2B5EF4-FFF2-40B4-BE49-F238E27FC236}">
                <a16:creationId xmlns:a16="http://schemas.microsoft.com/office/drawing/2014/main" id="{20E8E6A9-3016-43A0-AF72-4989AA4D594A}"/>
              </a:ext>
            </a:extLst>
          </p:cNvPr>
          <p:cNvCxnSpPr/>
          <p:nvPr/>
        </p:nvCxnSpPr>
        <p:spPr>
          <a:xfrm flipH="1">
            <a:off x="4057650" y="3600450"/>
            <a:ext cx="1385888" cy="828675"/>
          </a:xfrm>
          <a:prstGeom prst="straightConnector1">
            <a:avLst/>
          </a:prstGeom>
          <a:ln w="1143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1556687-1CF1-499A-B03B-FEABB7DA45F1}"/>
              </a:ext>
            </a:extLst>
          </p:cNvPr>
          <p:cNvCxnSpPr>
            <a:cxnSpLocks/>
          </p:cNvCxnSpPr>
          <p:nvPr/>
        </p:nvCxnSpPr>
        <p:spPr>
          <a:xfrm flipH="1">
            <a:off x="4210050" y="4429125"/>
            <a:ext cx="604838" cy="152400"/>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6528852-A88A-4565-806A-846B27CF7A56}"/>
              </a:ext>
            </a:extLst>
          </p:cNvPr>
          <p:cNvCxnSpPr>
            <a:cxnSpLocks/>
          </p:cNvCxnSpPr>
          <p:nvPr/>
        </p:nvCxnSpPr>
        <p:spPr>
          <a:xfrm>
            <a:off x="3652838" y="3448050"/>
            <a:ext cx="0" cy="905668"/>
          </a:xfrm>
          <a:prstGeom prst="straightConnector1">
            <a:avLst/>
          </a:prstGeom>
          <a:ln w="142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7FA156B-72FE-4FCE-A932-8CA6FE37BF5D}"/>
              </a:ext>
            </a:extLst>
          </p:cNvPr>
          <p:cNvCxnSpPr>
            <a:cxnSpLocks/>
          </p:cNvCxnSpPr>
          <p:nvPr/>
        </p:nvCxnSpPr>
        <p:spPr>
          <a:xfrm flipH="1" flipV="1">
            <a:off x="4089797" y="4733926"/>
            <a:ext cx="845344" cy="395287"/>
          </a:xfrm>
          <a:prstGeom prst="straightConnector1">
            <a:avLst/>
          </a:prstGeom>
          <a:ln w="952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96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538B-6E20-4DDB-8C7A-9CDFD932B99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1CED467-11D1-4C40-9EB3-08E156CC3637}"/>
              </a:ext>
            </a:extLst>
          </p:cNvPr>
          <p:cNvSpPr>
            <a:spLocks noGrp="1"/>
          </p:cNvSpPr>
          <p:nvPr>
            <p:ph idx="1"/>
          </p:nvPr>
        </p:nvSpPr>
        <p:spPr/>
        <p:txBody>
          <a:bodyPr>
            <a:normAutofit fontScale="55000" lnSpcReduction="20000"/>
          </a:bodyPr>
          <a:lstStyle/>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version 12.3</a:t>
            </a:r>
          </a:p>
          <a:p>
            <a:pPr marL="114300" indent="0" fontAlgn="base">
              <a:buNone/>
            </a:pPr>
            <a:r>
              <a:rPr lang="en-US" dirty="0">
                <a:latin typeface="Consolas" panose="020B0609020204030204" pitchFamily="49" charset="0"/>
              </a:rPr>
              <a:t>no service pad</a:t>
            </a:r>
          </a:p>
          <a:p>
            <a:pPr marL="114300" indent="0" fontAlgn="base">
              <a:buNone/>
            </a:pPr>
            <a:r>
              <a:rPr lang="en-US" dirty="0">
                <a:latin typeface="Consolas" panose="020B0609020204030204" pitchFamily="49" charset="0"/>
              </a:rPr>
              <a:t>service timestamps debug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service timestamps log datetime </a:t>
            </a:r>
            <a:r>
              <a:rPr lang="en-US" dirty="0" err="1">
                <a:latin typeface="Consolas" panose="020B0609020204030204" pitchFamily="49" charset="0"/>
              </a:rPr>
              <a:t>msec</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no service password-encryption</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hostname retail</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boot-start-marker</a:t>
            </a:r>
          </a:p>
          <a:p>
            <a:pPr marL="114300" indent="0" fontAlgn="base">
              <a:buNone/>
            </a:pPr>
            <a:r>
              <a:rPr lang="en-US" dirty="0">
                <a:latin typeface="Consolas" panose="020B0609020204030204" pitchFamily="49" charset="0"/>
              </a:rPr>
              <a:t>boot-end-marker</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enable password cisco123</a:t>
            </a:r>
          </a:p>
          <a:p>
            <a:pPr marL="114300" indent="0" fontAlgn="base">
              <a:buNone/>
            </a:pPr>
            <a:r>
              <a:rPr lang="en-US" dirty="0">
                <a:latin typeface="Consolas" panose="020B0609020204030204" pitchFamily="49" charset="0"/>
              </a:rPr>
              <a:t>!</a:t>
            </a:r>
          </a:p>
          <a:p>
            <a:pPr marL="114300" indent="0" fontAlgn="base">
              <a:buNone/>
            </a:pPr>
            <a:r>
              <a:rPr lang="en-US" dirty="0">
                <a:latin typeface="Consolas" panose="020B0609020204030204" pitchFamily="49" charset="0"/>
              </a:rPr>
              <a:t>username </a:t>
            </a:r>
            <a:r>
              <a:rPr lang="en-US" dirty="0" err="1">
                <a:latin typeface="Consolas" panose="020B0609020204030204" pitchFamily="49" charset="0"/>
              </a:rPr>
              <a:t>jsomeone</a:t>
            </a:r>
            <a:r>
              <a:rPr lang="en-US" dirty="0">
                <a:latin typeface="Consolas" panose="020B0609020204030204" pitchFamily="49" charset="0"/>
              </a:rPr>
              <a:t> password 0 cg6#107X</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new-model</a:t>
            </a:r>
          </a:p>
          <a:p>
            <a:pPr marL="114300" indent="0" fontAlgn="base">
              <a:buNone/>
            </a:pPr>
            <a:r>
              <a:rPr lang="en-US" dirty="0">
                <a:latin typeface="Consolas" panose="020B0609020204030204" pitchFamily="49" charset="0"/>
              </a:rPr>
              <a:t>!</a:t>
            </a:r>
          </a:p>
          <a:p>
            <a:pPr marL="114300" indent="0" fontAlgn="base">
              <a:buNone/>
            </a:pPr>
            <a:r>
              <a:rPr lang="en-US" dirty="0" err="1">
                <a:latin typeface="Consolas" panose="020B0609020204030204" pitchFamily="49" charset="0"/>
              </a:rPr>
              <a:t>aaa</a:t>
            </a:r>
            <a:r>
              <a:rPr lang="en-US" dirty="0">
                <a:latin typeface="Consolas" panose="020B0609020204030204" pitchFamily="49" charset="0"/>
              </a:rPr>
              <a:t> group server radius </a:t>
            </a:r>
            <a:r>
              <a:rPr lang="en-US" dirty="0" err="1">
                <a:latin typeface="Consolas" panose="020B0609020204030204" pitchFamily="49" charset="0"/>
              </a:rPr>
              <a:t>rad_eap</a:t>
            </a:r>
            <a:endParaRPr lang="en-US" dirty="0">
              <a:latin typeface="Consolas" panose="020B0609020204030204" pitchFamily="49" charset="0"/>
            </a:endParaRPr>
          </a:p>
          <a:p>
            <a:pPr marL="114300" indent="0" fontAlgn="base">
              <a:buNone/>
            </a:pPr>
            <a:r>
              <a:rPr lang="en-US" dirty="0">
                <a:latin typeface="Consolas" panose="020B0609020204030204" pitchFamily="49" charset="0"/>
              </a:rPr>
              <a:t>server 10.0.1.1 auth-port 1812 acct-port 1813</a:t>
            </a:r>
          </a:p>
          <a:p>
            <a:pPr marL="114300" indent="0" fontAlgn="base">
              <a:buNone/>
            </a:pPr>
            <a:r>
              <a:rPr lang="en-US" dirty="0">
                <a:latin typeface="Consolas" panose="020B0609020204030204" pitchFamily="49" charset="0"/>
              </a:rPr>
              <a:t>!</a:t>
            </a:r>
          </a:p>
          <a:p>
            <a:pPr marL="114300" indent="0">
              <a:buNone/>
            </a:pPr>
            <a:endParaRPr lang="en-US" dirty="0">
              <a:latin typeface="Consolas" panose="020B0609020204030204" pitchFamily="49" charset="0"/>
            </a:endParaRPr>
          </a:p>
        </p:txBody>
      </p:sp>
      <p:cxnSp>
        <p:nvCxnSpPr>
          <p:cNvPr id="8" name="Straight Arrow Connector 7">
            <a:extLst>
              <a:ext uri="{FF2B5EF4-FFF2-40B4-BE49-F238E27FC236}">
                <a16:creationId xmlns:a16="http://schemas.microsoft.com/office/drawing/2014/main" id="{54023A7B-5EAD-4251-A3D8-6CD283666C88}"/>
              </a:ext>
            </a:extLst>
          </p:cNvPr>
          <p:cNvCxnSpPr/>
          <p:nvPr/>
        </p:nvCxnSpPr>
        <p:spPr>
          <a:xfrm flipH="1">
            <a:off x="2959894" y="3205163"/>
            <a:ext cx="1385888" cy="828675"/>
          </a:xfrm>
          <a:prstGeom prst="straightConnector1">
            <a:avLst/>
          </a:prstGeom>
          <a:ln w="1143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B9AA40C-D40A-4EA1-ABE6-A69598A68326}"/>
              </a:ext>
            </a:extLst>
          </p:cNvPr>
          <p:cNvCxnSpPr>
            <a:cxnSpLocks/>
          </p:cNvCxnSpPr>
          <p:nvPr/>
        </p:nvCxnSpPr>
        <p:spPr>
          <a:xfrm flipH="1">
            <a:off x="3112294" y="4033838"/>
            <a:ext cx="604838" cy="152400"/>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6BFCC95-944D-4303-9C65-6A63C7ED42D3}"/>
              </a:ext>
            </a:extLst>
          </p:cNvPr>
          <p:cNvCxnSpPr>
            <a:cxnSpLocks/>
          </p:cNvCxnSpPr>
          <p:nvPr/>
        </p:nvCxnSpPr>
        <p:spPr>
          <a:xfrm>
            <a:off x="2555082" y="3052763"/>
            <a:ext cx="0" cy="905668"/>
          </a:xfrm>
          <a:prstGeom prst="straightConnector1">
            <a:avLst/>
          </a:prstGeom>
          <a:ln w="142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91EF1A-142E-4CB9-9238-CEC6D062C9FD}"/>
              </a:ext>
            </a:extLst>
          </p:cNvPr>
          <p:cNvCxnSpPr>
            <a:cxnSpLocks/>
          </p:cNvCxnSpPr>
          <p:nvPr/>
        </p:nvCxnSpPr>
        <p:spPr>
          <a:xfrm flipH="1" flipV="1">
            <a:off x="2992041" y="4338639"/>
            <a:ext cx="845344" cy="395287"/>
          </a:xfrm>
          <a:prstGeom prst="straightConnector1">
            <a:avLst/>
          </a:prstGeom>
          <a:ln w="952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05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AB-AB5B-47E5-AAF8-23FC052C35AF}"/>
              </a:ext>
            </a:extLst>
          </p:cNvPr>
          <p:cNvSpPr>
            <a:spLocks noGrp="1"/>
          </p:cNvSpPr>
          <p:nvPr>
            <p:ph type="title"/>
          </p:nvPr>
        </p:nvSpPr>
        <p:spPr/>
        <p:txBody>
          <a:bodyPr/>
          <a:lstStyle/>
          <a:p>
            <a:r>
              <a:rPr lang="en-US" dirty="0"/>
              <a:t>Just BTW</a:t>
            </a:r>
          </a:p>
        </p:txBody>
      </p:sp>
      <p:sp>
        <p:nvSpPr>
          <p:cNvPr id="3" name="Content Placeholder 2">
            <a:extLst>
              <a:ext uri="{FF2B5EF4-FFF2-40B4-BE49-F238E27FC236}">
                <a16:creationId xmlns:a16="http://schemas.microsoft.com/office/drawing/2014/main" id="{9D964555-6395-462D-B555-4477906C9107}"/>
              </a:ext>
            </a:extLst>
          </p:cNvPr>
          <p:cNvSpPr>
            <a:spLocks noGrp="1"/>
          </p:cNvSpPr>
          <p:nvPr>
            <p:ph idx="1"/>
          </p:nvPr>
        </p:nvSpPr>
        <p:spPr>
          <a:xfrm>
            <a:off x="457200" y="1752600"/>
            <a:ext cx="8229600" cy="4373563"/>
          </a:xfrm>
        </p:spPr>
        <p:txBody>
          <a:bodyPr/>
          <a:lstStyle/>
          <a:p>
            <a:r>
              <a:rPr lang="en-US" dirty="0"/>
              <a:t>Every device needs a local startup config</a:t>
            </a:r>
          </a:p>
          <a:p>
            <a:endParaRPr lang="en-US" dirty="0"/>
          </a:p>
          <a:p>
            <a:r>
              <a:rPr lang="en-US" dirty="0"/>
              <a:t>Also…</a:t>
            </a:r>
          </a:p>
          <a:p>
            <a:r>
              <a:rPr lang="en-US" dirty="0"/>
              <a:t>Most config files are archived for backup purposes</a:t>
            </a:r>
          </a:p>
        </p:txBody>
      </p:sp>
    </p:spTree>
    <p:extLst>
      <p:ext uri="{BB962C8B-B14F-4D97-AF65-F5344CB8AC3E}">
        <p14:creationId xmlns:p14="http://schemas.microsoft.com/office/powerpoint/2010/main" val="160652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4E8267-59C3-E84E-97D0-419BAFF8DACD}"/>
              </a:ext>
            </a:extLst>
          </p:cNvPr>
          <p:cNvSpPr>
            <a:spLocks noGrp="1"/>
          </p:cNvSpPr>
          <p:nvPr>
            <p:ph type="title"/>
          </p:nvPr>
        </p:nvSpPr>
        <p:spPr/>
        <p:txBody>
          <a:bodyPr/>
          <a:lstStyle/>
          <a:p>
            <a:r>
              <a:rPr lang="en-US" dirty="0"/>
              <a:t>Apple iOS</a:t>
            </a:r>
          </a:p>
        </p:txBody>
      </p:sp>
      <p:sp>
        <p:nvSpPr>
          <p:cNvPr id="5" name="Text Placeholder 4">
            <a:extLst>
              <a:ext uri="{FF2B5EF4-FFF2-40B4-BE49-F238E27FC236}">
                <a16:creationId xmlns:a16="http://schemas.microsoft.com/office/drawing/2014/main" id="{7AD8F194-B9D8-EB45-B85A-16F370AC76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62069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02E60-DBF5-8B4C-B8CF-8B09F6A46D6C}"/>
              </a:ext>
            </a:extLst>
          </p:cNvPr>
          <p:cNvSpPr>
            <a:spLocks noGrp="1"/>
          </p:cNvSpPr>
          <p:nvPr>
            <p:ph type="title"/>
          </p:nvPr>
        </p:nvSpPr>
        <p:spPr/>
        <p:txBody>
          <a:bodyPr/>
          <a:lstStyle/>
          <a:p>
            <a:r>
              <a:rPr lang="en-US" dirty="0" err="1"/>
              <a:t>ios</a:t>
            </a:r>
            <a:endParaRPr lang="en-US" dirty="0"/>
          </a:p>
        </p:txBody>
      </p:sp>
      <p:sp>
        <p:nvSpPr>
          <p:cNvPr id="5" name="Content Placeholder 4">
            <a:extLst>
              <a:ext uri="{FF2B5EF4-FFF2-40B4-BE49-F238E27FC236}">
                <a16:creationId xmlns:a16="http://schemas.microsoft.com/office/drawing/2014/main" id="{6F599814-2576-144B-9029-C7023628983B}"/>
              </a:ext>
            </a:extLst>
          </p:cNvPr>
          <p:cNvSpPr>
            <a:spLocks noGrp="1"/>
          </p:cNvSpPr>
          <p:nvPr>
            <p:ph idx="1"/>
          </p:nvPr>
        </p:nvSpPr>
        <p:spPr>
          <a:xfrm>
            <a:off x="457200" y="1752600"/>
            <a:ext cx="8229600" cy="4373563"/>
          </a:xfrm>
        </p:spPr>
        <p:txBody>
          <a:bodyPr/>
          <a:lstStyle/>
          <a:p>
            <a:r>
              <a:rPr lang="en-US" dirty="0"/>
              <a:t>Released in 2007</a:t>
            </a:r>
          </a:p>
          <a:p>
            <a:r>
              <a:rPr lang="en-US" dirty="0"/>
              <a:t>Unix-like</a:t>
            </a:r>
          </a:p>
          <a:p>
            <a:pPr lvl="1"/>
            <a:r>
              <a:rPr lang="en-US" dirty="0"/>
              <a:t>Based on the XNU Darwin Kernel (BSD)</a:t>
            </a:r>
          </a:p>
          <a:p>
            <a:r>
              <a:rPr lang="en-US" dirty="0"/>
              <a:t>Written in:</a:t>
            </a:r>
          </a:p>
          <a:p>
            <a:pPr lvl="1"/>
            <a:r>
              <a:rPr lang="en-US" dirty="0"/>
              <a:t>C, C++, Objective-C, Swift</a:t>
            </a:r>
          </a:p>
          <a:p>
            <a:endParaRPr lang="en-US" dirty="0"/>
          </a:p>
        </p:txBody>
      </p:sp>
    </p:spTree>
    <p:extLst>
      <p:ext uri="{BB962C8B-B14F-4D97-AF65-F5344CB8AC3E}">
        <p14:creationId xmlns:p14="http://schemas.microsoft.com/office/powerpoint/2010/main" val="1834306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BA5F-251B-1748-A890-65F3641CB41D}"/>
              </a:ext>
            </a:extLst>
          </p:cNvPr>
          <p:cNvSpPr>
            <a:spLocks noGrp="1"/>
          </p:cNvSpPr>
          <p:nvPr>
            <p:ph type="title"/>
          </p:nvPr>
        </p:nvSpPr>
        <p:spPr/>
        <p:txBody>
          <a:bodyPr/>
          <a:lstStyle/>
          <a:p>
            <a:r>
              <a:rPr lang="en-US" dirty="0"/>
              <a:t>Architecture</a:t>
            </a:r>
          </a:p>
        </p:txBody>
      </p:sp>
      <p:sp>
        <p:nvSpPr>
          <p:cNvPr id="3" name="Content Placeholder 2">
            <a:extLst>
              <a:ext uri="{FF2B5EF4-FFF2-40B4-BE49-F238E27FC236}">
                <a16:creationId xmlns:a16="http://schemas.microsoft.com/office/drawing/2014/main" id="{27659BB2-95AB-B24F-829B-EFC3DE410EFE}"/>
              </a:ext>
            </a:extLst>
          </p:cNvPr>
          <p:cNvSpPr>
            <a:spLocks noGrp="1"/>
          </p:cNvSpPr>
          <p:nvPr>
            <p:ph idx="1"/>
          </p:nvPr>
        </p:nvSpPr>
        <p:spPr/>
        <p:txBody>
          <a:bodyPr/>
          <a:lstStyle/>
          <a:p>
            <a:r>
              <a:rPr lang="en-US" dirty="0"/>
              <a:t>XNU</a:t>
            </a:r>
          </a:p>
          <a:p>
            <a:pPr lvl="1"/>
            <a:r>
              <a:rPr lang="en-US" dirty="0"/>
              <a:t>Originally developed by NeXT for the </a:t>
            </a:r>
            <a:r>
              <a:rPr lang="en-US" dirty="0" err="1"/>
              <a:t>NeXTSTEP</a:t>
            </a:r>
            <a:r>
              <a:rPr lang="en-US" dirty="0"/>
              <a:t> operating system</a:t>
            </a:r>
          </a:p>
          <a:p>
            <a:pPr lvl="1"/>
            <a:r>
              <a:rPr lang="en-US" dirty="0"/>
              <a:t>Hybrid kernel</a:t>
            </a:r>
          </a:p>
          <a:p>
            <a:r>
              <a:rPr lang="en-US" dirty="0"/>
              <a:t>Features:</a:t>
            </a:r>
          </a:p>
          <a:p>
            <a:pPr lvl="1"/>
            <a:r>
              <a:rPr lang="en-US" dirty="0"/>
              <a:t>Memory protection</a:t>
            </a:r>
          </a:p>
          <a:p>
            <a:pPr lvl="1"/>
            <a:r>
              <a:rPr lang="en-US" dirty="0"/>
              <a:t>Message Processing</a:t>
            </a:r>
          </a:p>
          <a:p>
            <a:pPr lvl="1"/>
            <a:r>
              <a:rPr lang="en-US" dirty="0"/>
              <a:t>Multiprocessing support</a:t>
            </a:r>
          </a:p>
        </p:txBody>
      </p:sp>
    </p:spTree>
    <p:extLst>
      <p:ext uri="{BB962C8B-B14F-4D97-AF65-F5344CB8AC3E}">
        <p14:creationId xmlns:p14="http://schemas.microsoft.com/office/powerpoint/2010/main" val="366300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99AD-9987-EB4F-BAC0-C16AE66B9A08}"/>
              </a:ext>
            </a:extLst>
          </p:cNvPr>
          <p:cNvSpPr>
            <a:spLocks noGrp="1"/>
          </p:cNvSpPr>
          <p:nvPr>
            <p:ph type="title"/>
          </p:nvPr>
        </p:nvSpPr>
        <p:spPr/>
        <p:txBody>
          <a:bodyPr/>
          <a:lstStyle/>
          <a:p>
            <a:r>
              <a:rPr lang="en-US" dirty="0"/>
              <a:t>Security</a:t>
            </a:r>
          </a:p>
        </p:txBody>
      </p:sp>
      <p:sp>
        <p:nvSpPr>
          <p:cNvPr id="3" name="Content Placeholder 2">
            <a:extLst>
              <a:ext uri="{FF2B5EF4-FFF2-40B4-BE49-F238E27FC236}">
                <a16:creationId xmlns:a16="http://schemas.microsoft.com/office/drawing/2014/main" id="{040CB0CC-477A-CF43-AA77-C1451A644072}"/>
              </a:ext>
            </a:extLst>
          </p:cNvPr>
          <p:cNvSpPr>
            <a:spLocks noGrp="1"/>
          </p:cNvSpPr>
          <p:nvPr>
            <p:ph idx="1"/>
          </p:nvPr>
        </p:nvSpPr>
        <p:spPr>
          <a:xfrm>
            <a:off x="457200" y="1752600"/>
            <a:ext cx="8229600" cy="4373563"/>
          </a:xfrm>
        </p:spPr>
        <p:txBody>
          <a:bodyPr/>
          <a:lstStyle/>
          <a:p>
            <a:r>
              <a:rPr lang="en-US" dirty="0"/>
              <a:t>Secure Boot</a:t>
            </a:r>
          </a:p>
          <a:p>
            <a:r>
              <a:rPr lang="en-US" dirty="0"/>
              <a:t>Secure Enclave</a:t>
            </a:r>
          </a:p>
          <a:p>
            <a:r>
              <a:rPr lang="en-US" dirty="0"/>
              <a:t>Passcode</a:t>
            </a:r>
          </a:p>
          <a:p>
            <a:pPr lvl="1"/>
            <a:r>
              <a:rPr lang="en-US" dirty="0"/>
              <a:t>Touch ID</a:t>
            </a:r>
          </a:p>
          <a:p>
            <a:r>
              <a:rPr lang="en-US" dirty="0"/>
              <a:t>Address Space Layout Randomization</a:t>
            </a:r>
          </a:p>
          <a:p>
            <a:r>
              <a:rPr lang="en-US" dirty="0"/>
              <a:t>Non-Executable Memory</a:t>
            </a:r>
          </a:p>
          <a:p>
            <a:r>
              <a:rPr lang="en-US" dirty="0"/>
              <a:t>Encryption</a:t>
            </a:r>
          </a:p>
          <a:p>
            <a:r>
              <a:rPr lang="en-US" dirty="0"/>
              <a:t>App Security</a:t>
            </a:r>
          </a:p>
          <a:p>
            <a:r>
              <a:rPr lang="en-US" dirty="0"/>
              <a:t>Network Security</a:t>
            </a:r>
          </a:p>
          <a:p>
            <a:endParaRPr lang="en-US" dirty="0"/>
          </a:p>
        </p:txBody>
      </p:sp>
    </p:spTree>
    <p:extLst>
      <p:ext uri="{BB962C8B-B14F-4D97-AF65-F5344CB8AC3E}">
        <p14:creationId xmlns:p14="http://schemas.microsoft.com/office/powerpoint/2010/main" val="153947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5F4AA-B0C3-ED4B-9B15-68F71C44A66B}"/>
              </a:ext>
            </a:extLst>
          </p:cNvPr>
          <p:cNvSpPr>
            <a:spLocks noGrp="1"/>
          </p:cNvSpPr>
          <p:nvPr>
            <p:ph type="title"/>
          </p:nvPr>
        </p:nvSpPr>
        <p:spPr/>
        <p:txBody>
          <a:bodyPr/>
          <a:lstStyle/>
          <a:p>
            <a:r>
              <a:rPr lang="en-US" dirty="0"/>
              <a:t>App Store Bypass</a:t>
            </a:r>
          </a:p>
        </p:txBody>
      </p:sp>
      <p:sp>
        <p:nvSpPr>
          <p:cNvPr id="3" name="Content Placeholder 2">
            <a:extLst>
              <a:ext uri="{FF2B5EF4-FFF2-40B4-BE49-F238E27FC236}">
                <a16:creationId xmlns:a16="http://schemas.microsoft.com/office/drawing/2014/main" id="{08D57D13-F931-D744-B885-0F017B57140E}"/>
              </a:ext>
            </a:extLst>
          </p:cNvPr>
          <p:cNvSpPr>
            <a:spLocks noGrp="1"/>
          </p:cNvSpPr>
          <p:nvPr>
            <p:ph idx="1"/>
          </p:nvPr>
        </p:nvSpPr>
        <p:spPr>
          <a:xfrm>
            <a:off x="457200" y="1752600"/>
            <a:ext cx="8229600" cy="4373563"/>
          </a:xfrm>
        </p:spPr>
        <p:txBody>
          <a:bodyPr/>
          <a:lstStyle/>
          <a:p>
            <a:r>
              <a:rPr lang="en-US" dirty="0"/>
              <a:t>Companies can apply to Apple for enterprise developer certificates</a:t>
            </a:r>
          </a:p>
          <a:p>
            <a:r>
              <a:rPr lang="en-US" dirty="0"/>
              <a:t>These can be used to sign apps such that iOS will install them directly</a:t>
            </a:r>
          </a:p>
          <a:p>
            <a:endParaRPr lang="en-US" dirty="0"/>
          </a:p>
        </p:txBody>
      </p:sp>
    </p:spTree>
    <p:extLst>
      <p:ext uri="{BB962C8B-B14F-4D97-AF65-F5344CB8AC3E}">
        <p14:creationId xmlns:p14="http://schemas.microsoft.com/office/powerpoint/2010/main" val="211242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C88D84-637B-4527-9CBC-67F81E8A6C7F}"/>
              </a:ext>
            </a:extLst>
          </p:cNvPr>
          <p:cNvSpPr>
            <a:spLocks noGrp="1"/>
          </p:cNvSpPr>
          <p:nvPr>
            <p:ph type="title"/>
          </p:nvPr>
        </p:nvSpPr>
        <p:spPr/>
        <p:txBody>
          <a:bodyPr/>
          <a:lstStyle/>
          <a:p>
            <a:r>
              <a:rPr lang="en-US" dirty="0"/>
              <a:t>CISCO </a:t>
            </a:r>
            <a:r>
              <a:rPr lang="en-US" dirty="0" err="1"/>
              <a:t>ios</a:t>
            </a:r>
            <a:endParaRPr lang="en-US" dirty="0"/>
          </a:p>
        </p:txBody>
      </p:sp>
      <p:sp>
        <p:nvSpPr>
          <p:cNvPr id="2" name="Text Placeholder 1">
            <a:extLst>
              <a:ext uri="{FF2B5EF4-FFF2-40B4-BE49-F238E27FC236}">
                <a16:creationId xmlns:a16="http://schemas.microsoft.com/office/drawing/2014/main" id="{8F4430FA-32AC-4D45-870C-F12F04B57B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58842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BA8FC0-878B-4901-B298-F949843EFE50}"/>
              </a:ext>
            </a:extLst>
          </p:cNvPr>
          <p:cNvSpPr txBox="1"/>
          <p:nvPr/>
        </p:nvSpPr>
        <p:spPr>
          <a:xfrm>
            <a:off x="0" y="0"/>
            <a:ext cx="9144000" cy="6858000"/>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883007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E01ADE-2DEF-FD4A-BB1F-E819B540F940}"/>
              </a:ext>
            </a:extLst>
          </p:cNvPr>
          <p:cNvSpPr>
            <a:spLocks noGrp="1"/>
          </p:cNvSpPr>
          <p:nvPr>
            <p:ph type="title"/>
          </p:nvPr>
        </p:nvSpPr>
        <p:spPr/>
        <p:txBody>
          <a:bodyPr/>
          <a:lstStyle/>
          <a:p>
            <a:r>
              <a:rPr lang="en-US" dirty="0"/>
              <a:t>Android</a:t>
            </a:r>
          </a:p>
        </p:txBody>
      </p:sp>
      <p:sp>
        <p:nvSpPr>
          <p:cNvPr id="5" name="Text Placeholder 4">
            <a:extLst>
              <a:ext uri="{FF2B5EF4-FFF2-40B4-BE49-F238E27FC236}">
                <a16:creationId xmlns:a16="http://schemas.microsoft.com/office/drawing/2014/main" id="{F22BBC22-0FC0-A142-9398-C8AF024030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61306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96C8-6DA0-7D42-AD24-2CE34C650A60}"/>
              </a:ext>
            </a:extLst>
          </p:cNvPr>
          <p:cNvSpPr>
            <a:spLocks noGrp="1"/>
          </p:cNvSpPr>
          <p:nvPr>
            <p:ph type="title"/>
          </p:nvPr>
        </p:nvSpPr>
        <p:spPr/>
        <p:txBody>
          <a:bodyPr/>
          <a:lstStyle/>
          <a:p>
            <a:r>
              <a:rPr lang="en-US" dirty="0"/>
              <a:t>Android</a:t>
            </a:r>
          </a:p>
        </p:txBody>
      </p:sp>
      <p:sp>
        <p:nvSpPr>
          <p:cNvPr id="3" name="Content Placeholder 2">
            <a:extLst>
              <a:ext uri="{FF2B5EF4-FFF2-40B4-BE49-F238E27FC236}">
                <a16:creationId xmlns:a16="http://schemas.microsoft.com/office/drawing/2014/main" id="{7E4D727F-4F57-614C-BCDE-9EEC0B99EFB4}"/>
              </a:ext>
            </a:extLst>
          </p:cNvPr>
          <p:cNvSpPr>
            <a:spLocks noGrp="1"/>
          </p:cNvSpPr>
          <p:nvPr>
            <p:ph idx="1"/>
          </p:nvPr>
        </p:nvSpPr>
        <p:spPr/>
        <p:txBody>
          <a:bodyPr/>
          <a:lstStyle/>
          <a:p>
            <a:r>
              <a:rPr lang="en-US" dirty="0"/>
              <a:t>Released in 2008</a:t>
            </a:r>
          </a:p>
          <a:p>
            <a:r>
              <a:rPr lang="en-US" dirty="0"/>
              <a:t>Based on modified Linux Kernel</a:t>
            </a:r>
          </a:p>
          <a:p>
            <a:r>
              <a:rPr lang="en-US" dirty="0"/>
              <a:t>Written in</a:t>
            </a:r>
          </a:p>
          <a:p>
            <a:pPr lvl="1"/>
            <a:r>
              <a:rPr lang="en-US" dirty="0"/>
              <a:t>Java, C, C++</a:t>
            </a:r>
          </a:p>
          <a:p>
            <a:pPr marL="411480" lvl="1" indent="0">
              <a:buNone/>
            </a:pPr>
            <a:endParaRPr lang="en-US" dirty="0"/>
          </a:p>
        </p:txBody>
      </p:sp>
    </p:spTree>
    <p:extLst>
      <p:ext uri="{BB962C8B-B14F-4D97-AF65-F5344CB8AC3E}">
        <p14:creationId xmlns:p14="http://schemas.microsoft.com/office/powerpoint/2010/main" val="1214917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6CCB-AF3D-5640-ACA7-1548AAFB250E}"/>
              </a:ext>
            </a:extLst>
          </p:cNvPr>
          <p:cNvSpPr>
            <a:spLocks noGrp="1"/>
          </p:cNvSpPr>
          <p:nvPr>
            <p:ph type="title"/>
          </p:nvPr>
        </p:nvSpPr>
        <p:spPr/>
        <p:txBody>
          <a:bodyPr/>
          <a:lstStyle/>
          <a:p>
            <a:r>
              <a:rPr lang="en-US" dirty="0"/>
              <a:t>Architecture </a:t>
            </a:r>
          </a:p>
        </p:txBody>
      </p:sp>
      <p:sp>
        <p:nvSpPr>
          <p:cNvPr id="3" name="Content Placeholder 2">
            <a:extLst>
              <a:ext uri="{FF2B5EF4-FFF2-40B4-BE49-F238E27FC236}">
                <a16:creationId xmlns:a16="http://schemas.microsoft.com/office/drawing/2014/main" id="{D85FEA05-F244-5A4C-8202-0CEC2E5699F4}"/>
              </a:ext>
            </a:extLst>
          </p:cNvPr>
          <p:cNvSpPr>
            <a:spLocks noGrp="1"/>
          </p:cNvSpPr>
          <p:nvPr>
            <p:ph idx="1"/>
          </p:nvPr>
        </p:nvSpPr>
        <p:spPr>
          <a:xfrm>
            <a:off x="457200" y="1752600"/>
            <a:ext cx="8229600" cy="4373563"/>
          </a:xfrm>
        </p:spPr>
        <p:txBody>
          <a:bodyPr>
            <a:normAutofit/>
          </a:bodyPr>
          <a:lstStyle/>
          <a:p>
            <a:r>
              <a:rPr lang="en-US" dirty="0"/>
              <a:t>Based on modified LST Linux Kernel</a:t>
            </a:r>
          </a:p>
          <a:p>
            <a:pPr lvl="1"/>
            <a:r>
              <a:rPr lang="en-US" dirty="0"/>
              <a:t>Meaning micro-kernel</a:t>
            </a:r>
          </a:p>
          <a:p>
            <a:r>
              <a:rPr lang="en-US" dirty="0"/>
              <a:t>The flash storage split into several partitions</a:t>
            </a:r>
          </a:p>
          <a:p>
            <a:pPr lvl="1"/>
            <a:r>
              <a:rPr lang="en-US" dirty="0"/>
              <a:t>/system</a:t>
            </a:r>
          </a:p>
          <a:p>
            <a:pPr lvl="1"/>
            <a:r>
              <a:rPr lang="en-US" dirty="0"/>
              <a:t>/data </a:t>
            </a:r>
          </a:p>
          <a:p>
            <a:r>
              <a:rPr lang="en-US" dirty="0"/>
              <a:t>Android device owners are not given root access</a:t>
            </a:r>
          </a:p>
          <a:p>
            <a:pPr lvl="1"/>
            <a:r>
              <a:rPr lang="en-US" dirty="0"/>
              <a:t>root access can be obtained by exploiting security flaws in Android</a:t>
            </a:r>
          </a:p>
        </p:txBody>
      </p:sp>
    </p:spTree>
    <p:extLst>
      <p:ext uri="{BB962C8B-B14F-4D97-AF65-F5344CB8AC3E}">
        <p14:creationId xmlns:p14="http://schemas.microsoft.com/office/powerpoint/2010/main" val="2746823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8B2C6BEB-B3AE-C341-AE76-7AD08BC32D4B}"/>
              </a:ext>
            </a:extLst>
          </p:cNvPr>
          <p:cNvPicPr>
            <a:picLocks noGrp="1" noChangeAspect="1"/>
          </p:cNvPicPr>
          <p:nvPr>
            <p:ph idx="4294967295"/>
          </p:nvPr>
        </p:nvPicPr>
        <p:blipFill>
          <a:blip r:embed="rId2" cstate="email">
            <a:extLst>
              <a:ext uri="{28A0092B-C50C-407E-A947-70E740481C1C}">
                <a14:useLocalDpi xmlns:a14="http://schemas.microsoft.com/office/drawing/2010/main" val="0"/>
              </a:ext>
            </a:extLst>
          </a:blip>
          <a:stretch>
            <a:fillRect/>
          </a:stretch>
        </p:blipFill>
        <p:spPr>
          <a:xfrm>
            <a:off x="1130586" y="635513"/>
            <a:ext cx="6882828" cy="5586974"/>
          </a:xfrm>
        </p:spPr>
      </p:pic>
    </p:spTree>
    <p:extLst>
      <p:ext uri="{BB962C8B-B14F-4D97-AF65-F5344CB8AC3E}">
        <p14:creationId xmlns:p14="http://schemas.microsoft.com/office/powerpoint/2010/main" val="2636866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6625-72F4-C848-8891-505EA12C96E0}"/>
              </a:ext>
            </a:extLst>
          </p:cNvPr>
          <p:cNvSpPr>
            <a:spLocks noGrp="1"/>
          </p:cNvSpPr>
          <p:nvPr>
            <p:ph type="title"/>
          </p:nvPr>
        </p:nvSpPr>
        <p:spPr/>
        <p:txBody>
          <a:bodyPr/>
          <a:lstStyle/>
          <a:p>
            <a:r>
              <a:rPr lang="en-US" dirty="0"/>
              <a:t>Security</a:t>
            </a:r>
          </a:p>
        </p:txBody>
      </p:sp>
      <p:sp>
        <p:nvSpPr>
          <p:cNvPr id="3" name="Content Placeholder 2">
            <a:extLst>
              <a:ext uri="{FF2B5EF4-FFF2-40B4-BE49-F238E27FC236}">
                <a16:creationId xmlns:a16="http://schemas.microsoft.com/office/drawing/2014/main" id="{6B91774D-CF5B-E842-9846-8B3F1CBF0BDA}"/>
              </a:ext>
            </a:extLst>
          </p:cNvPr>
          <p:cNvSpPr>
            <a:spLocks noGrp="1"/>
          </p:cNvSpPr>
          <p:nvPr>
            <p:ph idx="1"/>
          </p:nvPr>
        </p:nvSpPr>
        <p:spPr/>
        <p:txBody>
          <a:bodyPr/>
          <a:lstStyle/>
          <a:p>
            <a:r>
              <a:rPr lang="en-US" dirty="0"/>
              <a:t>Android's source code is released by Google under an open source license</a:t>
            </a:r>
          </a:p>
          <a:p>
            <a:pPr lvl="1"/>
            <a:r>
              <a:rPr lang="en-US" dirty="0"/>
              <a:t>Meaning many different (often incompatible) “flavors”</a:t>
            </a:r>
          </a:p>
          <a:p>
            <a:pPr lvl="1"/>
            <a:r>
              <a:rPr lang="en-US" dirty="0"/>
              <a:t>Rely on carriers for OS updates</a:t>
            </a:r>
          </a:p>
          <a:p>
            <a:r>
              <a:rPr lang="en-US" dirty="0"/>
              <a:t>Sandbox mode for applications</a:t>
            </a:r>
          </a:p>
          <a:p>
            <a:endParaRPr lang="en-US" dirty="0"/>
          </a:p>
        </p:txBody>
      </p:sp>
    </p:spTree>
    <p:extLst>
      <p:ext uri="{BB962C8B-B14F-4D97-AF65-F5344CB8AC3E}">
        <p14:creationId xmlns:p14="http://schemas.microsoft.com/office/powerpoint/2010/main" val="2290456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C503-2ACB-43E0-8656-8718A37D5621}"/>
              </a:ext>
            </a:extLst>
          </p:cNvPr>
          <p:cNvSpPr>
            <a:spLocks noGrp="1"/>
          </p:cNvSpPr>
          <p:nvPr>
            <p:ph type="title"/>
          </p:nvPr>
        </p:nvSpPr>
        <p:spPr/>
        <p:txBody>
          <a:bodyPr/>
          <a:lstStyle/>
          <a:p>
            <a:r>
              <a:rPr lang="en-US" dirty="0"/>
              <a:t>Cisco </a:t>
            </a:r>
            <a:r>
              <a:rPr lang="en-US" dirty="0" err="1"/>
              <a:t>ios</a:t>
            </a:r>
            <a:endParaRPr lang="en-US" dirty="0"/>
          </a:p>
        </p:txBody>
      </p:sp>
      <p:sp>
        <p:nvSpPr>
          <p:cNvPr id="3" name="Content Placeholder 2">
            <a:extLst>
              <a:ext uri="{FF2B5EF4-FFF2-40B4-BE49-F238E27FC236}">
                <a16:creationId xmlns:a16="http://schemas.microsoft.com/office/drawing/2014/main" id="{B2C2CEED-EC56-47D6-9F4E-BDE630EBCA6A}"/>
              </a:ext>
            </a:extLst>
          </p:cNvPr>
          <p:cNvSpPr>
            <a:spLocks noGrp="1"/>
          </p:cNvSpPr>
          <p:nvPr>
            <p:ph idx="1"/>
          </p:nvPr>
        </p:nvSpPr>
        <p:spPr/>
        <p:txBody>
          <a:bodyPr/>
          <a:lstStyle/>
          <a:p>
            <a:r>
              <a:rPr lang="en-US" dirty="0"/>
              <a:t>Cisco Internetwork Operating System</a:t>
            </a:r>
          </a:p>
          <a:p>
            <a:r>
              <a:rPr lang="en-US" dirty="0"/>
              <a:t>Developed in the 1980s</a:t>
            </a:r>
          </a:p>
          <a:p>
            <a:pPr lvl="1"/>
            <a:r>
              <a:rPr lang="en-US" dirty="0"/>
              <a:t>For routers with less than 256kB of RAM</a:t>
            </a:r>
          </a:p>
          <a:p>
            <a:r>
              <a:rPr lang="en-US" dirty="0"/>
              <a:t>Used on many Cisco routers, switches, and firewalls</a:t>
            </a:r>
          </a:p>
          <a:p>
            <a:r>
              <a:rPr lang="en-US" dirty="0"/>
              <a:t>Originally a stand alone kernel</a:t>
            </a:r>
          </a:p>
          <a:p>
            <a:pPr lvl="1"/>
            <a:r>
              <a:rPr lang="en-US" dirty="0"/>
              <a:t>Now runs on a modified Linux kernel</a:t>
            </a:r>
          </a:p>
          <a:p>
            <a:endParaRPr lang="en-US" dirty="0"/>
          </a:p>
        </p:txBody>
      </p:sp>
    </p:spTree>
    <p:extLst>
      <p:ext uri="{BB962C8B-B14F-4D97-AF65-F5344CB8AC3E}">
        <p14:creationId xmlns:p14="http://schemas.microsoft.com/office/powerpoint/2010/main" val="233413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548B-FDAA-40B2-9B94-B2A5ECD39E50}"/>
              </a:ext>
            </a:extLst>
          </p:cNvPr>
          <p:cNvSpPr>
            <a:spLocks noGrp="1"/>
          </p:cNvSpPr>
          <p:nvPr>
            <p:ph type="title"/>
          </p:nvPr>
        </p:nvSpPr>
        <p:spPr/>
        <p:txBody>
          <a:bodyPr/>
          <a:lstStyle/>
          <a:p>
            <a:r>
              <a:rPr lang="en-US" dirty="0"/>
              <a:t>interface</a:t>
            </a:r>
          </a:p>
        </p:txBody>
      </p:sp>
      <p:sp>
        <p:nvSpPr>
          <p:cNvPr id="3" name="Content Placeholder 2">
            <a:extLst>
              <a:ext uri="{FF2B5EF4-FFF2-40B4-BE49-F238E27FC236}">
                <a16:creationId xmlns:a16="http://schemas.microsoft.com/office/drawing/2014/main" id="{17F75478-AF38-47D4-89FA-351EA33F2CD5}"/>
              </a:ext>
            </a:extLst>
          </p:cNvPr>
          <p:cNvSpPr>
            <a:spLocks noGrp="1"/>
          </p:cNvSpPr>
          <p:nvPr>
            <p:ph idx="1"/>
          </p:nvPr>
        </p:nvSpPr>
        <p:spPr/>
        <p:txBody>
          <a:bodyPr/>
          <a:lstStyle/>
          <a:p>
            <a:r>
              <a:rPr lang="en-US" dirty="0"/>
              <a:t>Primary interface is a CLI</a:t>
            </a:r>
          </a:p>
          <a:p>
            <a:pPr lvl="1"/>
            <a:r>
              <a:rPr lang="en-US" dirty="0"/>
              <a:t>Access through</a:t>
            </a:r>
          </a:p>
          <a:p>
            <a:pPr lvl="2"/>
            <a:r>
              <a:rPr lang="en-US" dirty="0"/>
              <a:t>SSH</a:t>
            </a:r>
          </a:p>
          <a:p>
            <a:pPr lvl="2"/>
            <a:r>
              <a:rPr lang="en-US" dirty="0"/>
              <a:t>Telnet</a:t>
            </a:r>
          </a:p>
          <a:p>
            <a:pPr lvl="2"/>
            <a:r>
              <a:rPr lang="en-US" dirty="0"/>
              <a:t>Serial</a:t>
            </a:r>
          </a:p>
          <a:p>
            <a:r>
              <a:rPr lang="en-US" dirty="0"/>
              <a:t>Has a fixed set of commands</a:t>
            </a:r>
          </a:p>
          <a:p>
            <a:r>
              <a:rPr lang="en-US" dirty="0"/>
              <a:t>Has privileged “modes” (used to restrict specific commands)</a:t>
            </a:r>
          </a:p>
        </p:txBody>
      </p:sp>
    </p:spTree>
    <p:extLst>
      <p:ext uri="{BB962C8B-B14F-4D97-AF65-F5344CB8AC3E}">
        <p14:creationId xmlns:p14="http://schemas.microsoft.com/office/powerpoint/2010/main" val="214634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7387-5F99-48B8-B04F-9EBB7ADFD5C1}"/>
              </a:ext>
            </a:extLst>
          </p:cNvPr>
          <p:cNvSpPr>
            <a:spLocks noGrp="1"/>
          </p:cNvSpPr>
          <p:nvPr>
            <p:ph type="title"/>
          </p:nvPr>
        </p:nvSpPr>
        <p:spPr/>
        <p:txBody>
          <a:bodyPr/>
          <a:lstStyle/>
          <a:p>
            <a:r>
              <a:rPr lang="en-US" dirty="0"/>
              <a:t>Architecture</a:t>
            </a:r>
          </a:p>
        </p:txBody>
      </p:sp>
      <p:sp>
        <p:nvSpPr>
          <p:cNvPr id="3" name="Content Placeholder 2">
            <a:extLst>
              <a:ext uri="{FF2B5EF4-FFF2-40B4-BE49-F238E27FC236}">
                <a16:creationId xmlns:a16="http://schemas.microsoft.com/office/drawing/2014/main" id="{1EA57125-0E4D-4390-831F-DEE496E99432}"/>
              </a:ext>
            </a:extLst>
          </p:cNvPr>
          <p:cNvSpPr>
            <a:spLocks noGrp="1"/>
          </p:cNvSpPr>
          <p:nvPr>
            <p:ph idx="1"/>
          </p:nvPr>
        </p:nvSpPr>
        <p:spPr/>
        <p:txBody>
          <a:bodyPr/>
          <a:lstStyle/>
          <a:p>
            <a:r>
              <a:rPr lang="en-US" dirty="0"/>
              <a:t>Monolithic kernel architecture</a:t>
            </a:r>
          </a:p>
          <a:p>
            <a:pPr lvl="1"/>
            <a:r>
              <a:rPr lang="en-US" dirty="0"/>
              <a:t>All processes have direct hardware access to reduce CPU time</a:t>
            </a:r>
          </a:p>
        </p:txBody>
      </p:sp>
    </p:spTree>
    <p:extLst>
      <p:ext uri="{BB962C8B-B14F-4D97-AF65-F5344CB8AC3E}">
        <p14:creationId xmlns:p14="http://schemas.microsoft.com/office/powerpoint/2010/main" val="172786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70000"/>
                <a:satMod val="170000"/>
              </a:schemeClr>
              <a:schemeClr val="bg1">
                <a:shade val="70000"/>
                <a:satMod val="13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F8CCD-B1EE-4B1E-AEE7-00E1043E4355}"/>
              </a:ext>
            </a:extLst>
          </p:cNvPr>
          <p:cNvSpPr>
            <a:spLocks noGrp="1"/>
          </p:cNvSpPr>
          <p:nvPr>
            <p:ph type="title"/>
          </p:nvPr>
        </p:nvSpPr>
        <p:spPr>
          <a:xfrm>
            <a:off x="426128" y="408372"/>
            <a:ext cx="8260672" cy="1039427"/>
          </a:xfrm>
          <a:prstGeom prst="rect">
            <a:avLst/>
          </a:prstGeom>
        </p:spPr>
        <p:txBody>
          <a:bodyPr anchor="ctr">
            <a:normAutofit/>
          </a:bodyPr>
          <a:lstStyle/>
          <a:p>
            <a:r>
              <a:rPr lang="en-US" sz="3500">
                <a:solidFill>
                  <a:schemeClr val="accent1">
                    <a:lumMod val="75000"/>
                  </a:schemeClr>
                </a:solidFill>
              </a:rPr>
              <a:t>tangent</a:t>
            </a:r>
          </a:p>
        </p:txBody>
      </p:sp>
      <p:pic>
        <p:nvPicPr>
          <p:cNvPr id="5" name="Content Placeholder 4" descr="A screenshot of a cell phone&#10;&#10;Description automatically generated">
            <a:extLst>
              <a:ext uri="{FF2B5EF4-FFF2-40B4-BE49-F238E27FC236}">
                <a16:creationId xmlns:a16="http://schemas.microsoft.com/office/drawing/2014/main" id="{7CE69564-636B-4393-87D4-11C54FA61827}"/>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457200" y="2890107"/>
            <a:ext cx="8229600" cy="2098548"/>
          </a:xfrm>
          <a:prstGeom prst="rect">
            <a:avLst/>
          </a:prstGeom>
          <a:noFill/>
        </p:spPr>
      </p:pic>
    </p:spTree>
    <p:extLst>
      <p:ext uri="{BB962C8B-B14F-4D97-AF65-F5344CB8AC3E}">
        <p14:creationId xmlns:p14="http://schemas.microsoft.com/office/powerpoint/2010/main" val="257843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7387-5F99-48B8-B04F-9EBB7ADFD5C1}"/>
              </a:ext>
            </a:extLst>
          </p:cNvPr>
          <p:cNvSpPr>
            <a:spLocks noGrp="1"/>
          </p:cNvSpPr>
          <p:nvPr>
            <p:ph type="title"/>
          </p:nvPr>
        </p:nvSpPr>
        <p:spPr/>
        <p:txBody>
          <a:bodyPr/>
          <a:lstStyle/>
          <a:p>
            <a:r>
              <a:rPr lang="en-US" dirty="0"/>
              <a:t>Architecture</a:t>
            </a:r>
          </a:p>
        </p:txBody>
      </p:sp>
      <p:sp>
        <p:nvSpPr>
          <p:cNvPr id="3" name="Content Placeholder 2">
            <a:extLst>
              <a:ext uri="{FF2B5EF4-FFF2-40B4-BE49-F238E27FC236}">
                <a16:creationId xmlns:a16="http://schemas.microsoft.com/office/drawing/2014/main" id="{1EA57125-0E4D-4390-831F-DEE496E99432}"/>
              </a:ext>
            </a:extLst>
          </p:cNvPr>
          <p:cNvSpPr>
            <a:spLocks noGrp="1"/>
          </p:cNvSpPr>
          <p:nvPr>
            <p:ph idx="1"/>
          </p:nvPr>
        </p:nvSpPr>
        <p:spPr/>
        <p:txBody>
          <a:bodyPr/>
          <a:lstStyle/>
          <a:p>
            <a:r>
              <a:rPr lang="en-US" dirty="0"/>
              <a:t>Monolithic kernel architecture</a:t>
            </a:r>
          </a:p>
          <a:p>
            <a:pPr lvl="1"/>
            <a:r>
              <a:rPr lang="en-US" dirty="0"/>
              <a:t>All processes have direct hardware access to reduce CPU time</a:t>
            </a:r>
          </a:p>
          <a:p>
            <a:r>
              <a:rPr lang="en-US" dirty="0"/>
              <a:t>No memory protection</a:t>
            </a:r>
          </a:p>
          <a:p>
            <a:r>
              <a:rPr lang="en-US" dirty="0"/>
              <a:t>Run-to-completion process scheduling</a:t>
            </a:r>
          </a:p>
          <a:p>
            <a:pPr lvl="1"/>
            <a:r>
              <a:rPr lang="en-US" dirty="0"/>
              <a:t>No pre-emption</a:t>
            </a:r>
          </a:p>
          <a:p>
            <a:r>
              <a:rPr lang="en-US" dirty="0"/>
              <a:t>No paging or swapping</a:t>
            </a:r>
          </a:p>
          <a:p>
            <a:r>
              <a:rPr lang="en-US" dirty="0"/>
              <a:t>In the event of an IOS crash, the operating system automatically reboots and reloads the saved configuration</a:t>
            </a:r>
          </a:p>
          <a:p>
            <a:pPr lvl="1"/>
            <a:r>
              <a:rPr lang="en-US" dirty="0"/>
              <a:t>More on this later</a:t>
            </a:r>
          </a:p>
        </p:txBody>
      </p:sp>
    </p:spTree>
    <p:extLst>
      <p:ext uri="{BB962C8B-B14F-4D97-AF65-F5344CB8AC3E}">
        <p14:creationId xmlns:p14="http://schemas.microsoft.com/office/powerpoint/2010/main" val="358332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7BAC8-4B35-4455-ADA7-B8F6F27B04B2}"/>
              </a:ext>
            </a:extLst>
          </p:cNvPr>
          <p:cNvSpPr>
            <a:spLocks noGrp="1"/>
          </p:cNvSpPr>
          <p:nvPr>
            <p:ph type="title"/>
          </p:nvPr>
        </p:nvSpPr>
        <p:spPr/>
        <p:txBody>
          <a:bodyPr/>
          <a:lstStyle/>
          <a:p>
            <a:r>
              <a:rPr lang="en-US" dirty="0"/>
              <a:t>Security and vulnerabilities</a:t>
            </a:r>
          </a:p>
        </p:txBody>
      </p:sp>
      <p:sp>
        <p:nvSpPr>
          <p:cNvPr id="3" name="Content Placeholder 2">
            <a:extLst>
              <a:ext uri="{FF2B5EF4-FFF2-40B4-BE49-F238E27FC236}">
                <a16:creationId xmlns:a16="http://schemas.microsoft.com/office/drawing/2014/main" id="{01BBA3CA-70B1-41B4-80D4-B673219D4CB9}"/>
              </a:ext>
            </a:extLst>
          </p:cNvPr>
          <p:cNvSpPr>
            <a:spLocks noGrp="1"/>
          </p:cNvSpPr>
          <p:nvPr>
            <p:ph idx="1"/>
          </p:nvPr>
        </p:nvSpPr>
        <p:spPr/>
        <p:txBody>
          <a:bodyPr/>
          <a:lstStyle/>
          <a:p>
            <a:r>
              <a:rPr lang="en-US" dirty="0"/>
              <a:t>IOS devices can support centralized login</a:t>
            </a:r>
          </a:p>
          <a:p>
            <a:pPr lvl="1"/>
            <a:r>
              <a:rPr lang="en-US" dirty="0"/>
              <a:t>For emergency purposes, there is often a local account</a:t>
            </a:r>
          </a:p>
          <a:p>
            <a:r>
              <a:rPr lang="en-US" dirty="0"/>
              <a:t>Because IOS needs the plaintext password, all local passwords are weakly encrypted</a:t>
            </a:r>
          </a:p>
          <a:p>
            <a:pPr lvl="1"/>
            <a:r>
              <a:rPr lang="en-US" dirty="0"/>
              <a:t>And thus easily decrypted </a:t>
            </a:r>
          </a:p>
          <a:p>
            <a:pPr lvl="1"/>
            <a:endParaRPr lang="en-US" dirty="0"/>
          </a:p>
          <a:p>
            <a:r>
              <a:rPr lang="en-US" dirty="0"/>
              <a:t>But how do we get the encrypted password?</a:t>
            </a:r>
          </a:p>
        </p:txBody>
      </p:sp>
    </p:spTree>
    <p:extLst>
      <p:ext uri="{BB962C8B-B14F-4D97-AF65-F5344CB8AC3E}">
        <p14:creationId xmlns:p14="http://schemas.microsoft.com/office/powerpoint/2010/main" val="425317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0DF6-F20D-4B8E-8640-BFDA673F39BB}"/>
              </a:ext>
            </a:extLst>
          </p:cNvPr>
          <p:cNvSpPr>
            <a:spLocks noGrp="1"/>
          </p:cNvSpPr>
          <p:nvPr>
            <p:ph type="title"/>
          </p:nvPr>
        </p:nvSpPr>
        <p:spPr/>
        <p:txBody>
          <a:bodyPr/>
          <a:lstStyle/>
          <a:p>
            <a:r>
              <a:rPr lang="en-US" dirty="0"/>
              <a:t>Running vs start-up config</a:t>
            </a:r>
          </a:p>
        </p:txBody>
      </p:sp>
      <p:sp>
        <p:nvSpPr>
          <p:cNvPr id="3" name="Content Placeholder 2">
            <a:extLst>
              <a:ext uri="{FF2B5EF4-FFF2-40B4-BE49-F238E27FC236}">
                <a16:creationId xmlns:a16="http://schemas.microsoft.com/office/drawing/2014/main" id="{DAB64E2E-2DF0-4D29-B85D-349C4E7BDDC2}"/>
              </a:ext>
            </a:extLst>
          </p:cNvPr>
          <p:cNvSpPr>
            <a:spLocks noGrp="1"/>
          </p:cNvSpPr>
          <p:nvPr>
            <p:ph idx="1"/>
          </p:nvPr>
        </p:nvSpPr>
        <p:spPr/>
        <p:txBody>
          <a:bodyPr/>
          <a:lstStyle/>
          <a:p>
            <a:r>
              <a:rPr lang="en-US" dirty="0"/>
              <a:t>IOS has two configurations:</a:t>
            </a:r>
          </a:p>
          <a:p>
            <a:pPr lvl="1"/>
            <a:r>
              <a:rPr lang="en-US" dirty="0"/>
              <a:t>Running</a:t>
            </a:r>
          </a:p>
          <a:p>
            <a:pPr lvl="1"/>
            <a:r>
              <a:rPr lang="en-US" dirty="0"/>
              <a:t>Start-up</a:t>
            </a:r>
          </a:p>
          <a:p>
            <a:r>
              <a:rPr lang="en-US" dirty="0"/>
              <a:t> The running configuration is stored in RAM</a:t>
            </a:r>
          </a:p>
          <a:p>
            <a:pPr lvl="1"/>
            <a:r>
              <a:rPr lang="en-US" dirty="0"/>
              <a:t>Volatile</a:t>
            </a:r>
          </a:p>
          <a:p>
            <a:r>
              <a:rPr lang="en-US" dirty="0"/>
              <a:t>The startup configuration is stored in NVRAM</a:t>
            </a:r>
          </a:p>
          <a:p>
            <a:pPr lvl="1"/>
            <a:r>
              <a:rPr lang="en-US" dirty="0"/>
              <a:t>Non-Volatile</a:t>
            </a:r>
          </a:p>
        </p:txBody>
      </p:sp>
    </p:spTree>
    <p:extLst>
      <p:ext uri="{BB962C8B-B14F-4D97-AF65-F5344CB8AC3E}">
        <p14:creationId xmlns:p14="http://schemas.microsoft.com/office/powerpoint/2010/main" val="1529108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1821</Words>
  <Application>Microsoft Macintosh PowerPoint</Application>
  <PresentationFormat>On-screen Show (4:3)</PresentationFormat>
  <Paragraphs>208</Paragraphs>
  <Slides>25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Book Antiqua</vt:lpstr>
      <vt:lpstr>Calibri</vt:lpstr>
      <vt:lpstr>Century Gothic</vt:lpstr>
      <vt:lpstr>Consolas</vt:lpstr>
      <vt:lpstr>Apothecary</vt:lpstr>
      <vt:lpstr>Embedded os</vt:lpstr>
      <vt:lpstr>CISCO ios</vt:lpstr>
      <vt:lpstr>Cisco ios</vt:lpstr>
      <vt:lpstr>interface</vt:lpstr>
      <vt:lpstr>Architecture</vt:lpstr>
      <vt:lpstr>tangent</vt:lpstr>
      <vt:lpstr>Architecture</vt:lpstr>
      <vt:lpstr>Security and vulnerabilities</vt:lpstr>
      <vt:lpstr>Running vs start-up config</vt:lpstr>
      <vt:lpstr>config</vt:lpstr>
      <vt:lpstr>example</vt:lpstr>
      <vt:lpstr>example</vt:lpstr>
      <vt:lpstr>example</vt:lpstr>
      <vt:lpstr>Just BTW</vt:lpstr>
      <vt:lpstr>Apple iOS</vt:lpstr>
      <vt:lpstr>ios</vt:lpstr>
      <vt:lpstr>Architecture</vt:lpstr>
      <vt:lpstr>Security</vt:lpstr>
      <vt:lpstr>App Store Bypass</vt:lpstr>
      <vt:lpstr>PowerPoint Presentation</vt:lpstr>
      <vt:lpstr>Android</vt:lpstr>
      <vt:lpstr>Android</vt:lpstr>
      <vt:lpstr>Architecture </vt:lpstr>
      <vt:lpstr>PowerPoint Presentation</vt:lpstr>
      <vt:lpstr>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 ios</dc:title>
  <dc:creator>William Forsyth</dc:creator>
  <cp:lastModifiedBy>William Forsyth</cp:lastModifiedBy>
  <cp:revision>18</cp:revision>
  <dcterms:created xsi:type="dcterms:W3CDTF">2019-10-21T17:32:23Z</dcterms:created>
  <dcterms:modified xsi:type="dcterms:W3CDTF">2022-05-27T16:14:15Z</dcterms:modified>
</cp:coreProperties>
</file>