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sldIdLst>
    <p:sldId id="389" r:id="rId2"/>
    <p:sldId id="305" r:id="rId3"/>
    <p:sldId id="306" r:id="rId4"/>
    <p:sldId id="387" r:id="rId5"/>
    <p:sldId id="309" r:id="rId6"/>
    <p:sldId id="310" r:id="rId7"/>
    <p:sldId id="311" r:id="rId8"/>
    <p:sldId id="312" r:id="rId9"/>
    <p:sldId id="313" r:id="rId10"/>
    <p:sldId id="314" r:id="rId11"/>
    <p:sldId id="315" r:id="rId12"/>
    <p:sldId id="316" r:id="rId13"/>
    <p:sldId id="317" r:id="rId14"/>
    <p:sldId id="319" r:id="rId15"/>
    <p:sldId id="269" r:id="rId16"/>
    <p:sldId id="388" r:id="rId17"/>
    <p:sldId id="267" r:id="rId18"/>
    <p:sldId id="392" r:id="rId19"/>
    <p:sldId id="390" r:id="rId20"/>
    <p:sldId id="391" r:id="rId21"/>
  </p:sldIdLst>
  <p:sldSz cx="9144000" cy="6858000" type="screen4x3"/>
  <p:notesSz cx="6940550" cy="9280525"/>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484" autoAdjust="0"/>
  </p:normalViewPr>
  <p:slideViewPr>
    <p:cSldViewPr>
      <p:cViewPr varScale="1">
        <p:scale>
          <a:sx n="63" d="100"/>
          <a:sy n="63" d="100"/>
        </p:scale>
        <p:origin x="2026" y="5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31360"/>
    </p:cViewPr>
  </p:sorterViewPr>
  <p:notesViewPr>
    <p:cSldViewPr>
      <p:cViewPr>
        <p:scale>
          <a:sx n="75" d="100"/>
          <a:sy n="75" d="100"/>
        </p:scale>
        <p:origin x="-1302" y="1170"/>
      </p:cViewPr>
      <p:guideLst>
        <p:guide orient="horz" pos="2923"/>
        <p:guide pos="218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4B9AD53-122F-EFE1-DF56-B8EB95124D67}"/>
              </a:ext>
            </a:extLst>
          </p:cNvPr>
          <p:cNvSpPr>
            <a:spLocks noGrp="1" noChangeArrowheads="1"/>
          </p:cNvSpPr>
          <p:nvPr>
            <p:ph type="hdr" sz="quarter"/>
          </p:nvPr>
        </p:nvSpPr>
        <p:spPr bwMode="auto">
          <a:xfrm>
            <a:off x="5243513" y="0"/>
            <a:ext cx="1697037" cy="309563"/>
          </a:xfrm>
          <a:prstGeom prst="rect">
            <a:avLst/>
          </a:prstGeom>
          <a:noFill/>
          <a:ln>
            <a:noFill/>
          </a:ln>
          <a:effectLst/>
        </p:spPr>
        <p:txBody>
          <a:bodyPr vert="horz" wrap="square" lIns="92678" tIns="46340" rIns="92678" bIns="46340" numCol="1" anchor="t" anchorCtr="0" compatLnSpc="1">
            <a:prstTxWarp prst="textNoShape">
              <a:avLst/>
            </a:prstTxWarp>
          </a:bodyPr>
          <a:lstStyle>
            <a:lvl1pPr defTabSz="927100">
              <a:defRPr sz="1200"/>
            </a:lvl1pPr>
          </a:lstStyle>
          <a:p>
            <a:pPr>
              <a:defRPr/>
            </a:pPr>
            <a:r>
              <a:rPr lang="en-US" altLang="en-US"/>
              <a:t>Intro to Programming</a:t>
            </a:r>
          </a:p>
        </p:txBody>
      </p:sp>
      <p:sp>
        <p:nvSpPr>
          <p:cNvPr id="2051" name="Rectangle 4">
            <a:extLst>
              <a:ext uri="{FF2B5EF4-FFF2-40B4-BE49-F238E27FC236}">
                <a16:creationId xmlns:a16="http://schemas.microsoft.com/office/drawing/2014/main" id="{5FCADA05-6FF1-D091-367A-7CF2005D885F}"/>
              </a:ext>
            </a:extLst>
          </p:cNvPr>
          <p:cNvSpPr>
            <a:spLocks noGrp="1" noRot="1" noChangeAspect="1" noChangeArrowheads="1" noTextEdit="1"/>
          </p:cNvSpPr>
          <p:nvPr>
            <p:ph type="sldImg" idx="2"/>
          </p:nvPr>
        </p:nvSpPr>
        <p:spPr bwMode="auto">
          <a:xfrm>
            <a:off x="720725" y="496888"/>
            <a:ext cx="5397500" cy="4048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C20DBF78-086B-D3A0-4253-1C8D166BB384}"/>
              </a:ext>
            </a:extLst>
          </p:cNvPr>
          <p:cNvSpPr>
            <a:spLocks noGrp="1" noChangeArrowheads="1"/>
          </p:cNvSpPr>
          <p:nvPr>
            <p:ph type="body" sz="quarter" idx="3"/>
          </p:nvPr>
        </p:nvSpPr>
        <p:spPr bwMode="auto">
          <a:xfrm>
            <a:off x="574675" y="4932363"/>
            <a:ext cx="5638800" cy="3586162"/>
          </a:xfrm>
          <a:prstGeom prst="rect">
            <a:avLst/>
          </a:prstGeom>
          <a:noFill/>
          <a:ln>
            <a:noFill/>
          </a:ln>
          <a:effectLst/>
        </p:spPr>
        <p:txBody>
          <a:bodyPr vert="horz" wrap="square" lIns="92678" tIns="46340" rIns="92678" bIns="46340" numCol="1" anchor="t" anchorCtr="0" compatLnSpc="1">
            <a:prstTxWarp prst="textNoShape">
              <a:avLst/>
            </a:prstTxWarp>
          </a:bodyPr>
          <a:lstStyle/>
          <a:p>
            <a:pPr lvl="0"/>
            <a:r>
              <a:rPr lang="en-US" altLang="en-US" noProof="0"/>
              <a:t>Click to edit Master text styles</a:t>
            </a:r>
          </a:p>
        </p:txBody>
      </p:sp>
      <p:sp>
        <p:nvSpPr>
          <p:cNvPr id="5126" name="Rectangle 6">
            <a:extLst>
              <a:ext uri="{FF2B5EF4-FFF2-40B4-BE49-F238E27FC236}">
                <a16:creationId xmlns:a16="http://schemas.microsoft.com/office/drawing/2014/main" id="{4AEDD1DB-3CBE-C724-ADB8-19F8DE41B8B5}"/>
              </a:ext>
            </a:extLst>
          </p:cNvPr>
          <p:cNvSpPr>
            <a:spLocks noGrp="1" noChangeArrowheads="1"/>
          </p:cNvSpPr>
          <p:nvPr>
            <p:ph type="ftr" sz="quarter" idx="4"/>
          </p:nvPr>
        </p:nvSpPr>
        <p:spPr bwMode="auto">
          <a:xfrm>
            <a:off x="1949450" y="8834438"/>
            <a:ext cx="3006725" cy="379412"/>
          </a:xfrm>
          <a:prstGeom prst="rect">
            <a:avLst/>
          </a:prstGeom>
          <a:noFill/>
          <a:ln>
            <a:noFill/>
          </a:ln>
          <a:effectLst/>
        </p:spPr>
        <p:txBody>
          <a:bodyPr vert="horz" wrap="square" lIns="92678" tIns="46340" rIns="92678" bIns="46340" numCol="1" anchor="b" anchorCtr="0" compatLnSpc="1">
            <a:prstTxWarp prst="textNoShape">
              <a:avLst/>
            </a:prstTxWarp>
          </a:bodyPr>
          <a:lstStyle>
            <a:lvl1pPr algn="ctr" defTabSz="927100">
              <a:defRPr sz="1000"/>
            </a:lvl1pPr>
          </a:lstStyle>
          <a:p>
            <a:pPr>
              <a:defRPr/>
            </a:pPr>
            <a:r>
              <a:rPr lang="en-US" altLang="en-US"/>
              <a:t>Introduction to Programming</a:t>
            </a:r>
          </a:p>
          <a:p>
            <a:pPr>
              <a:defRPr/>
            </a:pPr>
            <a:r>
              <a:rPr lang="en-US" altLang="en-US"/>
              <a:t>© Copyright 1999-2001 GTRC</a:t>
            </a:r>
          </a:p>
        </p:txBody>
      </p:sp>
      <p:sp>
        <p:nvSpPr>
          <p:cNvPr id="5127" name="Rectangle 7">
            <a:extLst>
              <a:ext uri="{FF2B5EF4-FFF2-40B4-BE49-F238E27FC236}">
                <a16:creationId xmlns:a16="http://schemas.microsoft.com/office/drawing/2014/main" id="{9D14C5D8-F94F-194C-2BA8-8E62B17881CA}"/>
              </a:ext>
            </a:extLst>
          </p:cNvPr>
          <p:cNvSpPr>
            <a:spLocks noGrp="1" noChangeArrowheads="1"/>
          </p:cNvSpPr>
          <p:nvPr>
            <p:ph type="sldNum" sz="quarter" idx="5"/>
          </p:nvPr>
        </p:nvSpPr>
        <p:spPr bwMode="auto">
          <a:xfrm>
            <a:off x="6016625" y="8810625"/>
            <a:ext cx="407988" cy="385763"/>
          </a:xfrm>
          <a:prstGeom prst="rect">
            <a:avLst/>
          </a:prstGeom>
          <a:noFill/>
          <a:ln>
            <a:noFill/>
          </a:ln>
          <a:effectLst/>
        </p:spPr>
        <p:txBody>
          <a:bodyPr vert="horz" wrap="square" lIns="92678" tIns="46340" rIns="92678" bIns="46340" numCol="1" anchor="b" anchorCtr="0" compatLnSpc="1">
            <a:prstTxWarp prst="textNoShape">
              <a:avLst/>
            </a:prstTxWarp>
          </a:bodyPr>
          <a:lstStyle>
            <a:lvl1pPr algn="r" defTabSz="927100">
              <a:defRPr sz="1200"/>
            </a:lvl1pPr>
          </a:lstStyle>
          <a:p>
            <a:pPr>
              <a:defRPr/>
            </a:pPr>
            <a:fld id="{913A4600-272F-422F-971A-431A12B8687F}" type="slidenum">
              <a:rPr lang="en-US" altLang="en-US"/>
              <a:pPr>
                <a:defRPr/>
              </a:pPr>
              <a:t>‹#›</a:t>
            </a:fld>
            <a:endParaRPr lang="en-US" altLang="en-US"/>
          </a:p>
        </p:txBody>
      </p:sp>
      <p:sp>
        <p:nvSpPr>
          <p:cNvPr id="2055" name="Line 8">
            <a:extLst>
              <a:ext uri="{FF2B5EF4-FFF2-40B4-BE49-F238E27FC236}">
                <a16:creationId xmlns:a16="http://schemas.microsoft.com/office/drawing/2014/main" id="{0684D9DD-F96C-9858-93C0-BD192A074E86}"/>
              </a:ext>
            </a:extLst>
          </p:cNvPr>
          <p:cNvSpPr>
            <a:spLocks noChangeShapeType="1"/>
          </p:cNvSpPr>
          <p:nvPr/>
        </p:nvSpPr>
        <p:spPr bwMode="auto">
          <a:xfrm>
            <a:off x="615950" y="387350"/>
            <a:ext cx="5783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6" name="Line 9">
            <a:extLst>
              <a:ext uri="{FF2B5EF4-FFF2-40B4-BE49-F238E27FC236}">
                <a16:creationId xmlns:a16="http://schemas.microsoft.com/office/drawing/2014/main" id="{E49AB433-9B70-F913-57B6-6E15AAA1B4FE}"/>
              </a:ext>
            </a:extLst>
          </p:cNvPr>
          <p:cNvSpPr>
            <a:spLocks noChangeShapeType="1"/>
          </p:cNvSpPr>
          <p:nvPr/>
        </p:nvSpPr>
        <p:spPr bwMode="auto">
          <a:xfrm>
            <a:off x="587375" y="4657725"/>
            <a:ext cx="57848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7" name="Line 10">
            <a:extLst>
              <a:ext uri="{FF2B5EF4-FFF2-40B4-BE49-F238E27FC236}">
                <a16:creationId xmlns:a16="http://schemas.microsoft.com/office/drawing/2014/main" id="{ABAB1A9C-A56B-C648-7BF9-3B32777E4BC5}"/>
              </a:ext>
            </a:extLst>
          </p:cNvPr>
          <p:cNvSpPr>
            <a:spLocks noChangeShapeType="1"/>
          </p:cNvSpPr>
          <p:nvPr/>
        </p:nvSpPr>
        <p:spPr bwMode="auto">
          <a:xfrm>
            <a:off x="581025" y="8766175"/>
            <a:ext cx="57848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1" name="Text Box 11">
            <a:extLst>
              <a:ext uri="{FF2B5EF4-FFF2-40B4-BE49-F238E27FC236}">
                <a16:creationId xmlns:a16="http://schemas.microsoft.com/office/drawing/2014/main" id="{FA188552-7F6D-805E-71AE-4C2F98650C5A}"/>
              </a:ext>
            </a:extLst>
          </p:cNvPr>
          <p:cNvSpPr txBox="1">
            <a:spLocks noChangeArrowheads="1"/>
          </p:cNvSpPr>
          <p:nvPr/>
        </p:nvSpPr>
        <p:spPr bwMode="auto">
          <a:xfrm>
            <a:off x="496888" y="4651375"/>
            <a:ext cx="668337" cy="304800"/>
          </a:xfrm>
          <a:prstGeom prst="rect">
            <a:avLst/>
          </a:prstGeom>
          <a:noFill/>
          <a:ln>
            <a:noFill/>
          </a:ln>
          <a:effectLst/>
        </p:spPr>
        <p:txBody>
          <a:bodyPr wrap="none" lIns="92678" tIns="46340" rIns="92678" bIns="46340">
            <a:spAutoFit/>
          </a:bodyPr>
          <a:lstStyle>
            <a:lvl1pPr defTabSz="927100">
              <a:defRPr sz="2400">
                <a:solidFill>
                  <a:schemeClr val="tx1"/>
                </a:solidFill>
                <a:latin typeface="Times New Roman" panose="02020603050405020304" pitchFamily="18" charset="0"/>
              </a:defRPr>
            </a:lvl1pPr>
            <a:lvl2pPr marL="463550" defTabSz="927100">
              <a:defRPr sz="2400">
                <a:solidFill>
                  <a:schemeClr val="tx1"/>
                </a:solidFill>
                <a:latin typeface="Times New Roman" panose="02020603050405020304" pitchFamily="18" charset="0"/>
              </a:defRPr>
            </a:lvl2pPr>
            <a:lvl3pPr marL="927100" defTabSz="927100">
              <a:defRPr sz="2400">
                <a:solidFill>
                  <a:schemeClr val="tx1"/>
                </a:solidFill>
                <a:latin typeface="Times New Roman" panose="02020603050405020304" pitchFamily="18" charset="0"/>
              </a:defRPr>
            </a:lvl3pPr>
            <a:lvl4pPr marL="1390650" defTabSz="927100">
              <a:defRPr sz="2400">
                <a:solidFill>
                  <a:schemeClr val="tx1"/>
                </a:solidFill>
                <a:latin typeface="Times New Roman" panose="02020603050405020304" pitchFamily="18" charset="0"/>
              </a:defRPr>
            </a:lvl4pPr>
            <a:lvl5pPr marL="1852613" defTabSz="927100">
              <a:defRPr sz="2400">
                <a:solidFill>
                  <a:schemeClr val="tx1"/>
                </a:solidFill>
                <a:latin typeface="Times New Roman" panose="02020603050405020304" pitchFamily="18" charset="0"/>
              </a:defRPr>
            </a:lvl5pPr>
            <a:lvl6pPr marL="2309813" defTabSz="927100" eaLnBrk="0" fontAlgn="base" hangingPunct="0">
              <a:spcBef>
                <a:spcPct val="0"/>
              </a:spcBef>
              <a:spcAft>
                <a:spcPct val="0"/>
              </a:spcAft>
              <a:defRPr sz="2400">
                <a:solidFill>
                  <a:schemeClr val="tx1"/>
                </a:solidFill>
                <a:latin typeface="Times New Roman" panose="02020603050405020304" pitchFamily="18" charset="0"/>
              </a:defRPr>
            </a:lvl6pPr>
            <a:lvl7pPr marL="2767013" defTabSz="927100" eaLnBrk="0" fontAlgn="base" hangingPunct="0">
              <a:spcBef>
                <a:spcPct val="0"/>
              </a:spcBef>
              <a:spcAft>
                <a:spcPct val="0"/>
              </a:spcAft>
              <a:defRPr sz="2400">
                <a:solidFill>
                  <a:schemeClr val="tx1"/>
                </a:solidFill>
                <a:latin typeface="Times New Roman" panose="02020603050405020304" pitchFamily="18" charset="0"/>
              </a:defRPr>
            </a:lvl7pPr>
            <a:lvl8pPr marL="3224213" defTabSz="927100" eaLnBrk="0" fontAlgn="base" hangingPunct="0">
              <a:spcBef>
                <a:spcPct val="0"/>
              </a:spcBef>
              <a:spcAft>
                <a:spcPct val="0"/>
              </a:spcAft>
              <a:defRPr sz="2400">
                <a:solidFill>
                  <a:schemeClr val="tx1"/>
                </a:solidFill>
                <a:latin typeface="Times New Roman" panose="02020603050405020304" pitchFamily="18" charset="0"/>
              </a:defRPr>
            </a:lvl8pPr>
            <a:lvl9pPr marL="3681413" defTabSz="9271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1400" b="1"/>
              <a:t>Notes:</a:t>
            </a:r>
          </a:p>
        </p:txBody>
      </p:sp>
    </p:spTree>
  </p:cSld>
  <p:clrMap bg1="lt1" tx1="dk1" bg2="lt2" tx2="dk2" accent1="accent1" accent2="accent2" accent3="accent3" accent4="accent4" accent5="accent5" accent6="accent6" hlink="hlink" folHlink="folHlink"/>
  <p:hf dt="0"/>
  <p:notesStyle>
    <a:lvl1pPr marL="279400" indent="-279400" algn="l" rtl="0" eaLnBrk="0" fontAlgn="base" hangingPunct="0">
      <a:spcBef>
        <a:spcPct val="30000"/>
      </a:spcBef>
      <a:spcAft>
        <a:spcPct val="0"/>
      </a:spcAft>
      <a:buChar char="•"/>
      <a:defRPr sz="1200" kern="1200">
        <a:solidFill>
          <a:schemeClr val="tx1"/>
        </a:solidFill>
        <a:latin typeface="Times New Roman" panose="02020603050405020304"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748A1A5-6E88-A629-E659-C043231AAD59}"/>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5123" name="Rectangle 6">
            <a:extLst>
              <a:ext uri="{FF2B5EF4-FFF2-40B4-BE49-F238E27FC236}">
                <a16:creationId xmlns:a16="http://schemas.microsoft.com/office/drawing/2014/main" id="{45987492-E0AD-0564-213F-5EB9CD674B5C}"/>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5124" name="Rectangle 7">
            <a:extLst>
              <a:ext uri="{FF2B5EF4-FFF2-40B4-BE49-F238E27FC236}">
                <a16:creationId xmlns:a16="http://schemas.microsoft.com/office/drawing/2014/main" id="{2F9FA195-3E30-C9B5-DBCE-90A49CC792E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EF88981E-3FAC-46C7-B14E-DB6FFB9B14F0}" type="slidenum">
              <a:rPr lang="en-US" altLang="en-US" smtClean="0"/>
              <a:pPr>
                <a:spcBef>
                  <a:spcPct val="0"/>
                </a:spcBef>
                <a:buFontTx/>
                <a:buNone/>
              </a:pPr>
              <a:t>2</a:t>
            </a:fld>
            <a:endParaRPr lang="en-US" altLang="en-US"/>
          </a:p>
        </p:txBody>
      </p:sp>
      <p:sp>
        <p:nvSpPr>
          <p:cNvPr id="5125" name="Rectangle 2">
            <a:extLst>
              <a:ext uri="{FF2B5EF4-FFF2-40B4-BE49-F238E27FC236}">
                <a16:creationId xmlns:a16="http://schemas.microsoft.com/office/drawing/2014/main" id="{91F49CEC-6E2A-8B4E-317F-F92AAF45FAD7}"/>
              </a:ext>
            </a:extLst>
          </p:cNvPr>
          <p:cNvSpPr>
            <a:spLocks noGrp="1" noRot="1" noChangeAspect="1" noChangeArrowheads="1" noTextEdit="1"/>
          </p:cNvSpPr>
          <p:nvPr>
            <p:ph type="sldImg"/>
          </p:nvPr>
        </p:nvSpPr>
        <p:spPr/>
      </p:sp>
      <p:sp>
        <p:nvSpPr>
          <p:cNvPr id="5126" name="Rectangle 3">
            <a:extLst>
              <a:ext uri="{FF2B5EF4-FFF2-40B4-BE49-F238E27FC236}">
                <a16:creationId xmlns:a16="http://schemas.microsoft.com/office/drawing/2014/main" id="{994604F8-B60F-A977-69C2-0A2055CDA26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1EDABBB1-29E6-31FD-6E7D-10D1DB70DD0C}"/>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23555" name="Rectangle 6">
            <a:extLst>
              <a:ext uri="{FF2B5EF4-FFF2-40B4-BE49-F238E27FC236}">
                <a16:creationId xmlns:a16="http://schemas.microsoft.com/office/drawing/2014/main" id="{32C31FB5-F8E1-C43D-715F-E90C6C9E87F5}"/>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23556" name="Rectangle 7">
            <a:extLst>
              <a:ext uri="{FF2B5EF4-FFF2-40B4-BE49-F238E27FC236}">
                <a16:creationId xmlns:a16="http://schemas.microsoft.com/office/drawing/2014/main" id="{4A3F7CF8-DF20-FCB9-F207-0274FDF343A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A5586F69-F795-44DD-AB87-B192C5F258A2}" type="slidenum">
              <a:rPr lang="en-US" altLang="en-US" smtClean="0"/>
              <a:pPr>
                <a:spcBef>
                  <a:spcPct val="0"/>
                </a:spcBef>
                <a:buFontTx/>
                <a:buNone/>
              </a:pPr>
              <a:t>11</a:t>
            </a:fld>
            <a:endParaRPr lang="en-US" altLang="en-US"/>
          </a:p>
        </p:txBody>
      </p:sp>
      <p:sp>
        <p:nvSpPr>
          <p:cNvPr id="23557" name="Rectangle 2">
            <a:extLst>
              <a:ext uri="{FF2B5EF4-FFF2-40B4-BE49-F238E27FC236}">
                <a16:creationId xmlns:a16="http://schemas.microsoft.com/office/drawing/2014/main" id="{EE4A1F29-269C-57DA-3F56-92A95C65AB73}"/>
              </a:ext>
            </a:extLst>
          </p:cNvPr>
          <p:cNvSpPr>
            <a:spLocks noGrp="1" noRot="1" noChangeAspect="1" noChangeArrowheads="1" noTextEdit="1"/>
          </p:cNvSpPr>
          <p:nvPr>
            <p:ph type="sldImg"/>
          </p:nvPr>
        </p:nvSpPr>
        <p:spPr/>
      </p:sp>
      <p:sp>
        <p:nvSpPr>
          <p:cNvPr id="23558" name="Rectangle 3">
            <a:extLst>
              <a:ext uri="{FF2B5EF4-FFF2-40B4-BE49-F238E27FC236}">
                <a16:creationId xmlns:a16="http://schemas.microsoft.com/office/drawing/2014/main" id="{B4AF201A-F090-8CB8-1D5F-AB8B3DFE5CF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34BD7DB1-93C8-87D9-D305-D2A5DB5D25C1}"/>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25603" name="Rectangle 6">
            <a:extLst>
              <a:ext uri="{FF2B5EF4-FFF2-40B4-BE49-F238E27FC236}">
                <a16:creationId xmlns:a16="http://schemas.microsoft.com/office/drawing/2014/main" id="{10EE87E4-AEAD-B15F-A0EE-C006E56CC362}"/>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25604" name="Rectangle 7">
            <a:extLst>
              <a:ext uri="{FF2B5EF4-FFF2-40B4-BE49-F238E27FC236}">
                <a16:creationId xmlns:a16="http://schemas.microsoft.com/office/drawing/2014/main" id="{87B3FFBF-911A-5AFC-5F99-90305AAAC32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0DBB5B5A-AFEF-45CE-B4A1-33165BFC3749}" type="slidenum">
              <a:rPr lang="en-US" altLang="en-US" smtClean="0"/>
              <a:pPr>
                <a:spcBef>
                  <a:spcPct val="0"/>
                </a:spcBef>
                <a:buFontTx/>
                <a:buNone/>
              </a:pPr>
              <a:t>12</a:t>
            </a:fld>
            <a:endParaRPr lang="en-US" altLang="en-US"/>
          </a:p>
        </p:txBody>
      </p:sp>
      <p:sp>
        <p:nvSpPr>
          <p:cNvPr id="25605" name="Rectangle 2">
            <a:extLst>
              <a:ext uri="{FF2B5EF4-FFF2-40B4-BE49-F238E27FC236}">
                <a16:creationId xmlns:a16="http://schemas.microsoft.com/office/drawing/2014/main" id="{C3574338-CFF1-B600-85DA-1D912EFDDEE9}"/>
              </a:ext>
            </a:extLst>
          </p:cNvPr>
          <p:cNvSpPr>
            <a:spLocks noGrp="1" noRot="1" noChangeAspect="1" noChangeArrowheads="1" noTextEdit="1"/>
          </p:cNvSpPr>
          <p:nvPr>
            <p:ph type="sldImg"/>
          </p:nvPr>
        </p:nvSpPr>
        <p:spPr/>
      </p:sp>
      <p:sp>
        <p:nvSpPr>
          <p:cNvPr id="25606" name="Rectangle 3">
            <a:extLst>
              <a:ext uri="{FF2B5EF4-FFF2-40B4-BE49-F238E27FC236}">
                <a16:creationId xmlns:a16="http://schemas.microsoft.com/office/drawing/2014/main" id="{0F7415DE-1935-391E-1821-190A6239569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3F95CF8C-DF52-2AE0-6385-293AE63A4AC2}"/>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27651" name="Rectangle 6">
            <a:extLst>
              <a:ext uri="{FF2B5EF4-FFF2-40B4-BE49-F238E27FC236}">
                <a16:creationId xmlns:a16="http://schemas.microsoft.com/office/drawing/2014/main" id="{3DAD6068-9D9A-28B7-A71E-3D281AA2B3A2}"/>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27652" name="Rectangle 7">
            <a:extLst>
              <a:ext uri="{FF2B5EF4-FFF2-40B4-BE49-F238E27FC236}">
                <a16:creationId xmlns:a16="http://schemas.microsoft.com/office/drawing/2014/main" id="{309B0D18-EFDF-0853-4682-9979D48F254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4AE2CA02-D8D9-4CFE-9D25-3AEB86B8D979}" type="slidenum">
              <a:rPr lang="en-US" altLang="en-US" smtClean="0"/>
              <a:pPr>
                <a:spcBef>
                  <a:spcPct val="0"/>
                </a:spcBef>
                <a:buFontTx/>
                <a:buNone/>
              </a:pPr>
              <a:t>13</a:t>
            </a:fld>
            <a:endParaRPr lang="en-US" altLang="en-US"/>
          </a:p>
        </p:txBody>
      </p:sp>
      <p:sp>
        <p:nvSpPr>
          <p:cNvPr id="27653" name="Rectangle 2">
            <a:extLst>
              <a:ext uri="{FF2B5EF4-FFF2-40B4-BE49-F238E27FC236}">
                <a16:creationId xmlns:a16="http://schemas.microsoft.com/office/drawing/2014/main" id="{85B3DD0A-9EEE-E86E-7469-09F0F4709D24}"/>
              </a:ext>
            </a:extLst>
          </p:cNvPr>
          <p:cNvSpPr>
            <a:spLocks noGrp="1" noRot="1" noChangeAspect="1" noChangeArrowheads="1" noTextEdit="1"/>
          </p:cNvSpPr>
          <p:nvPr>
            <p:ph type="sldImg"/>
          </p:nvPr>
        </p:nvSpPr>
        <p:spPr/>
      </p:sp>
      <p:sp>
        <p:nvSpPr>
          <p:cNvPr id="27654" name="Rectangle 3">
            <a:extLst>
              <a:ext uri="{FF2B5EF4-FFF2-40B4-BE49-F238E27FC236}">
                <a16:creationId xmlns:a16="http://schemas.microsoft.com/office/drawing/2014/main" id="{870637D5-22C8-8BDA-8541-FC3882BF72B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4E64ED8-1C9A-3829-4553-4A7F1FF6BFC5}"/>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29699" name="Rectangle 6">
            <a:extLst>
              <a:ext uri="{FF2B5EF4-FFF2-40B4-BE49-F238E27FC236}">
                <a16:creationId xmlns:a16="http://schemas.microsoft.com/office/drawing/2014/main" id="{A0940D53-864C-65E6-52D0-2693563C21DC}"/>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29700" name="Rectangle 7">
            <a:extLst>
              <a:ext uri="{FF2B5EF4-FFF2-40B4-BE49-F238E27FC236}">
                <a16:creationId xmlns:a16="http://schemas.microsoft.com/office/drawing/2014/main" id="{4914BBCB-207D-E16E-1A5A-478EB93E37E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14D38854-891D-43E5-A9EF-D29BD677F16D}" type="slidenum">
              <a:rPr lang="en-US" altLang="en-US" smtClean="0"/>
              <a:pPr>
                <a:spcBef>
                  <a:spcPct val="0"/>
                </a:spcBef>
                <a:buFontTx/>
                <a:buNone/>
              </a:pPr>
              <a:t>14</a:t>
            </a:fld>
            <a:endParaRPr lang="en-US" altLang="en-US"/>
          </a:p>
        </p:txBody>
      </p:sp>
      <p:sp>
        <p:nvSpPr>
          <p:cNvPr id="29701" name="Rectangle 2">
            <a:extLst>
              <a:ext uri="{FF2B5EF4-FFF2-40B4-BE49-F238E27FC236}">
                <a16:creationId xmlns:a16="http://schemas.microsoft.com/office/drawing/2014/main" id="{1AB71533-B6C3-F22E-6BC3-EBBF822CAD4E}"/>
              </a:ext>
            </a:extLst>
          </p:cNvPr>
          <p:cNvSpPr>
            <a:spLocks noGrp="1" noRot="1" noChangeAspect="1" noChangeArrowheads="1" noTextEdit="1"/>
          </p:cNvSpPr>
          <p:nvPr>
            <p:ph type="sldImg"/>
          </p:nvPr>
        </p:nvSpPr>
        <p:spPr/>
      </p:sp>
      <p:sp>
        <p:nvSpPr>
          <p:cNvPr id="29702" name="Rectangle 3">
            <a:extLst>
              <a:ext uri="{FF2B5EF4-FFF2-40B4-BE49-F238E27FC236}">
                <a16:creationId xmlns:a16="http://schemas.microsoft.com/office/drawing/2014/main" id="{640376D7-A2AF-54DC-D116-C3FE135C79E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2B3CF72-1FD7-77A9-B9BD-259C929A8596}"/>
              </a:ext>
            </a:extLst>
          </p:cNvPr>
          <p:cNvSpPr>
            <a:spLocks noGrp="1" noRot="1" noChangeAspect="1" noChangeArrowheads="1" noTextEdit="1"/>
          </p:cNvSpPr>
          <p:nvPr>
            <p:ph type="sldImg"/>
          </p:nvPr>
        </p:nvSpPr>
        <p:spPr/>
      </p:sp>
      <p:sp>
        <p:nvSpPr>
          <p:cNvPr id="32771" name="Notes Placeholder 2">
            <a:extLst>
              <a:ext uri="{FF2B5EF4-FFF2-40B4-BE49-F238E27FC236}">
                <a16:creationId xmlns:a16="http://schemas.microsoft.com/office/drawing/2014/main" id="{ABA2C5C8-8362-595B-A71D-90DBB852488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 does not equal “equivalence”</a:t>
            </a:r>
          </a:p>
        </p:txBody>
      </p:sp>
      <p:sp>
        <p:nvSpPr>
          <p:cNvPr id="32772" name="Header Placeholder 3">
            <a:extLst>
              <a:ext uri="{FF2B5EF4-FFF2-40B4-BE49-F238E27FC236}">
                <a16:creationId xmlns:a16="http://schemas.microsoft.com/office/drawing/2014/main" id="{80D9DB60-61E3-7D25-5F3C-0B355D39EA01}"/>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32773" name="Footer Placeholder 4">
            <a:extLst>
              <a:ext uri="{FF2B5EF4-FFF2-40B4-BE49-F238E27FC236}">
                <a16:creationId xmlns:a16="http://schemas.microsoft.com/office/drawing/2014/main" id="{DDDF0408-0534-1A6C-1B2D-61B2CBF049B4}"/>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32774" name="Slide Number Placeholder 5">
            <a:extLst>
              <a:ext uri="{FF2B5EF4-FFF2-40B4-BE49-F238E27FC236}">
                <a16:creationId xmlns:a16="http://schemas.microsoft.com/office/drawing/2014/main" id="{5F4D3870-8454-8EA6-B07C-5BEF21948B0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50DC55B7-F934-4AED-8416-0E8F03DE675C}" type="slidenum">
              <a:rPr lang="en-US" altLang="en-US" smtClean="0"/>
              <a:pPr>
                <a:spcBef>
                  <a:spcPct val="0"/>
                </a:spcBef>
                <a:buFontTx/>
                <a:buNone/>
              </a:pPr>
              <a:t>16</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DF620FE-FA17-184F-C7F7-87BBE6B0B536}"/>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7171" name="Rectangle 6">
            <a:extLst>
              <a:ext uri="{FF2B5EF4-FFF2-40B4-BE49-F238E27FC236}">
                <a16:creationId xmlns:a16="http://schemas.microsoft.com/office/drawing/2014/main" id="{3118EDF5-44F0-5BD0-C88F-FDC95A3AC871}"/>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7172" name="Rectangle 7">
            <a:extLst>
              <a:ext uri="{FF2B5EF4-FFF2-40B4-BE49-F238E27FC236}">
                <a16:creationId xmlns:a16="http://schemas.microsoft.com/office/drawing/2014/main" id="{CF419D4F-7052-4C28-508A-AAE16EBF940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33F30474-490A-44DE-A418-E8388B039765}" type="slidenum">
              <a:rPr lang="en-US" altLang="en-US" smtClean="0"/>
              <a:pPr>
                <a:spcBef>
                  <a:spcPct val="0"/>
                </a:spcBef>
                <a:buFontTx/>
                <a:buNone/>
              </a:pPr>
              <a:t>3</a:t>
            </a:fld>
            <a:endParaRPr lang="en-US" altLang="en-US"/>
          </a:p>
        </p:txBody>
      </p:sp>
      <p:sp>
        <p:nvSpPr>
          <p:cNvPr id="7173" name="Rectangle 2">
            <a:extLst>
              <a:ext uri="{FF2B5EF4-FFF2-40B4-BE49-F238E27FC236}">
                <a16:creationId xmlns:a16="http://schemas.microsoft.com/office/drawing/2014/main" id="{CD2C527E-BDF3-D7AA-0A1C-61AA759BD89D}"/>
              </a:ext>
            </a:extLst>
          </p:cNvPr>
          <p:cNvSpPr>
            <a:spLocks noGrp="1" noRot="1" noChangeAspect="1" noChangeArrowheads="1" noTextEdit="1"/>
          </p:cNvSpPr>
          <p:nvPr>
            <p:ph type="sldImg"/>
          </p:nvPr>
        </p:nvSpPr>
        <p:spPr/>
      </p:sp>
      <p:sp>
        <p:nvSpPr>
          <p:cNvPr id="7174" name="Rectangle 3">
            <a:extLst>
              <a:ext uri="{FF2B5EF4-FFF2-40B4-BE49-F238E27FC236}">
                <a16:creationId xmlns:a16="http://schemas.microsoft.com/office/drawing/2014/main" id="{C86AA5FC-9F16-4D2B-6056-93AB113FB23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Don’t worry if you don’t understand what all these funny symbols do. The detailed answers would be for a programming course in C</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00D400B-1F68-56A1-08F4-E3088FEDD777}"/>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9219" name="Rectangle 6">
            <a:extLst>
              <a:ext uri="{FF2B5EF4-FFF2-40B4-BE49-F238E27FC236}">
                <a16:creationId xmlns:a16="http://schemas.microsoft.com/office/drawing/2014/main" id="{CF26277B-44E7-8E82-D3A2-8FCD0D58CE2D}"/>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9220" name="Rectangle 7">
            <a:extLst>
              <a:ext uri="{FF2B5EF4-FFF2-40B4-BE49-F238E27FC236}">
                <a16:creationId xmlns:a16="http://schemas.microsoft.com/office/drawing/2014/main" id="{4288BC7E-DB77-4D23-2CF4-3DF96BA084B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655637FB-1D63-4E5B-9ED8-EA43138B8EF6}" type="slidenum">
              <a:rPr lang="en-US" altLang="en-US" smtClean="0"/>
              <a:pPr>
                <a:spcBef>
                  <a:spcPct val="0"/>
                </a:spcBef>
                <a:buFontTx/>
                <a:buNone/>
              </a:pPr>
              <a:t>4</a:t>
            </a:fld>
            <a:endParaRPr lang="en-US" altLang="en-US"/>
          </a:p>
        </p:txBody>
      </p:sp>
      <p:sp>
        <p:nvSpPr>
          <p:cNvPr id="9221" name="Rectangle 2">
            <a:extLst>
              <a:ext uri="{FF2B5EF4-FFF2-40B4-BE49-F238E27FC236}">
                <a16:creationId xmlns:a16="http://schemas.microsoft.com/office/drawing/2014/main" id="{D802639D-D552-2314-FD2A-5042BA5CCD4D}"/>
              </a:ext>
            </a:extLst>
          </p:cNvPr>
          <p:cNvSpPr>
            <a:spLocks noGrp="1" noRot="1" noChangeAspect="1" noChangeArrowheads="1" noTextEdit="1"/>
          </p:cNvSpPr>
          <p:nvPr>
            <p:ph type="sldImg"/>
          </p:nvPr>
        </p:nvSpPr>
        <p:spPr/>
      </p:sp>
      <p:sp>
        <p:nvSpPr>
          <p:cNvPr id="9222" name="Rectangle 3">
            <a:extLst>
              <a:ext uri="{FF2B5EF4-FFF2-40B4-BE49-F238E27FC236}">
                <a16:creationId xmlns:a16="http://schemas.microsoft.com/office/drawing/2014/main" id="{4F3A7A48-608F-7EC9-5563-A859102E1D5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It doesn’t look all that different from C, does it?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3AC8FC3-D45D-E5C6-43EE-96452C01C10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11267" name="Rectangle 6">
            <a:extLst>
              <a:ext uri="{FF2B5EF4-FFF2-40B4-BE49-F238E27FC236}">
                <a16:creationId xmlns:a16="http://schemas.microsoft.com/office/drawing/2014/main" id="{B5883508-7045-04B8-2A94-5104710D77AE}"/>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11268" name="Rectangle 7">
            <a:extLst>
              <a:ext uri="{FF2B5EF4-FFF2-40B4-BE49-F238E27FC236}">
                <a16:creationId xmlns:a16="http://schemas.microsoft.com/office/drawing/2014/main" id="{5AF7C015-B463-CCBF-BEC2-4E77B4472B7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1C3E713B-EAB3-4179-BECD-441C9B571936}" type="slidenum">
              <a:rPr lang="en-US" altLang="en-US" smtClean="0"/>
              <a:pPr>
                <a:spcBef>
                  <a:spcPct val="0"/>
                </a:spcBef>
                <a:buFontTx/>
                <a:buNone/>
              </a:pPr>
              <a:t>5</a:t>
            </a:fld>
            <a:endParaRPr lang="en-US" altLang="en-US"/>
          </a:p>
        </p:txBody>
      </p:sp>
      <p:sp>
        <p:nvSpPr>
          <p:cNvPr id="11269" name="Rectangle 2">
            <a:extLst>
              <a:ext uri="{FF2B5EF4-FFF2-40B4-BE49-F238E27FC236}">
                <a16:creationId xmlns:a16="http://schemas.microsoft.com/office/drawing/2014/main" id="{0A0DABAB-75C8-B91C-6DCD-B245CA391F8C}"/>
              </a:ext>
            </a:extLst>
          </p:cNvPr>
          <p:cNvSpPr>
            <a:spLocks noGrp="1" noRot="1" noChangeAspect="1" noChangeArrowheads="1" noTextEdit="1"/>
          </p:cNvSpPr>
          <p:nvPr>
            <p:ph type="sldImg"/>
          </p:nvPr>
        </p:nvSpPr>
        <p:spPr/>
      </p:sp>
      <p:sp>
        <p:nvSpPr>
          <p:cNvPr id="11270" name="Rectangle 3">
            <a:extLst>
              <a:ext uri="{FF2B5EF4-FFF2-40B4-BE49-F238E27FC236}">
                <a16:creationId xmlns:a16="http://schemas.microsoft.com/office/drawing/2014/main" id="{96E7A84B-9D2B-460B-A259-FFC4B15D7E3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48D339C-7164-6D94-CBB5-F38C7243A2E8}"/>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13315" name="Rectangle 6">
            <a:extLst>
              <a:ext uri="{FF2B5EF4-FFF2-40B4-BE49-F238E27FC236}">
                <a16:creationId xmlns:a16="http://schemas.microsoft.com/office/drawing/2014/main" id="{7403214A-B9A9-E26D-CE19-E03A7395B2E4}"/>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13316" name="Rectangle 7">
            <a:extLst>
              <a:ext uri="{FF2B5EF4-FFF2-40B4-BE49-F238E27FC236}">
                <a16:creationId xmlns:a16="http://schemas.microsoft.com/office/drawing/2014/main" id="{8F7DB1F3-0691-6D35-47EB-23FD194B4A6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A8602A8D-2F62-45D4-9202-F0C0A7E65CCD}" type="slidenum">
              <a:rPr lang="en-US" altLang="en-US" smtClean="0"/>
              <a:pPr>
                <a:spcBef>
                  <a:spcPct val="0"/>
                </a:spcBef>
                <a:buFontTx/>
                <a:buNone/>
              </a:pPr>
              <a:t>6</a:t>
            </a:fld>
            <a:endParaRPr lang="en-US" altLang="en-US"/>
          </a:p>
        </p:txBody>
      </p:sp>
      <p:sp>
        <p:nvSpPr>
          <p:cNvPr id="13317" name="Rectangle 2">
            <a:extLst>
              <a:ext uri="{FF2B5EF4-FFF2-40B4-BE49-F238E27FC236}">
                <a16:creationId xmlns:a16="http://schemas.microsoft.com/office/drawing/2014/main" id="{178D6DDB-FCB6-BDB8-8055-EF304D8580AA}"/>
              </a:ext>
            </a:extLst>
          </p:cNvPr>
          <p:cNvSpPr>
            <a:spLocks noGrp="1" noRot="1" noChangeAspect="1" noChangeArrowheads="1" noTextEdit="1"/>
          </p:cNvSpPr>
          <p:nvPr>
            <p:ph type="sldImg"/>
          </p:nvPr>
        </p:nvSpPr>
        <p:spPr/>
      </p:sp>
      <p:sp>
        <p:nvSpPr>
          <p:cNvPr id="13318" name="Rectangle 3">
            <a:extLst>
              <a:ext uri="{FF2B5EF4-FFF2-40B4-BE49-F238E27FC236}">
                <a16:creationId xmlns:a16="http://schemas.microsoft.com/office/drawing/2014/main" id="{4DEFDD34-1E93-C258-AD58-D0651F65B7C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7461264-2AA5-7B29-5E06-F714DF23B881}"/>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15363" name="Rectangle 6">
            <a:extLst>
              <a:ext uri="{FF2B5EF4-FFF2-40B4-BE49-F238E27FC236}">
                <a16:creationId xmlns:a16="http://schemas.microsoft.com/office/drawing/2014/main" id="{AE775C78-4004-00C9-2A85-76AB39CF40EB}"/>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15364" name="Rectangle 7">
            <a:extLst>
              <a:ext uri="{FF2B5EF4-FFF2-40B4-BE49-F238E27FC236}">
                <a16:creationId xmlns:a16="http://schemas.microsoft.com/office/drawing/2014/main" id="{49D49D68-03E2-9A78-EC70-01FA4DF5F06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F19FE9B4-95A6-4A89-9B9A-F92254CB82D7}" type="slidenum">
              <a:rPr lang="en-US" altLang="en-US" smtClean="0"/>
              <a:pPr>
                <a:spcBef>
                  <a:spcPct val="0"/>
                </a:spcBef>
                <a:buFontTx/>
                <a:buNone/>
              </a:pPr>
              <a:t>7</a:t>
            </a:fld>
            <a:endParaRPr lang="en-US" altLang="en-US"/>
          </a:p>
        </p:txBody>
      </p:sp>
      <p:sp>
        <p:nvSpPr>
          <p:cNvPr id="15365" name="Rectangle 2">
            <a:extLst>
              <a:ext uri="{FF2B5EF4-FFF2-40B4-BE49-F238E27FC236}">
                <a16:creationId xmlns:a16="http://schemas.microsoft.com/office/drawing/2014/main" id="{434A58CC-213C-A892-AB30-63374404E60C}"/>
              </a:ext>
            </a:extLst>
          </p:cNvPr>
          <p:cNvSpPr>
            <a:spLocks noGrp="1" noRot="1" noChangeAspect="1" noChangeArrowheads="1" noTextEdit="1"/>
          </p:cNvSpPr>
          <p:nvPr>
            <p:ph type="sldImg"/>
          </p:nvPr>
        </p:nvSpPr>
        <p:spPr/>
      </p:sp>
      <p:sp>
        <p:nvSpPr>
          <p:cNvPr id="15366" name="Rectangle 3">
            <a:extLst>
              <a:ext uri="{FF2B5EF4-FFF2-40B4-BE49-F238E27FC236}">
                <a16:creationId xmlns:a16="http://schemas.microsoft.com/office/drawing/2014/main" id="{06C6E414-2AA8-31B9-C526-3A0BCC47ADF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4938C8F-94BE-609A-0AAE-DAC6E1C2C661}"/>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17411" name="Rectangle 6">
            <a:extLst>
              <a:ext uri="{FF2B5EF4-FFF2-40B4-BE49-F238E27FC236}">
                <a16:creationId xmlns:a16="http://schemas.microsoft.com/office/drawing/2014/main" id="{152DCEA6-1F61-2304-D453-4966EF4191E7}"/>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17412" name="Rectangle 7">
            <a:extLst>
              <a:ext uri="{FF2B5EF4-FFF2-40B4-BE49-F238E27FC236}">
                <a16:creationId xmlns:a16="http://schemas.microsoft.com/office/drawing/2014/main" id="{095A6C42-6DC4-7761-3A09-C9C2DB45A82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2BDB15E4-8021-409B-B589-6EDE3A93EC4F}" type="slidenum">
              <a:rPr lang="en-US" altLang="en-US" smtClean="0"/>
              <a:pPr>
                <a:spcBef>
                  <a:spcPct val="0"/>
                </a:spcBef>
                <a:buFontTx/>
                <a:buNone/>
              </a:pPr>
              <a:t>8</a:t>
            </a:fld>
            <a:endParaRPr lang="en-US" altLang="en-US"/>
          </a:p>
        </p:txBody>
      </p:sp>
      <p:sp>
        <p:nvSpPr>
          <p:cNvPr id="17413" name="Rectangle 2">
            <a:extLst>
              <a:ext uri="{FF2B5EF4-FFF2-40B4-BE49-F238E27FC236}">
                <a16:creationId xmlns:a16="http://schemas.microsoft.com/office/drawing/2014/main" id="{38022356-2AA4-13A4-AEEC-7875766FB707}"/>
              </a:ext>
            </a:extLst>
          </p:cNvPr>
          <p:cNvSpPr>
            <a:spLocks noGrp="1" noRot="1" noChangeAspect="1" noChangeArrowheads="1" noTextEdit="1"/>
          </p:cNvSpPr>
          <p:nvPr>
            <p:ph type="sldImg"/>
          </p:nvPr>
        </p:nvSpPr>
        <p:spPr/>
      </p:sp>
      <p:sp>
        <p:nvSpPr>
          <p:cNvPr id="17414" name="Rectangle 3">
            <a:extLst>
              <a:ext uri="{FF2B5EF4-FFF2-40B4-BE49-F238E27FC236}">
                <a16:creationId xmlns:a16="http://schemas.microsoft.com/office/drawing/2014/main" id="{234F9EAE-1E43-FC93-D62C-000A3B90150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It’s long been joked that the computer hardware needs a “Read Programmer’s Mind” instruction.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BCCFC08-2EFB-8832-430B-20AD67B34DCA}"/>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19459" name="Rectangle 6">
            <a:extLst>
              <a:ext uri="{FF2B5EF4-FFF2-40B4-BE49-F238E27FC236}">
                <a16:creationId xmlns:a16="http://schemas.microsoft.com/office/drawing/2014/main" id="{727B8EF5-272D-00EC-AD18-4C25750FCEF7}"/>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19460" name="Rectangle 7">
            <a:extLst>
              <a:ext uri="{FF2B5EF4-FFF2-40B4-BE49-F238E27FC236}">
                <a16:creationId xmlns:a16="http://schemas.microsoft.com/office/drawing/2014/main" id="{243471D1-C471-32A8-C44F-896EC6A6987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5BFD7B7F-AFD1-4EF4-B261-0114860F375B}" type="slidenum">
              <a:rPr lang="en-US" altLang="en-US" smtClean="0"/>
              <a:pPr>
                <a:spcBef>
                  <a:spcPct val="0"/>
                </a:spcBef>
                <a:buFontTx/>
                <a:buNone/>
              </a:pPr>
              <a:t>9</a:t>
            </a:fld>
            <a:endParaRPr lang="en-US" altLang="en-US"/>
          </a:p>
        </p:txBody>
      </p:sp>
      <p:sp>
        <p:nvSpPr>
          <p:cNvPr id="19461" name="Rectangle 2">
            <a:extLst>
              <a:ext uri="{FF2B5EF4-FFF2-40B4-BE49-F238E27FC236}">
                <a16:creationId xmlns:a16="http://schemas.microsoft.com/office/drawing/2014/main" id="{7FCAB80D-DB9A-E48A-9C44-1E4B0E393198}"/>
              </a:ext>
            </a:extLst>
          </p:cNvPr>
          <p:cNvSpPr>
            <a:spLocks noGrp="1" noRot="1" noChangeAspect="1" noChangeArrowheads="1" noTextEdit="1"/>
          </p:cNvSpPr>
          <p:nvPr>
            <p:ph type="sldImg"/>
          </p:nvPr>
        </p:nvSpPr>
        <p:spPr/>
      </p:sp>
      <p:sp>
        <p:nvSpPr>
          <p:cNvPr id="19462" name="Rectangle 3">
            <a:extLst>
              <a:ext uri="{FF2B5EF4-FFF2-40B4-BE49-F238E27FC236}">
                <a16:creationId xmlns:a16="http://schemas.microsoft.com/office/drawing/2014/main" id="{6B498453-472D-774A-C2DA-B9401306F41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Syntax – the set of rules for combining the words and symbols into legal language phrases</a:t>
            </a:r>
          </a:p>
          <a:p>
            <a:endParaRPr lang="en-US" altLang="en-US"/>
          </a:p>
          <a:p>
            <a:r>
              <a:rPr lang="en-US" altLang="en-US"/>
              <a:t>Semantics – the meaning of the words and symbols, once they’re combined according to the syntax rules</a:t>
            </a:r>
          </a:p>
          <a:p>
            <a:endParaRPr lang="en-US" altLang="en-US"/>
          </a:p>
          <a:p>
            <a:r>
              <a:rPr lang="en-US" altLang="en-US"/>
              <a:t>Syntax error – a comment from a compiler about a program phrase that doesn't obey the syntax rules of the language</a:t>
            </a:r>
          </a:p>
          <a:p>
            <a:endParaRPr lang="en-US" altLang="en-US"/>
          </a:p>
          <a:p>
            <a:r>
              <a:rPr lang="en-US" altLang="en-US"/>
              <a:t>Natural language – a language used by carbon-based computational elements  (as opposed to silicon-based ones)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C40D9C2-630D-9BEC-18F0-F1F0DC92ADA1}"/>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21507" name="Rectangle 6">
            <a:extLst>
              <a:ext uri="{FF2B5EF4-FFF2-40B4-BE49-F238E27FC236}">
                <a16:creationId xmlns:a16="http://schemas.microsoft.com/office/drawing/2014/main" id="{2A95EEF6-59C1-ED44-3651-C6E2CB7FE648}"/>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21508" name="Rectangle 7">
            <a:extLst>
              <a:ext uri="{FF2B5EF4-FFF2-40B4-BE49-F238E27FC236}">
                <a16:creationId xmlns:a16="http://schemas.microsoft.com/office/drawing/2014/main" id="{239F1161-5599-BA21-5209-6EDD9E86A7E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4617EA0A-B54D-4070-B254-227B68662879}" type="slidenum">
              <a:rPr lang="en-US" altLang="en-US" smtClean="0"/>
              <a:pPr>
                <a:spcBef>
                  <a:spcPct val="0"/>
                </a:spcBef>
                <a:buFontTx/>
                <a:buNone/>
              </a:pPr>
              <a:t>10</a:t>
            </a:fld>
            <a:endParaRPr lang="en-US" altLang="en-US"/>
          </a:p>
        </p:txBody>
      </p:sp>
      <p:sp>
        <p:nvSpPr>
          <p:cNvPr id="21509" name="Rectangle 2">
            <a:extLst>
              <a:ext uri="{FF2B5EF4-FFF2-40B4-BE49-F238E27FC236}">
                <a16:creationId xmlns:a16="http://schemas.microsoft.com/office/drawing/2014/main" id="{BF6C8E22-B8FF-EE48-B4A1-23EF4C6A073F}"/>
              </a:ext>
            </a:extLst>
          </p:cNvPr>
          <p:cNvSpPr>
            <a:spLocks noGrp="1" noRot="1" noChangeAspect="1" noChangeArrowheads="1" noTextEdit="1"/>
          </p:cNvSpPr>
          <p:nvPr>
            <p:ph type="sldImg"/>
          </p:nvPr>
        </p:nvSpPr>
        <p:spPr/>
      </p:sp>
      <p:sp>
        <p:nvSpPr>
          <p:cNvPr id="21510" name="Rectangle 3">
            <a:extLst>
              <a:ext uri="{FF2B5EF4-FFF2-40B4-BE49-F238E27FC236}">
                <a16:creationId xmlns:a16="http://schemas.microsoft.com/office/drawing/2014/main" id="{329D782F-84AD-5E2F-4A1E-B0A6B0D5D2D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When you learn a new programming language, these three topics are an excellent place to start. Computer science courses that do comparative analysis of programming languages tend to concentrate on these topics because they tend to be where the most interesting differences lie.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21087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641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4013" y="52388"/>
            <a:ext cx="2124075" cy="65103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7025" y="52388"/>
            <a:ext cx="6224588" cy="65103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0811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3100" y="52388"/>
            <a:ext cx="7772400" cy="925512"/>
          </a:xfrm>
        </p:spPr>
        <p:txBody>
          <a:bodyPr/>
          <a:lstStyle/>
          <a:p>
            <a:r>
              <a:rPr lang="en-US"/>
              <a:t>Click to edit Master title style</a:t>
            </a:r>
          </a:p>
        </p:txBody>
      </p:sp>
      <p:sp>
        <p:nvSpPr>
          <p:cNvPr id="3" name="Text Placeholder 2"/>
          <p:cNvSpPr>
            <a:spLocks noGrp="1"/>
          </p:cNvSpPr>
          <p:nvPr>
            <p:ph type="body" sz="half" idx="1"/>
          </p:nvPr>
        </p:nvSpPr>
        <p:spPr>
          <a:xfrm>
            <a:off x="327025" y="1276350"/>
            <a:ext cx="4173538"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2963" y="1276350"/>
            <a:ext cx="4175125"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1184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92326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1648041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7025" y="1276350"/>
            <a:ext cx="4173538"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2963" y="1276350"/>
            <a:ext cx="4175125"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6568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779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63179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4555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399748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9941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0C30137-F058-AF02-E95B-5D0D9466C903}"/>
              </a:ext>
            </a:extLst>
          </p:cNvPr>
          <p:cNvSpPr>
            <a:spLocks noGrp="1" noChangeArrowheads="1"/>
          </p:cNvSpPr>
          <p:nvPr>
            <p:ph type="title"/>
          </p:nvPr>
        </p:nvSpPr>
        <p:spPr bwMode="auto">
          <a:xfrm>
            <a:off x="673100" y="52388"/>
            <a:ext cx="7772400" cy="925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AC1E537-DB0A-2C6C-71E6-4B1B5E35DE8D}"/>
              </a:ext>
            </a:extLst>
          </p:cNvPr>
          <p:cNvSpPr>
            <a:spLocks noGrp="1" noChangeArrowheads="1"/>
          </p:cNvSpPr>
          <p:nvPr>
            <p:ph type="body" idx="1"/>
          </p:nvPr>
        </p:nvSpPr>
        <p:spPr bwMode="auto">
          <a:xfrm>
            <a:off x="327025" y="1276350"/>
            <a:ext cx="8501063" cy="528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kern="1200">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anose="02020603050405020304" pitchFamily="18" charset="0"/>
        </a:defRPr>
      </a:lvl2pPr>
      <a:lvl3pPr algn="ctr" rtl="0" eaLnBrk="0" fontAlgn="base" hangingPunct="0">
        <a:spcBef>
          <a:spcPct val="0"/>
        </a:spcBef>
        <a:spcAft>
          <a:spcPct val="0"/>
        </a:spcAft>
        <a:defRPr sz="3200" b="1">
          <a:solidFill>
            <a:schemeClr val="tx2"/>
          </a:solidFill>
          <a:latin typeface="Times New Roman" panose="02020603050405020304" pitchFamily="18" charset="0"/>
        </a:defRPr>
      </a:lvl3pPr>
      <a:lvl4pPr algn="ctr" rtl="0" eaLnBrk="0" fontAlgn="base" hangingPunct="0">
        <a:spcBef>
          <a:spcPct val="0"/>
        </a:spcBef>
        <a:spcAft>
          <a:spcPct val="0"/>
        </a:spcAft>
        <a:defRPr sz="3200" b="1">
          <a:solidFill>
            <a:schemeClr val="tx2"/>
          </a:solidFill>
          <a:latin typeface="Times New Roman" panose="02020603050405020304" pitchFamily="18" charset="0"/>
        </a:defRPr>
      </a:lvl4pPr>
      <a:lvl5pPr algn="ctr" rtl="0" eaLnBrk="0" fontAlgn="base" hangingPunct="0">
        <a:spcBef>
          <a:spcPct val="0"/>
        </a:spcBef>
        <a:spcAft>
          <a:spcPct val="0"/>
        </a:spcAft>
        <a:defRPr sz="3200" b="1">
          <a:solidFill>
            <a:schemeClr val="tx2"/>
          </a:solidFill>
          <a:latin typeface="Times New Roman" panose="02020603050405020304" pitchFamily="18" charset="0"/>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2">
            <a:extLst>
              <a:ext uri="{FF2B5EF4-FFF2-40B4-BE49-F238E27FC236}">
                <a16:creationId xmlns:a16="http://schemas.microsoft.com/office/drawing/2014/main" id="{CB2F0C37-DED3-905B-E6E3-ECC976EB0A7A}"/>
              </a:ext>
            </a:extLst>
          </p:cNvPr>
          <p:cNvSpPr>
            <a:spLocks noGrp="1" noChangeArrowheads="1"/>
          </p:cNvSpPr>
          <p:nvPr>
            <p:ph type="ctrTitle"/>
          </p:nvPr>
        </p:nvSpPr>
        <p:spPr/>
        <p:txBody>
          <a:bodyPr/>
          <a:lstStyle/>
          <a:p>
            <a:r>
              <a:rPr lang="en-US" altLang="en-US" sz="3600" dirty="0"/>
              <a:t>Problem-Oriented Languages</a:t>
            </a:r>
          </a:p>
        </p:txBody>
      </p:sp>
      <p:sp>
        <p:nvSpPr>
          <p:cNvPr id="3075" name="Subtitle 3">
            <a:extLst>
              <a:ext uri="{FF2B5EF4-FFF2-40B4-BE49-F238E27FC236}">
                <a16:creationId xmlns:a16="http://schemas.microsoft.com/office/drawing/2014/main" id="{F43A8185-E401-7DF6-8DEE-A1ADF6D716B8}"/>
              </a:ext>
            </a:extLst>
          </p:cNvPr>
          <p:cNvSpPr>
            <a:spLocks noGrp="1" noChangeArrowheads="1"/>
          </p:cNvSpPr>
          <p:nvPr>
            <p:ph type="subTitle" idx="1"/>
          </p:nvPr>
        </p:nvSpPr>
        <p:spPr/>
        <p:txBody>
          <a:bodyPr/>
          <a:lstStyle/>
          <a:p>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F4017BFF-A069-1621-8DD4-690111FCA8D2}"/>
              </a:ext>
            </a:extLst>
          </p:cNvPr>
          <p:cNvSpPr>
            <a:spLocks noGrp="1" noChangeArrowheads="1"/>
          </p:cNvSpPr>
          <p:nvPr>
            <p:ph type="title"/>
          </p:nvPr>
        </p:nvSpPr>
        <p:spPr/>
        <p:txBody>
          <a:bodyPr/>
          <a:lstStyle/>
          <a:p>
            <a:r>
              <a:rPr lang="en-US" altLang="en-US">
                <a:solidFill>
                  <a:schemeClr val="tx1"/>
                </a:solidFill>
              </a:rPr>
              <a:t>A More Detailed Look at Procedural Programs</a:t>
            </a:r>
          </a:p>
        </p:txBody>
      </p:sp>
      <p:sp>
        <p:nvSpPr>
          <p:cNvPr id="20483" name="Rectangle 3">
            <a:extLst>
              <a:ext uri="{FF2B5EF4-FFF2-40B4-BE49-F238E27FC236}">
                <a16:creationId xmlns:a16="http://schemas.microsoft.com/office/drawing/2014/main" id="{A82F2742-D711-970B-8E97-5C5029BE58DA}"/>
              </a:ext>
            </a:extLst>
          </p:cNvPr>
          <p:cNvSpPr>
            <a:spLocks noGrp="1" noChangeArrowheads="1"/>
          </p:cNvSpPr>
          <p:nvPr>
            <p:ph type="body" idx="4294967295"/>
          </p:nvPr>
        </p:nvSpPr>
        <p:spPr>
          <a:xfrm>
            <a:off x="419100" y="1498600"/>
            <a:ext cx="7772400" cy="4114800"/>
          </a:xfrm>
          <a:noFill/>
        </p:spPr>
        <p:txBody>
          <a:bodyPr/>
          <a:lstStyle/>
          <a:p>
            <a:r>
              <a:rPr lang="en-US" altLang="en-US"/>
              <a:t>Variables</a:t>
            </a:r>
          </a:p>
          <a:p>
            <a:endParaRPr lang="en-US" altLang="en-US"/>
          </a:p>
          <a:p>
            <a:r>
              <a:rPr lang="en-US" altLang="en-US"/>
              <a:t>Statements</a:t>
            </a:r>
          </a:p>
          <a:p>
            <a:endParaRPr lang="en-US" altLang="en-US"/>
          </a:p>
          <a:p>
            <a:r>
              <a:rPr lang="en-US" altLang="en-US"/>
              <a:t>Procedures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1E71499-9593-C9DA-1731-C8239AA7CA63}"/>
              </a:ext>
            </a:extLst>
          </p:cNvPr>
          <p:cNvSpPr>
            <a:spLocks noGrp="1" noChangeArrowheads="1"/>
          </p:cNvSpPr>
          <p:nvPr>
            <p:ph type="title"/>
          </p:nvPr>
        </p:nvSpPr>
        <p:spPr/>
        <p:txBody>
          <a:bodyPr/>
          <a:lstStyle/>
          <a:p>
            <a:r>
              <a:rPr lang="en-US" altLang="en-US"/>
              <a:t>Variables</a:t>
            </a:r>
          </a:p>
        </p:txBody>
      </p:sp>
      <p:sp>
        <p:nvSpPr>
          <p:cNvPr id="22531" name="Rectangle 3">
            <a:extLst>
              <a:ext uri="{FF2B5EF4-FFF2-40B4-BE49-F238E27FC236}">
                <a16:creationId xmlns:a16="http://schemas.microsoft.com/office/drawing/2014/main" id="{38FF6B23-06A6-52AE-ECAF-F5B34C45773B}"/>
              </a:ext>
            </a:extLst>
          </p:cNvPr>
          <p:cNvSpPr>
            <a:spLocks noGrp="1" noChangeArrowheads="1"/>
          </p:cNvSpPr>
          <p:nvPr>
            <p:ph type="body" idx="4294967295"/>
          </p:nvPr>
        </p:nvSpPr>
        <p:spPr>
          <a:xfrm>
            <a:off x="342900" y="1041400"/>
            <a:ext cx="8420100" cy="5511800"/>
          </a:xfrm>
          <a:noFill/>
        </p:spPr>
        <p:txBody>
          <a:bodyPr/>
          <a:lstStyle/>
          <a:p>
            <a:r>
              <a:rPr lang="en-US" altLang="en-US"/>
              <a:t>Just a name for a storage location</a:t>
            </a:r>
          </a:p>
          <a:p>
            <a:pPr lvl="1"/>
            <a:r>
              <a:rPr lang="en-US" altLang="en-US"/>
              <a:t>They can make programs look a lot like algebra, but it’s not really</a:t>
            </a:r>
          </a:p>
          <a:p>
            <a:pPr lvl="1"/>
            <a:r>
              <a:rPr lang="en-US" altLang="en-US"/>
              <a:t>The first programmers were mathematicians, so algebraic notation was familiar to them</a:t>
            </a:r>
          </a:p>
          <a:p>
            <a:endParaRPr lang="en-US" altLang="en-US"/>
          </a:p>
          <a:p>
            <a:r>
              <a:rPr lang="en-US" altLang="en-US"/>
              <a:t>We need places to jot things down so we can use them later (think of pigeonholes on a desk)</a:t>
            </a:r>
          </a:p>
          <a:p>
            <a:endParaRPr lang="en-US" altLang="en-US"/>
          </a:p>
          <a:p>
            <a:r>
              <a:rPr lang="en-US" altLang="en-US"/>
              <a:t>The compiler and linker keep track of them for us</a:t>
            </a:r>
          </a:p>
          <a:p>
            <a:endParaRPr lang="en-US" altLang="en-US"/>
          </a:p>
          <a:p>
            <a:r>
              <a:rPr lang="en-US" altLang="en-US"/>
              <a:t>Computers can store data in different ways, so variables can come in different shapes and sizes.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75E3330-2711-3B20-D07F-50B1A94B8C36}"/>
              </a:ext>
            </a:extLst>
          </p:cNvPr>
          <p:cNvSpPr>
            <a:spLocks noGrp="1" noChangeArrowheads="1"/>
          </p:cNvSpPr>
          <p:nvPr>
            <p:ph type="title"/>
          </p:nvPr>
        </p:nvSpPr>
        <p:spPr/>
        <p:txBody>
          <a:bodyPr/>
          <a:lstStyle/>
          <a:p>
            <a:r>
              <a:rPr lang="en-US" altLang="en-US"/>
              <a:t>Variables – 2</a:t>
            </a:r>
          </a:p>
        </p:txBody>
      </p:sp>
      <p:sp>
        <p:nvSpPr>
          <p:cNvPr id="24579" name="Rectangle 3">
            <a:extLst>
              <a:ext uri="{FF2B5EF4-FFF2-40B4-BE49-F238E27FC236}">
                <a16:creationId xmlns:a16="http://schemas.microsoft.com/office/drawing/2014/main" id="{72BBB491-10DE-74FE-DC2D-818FEB73DA4B}"/>
              </a:ext>
            </a:extLst>
          </p:cNvPr>
          <p:cNvSpPr>
            <a:spLocks noGrp="1" noChangeArrowheads="1"/>
          </p:cNvSpPr>
          <p:nvPr>
            <p:ph type="body" idx="4294967295"/>
          </p:nvPr>
        </p:nvSpPr>
        <p:spPr>
          <a:xfrm>
            <a:off x="317500" y="952500"/>
            <a:ext cx="8407400" cy="4851400"/>
          </a:xfrm>
          <a:noFill/>
        </p:spPr>
        <p:txBody>
          <a:bodyPr/>
          <a:lstStyle/>
          <a:p>
            <a:pPr>
              <a:lnSpc>
                <a:spcPct val="90000"/>
              </a:lnSpc>
            </a:pPr>
            <a:r>
              <a:rPr lang="en-US" altLang="en-US"/>
              <a:t>So, when we design a program, imagine that we build an old-fashioned desk with just the right size pigeonholes to hold the data items that our algorithm will need to store.</a:t>
            </a:r>
          </a:p>
          <a:p>
            <a:pPr>
              <a:lnSpc>
                <a:spcPct val="90000"/>
              </a:lnSpc>
            </a:pPr>
            <a:endParaRPr lang="en-US" altLang="en-US"/>
          </a:p>
          <a:p>
            <a:pPr>
              <a:lnSpc>
                <a:spcPct val="90000"/>
              </a:lnSpc>
            </a:pPr>
            <a:r>
              <a:rPr lang="en-US" altLang="en-US"/>
              <a:t>We call this </a:t>
            </a:r>
            <a:r>
              <a:rPr lang="en-US" altLang="en-US" b="1"/>
              <a:t>declaring</a:t>
            </a:r>
            <a:r>
              <a:rPr lang="en-US" altLang="en-US"/>
              <a:t> variables</a:t>
            </a:r>
          </a:p>
          <a:p>
            <a:pPr>
              <a:lnSpc>
                <a:spcPct val="90000"/>
              </a:lnSpc>
            </a:pPr>
            <a:endParaRPr lang="en-US" altLang="en-US"/>
          </a:p>
          <a:p>
            <a:pPr>
              <a:lnSpc>
                <a:spcPct val="90000"/>
              </a:lnSpc>
            </a:pPr>
            <a:r>
              <a:rPr lang="en-US" altLang="en-US"/>
              <a:t>Remember, declarations are signals to the compiler to…</a:t>
            </a:r>
          </a:p>
          <a:p>
            <a:pPr lvl="1">
              <a:lnSpc>
                <a:spcPct val="90000"/>
              </a:lnSpc>
            </a:pPr>
            <a:r>
              <a:rPr lang="en-US" altLang="en-US"/>
              <a:t>leave room in memory for our data items </a:t>
            </a:r>
          </a:p>
          <a:p>
            <a:pPr lvl="1">
              <a:lnSpc>
                <a:spcPct val="90000"/>
              </a:lnSpc>
            </a:pPr>
            <a:r>
              <a:rPr lang="en-US" altLang="en-US"/>
              <a:t>do the bookkeeping for the assignment of our programmer-friendly names to computer-friendly storage locations</a:t>
            </a:r>
          </a:p>
          <a:p>
            <a:pPr lvl="1">
              <a:lnSpc>
                <a:spcPct val="90000"/>
              </a:lnSpc>
            </a:pPr>
            <a:r>
              <a:rPr lang="en-US" altLang="en-US"/>
              <a:t>Remember what kind (</a:t>
            </a:r>
            <a:r>
              <a:rPr lang="en-US" altLang="en-US" b="1"/>
              <a:t>type</a:t>
            </a:r>
            <a:r>
              <a:rPr lang="en-US" altLang="en-US"/>
              <a:t>) of data we said was supposed to go there in case we mistakenly try to put something else there.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80AE02FD-BDEE-D4FD-69D6-4416042B0C26}"/>
              </a:ext>
            </a:extLst>
          </p:cNvPr>
          <p:cNvSpPr>
            <a:spLocks noGrp="1" noChangeArrowheads="1"/>
          </p:cNvSpPr>
          <p:nvPr>
            <p:ph type="title"/>
          </p:nvPr>
        </p:nvSpPr>
        <p:spPr/>
        <p:txBody>
          <a:bodyPr/>
          <a:lstStyle/>
          <a:p>
            <a:r>
              <a:rPr lang="en-US" altLang="en-US"/>
              <a:t>Variables – 3</a:t>
            </a:r>
          </a:p>
        </p:txBody>
      </p:sp>
      <p:sp>
        <p:nvSpPr>
          <p:cNvPr id="26627" name="Rectangle 3">
            <a:extLst>
              <a:ext uri="{FF2B5EF4-FFF2-40B4-BE49-F238E27FC236}">
                <a16:creationId xmlns:a16="http://schemas.microsoft.com/office/drawing/2014/main" id="{537BAAD5-72F8-7793-C231-C4379E6488E6}"/>
              </a:ext>
            </a:extLst>
          </p:cNvPr>
          <p:cNvSpPr>
            <a:spLocks noGrp="1" noChangeArrowheads="1"/>
          </p:cNvSpPr>
          <p:nvPr>
            <p:ph type="body" idx="4294967295"/>
          </p:nvPr>
        </p:nvSpPr>
        <p:spPr>
          <a:xfrm>
            <a:off x="381000" y="1244600"/>
            <a:ext cx="7772400" cy="4114800"/>
          </a:xfrm>
          <a:noFill/>
        </p:spPr>
        <p:txBody>
          <a:bodyPr/>
          <a:lstStyle/>
          <a:p>
            <a:r>
              <a:rPr lang="en-US" altLang="en-US"/>
              <a:t>Python supports the following types:</a:t>
            </a:r>
          </a:p>
          <a:p>
            <a:pPr lvl="1">
              <a:lnSpc>
                <a:spcPct val="130000"/>
              </a:lnSpc>
            </a:pPr>
            <a:r>
              <a:rPr lang="en-US" altLang="en-US" b="1"/>
              <a:t>Integer</a:t>
            </a:r>
            <a:r>
              <a:rPr lang="en-US" altLang="en-US"/>
              <a:t> (cardinal) numbers only</a:t>
            </a:r>
          </a:p>
          <a:p>
            <a:pPr lvl="1">
              <a:lnSpc>
                <a:spcPct val="130000"/>
              </a:lnSpc>
            </a:pPr>
            <a:r>
              <a:rPr lang="en-US" altLang="en-US" b="1"/>
              <a:t>Floating point</a:t>
            </a:r>
            <a:r>
              <a:rPr lang="en-US" altLang="en-US"/>
              <a:t> (fractional) numbers only</a:t>
            </a:r>
          </a:p>
          <a:p>
            <a:pPr lvl="1">
              <a:lnSpc>
                <a:spcPct val="130000"/>
              </a:lnSpc>
            </a:pPr>
            <a:r>
              <a:rPr lang="en-US" altLang="en-US" b="1"/>
              <a:t>Strings</a:t>
            </a:r>
            <a:r>
              <a:rPr lang="en-US" altLang="en-US"/>
              <a:t> (letters, punctuation, etc.)</a:t>
            </a:r>
          </a:p>
          <a:p>
            <a:pPr lvl="1">
              <a:lnSpc>
                <a:spcPct val="130000"/>
              </a:lnSpc>
            </a:pPr>
            <a:r>
              <a:rPr lang="en-US" altLang="en-US" b="1"/>
              <a:t>Booleans</a:t>
            </a:r>
            <a:r>
              <a:rPr lang="en-US" altLang="en-US"/>
              <a:t> True/False only</a:t>
            </a:r>
            <a:endParaRPr lang="en-US" altLang="en-US" b="1"/>
          </a:p>
          <a:p>
            <a:pPr lvl="1">
              <a:lnSpc>
                <a:spcPct val="130000"/>
              </a:lnSpc>
            </a:pPr>
            <a:r>
              <a:rPr lang="en-US" altLang="en-US" b="1"/>
              <a:t>Structures</a:t>
            </a:r>
            <a:r>
              <a:rPr lang="en-US" altLang="en-US"/>
              <a:t> (arbitrary combinations of the above data that should be kept together)</a:t>
            </a:r>
          </a:p>
          <a:p>
            <a:pPr lvl="1">
              <a:lnSpc>
                <a:spcPct val="130000"/>
              </a:lnSpc>
            </a:pPr>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C007B33-9B15-DD5F-7878-4D8DDFE35042}"/>
              </a:ext>
            </a:extLst>
          </p:cNvPr>
          <p:cNvSpPr>
            <a:spLocks noGrp="1" noChangeArrowheads="1"/>
          </p:cNvSpPr>
          <p:nvPr>
            <p:ph type="title"/>
          </p:nvPr>
        </p:nvSpPr>
        <p:spPr/>
        <p:txBody>
          <a:bodyPr/>
          <a:lstStyle/>
          <a:p>
            <a:r>
              <a:rPr lang="en-US" altLang="en-US"/>
              <a:t>Where Are the Values of Variables Stored?</a:t>
            </a:r>
          </a:p>
        </p:txBody>
      </p:sp>
      <p:sp>
        <p:nvSpPr>
          <p:cNvPr id="28675" name="Rectangle 3">
            <a:extLst>
              <a:ext uri="{FF2B5EF4-FFF2-40B4-BE49-F238E27FC236}">
                <a16:creationId xmlns:a16="http://schemas.microsoft.com/office/drawing/2014/main" id="{855D3655-C267-5711-19E6-DD450A19532F}"/>
              </a:ext>
            </a:extLst>
          </p:cNvPr>
          <p:cNvSpPr>
            <a:spLocks noGrp="1" noChangeArrowheads="1"/>
          </p:cNvSpPr>
          <p:nvPr>
            <p:ph type="body" idx="4294967295"/>
          </p:nvPr>
        </p:nvSpPr>
        <p:spPr>
          <a:xfrm>
            <a:off x="381000" y="1231900"/>
            <a:ext cx="8305800" cy="4483100"/>
          </a:xfrm>
          <a:noFill/>
        </p:spPr>
        <p:txBody>
          <a:bodyPr/>
          <a:lstStyle/>
          <a:p>
            <a:r>
              <a:rPr lang="en-US" altLang="en-US"/>
              <a:t>We call this topic </a:t>
            </a:r>
            <a:r>
              <a:rPr lang="en-US" altLang="en-US" b="1"/>
              <a:t>memory allocation</a:t>
            </a:r>
            <a:endParaRPr lang="en-US" altLang="en-US"/>
          </a:p>
          <a:p>
            <a:endParaRPr lang="en-US" altLang="en-US"/>
          </a:p>
          <a:p>
            <a:r>
              <a:rPr lang="en-US" altLang="en-US"/>
              <a:t>It’s an involved topic. It’s worth paying close attention when you learn a language.</a:t>
            </a:r>
          </a:p>
          <a:p>
            <a:pPr lvl="1"/>
            <a:r>
              <a:rPr lang="en-US" altLang="en-US"/>
              <a:t>When is the storage allocated</a:t>
            </a:r>
          </a:p>
          <a:p>
            <a:pPr lvl="1"/>
            <a:r>
              <a:rPr lang="en-US" altLang="en-US"/>
              <a:t>When is the storage released</a:t>
            </a:r>
          </a:p>
          <a:p>
            <a:pPr lvl="1"/>
            <a:r>
              <a:rPr lang="en-US" altLang="en-US"/>
              <a:t>What if you use more than was allocated</a:t>
            </a:r>
          </a:p>
          <a:p>
            <a:endParaRPr lang="en-US" altLang="en-US"/>
          </a:p>
          <a:p>
            <a:r>
              <a:rPr lang="en-US" altLang="en-US"/>
              <a:t>For our programs, we’ll stick with assuming that the storage is allocated for their entire lifetime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357CDA8C-62BD-DDFB-A876-5F739F74156C}"/>
              </a:ext>
            </a:extLst>
          </p:cNvPr>
          <p:cNvSpPr>
            <a:spLocks noGrp="1" noChangeArrowheads="1"/>
          </p:cNvSpPr>
          <p:nvPr>
            <p:ph type="title"/>
          </p:nvPr>
        </p:nvSpPr>
        <p:spPr/>
        <p:txBody>
          <a:bodyPr/>
          <a:lstStyle/>
          <a:p>
            <a:pPr eaLnBrk="1" hangingPunct="1"/>
            <a:r>
              <a:rPr lang="en-US" altLang="en-US"/>
              <a:t>Variable Naming Rules</a:t>
            </a:r>
            <a:endParaRPr lang="he-IL" altLang="en-US"/>
          </a:p>
        </p:txBody>
      </p:sp>
      <p:sp>
        <p:nvSpPr>
          <p:cNvPr id="30723" name="Content Placeholder 2">
            <a:extLst>
              <a:ext uri="{FF2B5EF4-FFF2-40B4-BE49-F238E27FC236}">
                <a16:creationId xmlns:a16="http://schemas.microsoft.com/office/drawing/2014/main" id="{4F92BB23-FB71-4EF0-1971-5CB02E599409}"/>
              </a:ext>
            </a:extLst>
          </p:cNvPr>
          <p:cNvSpPr>
            <a:spLocks noGrp="1" noChangeArrowheads="1"/>
          </p:cNvSpPr>
          <p:nvPr>
            <p:ph idx="1"/>
          </p:nvPr>
        </p:nvSpPr>
        <p:spPr/>
        <p:txBody>
          <a:bodyPr/>
          <a:lstStyle/>
          <a:p>
            <a:pPr eaLnBrk="1" hangingPunct="1"/>
            <a:r>
              <a:rPr lang="en-US" altLang="en-US"/>
              <a:t>Rules for naming variables in Python:</a:t>
            </a:r>
          </a:p>
          <a:p>
            <a:pPr lvl="1" eaLnBrk="1" hangingPunct="1"/>
            <a:r>
              <a:rPr lang="en-US" altLang="en-US"/>
              <a:t>Variable name cannot be a Python key word </a:t>
            </a:r>
          </a:p>
          <a:p>
            <a:pPr lvl="1" eaLnBrk="1" hangingPunct="1"/>
            <a:r>
              <a:rPr lang="en-US" altLang="en-US"/>
              <a:t>Variable name cannot contain spaces</a:t>
            </a:r>
          </a:p>
          <a:p>
            <a:pPr lvl="1" eaLnBrk="1" hangingPunct="1"/>
            <a:r>
              <a:rPr lang="en-US" altLang="en-US"/>
              <a:t>First character must be a letter or an underscore</a:t>
            </a:r>
          </a:p>
          <a:p>
            <a:pPr lvl="1" eaLnBrk="1" hangingPunct="1"/>
            <a:r>
              <a:rPr lang="en-US" altLang="en-US"/>
              <a:t>After first character may use letters, digits, or underscores</a:t>
            </a:r>
          </a:p>
          <a:p>
            <a:pPr lvl="1" eaLnBrk="1" hangingPunct="1"/>
            <a:r>
              <a:rPr lang="en-US" altLang="en-US"/>
              <a:t>Variable names are case sensitive</a:t>
            </a:r>
          </a:p>
          <a:p>
            <a:pPr eaLnBrk="1" hangingPunct="1"/>
            <a:endParaRPr lang="en-US" altLang="en-US"/>
          </a:p>
          <a:p>
            <a:pPr eaLnBrk="1" hangingPunct="1"/>
            <a:r>
              <a:rPr lang="en-US" altLang="en-US"/>
              <a:t>(optional) Variable name should reflect its use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a:extLst>
              <a:ext uri="{FF2B5EF4-FFF2-40B4-BE49-F238E27FC236}">
                <a16:creationId xmlns:a16="http://schemas.microsoft.com/office/drawing/2014/main" id="{0F5A0814-A1DC-3D6A-6AB3-77C7A35E21BA}"/>
              </a:ext>
            </a:extLst>
          </p:cNvPr>
          <p:cNvSpPr>
            <a:spLocks noGrp="1" noChangeArrowheads="1"/>
          </p:cNvSpPr>
          <p:nvPr>
            <p:ph type="title"/>
          </p:nvPr>
        </p:nvSpPr>
        <p:spPr/>
        <p:txBody>
          <a:bodyPr/>
          <a:lstStyle/>
          <a:p>
            <a:r>
              <a:rPr lang="en-US" altLang="en-US"/>
              <a:t>But First!</a:t>
            </a:r>
          </a:p>
        </p:txBody>
      </p:sp>
      <p:sp>
        <p:nvSpPr>
          <p:cNvPr id="31747" name="Content Placeholder 3">
            <a:extLst>
              <a:ext uri="{FF2B5EF4-FFF2-40B4-BE49-F238E27FC236}">
                <a16:creationId xmlns:a16="http://schemas.microsoft.com/office/drawing/2014/main" id="{3A96DD5E-E6BB-36E0-9B33-59CD3759D2A1}"/>
              </a:ext>
            </a:extLst>
          </p:cNvPr>
          <p:cNvSpPr>
            <a:spLocks noGrp="1" noChangeArrowheads="1"/>
          </p:cNvSpPr>
          <p:nvPr>
            <p:ph idx="1"/>
          </p:nvPr>
        </p:nvSpPr>
        <p:spPr/>
        <p:txBody>
          <a:bodyPr/>
          <a:lstStyle/>
          <a:p>
            <a:r>
              <a:rPr lang="en-US" altLang="en-US"/>
              <a:t>A very important note:</a:t>
            </a:r>
          </a:p>
          <a:p>
            <a:endParaRPr lang="en-US" altLang="en-US"/>
          </a:p>
          <a:p>
            <a:endParaRPr lang="en-US" altLang="en-US"/>
          </a:p>
          <a:p>
            <a:endParaRPr lang="en-US" altLang="en-US"/>
          </a:p>
        </p:txBody>
      </p:sp>
      <p:sp>
        <p:nvSpPr>
          <p:cNvPr id="5" name="Equals 4">
            <a:extLst>
              <a:ext uri="{FF2B5EF4-FFF2-40B4-BE49-F238E27FC236}">
                <a16:creationId xmlns:a16="http://schemas.microsoft.com/office/drawing/2014/main" id="{C3A12C4A-41DA-6470-0D4E-BBD7BAD81EA1}"/>
              </a:ext>
            </a:extLst>
          </p:cNvPr>
          <p:cNvSpPr/>
          <p:nvPr/>
        </p:nvSpPr>
        <p:spPr bwMode="auto">
          <a:xfrm>
            <a:off x="673100" y="2743200"/>
            <a:ext cx="1719263" cy="1447800"/>
          </a:xfrm>
          <a:prstGeom prst="mathEqual">
            <a:avLst/>
          </a:prstGeom>
          <a:solidFill>
            <a:schemeClr val="tx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6" name="Equals 5">
            <a:extLst>
              <a:ext uri="{FF2B5EF4-FFF2-40B4-BE49-F238E27FC236}">
                <a16:creationId xmlns:a16="http://schemas.microsoft.com/office/drawing/2014/main" id="{D32D2A3D-EDE5-ACB8-FF8E-C22051D27CBC}"/>
              </a:ext>
            </a:extLst>
          </p:cNvPr>
          <p:cNvSpPr/>
          <p:nvPr/>
        </p:nvSpPr>
        <p:spPr bwMode="auto">
          <a:xfrm>
            <a:off x="3581400" y="2743200"/>
            <a:ext cx="1719263" cy="1447800"/>
          </a:xfrm>
          <a:prstGeom prst="mathEqual">
            <a:avLst/>
          </a:prstGeom>
          <a:solidFill>
            <a:schemeClr val="tx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1750" name="TextBox 6">
            <a:extLst>
              <a:ext uri="{FF2B5EF4-FFF2-40B4-BE49-F238E27FC236}">
                <a16:creationId xmlns:a16="http://schemas.microsoft.com/office/drawing/2014/main" id="{746DC969-81CF-B9D6-0ECB-06EA8484CCE2}"/>
              </a:ext>
            </a:extLst>
          </p:cNvPr>
          <p:cNvSpPr txBox="1">
            <a:spLocks noChangeArrowheads="1"/>
          </p:cNvSpPr>
          <p:nvPr/>
        </p:nvSpPr>
        <p:spPr bwMode="auto">
          <a:xfrm>
            <a:off x="5932488" y="3113088"/>
            <a:ext cx="2895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4000" b="1"/>
              <a:t>“Equals”</a:t>
            </a:r>
          </a:p>
        </p:txBody>
      </p:sp>
      <p:sp>
        <p:nvSpPr>
          <p:cNvPr id="8" name="&quot;Not Allowed&quot; Symbol 7">
            <a:extLst>
              <a:ext uri="{FF2B5EF4-FFF2-40B4-BE49-F238E27FC236}">
                <a16:creationId xmlns:a16="http://schemas.microsoft.com/office/drawing/2014/main" id="{37519674-ECA2-E19B-CAE6-C422A7EA9907}"/>
              </a:ext>
            </a:extLst>
          </p:cNvPr>
          <p:cNvSpPr/>
          <p:nvPr/>
        </p:nvSpPr>
        <p:spPr bwMode="auto">
          <a:xfrm>
            <a:off x="3719513" y="2857500"/>
            <a:ext cx="1441450" cy="1219200"/>
          </a:xfrm>
          <a:prstGeom prst="noSmoking">
            <a:avLst/>
          </a:prstGeom>
          <a:solidFill>
            <a:srgbClr val="FF0000">
              <a:alpha val="63000"/>
            </a:srgbClr>
          </a:solidFill>
          <a:ln w="9525" cap="flat" cmpd="sng" algn="ctr">
            <a:solidFill>
              <a:schemeClr val="tx1"/>
            </a:solidFill>
            <a:prstDash val="solid"/>
            <a:round/>
            <a:headEnd type="none" w="med" len="med"/>
            <a:tailEnd type="none" w="med" len="med"/>
          </a:ln>
          <a:effectLst/>
        </p:spPr>
        <p:txBody>
          <a:bodyPr/>
          <a:lstStyle/>
          <a:p>
            <a:pPr>
              <a:defRPr/>
            </a:pP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AE4F5B40-A761-3169-5A8F-8341F02C74E1}"/>
              </a:ext>
            </a:extLst>
          </p:cNvPr>
          <p:cNvSpPr>
            <a:spLocks noGrp="1" noChangeArrowheads="1"/>
          </p:cNvSpPr>
          <p:nvPr>
            <p:ph type="title"/>
          </p:nvPr>
        </p:nvSpPr>
        <p:spPr/>
        <p:txBody>
          <a:bodyPr/>
          <a:lstStyle/>
          <a:p>
            <a:pPr eaLnBrk="1" hangingPunct="1"/>
            <a:r>
              <a:rPr lang="en-US" altLang="en-US"/>
              <a:t>Variables</a:t>
            </a:r>
            <a:endParaRPr lang="he-IL" altLang="en-US"/>
          </a:p>
        </p:txBody>
      </p:sp>
      <p:sp>
        <p:nvSpPr>
          <p:cNvPr id="13315" name="Content Placeholder 2">
            <a:extLst>
              <a:ext uri="{FF2B5EF4-FFF2-40B4-BE49-F238E27FC236}">
                <a16:creationId xmlns:a16="http://schemas.microsoft.com/office/drawing/2014/main" id="{931BB42E-0528-B73D-2F5E-A5130D49F9DE}"/>
              </a:ext>
            </a:extLst>
          </p:cNvPr>
          <p:cNvSpPr>
            <a:spLocks noGrp="1"/>
          </p:cNvSpPr>
          <p:nvPr>
            <p:ph idx="1"/>
          </p:nvPr>
        </p:nvSpPr>
        <p:spPr/>
        <p:txBody>
          <a:bodyPr/>
          <a:lstStyle/>
          <a:p>
            <a:pPr eaLnBrk="1" hangingPunct="1">
              <a:defRPr/>
            </a:pPr>
            <a:r>
              <a:rPr lang="en-US" u="sng" dirty="0"/>
              <a:t>Assignment statement</a:t>
            </a:r>
            <a:r>
              <a:rPr lang="en-US" dirty="0"/>
              <a:t>: used to create a variable and make it reference data</a:t>
            </a:r>
          </a:p>
          <a:p>
            <a:pPr lvl="1" eaLnBrk="1" hangingPunct="1">
              <a:defRPr/>
            </a:pPr>
            <a:r>
              <a:rPr lang="en-US" dirty="0"/>
              <a:t>General format is </a:t>
            </a:r>
            <a:r>
              <a:rPr lang="en-US" dirty="0">
                <a:latin typeface="Courier New" pitchFamily="49" charset="0"/>
                <a:cs typeface="Courier New" pitchFamily="49" charset="0"/>
              </a:rPr>
              <a:t>variable = expression</a:t>
            </a:r>
          </a:p>
          <a:p>
            <a:pPr lvl="2" eaLnBrk="1" hangingPunct="1">
              <a:defRPr/>
            </a:pPr>
            <a:r>
              <a:rPr lang="en-US" dirty="0"/>
              <a:t>Example: </a:t>
            </a:r>
            <a:r>
              <a:rPr lang="en-US" dirty="0">
                <a:latin typeface="Courier New" pitchFamily="49" charset="0"/>
                <a:cs typeface="Courier New" pitchFamily="49" charset="0"/>
              </a:rPr>
              <a:t>age = 29</a:t>
            </a:r>
          </a:p>
          <a:p>
            <a:pPr lvl="2" eaLnBrk="1" hangingPunct="1">
              <a:defRPr/>
            </a:pPr>
            <a:r>
              <a:rPr lang="en-US" u="sng" dirty="0">
                <a:latin typeface="+mj-lt"/>
                <a:cs typeface="Courier New" pitchFamily="49" charset="0"/>
              </a:rPr>
              <a:t>Assignment operator</a:t>
            </a:r>
            <a:r>
              <a:rPr lang="en-US" dirty="0">
                <a:latin typeface="+mj-lt"/>
                <a:cs typeface="Courier New" pitchFamily="49" charset="0"/>
              </a:rPr>
              <a:t>: the equal sign (=)</a:t>
            </a:r>
          </a:p>
          <a:p>
            <a:pPr eaLnBrk="1" hangingPunct="1">
              <a:defRPr/>
            </a:pPr>
            <a:endParaRPr lang="en-US" altLang="en-US" dirty="0"/>
          </a:p>
          <a:p>
            <a:pPr eaLnBrk="1" hangingPunct="1">
              <a:defRPr/>
            </a:pPr>
            <a:r>
              <a:rPr lang="en-US" altLang="en-US" dirty="0"/>
              <a:t>The variable receiving a value must be on </a:t>
            </a:r>
            <a:r>
              <a:rPr lang="en-US" altLang="en-US" b="1" u="sng" dirty="0"/>
              <a:t>left side</a:t>
            </a:r>
            <a:endParaRPr lang="en-US" altLang="en-US" b="1" dirty="0"/>
          </a:p>
          <a:p>
            <a:pPr eaLnBrk="1" hangingPunct="1">
              <a:defRPr/>
            </a:pPr>
            <a:r>
              <a:rPr lang="en-US" altLang="en-US" dirty="0"/>
              <a:t>A variable can be passed as an argument to a function</a:t>
            </a:r>
          </a:p>
          <a:p>
            <a:pPr lvl="1" eaLnBrk="1" hangingPunct="1">
              <a:defRPr/>
            </a:pPr>
            <a:r>
              <a:rPr lang="en-US" altLang="en-US" dirty="0"/>
              <a:t>Variable name should not be enclosed in quote marks</a:t>
            </a:r>
          </a:p>
          <a:p>
            <a:pPr eaLnBrk="1" hangingPunct="1">
              <a:defRPr/>
            </a:pPr>
            <a:endParaRPr lang="en-US" altLang="en-US" dirty="0"/>
          </a:p>
          <a:p>
            <a:pPr eaLnBrk="1" hangingPunct="1">
              <a:defRPr/>
            </a:pPr>
            <a:r>
              <a:rPr lang="en-US" altLang="en-US" dirty="0"/>
              <a:t>You may only use a variable if a value is assigned to it</a:t>
            </a:r>
          </a:p>
          <a:p>
            <a:pPr marL="0" indent="0" eaLnBrk="1" hangingPunct="1">
              <a:buFontTx/>
              <a:buNone/>
              <a:defRPr/>
            </a:pPr>
            <a:endParaRPr lang="en-US" dirty="0">
              <a:latin typeface="+mj-lt"/>
              <a:cs typeface="Courier New" pitchFamily="49"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EAEE0FD6-10CA-EECE-73DF-03FD814571AC}"/>
              </a:ext>
            </a:extLst>
          </p:cNvPr>
          <p:cNvSpPr>
            <a:spLocks noGrp="1" noChangeArrowheads="1"/>
          </p:cNvSpPr>
          <p:nvPr>
            <p:ph type="title"/>
          </p:nvPr>
        </p:nvSpPr>
        <p:spPr/>
        <p:txBody>
          <a:bodyPr/>
          <a:lstStyle/>
          <a:p>
            <a:r>
              <a:rPr lang="en-US" altLang="en-US"/>
              <a:t>Variables -2</a:t>
            </a:r>
          </a:p>
        </p:txBody>
      </p:sp>
      <p:sp>
        <p:nvSpPr>
          <p:cNvPr id="34819" name="Content Placeholder 2">
            <a:extLst>
              <a:ext uri="{FF2B5EF4-FFF2-40B4-BE49-F238E27FC236}">
                <a16:creationId xmlns:a16="http://schemas.microsoft.com/office/drawing/2014/main" id="{1F499D28-07D4-8F52-1237-77B91F206F59}"/>
              </a:ext>
            </a:extLst>
          </p:cNvPr>
          <p:cNvSpPr>
            <a:spLocks noGrp="1" noChangeArrowheads="1"/>
          </p:cNvSpPr>
          <p:nvPr>
            <p:ph idx="1"/>
          </p:nvPr>
        </p:nvSpPr>
        <p:spPr>
          <a:xfrm>
            <a:off x="320675" y="1295400"/>
            <a:ext cx="8501063" cy="5286375"/>
          </a:xfrm>
        </p:spPr>
        <p:txBody>
          <a:bodyPr/>
          <a:lstStyle/>
          <a:p>
            <a:r>
              <a:rPr lang="en-US" altLang="en-US" dirty="0"/>
              <a:t>Variables may be assigned literals:</a:t>
            </a:r>
          </a:p>
          <a:p>
            <a:pPr lvl="1"/>
            <a:r>
              <a:rPr lang="en-US" altLang="en-US" dirty="0">
                <a:latin typeface="Consolas" panose="020B0609020204030204" pitchFamily="49" charset="0"/>
              </a:rPr>
              <a:t>a = 12</a:t>
            </a:r>
            <a:r>
              <a:rPr lang="en-US" altLang="en-US" dirty="0"/>
              <a:t> (integer literal)</a:t>
            </a:r>
            <a:endParaRPr lang="en-US" altLang="en-US" dirty="0">
              <a:latin typeface="Consolas" panose="020B0609020204030204" pitchFamily="49" charset="0"/>
            </a:endParaRPr>
          </a:p>
          <a:p>
            <a:pPr lvl="1"/>
            <a:r>
              <a:rPr lang="en-US" altLang="en-US" dirty="0">
                <a:latin typeface="Consolas" panose="020B0609020204030204" pitchFamily="49" charset="0"/>
              </a:rPr>
              <a:t>a = 3.76</a:t>
            </a:r>
            <a:r>
              <a:rPr lang="en-US" altLang="en-US" dirty="0"/>
              <a:t> (float literal)</a:t>
            </a:r>
            <a:endParaRPr lang="en-US" altLang="en-US" dirty="0">
              <a:latin typeface="Consolas" panose="020B0609020204030204" pitchFamily="49" charset="0"/>
            </a:endParaRPr>
          </a:p>
          <a:p>
            <a:pPr lvl="1"/>
            <a:r>
              <a:rPr lang="en-US" altLang="en-US" dirty="0">
                <a:latin typeface="Consolas" panose="020B0609020204030204" pitchFamily="49" charset="0"/>
              </a:rPr>
              <a:t>a = “Hello”</a:t>
            </a:r>
            <a:r>
              <a:rPr lang="en-US" altLang="en-US" dirty="0"/>
              <a:t> (string literal, note the quotes)</a:t>
            </a:r>
          </a:p>
          <a:p>
            <a:pPr lvl="1"/>
            <a:endParaRPr lang="en-US" altLang="en-US" dirty="0">
              <a:latin typeface="Consolas" panose="020B0609020204030204" pitchFamily="49" charset="0"/>
            </a:endParaRPr>
          </a:p>
          <a:p>
            <a:r>
              <a:rPr lang="en-US" altLang="en-US" dirty="0"/>
              <a:t>Variables may be assigned other variables</a:t>
            </a:r>
          </a:p>
          <a:p>
            <a:pPr lvl="1"/>
            <a:r>
              <a:rPr lang="en-US" altLang="en-US" dirty="0">
                <a:latin typeface="Consolas" panose="020B0609020204030204" pitchFamily="49" charset="0"/>
              </a:rPr>
              <a:t>a = 10</a:t>
            </a:r>
          </a:p>
          <a:p>
            <a:pPr lvl="1"/>
            <a:r>
              <a:rPr lang="en-US" altLang="en-US" dirty="0">
                <a:latin typeface="Consolas" panose="020B0609020204030204" pitchFamily="49" charset="0"/>
              </a:rPr>
              <a:t>b = a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C8262D14-2728-A533-6591-6967302FB991}"/>
              </a:ext>
            </a:extLst>
          </p:cNvPr>
          <p:cNvSpPr>
            <a:spLocks noGrp="1" noChangeArrowheads="1"/>
          </p:cNvSpPr>
          <p:nvPr>
            <p:ph type="title"/>
          </p:nvPr>
        </p:nvSpPr>
        <p:spPr/>
        <p:txBody>
          <a:bodyPr/>
          <a:lstStyle/>
          <a:p>
            <a:r>
              <a:rPr lang="en-US" altLang="en-US"/>
              <a:t>Casting - 1</a:t>
            </a:r>
          </a:p>
        </p:txBody>
      </p:sp>
      <p:sp>
        <p:nvSpPr>
          <p:cNvPr id="35843" name="Content Placeholder 2">
            <a:extLst>
              <a:ext uri="{FF2B5EF4-FFF2-40B4-BE49-F238E27FC236}">
                <a16:creationId xmlns:a16="http://schemas.microsoft.com/office/drawing/2014/main" id="{6FC8FA56-0270-0335-6DAD-1349A8CA95C8}"/>
              </a:ext>
            </a:extLst>
          </p:cNvPr>
          <p:cNvSpPr>
            <a:spLocks noGrp="1" noChangeArrowheads="1"/>
          </p:cNvSpPr>
          <p:nvPr>
            <p:ph idx="1"/>
          </p:nvPr>
        </p:nvSpPr>
        <p:spPr/>
        <p:txBody>
          <a:bodyPr/>
          <a:lstStyle/>
          <a:p>
            <a:r>
              <a:rPr lang="en-US" altLang="en-US"/>
              <a:t>Sometimes it is necessary to convert one “type” of data to another.</a:t>
            </a:r>
          </a:p>
          <a:p>
            <a:endParaRPr lang="en-US" altLang="en-US"/>
          </a:p>
          <a:p>
            <a:r>
              <a:rPr lang="en-US" altLang="en-US"/>
              <a:t>This may happen implicitly:</a:t>
            </a:r>
          </a:p>
          <a:p>
            <a:pPr lvl="1"/>
            <a:r>
              <a:rPr lang="en-US" altLang="en-US"/>
              <a:t>(ex):  </a:t>
            </a:r>
            <a:r>
              <a:rPr lang="en-US" altLang="en-US">
                <a:latin typeface="Consolas" panose="020B0609020204030204" pitchFamily="49" charset="0"/>
              </a:rPr>
              <a:t>a = 5 * 2.5</a:t>
            </a:r>
          </a:p>
          <a:p>
            <a:pPr lvl="1"/>
            <a:r>
              <a:rPr lang="en-US" altLang="en-US">
                <a:sym typeface="Wingdings" panose="05000000000000000000" pitchFamily="2" charset="2"/>
              </a:rPr>
              <a:t>a is assigned the value of: 12.5</a:t>
            </a:r>
          </a:p>
          <a:p>
            <a:pPr lvl="1"/>
            <a:endParaRPr lang="en-US" altLang="en-US">
              <a:sym typeface="Wingdings" panose="05000000000000000000" pitchFamily="2" charset="2"/>
            </a:endParaRPr>
          </a:p>
          <a:p>
            <a:r>
              <a:rPr lang="en-US" altLang="en-US">
                <a:sym typeface="Wingdings" panose="05000000000000000000" pitchFamily="2" charset="2"/>
              </a:rPr>
              <a:t>We also may also convert datatypes explicitly through </a:t>
            </a:r>
            <a:r>
              <a:rPr lang="en-US" altLang="en-US" b="1" u="sng">
                <a:sym typeface="Wingdings" panose="05000000000000000000" pitchFamily="2" charset="2"/>
              </a:rPr>
              <a:t>casting</a:t>
            </a: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DCFE4FB-CDAA-888A-F175-B42EA0FB5B70}"/>
              </a:ext>
            </a:extLst>
          </p:cNvPr>
          <p:cNvSpPr>
            <a:spLocks noGrp="1" noChangeArrowheads="1"/>
          </p:cNvSpPr>
          <p:nvPr>
            <p:ph type="title"/>
          </p:nvPr>
        </p:nvSpPr>
        <p:spPr/>
        <p:txBody>
          <a:bodyPr/>
          <a:lstStyle/>
          <a:p>
            <a:r>
              <a:rPr lang="en-US" altLang="en-US"/>
              <a:t>Problem-Oriented Languages, For Real This Time</a:t>
            </a:r>
          </a:p>
        </p:txBody>
      </p:sp>
      <p:sp>
        <p:nvSpPr>
          <p:cNvPr id="4099" name="Rectangle 3">
            <a:extLst>
              <a:ext uri="{FF2B5EF4-FFF2-40B4-BE49-F238E27FC236}">
                <a16:creationId xmlns:a16="http://schemas.microsoft.com/office/drawing/2014/main" id="{84DCE436-EEF9-7958-EE7A-27A15D24EDE9}"/>
              </a:ext>
            </a:extLst>
          </p:cNvPr>
          <p:cNvSpPr>
            <a:spLocks noGrp="1" noChangeArrowheads="1"/>
          </p:cNvSpPr>
          <p:nvPr>
            <p:ph type="body" idx="4294967295"/>
          </p:nvPr>
        </p:nvSpPr>
        <p:spPr>
          <a:xfrm>
            <a:off x="457200" y="1460500"/>
            <a:ext cx="5029200" cy="4953000"/>
          </a:xfrm>
          <a:noFill/>
        </p:spPr>
        <p:txBody>
          <a:bodyPr/>
          <a:lstStyle/>
          <a:p>
            <a:r>
              <a:rPr lang="en-US" altLang="en-US"/>
              <a:t>From now on we’re going to stop considering programs in machine and assembly languages</a:t>
            </a:r>
          </a:p>
          <a:p>
            <a:endParaRPr lang="en-US" altLang="en-US"/>
          </a:p>
          <a:p>
            <a:r>
              <a:rPr lang="en-US" altLang="en-US"/>
              <a:t>We’ll concentrate on the abstraction provided by the the problem-oriented language layer in our layer diagram</a:t>
            </a:r>
          </a:p>
          <a:p>
            <a:endParaRPr lang="en-US" altLang="en-US"/>
          </a:p>
          <a:p>
            <a:r>
              <a:rPr lang="en-US" altLang="en-US"/>
              <a:t>Don’t forget that there </a:t>
            </a:r>
            <a:r>
              <a:rPr lang="en-US" altLang="en-US" i="1"/>
              <a:t>is</a:t>
            </a:r>
            <a:r>
              <a:rPr lang="en-US" altLang="en-US"/>
              <a:t> a machine language sitting underneath our high-up view!</a:t>
            </a:r>
          </a:p>
        </p:txBody>
      </p:sp>
      <p:grpSp>
        <p:nvGrpSpPr>
          <p:cNvPr id="4100" name="Group 15">
            <a:extLst>
              <a:ext uri="{FF2B5EF4-FFF2-40B4-BE49-F238E27FC236}">
                <a16:creationId xmlns:a16="http://schemas.microsoft.com/office/drawing/2014/main" id="{1BBD655A-38D2-30DE-8A92-E6A86148865B}"/>
              </a:ext>
            </a:extLst>
          </p:cNvPr>
          <p:cNvGrpSpPr>
            <a:grpSpLocks/>
          </p:cNvGrpSpPr>
          <p:nvPr/>
        </p:nvGrpSpPr>
        <p:grpSpPr bwMode="auto">
          <a:xfrm>
            <a:off x="4445000" y="1752600"/>
            <a:ext cx="4394200" cy="2286000"/>
            <a:chOff x="2800" y="1104"/>
            <a:chExt cx="2768" cy="1440"/>
          </a:xfrm>
        </p:grpSpPr>
        <p:sp>
          <p:nvSpPr>
            <p:cNvPr id="4101" name="Rectangle 4">
              <a:extLst>
                <a:ext uri="{FF2B5EF4-FFF2-40B4-BE49-F238E27FC236}">
                  <a16:creationId xmlns:a16="http://schemas.microsoft.com/office/drawing/2014/main" id="{2439CD95-4DBC-AE66-1C67-1EAA04A3667A}"/>
                </a:ext>
              </a:extLst>
            </p:cNvPr>
            <p:cNvSpPr>
              <a:spLocks noChangeArrowheads="1"/>
            </p:cNvSpPr>
            <p:nvPr/>
          </p:nvSpPr>
          <p:spPr bwMode="auto">
            <a:xfrm>
              <a:off x="3504" y="1104"/>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User interface</a:t>
              </a:r>
            </a:p>
          </p:txBody>
        </p:sp>
        <p:sp>
          <p:nvSpPr>
            <p:cNvPr id="4102" name="Rectangle 5">
              <a:extLst>
                <a:ext uri="{FF2B5EF4-FFF2-40B4-BE49-F238E27FC236}">
                  <a16:creationId xmlns:a16="http://schemas.microsoft.com/office/drawing/2014/main" id="{372F7BA5-470E-E55E-6975-E521B21D2BCC}"/>
                </a:ext>
              </a:extLst>
            </p:cNvPr>
            <p:cNvSpPr>
              <a:spLocks noChangeArrowheads="1"/>
            </p:cNvSpPr>
            <p:nvPr/>
          </p:nvSpPr>
          <p:spPr bwMode="auto">
            <a:xfrm>
              <a:off x="3504" y="1248"/>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Application</a:t>
              </a:r>
            </a:p>
          </p:txBody>
        </p:sp>
        <p:sp>
          <p:nvSpPr>
            <p:cNvPr id="4103" name="Rectangle 6">
              <a:extLst>
                <a:ext uri="{FF2B5EF4-FFF2-40B4-BE49-F238E27FC236}">
                  <a16:creationId xmlns:a16="http://schemas.microsoft.com/office/drawing/2014/main" id="{5005184F-00F3-144A-BABA-6A509241B810}"/>
                </a:ext>
              </a:extLst>
            </p:cNvPr>
            <p:cNvSpPr>
              <a:spLocks noChangeArrowheads="1"/>
            </p:cNvSpPr>
            <p:nvPr/>
          </p:nvSpPr>
          <p:spPr bwMode="auto">
            <a:xfrm>
              <a:off x="3504" y="1392"/>
              <a:ext cx="2064" cy="144"/>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Problem-oriented language</a:t>
              </a:r>
            </a:p>
          </p:txBody>
        </p:sp>
        <p:sp>
          <p:nvSpPr>
            <p:cNvPr id="4104" name="Rectangle 7">
              <a:extLst>
                <a:ext uri="{FF2B5EF4-FFF2-40B4-BE49-F238E27FC236}">
                  <a16:creationId xmlns:a16="http://schemas.microsoft.com/office/drawing/2014/main" id="{944FAACA-352D-2D34-E9C8-29B6A2B4E16C}"/>
                </a:ext>
              </a:extLst>
            </p:cNvPr>
            <p:cNvSpPr>
              <a:spLocks noChangeArrowheads="1"/>
            </p:cNvSpPr>
            <p:nvPr/>
          </p:nvSpPr>
          <p:spPr bwMode="auto">
            <a:xfrm>
              <a:off x="3504" y="1536"/>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Assembly language</a:t>
              </a:r>
            </a:p>
          </p:txBody>
        </p:sp>
        <p:sp>
          <p:nvSpPr>
            <p:cNvPr id="4105" name="Rectangle 8">
              <a:extLst>
                <a:ext uri="{FF2B5EF4-FFF2-40B4-BE49-F238E27FC236}">
                  <a16:creationId xmlns:a16="http://schemas.microsoft.com/office/drawing/2014/main" id="{F78ECA7F-7613-F7CC-5D05-3141010CBDE0}"/>
                </a:ext>
              </a:extLst>
            </p:cNvPr>
            <p:cNvSpPr>
              <a:spLocks noChangeArrowheads="1"/>
            </p:cNvSpPr>
            <p:nvPr/>
          </p:nvSpPr>
          <p:spPr bwMode="auto">
            <a:xfrm>
              <a:off x="3504" y="1680"/>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Operating system machine language</a:t>
              </a:r>
            </a:p>
          </p:txBody>
        </p:sp>
        <p:sp>
          <p:nvSpPr>
            <p:cNvPr id="4106" name="Rectangle 9">
              <a:extLst>
                <a:ext uri="{FF2B5EF4-FFF2-40B4-BE49-F238E27FC236}">
                  <a16:creationId xmlns:a16="http://schemas.microsoft.com/office/drawing/2014/main" id="{E78114D8-E0A9-A980-D513-0580F65206F8}"/>
                </a:ext>
              </a:extLst>
            </p:cNvPr>
            <p:cNvSpPr>
              <a:spLocks noChangeArrowheads="1"/>
            </p:cNvSpPr>
            <p:nvPr/>
          </p:nvSpPr>
          <p:spPr bwMode="auto">
            <a:xfrm>
              <a:off x="3504" y="1824"/>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Machine language</a:t>
              </a:r>
            </a:p>
          </p:txBody>
        </p:sp>
        <p:sp>
          <p:nvSpPr>
            <p:cNvPr id="4107" name="Rectangle 10">
              <a:extLst>
                <a:ext uri="{FF2B5EF4-FFF2-40B4-BE49-F238E27FC236}">
                  <a16:creationId xmlns:a16="http://schemas.microsoft.com/office/drawing/2014/main" id="{CE2A7DFB-C7B1-257E-C2FF-D3707CCBB550}"/>
                </a:ext>
              </a:extLst>
            </p:cNvPr>
            <p:cNvSpPr>
              <a:spLocks noChangeArrowheads="1"/>
            </p:cNvSpPr>
            <p:nvPr/>
          </p:nvSpPr>
          <p:spPr bwMode="auto">
            <a:xfrm>
              <a:off x="3504" y="1968"/>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Microarchitecture</a:t>
              </a:r>
            </a:p>
          </p:txBody>
        </p:sp>
        <p:sp>
          <p:nvSpPr>
            <p:cNvPr id="4108" name="Rectangle 11">
              <a:extLst>
                <a:ext uri="{FF2B5EF4-FFF2-40B4-BE49-F238E27FC236}">
                  <a16:creationId xmlns:a16="http://schemas.microsoft.com/office/drawing/2014/main" id="{1EAADBE2-FEA8-96D4-450C-4881FA828208}"/>
                </a:ext>
              </a:extLst>
            </p:cNvPr>
            <p:cNvSpPr>
              <a:spLocks noChangeArrowheads="1"/>
            </p:cNvSpPr>
            <p:nvPr/>
          </p:nvSpPr>
          <p:spPr bwMode="auto">
            <a:xfrm>
              <a:off x="3504" y="2112"/>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Digital logic</a:t>
              </a:r>
            </a:p>
          </p:txBody>
        </p:sp>
        <p:sp>
          <p:nvSpPr>
            <p:cNvPr id="4109" name="Rectangle 12">
              <a:extLst>
                <a:ext uri="{FF2B5EF4-FFF2-40B4-BE49-F238E27FC236}">
                  <a16:creationId xmlns:a16="http://schemas.microsoft.com/office/drawing/2014/main" id="{326FE991-54CC-C17E-A54A-5F1F300D7A71}"/>
                </a:ext>
              </a:extLst>
            </p:cNvPr>
            <p:cNvSpPr>
              <a:spLocks noChangeArrowheads="1"/>
            </p:cNvSpPr>
            <p:nvPr/>
          </p:nvSpPr>
          <p:spPr bwMode="auto">
            <a:xfrm>
              <a:off x="3504" y="2256"/>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Semiconductor physics</a:t>
              </a:r>
            </a:p>
          </p:txBody>
        </p:sp>
        <p:sp>
          <p:nvSpPr>
            <p:cNvPr id="4110" name="Rectangle 13">
              <a:extLst>
                <a:ext uri="{FF2B5EF4-FFF2-40B4-BE49-F238E27FC236}">
                  <a16:creationId xmlns:a16="http://schemas.microsoft.com/office/drawing/2014/main" id="{AB3FE251-8940-4593-FA91-D2E15B67B350}"/>
                </a:ext>
              </a:extLst>
            </p:cNvPr>
            <p:cNvSpPr>
              <a:spLocks noChangeArrowheads="1"/>
            </p:cNvSpPr>
            <p:nvPr/>
          </p:nvSpPr>
          <p:spPr bwMode="auto">
            <a:xfrm>
              <a:off x="3504" y="2400"/>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Quantum mechanics(!)</a:t>
              </a:r>
            </a:p>
          </p:txBody>
        </p:sp>
        <p:sp>
          <p:nvSpPr>
            <p:cNvPr id="4111" name="AutoShape 14">
              <a:extLst>
                <a:ext uri="{FF2B5EF4-FFF2-40B4-BE49-F238E27FC236}">
                  <a16:creationId xmlns:a16="http://schemas.microsoft.com/office/drawing/2014/main" id="{17B0D2D1-40F4-D070-8755-5A0E61F177E9}"/>
                </a:ext>
              </a:extLst>
            </p:cNvPr>
            <p:cNvSpPr>
              <a:spLocks noChangeArrowheads="1"/>
            </p:cNvSpPr>
            <p:nvPr/>
          </p:nvSpPr>
          <p:spPr bwMode="auto">
            <a:xfrm>
              <a:off x="2800" y="1352"/>
              <a:ext cx="672" cy="240"/>
            </a:xfrm>
            <a:prstGeom prst="rightArrow">
              <a:avLst>
                <a:gd name="adj1" fmla="val 50000"/>
                <a:gd name="adj2" fmla="val 70000"/>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42F8E10F-7DA1-97BC-F821-3F0F19B1B372}"/>
              </a:ext>
            </a:extLst>
          </p:cNvPr>
          <p:cNvSpPr>
            <a:spLocks noGrp="1" noChangeArrowheads="1"/>
          </p:cNvSpPr>
          <p:nvPr>
            <p:ph type="title"/>
          </p:nvPr>
        </p:nvSpPr>
        <p:spPr/>
        <p:txBody>
          <a:bodyPr/>
          <a:lstStyle/>
          <a:p>
            <a:r>
              <a:rPr lang="en-US" altLang="en-US"/>
              <a:t>Casting - 2</a:t>
            </a:r>
          </a:p>
        </p:txBody>
      </p:sp>
      <p:sp>
        <p:nvSpPr>
          <p:cNvPr id="36867" name="Content Placeholder 2">
            <a:extLst>
              <a:ext uri="{FF2B5EF4-FFF2-40B4-BE49-F238E27FC236}">
                <a16:creationId xmlns:a16="http://schemas.microsoft.com/office/drawing/2014/main" id="{987DC623-1A46-012E-D720-FA26FD5D64EC}"/>
              </a:ext>
            </a:extLst>
          </p:cNvPr>
          <p:cNvSpPr>
            <a:spLocks noGrp="1" noChangeArrowheads="1"/>
          </p:cNvSpPr>
          <p:nvPr>
            <p:ph idx="1"/>
          </p:nvPr>
        </p:nvSpPr>
        <p:spPr/>
        <p:txBody>
          <a:bodyPr/>
          <a:lstStyle/>
          <a:p>
            <a:r>
              <a:rPr lang="en-US" altLang="en-US"/>
              <a:t>Python has three tools that enable us to cast:</a:t>
            </a:r>
          </a:p>
          <a:p>
            <a:pPr lvl="1"/>
            <a:r>
              <a:rPr lang="en-US" altLang="en-US"/>
              <a:t>int(x)    – Converts to integers</a:t>
            </a:r>
          </a:p>
          <a:p>
            <a:pPr lvl="1"/>
            <a:r>
              <a:rPr lang="en-US" altLang="en-US"/>
              <a:t>float(x) – Converts to floating point numbers  </a:t>
            </a:r>
          </a:p>
          <a:p>
            <a:pPr lvl="1"/>
            <a:r>
              <a:rPr lang="en-US" altLang="en-US"/>
              <a:t>str(x)     – Converts to strings</a:t>
            </a:r>
          </a:p>
          <a:p>
            <a:endParaRPr lang="en-US" altLang="en-US"/>
          </a:p>
          <a:p>
            <a:r>
              <a:rPr lang="en-US" altLang="en-US"/>
              <a:t>‘x’ may be a variable or a constant (i.e. 3.66 or “100”)</a:t>
            </a:r>
          </a:p>
          <a:p>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71D793B-BD7E-9764-71D2-553372BB9531}"/>
              </a:ext>
            </a:extLst>
          </p:cNvPr>
          <p:cNvSpPr>
            <a:spLocks noGrp="1" noChangeArrowheads="1"/>
          </p:cNvSpPr>
          <p:nvPr>
            <p:ph type="title"/>
          </p:nvPr>
        </p:nvSpPr>
        <p:spPr/>
        <p:txBody>
          <a:bodyPr/>
          <a:lstStyle/>
          <a:p>
            <a:r>
              <a:rPr lang="en-US" altLang="en-US"/>
              <a:t>Add the Numbers From 1 to 10 in C</a:t>
            </a:r>
          </a:p>
        </p:txBody>
      </p:sp>
      <p:sp>
        <p:nvSpPr>
          <p:cNvPr id="6147" name="Rectangle 3">
            <a:extLst>
              <a:ext uri="{FF2B5EF4-FFF2-40B4-BE49-F238E27FC236}">
                <a16:creationId xmlns:a16="http://schemas.microsoft.com/office/drawing/2014/main" id="{849A6336-0C6E-E3AE-01C8-B1901EC204A4}"/>
              </a:ext>
            </a:extLst>
          </p:cNvPr>
          <p:cNvSpPr>
            <a:spLocks noGrp="1" noChangeArrowheads="1"/>
          </p:cNvSpPr>
          <p:nvPr>
            <p:ph type="body" idx="4294967295"/>
          </p:nvPr>
        </p:nvSpPr>
        <p:spPr>
          <a:xfrm>
            <a:off x="406400" y="1130300"/>
            <a:ext cx="8242300" cy="5143500"/>
          </a:xfrm>
          <a:noFill/>
        </p:spPr>
        <p:txBody>
          <a:bodyPr/>
          <a:lstStyle/>
          <a:p>
            <a:pPr>
              <a:lnSpc>
                <a:spcPct val="90000"/>
              </a:lnSpc>
              <a:buFontTx/>
              <a:buNone/>
            </a:pPr>
            <a:r>
              <a:rPr lang="en-US" altLang="en-US">
                <a:latin typeface="Courier New" panose="02070309020205020404" pitchFamily="49" charset="0"/>
              </a:rPr>
              <a:t>main() {</a:t>
            </a:r>
          </a:p>
          <a:p>
            <a:pPr>
              <a:lnSpc>
                <a:spcPct val="90000"/>
              </a:lnSpc>
              <a:buFontTx/>
              <a:buNone/>
            </a:pPr>
            <a:r>
              <a:rPr lang="en-US" altLang="en-US">
                <a:latin typeface="Courier New" panose="02070309020205020404" pitchFamily="49" charset="0"/>
              </a:rPr>
              <a:t>	int counter = 10;</a:t>
            </a:r>
          </a:p>
          <a:p>
            <a:pPr>
              <a:lnSpc>
                <a:spcPct val="90000"/>
              </a:lnSpc>
              <a:buFontTx/>
              <a:buNone/>
            </a:pPr>
            <a:r>
              <a:rPr lang="en-US" altLang="en-US">
                <a:latin typeface="Courier New" panose="02070309020205020404" pitchFamily="49" charset="0"/>
              </a:rPr>
              <a:t>	int total = 0;</a:t>
            </a:r>
          </a:p>
          <a:p>
            <a:pPr>
              <a:lnSpc>
                <a:spcPct val="90000"/>
              </a:lnSpc>
              <a:buFontTx/>
              <a:buNone/>
            </a:pPr>
            <a:endParaRPr lang="en-US" altLang="en-US">
              <a:latin typeface="Courier New" panose="02070309020205020404" pitchFamily="49" charset="0"/>
            </a:endParaRPr>
          </a:p>
          <a:p>
            <a:pPr>
              <a:lnSpc>
                <a:spcPct val="90000"/>
              </a:lnSpc>
              <a:buFontTx/>
              <a:buNone/>
            </a:pPr>
            <a:r>
              <a:rPr lang="en-US" altLang="en-US">
                <a:latin typeface="Courier New" panose="02070309020205020404" pitchFamily="49" charset="0"/>
              </a:rPr>
              <a:t>	while (counter &gt; 0) {</a:t>
            </a:r>
          </a:p>
          <a:p>
            <a:pPr>
              <a:lnSpc>
                <a:spcPct val="90000"/>
              </a:lnSpc>
              <a:buFontTx/>
              <a:buNone/>
            </a:pPr>
            <a:r>
              <a:rPr lang="en-US" altLang="en-US">
                <a:latin typeface="Courier New" panose="02070309020205020404" pitchFamily="49" charset="0"/>
              </a:rPr>
              <a:t>		total = total + counter;</a:t>
            </a:r>
          </a:p>
          <a:p>
            <a:pPr>
              <a:lnSpc>
                <a:spcPct val="90000"/>
              </a:lnSpc>
              <a:buFontTx/>
              <a:buNone/>
            </a:pPr>
            <a:r>
              <a:rPr lang="en-US" altLang="en-US">
                <a:latin typeface="Courier New" panose="02070309020205020404" pitchFamily="49" charset="0"/>
              </a:rPr>
              <a:t>		counter = counter - 1;</a:t>
            </a:r>
          </a:p>
          <a:p>
            <a:pPr>
              <a:lnSpc>
                <a:spcPct val="90000"/>
              </a:lnSpc>
              <a:buFontTx/>
              <a:buNone/>
            </a:pPr>
            <a:r>
              <a:rPr lang="en-US" altLang="en-US">
                <a:latin typeface="Courier New" panose="02070309020205020404" pitchFamily="49" charset="0"/>
              </a:rPr>
              <a:t>	}</a:t>
            </a:r>
          </a:p>
          <a:p>
            <a:pPr>
              <a:lnSpc>
                <a:spcPct val="90000"/>
              </a:lnSpc>
              <a:buFontTx/>
              <a:buNone/>
            </a:pPr>
            <a:endParaRPr lang="en-US" altLang="en-US">
              <a:latin typeface="Courier New" panose="02070309020205020404" pitchFamily="49" charset="0"/>
            </a:endParaRPr>
          </a:p>
          <a:p>
            <a:pPr>
              <a:lnSpc>
                <a:spcPct val="90000"/>
              </a:lnSpc>
              <a:buFontTx/>
              <a:buNone/>
            </a:pPr>
            <a:r>
              <a:rPr lang="en-US" altLang="en-US">
                <a:latin typeface="Courier New" panose="02070309020205020404" pitchFamily="49" charset="0"/>
              </a:rPr>
              <a:t>	printf("The answer is %d\n", total);</a:t>
            </a:r>
          </a:p>
          <a:p>
            <a:pPr>
              <a:lnSpc>
                <a:spcPct val="90000"/>
              </a:lnSpc>
              <a:buFontTx/>
              <a:buNone/>
            </a:pPr>
            <a:endParaRPr lang="en-US" altLang="en-US">
              <a:latin typeface="Courier New" panose="02070309020205020404" pitchFamily="49" charset="0"/>
            </a:endParaRPr>
          </a:p>
          <a:p>
            <a:pPr>
              <a:lnSpc>
                <a:spcPct val="90000"/>
              </a:lnSpc>
              <a:buFontTx/>
              <a:buNone/>
            </a:pPr>
            <a:r>
              <a:rPr lang="en-US" altLang="en-US">
                <a:latin typeface="Courier New" panose="02070309020205020404" pitchFamily="49" charset="0"/>
              </a:rPr>
              <a:t>	exit(0);</a:t>
            </a:r>
          </a:p>
          <a:p>
            <a:pPr>
              <a:lnSpc>
                <a:spcPct val="90000"/>
              </a:lnSpc>
              <a:buFontTx/>
              <a:buNone/>
            </a:pPr>
            <a:r>
              <a:rPr lang="en-US" altLang="en-US">
                <a:latin typeface="Courier New" panose="02070309020205020404" pitchFamily="49"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1202F89-C800-4F27-E8E0-C8DCD2A290A8}"/>
              </a:ext>
            </a:extLst>
          </p:cNvPr>
          <p:cNvSpPr>
            <a:spLocks noGrp="1" noChangeArrowheads="1"/>
          </p:cNvSpPr>
          <p:nvPr>
            <p:ph type="title"/>
          </p:nvPr>
        </p:nvSpPr>
        <p:spPr/>
        <p:txBody>
          <a:bodyPr/>
          <a:lstStyle/>
          <a:p>
            <a:r>
              <a:rPr lang="en-US" altLang="en-US"/>
              <a:t>Add the Numbers From 1 to 10 in perl</a:t>
            </a:r>
          </a:p>
        </p:txBody>
      </p:sp>
      <p:sp>
        <p:nvSpPr>
          <p:cNvPr id="8195" name="Rectangle 3">
            <a:extLst>
              <a:ext uri="{FF2B5EF4-FFF2-40B4-BE49-F238E27FC236}">
                <a16:creationId xmlns:a16="http://schemas.microsoft.com/office/drawing/2014/main" id="{513B8154-B088-5DCC-7F20-8682A21B5F35}"/>
              </a:ext>
            </a:extLst>
          </p:cNvPr>
          <p:cNvSpPr>
            <a:spLocks noGrp="1" noChangeArrowheads="1"/>
          </p:cNvSpPr>
          <p:nvPr>
            <p:ph type="body" idx="4294967295"/>
          </p:nvPr>
        </p:nvSpPr>
        <p:spPr>
          <a:xfrm>
            <a:off x="406400" y="1130300"/>
            <a:ext cx="8242300" cy="5143500"/>
          </a:xfrm>
          <a:noFill/>
        </p:spPr>
        <p:txBody>
          <a:bodyPr/>
          <a:lstStyle/>
          <a:p>
            <a:pPr>
              <a:lnSpc>
                <a:spcPct val="90000"/>
              </a:lnSpc>
              <a:buFontTx/>
              <a:buNone/>
            </a:pPr>
            <a:r>
              <a:rPr lang="en-US" altLang="en-US">
                <a:latin typeface="Courier New" panose="02070309020205020404" pitchFamily="49" charset="0"/>
              </a:rPr>
              <a:t>$counter = 10;</a:t>
            </a:r>
          </a:p>
          <a:p>
            <a:pPr>
              <a:lnSpc>
                <a:spcPct val="90000"/>
              </a:lnSpc>
              <a:buFontTx/>
              <a:buNone/>
            </a:pPr>
            <a:r>
              <a:rPr lang="en-US" altLang="en-US">
                <a:latin typeface="Courier New" panose="02070309020205020404" pitchFamily="49" charset="0"/>
              </a:rPr>
              <a:t>$total = 0;</a:t>
            </a:r>
          </a:p>
          <a:p>
            <a:pPr>
              <a:lnSpc>
                <a:spcPct val="90000"/>
              </a:lnSpc>
              <a:buFontTx/>
              <a:buNone/>
            </a:pPr>
            <a:endParaRPr lang="en-US" altLang="en-US">
              <a:latin typeface="Courier New" panose="02070309020205020404" pitchFamily="49" charset="0"/>
            </a:endParaRPr>
          </a:p>
          <a:p>
            <a:pPr>
              <a:lnSpc>
                <a:spcPct val="90000"/>
              </a:lnSpc>
              <a:buFontTx/>
              <a:buNone/>
            </a:pPr>
            <a:r>
              <a:rPr lang="en-US" altLang="en-US">
                <a:latin typeface="Courier New" panose="02070309020205020404" pitchFamily="49" charset="0"/>
              </a:rPr>
              <a:t>while ($counter &gt; 0) {</a:t>
            </a:r>
          </a:p>
          <a:p>
            <a:pPr>
              <a:lnSpc>
                <a:spcPct val="90000"/>
              </a:lnSpc>
              <a:buFontTx/>
              <a:buNone/>
            </a:pPr>
            <a:r>
              <a:rPr lang="en-US" altLang="en-US">
                <a:latin typeface="Courier New" panose="02070309020205020404" pitchFamily="49" charset="0"/>
              </a:rPr>
              <a:t>	$total = $total + $counter;</a:t>
            </a:r>
          </a:p>
          <a:p>
            <a:pPr>
              <a:lnSpc>
                <a:spcPct val="90000"/>
              </a:lnSpc>
              <a:buFontTx/>
              <a:buNone/>
            </a:pPr>
            <a:r>
              <a:rPr lang="en-US" altLang="en-US">
                <a:latin typeface="Courier New" panose="02070309020205020404" pitchFamily="49" charset="0"/>
              </a:rPr>
              <a:t>	$counter = $counter - 1;</a:t>
            </a:r>
          </a:p>
          <a:p>
            <a:pPr>
              <a:lnSpc>
                <a:spcPct val="90000"/>
              </a:lnSpc>
              <a:buFontTx/>
              <a:buNone/>
            </a:pPr>
            <a:r>
              <a:rPr lang="en-US" altLang="en-US">
                <a:latin typeface="Courier New" panose="02070309020205020404" pitchFamily="49" charset="0"/>
              </a:rPr>
              <a:t>}</a:t>
            </a:r>
          </a:p>
          <a:p>
            <a:pPr>
              <a:lnSpc>
                <a:spcPct val="90000"/>
              </a:lnSpc>
              <a:buFontTx/>
              <a:buNone/>
            </a:pPr>
            <a:endParaRPr lang="en-US" altLang="en-US">
              <a:latin typeface="Courier New" panose="02070309020205020404" pitchFamily="49" charset="0"/>
            </a:endParaRPr>
          </a:p>
          <a:p>
            <a:pPr>
              <a:lnSpc>
                <a:spcPct val="90000"/>
              </a:lnSpc>
              <a:buFontTx/>
              <a:buNone/>
            </a:pPr>
            <a:r>
              <a:rPr lang="en-US" altLang="en-US">
                <a:latin typeface="Courier New" panose="02070309020205020404" pitchFamily="49" charset="0"/>
              </a:rPr>
              <a:t>printf "The answer is %d\n", $total;</a:t>
            </a:r>
          </a:p>
          <a:p>
            <a:pPr>
              <a:lnSpc>
                <a:spcPct val="90000"/>
              </a:lnSpc>
              <a:buFontTx/>
              <a:buNone/>
            </a:pPr>
            <a:endParaRPr lang="en-US" altLang="en-US">
              <a:latin typeface="Courier New" panose="02070309020205020404" pitchFamily="49"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2E94EF1-7794-B925-A958-80480D1E6EB4}"/>
              </a:ext>
            </a:extLst>
          </p:cNvPr>
          <p:cNvSpPr>
            <a:spLocks noGrp="1" noChangeArrowheads="1"/>
          </p:cNvSpPr>
          <p:nvPr>
            <p:ph type="title"/>
          </p:nvPr>
        </p:nvSpPr>
        <p:spPr/>
        <p:txBody>
          <a:bodyPr/>
          <a:lstStyle/>
          <a:p>
            <a:r>
              <a:rPr lang="en-US" altLang="en-US"/>
              <a:t>Programming Language Chauvinism</a:t>
            </a:r>
          </a:p>
        </p:txBody>
      </p:sp>
      <p:sp>
        <p:nvSpPr>
          <p:cNvPr id="10243" name="Rectangle 3">
            <a:extLst>
              <a:ext uri="{FF2B5EF4-FFF2-40B4-BE49-F238E27FC236}">
                <a16:creationId xmlns:a16="http://schemas.microsoft.com/office/drawing/2014/main" id="{373F81B6-10FA-85C4-3711-A33C7F21DFA6}"/>
              </a:ext>
            </a:extLst>
          </p:cNvPr>
          <p:cNvSpPr>
            <a:spLocks noGrp="1" noChangeArrowheads="1"/>
          </p:cNvSpPr>
          <p:nvPr>
            <p:ph type="body" idx="4294967295"/>
          </p:nvPr>
        </p:nvSpPr>
        <p:spPr>
          <a:xfrm>
            <a:off x="304800" y="1168400"/>
            <a:ext cx="8458200" cy="4787900"/>
          </a:xfrm>
          <a:noFill/>
        </p:spPr>
        <p:txBody>
          <a:bodyPr/>
          <a:lstStyle/>
          <a:p>
            <a:r>
              <a:rPr lang="en-US" altLang="en-US"/>
              <a:t>The selection of a programming language is not a religious experience</a:t>
            </a:r>
          </a:p>
          <a:p>
            <a:endParaRPr lang="en-US" altLang="en-US"/>
          </a:p>
          <a:p>
            <a:r>
              <a:rPr lang="en-US" altLang="en-US"/>
              <a:t>Just like cars, laundry detergents, or woodworking tools:</a:t>
            </a:r>
          </a:p>
          <a:p>
            <a:pPr lvl="1"/>
            <a:r>
              <a:rPr lang="en-US" altLang="en-US"/>
              <a:t>There is more than one good choice of programming language</a:t>
            </a:r>
          </a:p>
          <a:p>
            <a:pPr lvl="1"/>
            <a:r>
              <a:rPr lang="en-US" altLang="en-US"/>
              <a:t>Some do certain jobs better than others</a:t>
            </a:r>
          </a:p>
          <a:p>
            <a:pPr lvl="1"/>
            <a:r>
              <a:rPr lang="en-US" altLang="en-US"/>
              <a:t>Sometimes you use what you’ve got</a:t>
            </a:r>
          </a:p>
          <a:p>
            <a:endParaRPr lang="en-US" altLang="en-US"/>
          </a:p>
          <a:p>
            <a:r>
              <a:rPr lang="en-US" altLang="en-US"/>
              <a:t>Real Programmers can handle more than one language without whining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BAA6D1C-350A-7030-8A81-25147DB1A4B7}"/>
              </a:ext>
            </a:extLst>
          </p:cNvPr>
          <p:cNvSpPr>
            <a:spLocks noGrp="1" noChangeArrowheads="1"/>
          </p:cNvSpPr>
          <p:nvPr>
            <p:ph type="title"/>
          </p:nvPr>
        </p:nvSpPr>
        <p:spPr/>
        <p:txBody>
          <a:bodyPr/>
          <a:lstStyle/>
          <a:p>
            <a:r>
              <a:rPr lang="en-US" altLang="en-US"/>
              <a:t>Problem-Oriented Procedural Languages</a:t>
            </a:r>
          </a:p>
        </p:txBody>
      </p:sp>
      <p:sp>
        <p:nvSpPr>
          <p:cNvPr id="12291" name="Rectangle 3">
            <a:extLst>
              <a:ext uri="{FF2B5EF4-FFF2-40B4-BE49-F238E27FC236}">
                <a16:creationId xmlns:a16="http://schemas.microsoft.com/office/drawing/2014/main" id="{B7CCC79D-29F6-3BC4-2C89-94964F91BEF3}"/>
              </a:ext>
            </a:extLst>
          </p:cNvPr>
          <p:cNvSpPr>
            <a:spLocks noGrp="1" noChangeArrowheads="1"/>
          </p:cNvSpPr>
          <p:nvPr>
            <p:ph type="body" idx="4294967295"/>
          </p:nvPr>
        </p:nvSpPr>
        <p:spPr>
          <a:xfrm>
            <a:off x="355600" y="990600"/>
            <a:ext cx="8064500" cy="4851400"/>
          </a:xfrm>
          <a:noFill/>
        </p:spPr>
        <p:txBody>
          <a:bodyPr/>
          <a:lstStyle/>
          <a:p>
            <a:pPr>
              <a:buFontTx/>
              <a:buNone/>
              <a:tabLst>
                <a:tab pos="2400300" algn="l"/>
              </a:tabLst>
            </a:pPr>
            <a:r>
              <a:rPr lang="en-US" altLang="en-US"/>
              <a:t>“All programmers are playwrights and all computers are lousy actors.”</a:t>
            </a:r>
            <a:br>
              <a:rPr lang="en-US" altLang="en-US"/>
            </a:br>
            <a:r>
              <a:rPr lang="en-US" altLang="en-US"/>
              <a:t>				—Anonymous</a:t>
            </a:r>
          </a:p>
          <a:p>
            <a:pPr>
              <a:tabLst>
                <a:tab pos="2400300" algn="l"/>
              </a:tabLst>
            </a:pPr>
            <a:endParaRPr lang="en-US" altLang="en-US"/>
          </a:p>
          <a:p>
            <a:pPr>
              <a:tabLst>
                <a:tab pos="2400300" algn="l"/>
              </a:tabLst>
            </a:pPr>
            <a:r>
              <a:rPr lang="en-US" altLang="en-US"/>
              <a:t>COBOL	ADD TOTAL TO COUNTER.</a:t>
            </a:r>
          </a:p>
          <a:p>
            <a:pPr>
              <a:tabLst>
                <a:tab pos="2400300" algn="l"/>
              </a:tabLst>
            </a:pPr>
            <a:r>
              <a:rPr lang="en-US" altLang="en-US"/>
              <a:t>Basic	LET T = T + C</a:t>
            </a:r>
          </a:p>
          <a:p>
            <a:pPr>
              <a:tabLst>
                <a:tab pos="2400300" algn="l"/>
              </a:tabLst>
            </a:pPr>
            <a:r>
              <a:rPr lang="en-US" altLang="en-US"/>
              <a:t>Pascal	Total := Total + Counter;</a:t>
            </a:r>
          </a:p>
          <a:p>
            <a:pPr>
              <a:tabLst>
                <a:tab pos="2400300" algn="l"/>
              </a:tabLst>
            </a:pPr>
            <a:r>
              <a:rPr lang="en-US" altLang="en-US"/>
              <a:t>C, C++	Total = Total + Counter;</a:t>
            </a:r>
          </a:p>
          <a:p>
            <a:pPr>
              <a:tabLst>
                <a:tab pos="2400300" algn="l"/>
              </a:tabLst>
            </a:pPr>
            <a:r>
              <a:rPr lang="en-US" altLang="en-US"/>
              <a:t>Fortran	Total = Total + Counter</a:t>
            </a:r>
          </a:p>
          <a:p>
            <a:pPr>
              <a:tabLst>
                <a:tab pos="2400300" algn="l"/>
              </a:tabLst>
            </a:pPr>
            <a:r>
              <a:rPr lang="en-US" altLang="en-US"/>
              <a:t>Java	Total = Total + Counter;</a:t>
            </a:r>
          </a:p>
          <a:p>
            <a:pPr>
              <a:tabLst>
                <a:tab pos="2400300" algn="l"/>
              </a:tabLst>
            </a:pPr>
            <a:r>
              <a:rPr lang="en-US" altLang="en-US"/>
              <a:t>Perl	$Total = $Total + $Counter;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A241E5B-9FDE-255D-56E6-C342B5F742F7}"/>
              </a:ext>
            </a:extLst>
          </p:cNvPr>
          <p:cNvSpPr>
            <a:spLocks noGrp="1" noChangeArrowheads="1"/>
          </p:cNvSpPr>
          <p:nvPr>
            <p:ph type="title"/>
          </p:nvPr>
        </p:nvSpPr>
        <p:spPr/>
        <p:txBody>
          <a:bodyPr/>
          <a:lstStyle/>
          <a:p>
            <a:r>
              <a:rPr lang="en-US" altLang="en-US"/>
              <a:t>Programming Language Syntax</a:t>
            </a:r>
          </a:p>
        </p:txBody>
      </p:sp>
      <p:sp>
        <p:nvSpPr>
          <p:cNvPr id="14339" name="Rectangle 3">
            <a:extLst>
              <a:ext uri="{FF2B5EF4-FFF2-40B4-BE49-F238E27FC236}">
                <a16:creationId xmlns:a16="http://schemas.microsoft.com/office/drawing/2014/main" id="{A2CE097C-D997-86FC-A361-BAC660E897EC}"/>
              </a:ext>
            </a:extLst>
          </p:cNvPr>
          <p:cNvSpPr>
            <a:spLocks noGrp="1" noChangeArrowheads="1"/>
          </p:cNvSpPr>
          <p:nvPr>
            <p:ph type="body" idx="4294967295"/>
          </p:nvPr>
        </p:nvSpPr>
        <p:spPr>
          <a:xfrm>
            <a:off x="330200" y="1003300"/>
            <a:ext cx="8547100" cy="4978400"/>
          </a:xfrm>
          <a:noFill/>
        </p:spPr>
        <p:txBody>
          <a:bodyPr/>
          <a:lstStyle/>
          <a:p>
            <a:pPr>
              <a:lnSpc>
                <a:spcPct val="90000"/>
              </a:lnSpc>
            </a:pPr>
            <a:r>
              <a:rPr lang="en-US" altLang="en-US" b="1"/>
              <a:t>Syntax</a:t>
            </a:r>
            <a:r>
              <a:rPr lang="en-US" altLang="en-US"/>
              <a:t> is the set of rules for combining the words and symbols into legal language phrases</a:t>
            </a:r>
          </a:p>
          <a:p>
            <a:pPr>
              <a:lnSpc>
                <a:spcPct val="90000"/>
              </a:lnSpc>
            </a:pPr>
            <a:endParaRPr lang="en-US" altLang="en-US"/>
          </a:p>
          <a:p>
            <a:pPr>
              <a:lnSpc>
                <a:spcPct val="90000"/>
              </a:lnSpc>
            </a:pPr>
            <a:r>
              <a:rPr lang="en-US" altLang="en-US"/>
              <a:t>Syntax can be completely defined by formal language theory: Language syntax can be completely described by a formal grammar. </a:t>
            </a:r>
          </a:p>
          <a:p>
            <a:pPr>
              <a:lnSpc>
                <a:spcPct val="90000"/>
              </a:lnSpc>
            </a:pPr>
            <a:endParaRPr lang="en-US" altLang="en-US"/>
          </a:p>
          <a:p>
            <a:pPr>
              <a:lnSpc>
                <a:spcPct val="90000"/>
              </a:lnSpc>
            </a:pPr>
            <a:r>
              <a:rPr lang="en-US" altLang="en-US"/>
              <a:t>In fact, many compilers themselves are written with the help of a program that takes a formal grammar and automatically writes a program to process it (i.e. the first phase of the compiler)</a:t>
            </a:r>
          </a:p>
          <a:p>
            <a:pPr>
              <a:lnSpc>
                <a:spcPct val="90000"/>
              </a:lnSpc>
            </a:pPr>
            <a:endParaRPr lang="en-US" altLang="en-US"/>
          </a:p>
          <a:p>
            <a:pPr>
              <a:lnSpc>
                <a:spcPct val="90000"/>
              </a:lnSpc>
            </a:pPr>
            <a:r>
              <a:rPr lang="en-US" altLang="en-US"/>
              <a:t>Consequently, a compiler is pretty good about recognizing and complaining about </a:t>
            </a:r>
            <a:r>
              <a:rPr lang="en-US" altLang="en-US" b="1"/>
              <a:t>syntax errors </a:t>
            </a:r>
            <a:r>
              <a:rPr lang="en-US" altLang="en-US"/>
              <a:t>in your program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C870743D-9B87-8645-403F-25DC97B960C6}"/>
              </a:ext>
            </a:extLst>
          </p:cNvPr>
          <p:cNvSpPr>
            <a:spLocks noGrp="1" noChangeArrowheads="1"/>
          </p:cNvSpPr>
          <p:nvPr>
            <p:ph type="title"/>
          </p:nvPr>
        </p:nvSpPr>
        <p:spPr/>
        <p:txBody>
          <a:bodyPr/>
          <a:lstStyle/>
          <a:p>
            <a:r>
              <a:rPr lang="en-US" altLang="en-US"/>
              <a:t>Programming Language Semantics</a:t>
            </a:r>
          </a:p>
        </p:txBody>
      </p:sp>
      <p:sp>
        <p:nvSpPr>
          <p:cNvPr id="16387" name="Rectangle 3">
            <a:extLst>
              <a:ext uri="{FF2B5EF4-FFF2-40B4-BE49-F238E27FC236}">
                <a16:creationId xmlns:a16="http://schemas.microsoft.com/office/drawing/2014/main" id="{68F11FDB-D093-B5F9-5021-F24D181EFCD6}"/>
              </a:ext>
            </a:extLst>
          </p:cNvPr>
          <p:cNvSpPr>
            <a:spLocks noGrp="1" noChangeArrowheads="1"/>
          </p:cNvSpPr>
          <p:nvPr>
            <p:ph type="body" idx="4294967295"/>
          </p:nvPr>
        </p:nvSpPr>
        <p:spPr>
          <a:xfrm>
            <a:off x="368300" y="1003300"/>
            <a:ext cx="8509000" cy="4991100"/>
          </a:xfrm>
          <a:noFill/>
        </p:spPr>
        <p:txBody>
          <a:bodyPr/>
          <a:lstStyle/>
          <a:p>
            <a:pPr>
              <a:lnSpc>
                <a:spcPct val="90000"/>
              </a:lnSpc>
            </a:pPr>
            <a:r>
              <a:rPr lang="en-US" altLang="en-US"/>
              <a:t>The meaning of the words and symbols, once they’re combined according to the syntax rules</a:t>
            </a:r>
          </a:p>
          <a:p>
            <a:pPr>
              <a:lnSpc>
                <a:spcPct val="90000"/>
              </a:lnSpc>
            </a:pPr>
            <a:endParaRPr lang="en-US" altLang="en-US"/>
          </a:p>
          <a:p>
            <a:pPr>
              <a:lnSpc>
                <a:spcPct val="90000"/>
              </a:lnSpc>
            </a:pPr>
            <a:r>
              <a:rPr lang="en-US" altLang="en-US" b="1"/>
              <a:t>Semantics</a:t>
            </a:r>
            <a:r>
              <a:rPr lang="en-US" altLang="en-US"/>
              <a:t> are most often described in English (</a:t>
            </a:r>
            <a:r>
              <a:rPr lang="en-US" altLang="en-US" b="1"/>
              <a:t>natural language</a:t>
            </a:r>
            <a:r>
              <a:rPr lang="en-US" altLang="en-US"/>
              <a:t>), as opposed to a computer-processable language</a:t>
            </a:r>
          </a:p>
          <a:p>
            <a:pPr>
              <a:lnSpc>
                <a:spcPct val="90000"/>
              </a:lnSpc>
            </a:pPr>
            <a:endParaRPr lang="en-US" altLang="en-US"/>
          </a:p>
          <a:p>
            <a:pPr>
              <a:lnSpc>
                <a:spcPct val="90000"/>
              </a:lnSpc>
            </a:pPr>
            <a:r>
              <a:rPr lang="en-US" altLang="en-US"/>
              <a:t>It’s very hard to avoid all </a:t>
            </a:r>
            <a:r>
              <a:rPr lang="en-US" altLang="en-US" b="1"/>
              <a:t>ambiguities</a:t>
            </a:r>
            <a:r>
              <a:rPr lang="en-US" altLang="en-US"/>
              <a:t> in the semantic definition</a:t>
            </a:r>
          </a:p>
          <a:p>
            <a:pPr>
              <a:lnSpc>
                <a:spcPct val="90000"/>
              </a:lnSpc>
            </a:pPr>
            <a:endParaRPr lang="en-US" altLang="en-US"/>
          </a:p>
          <a:p>
            <a:pPr>
              <a:lnSpc>
                <a:spcPct val="90000"/>
              </a:lnSpc>
            </a:pPr>
            <a:r>
              <a:rPr lang="en-US" altLang="en-US"/>
              <a:t>It’s often hard for the compiler to complain about semantic errors</a:t>
            </a:r>
          </a:p>
          <a:p>
            <a:pPr>
              <a:lnSpc>
                <a:spcPct val="90000"/>
              </a:lnSpc>
            </a:pPr>
            <a:endParaRPr lang="en-US" altLang="en-US"/>
          </a:p>
          <a:p>
            <a:pPr>
              <a:lnSpc>
                <a:spcPct val="90000"/>
              </a:lnSpc>
            </a:pPr>
            <a:r>
              <a:rPr lang="en-US" altLang="en-US"/>
              <a:t>It’s really hard for the compiler to know that the semantics of the program you wrote are not what you want them to be!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06706F01-7E6D-18F1-F5C3-333AF60F698B}"/>
              </a:ext>
            </a:extLst>
          </p:cNvPr>
          <p:cNvSpPr>
            <a:spLocks noGrp="1" noChangeArrowheads="1"/>
          </p:cNvSpPr>
          <p:nvPr>
            <p:ph type="title"/>
          </p:nvPr>
        </p:nvSpPr>
        <p:spPr/>
        <p:txBody>
          <a:bodyPr/>
          <a:lstStyle/>
          <a:p>
            <a:r>
              <a:rPr lang="en-US" altLang="en-US"/>
              <a:t>Review</a:t>
            </a:r>
          </a:p>
        </p:txBody>
      </p:sp>
      <p:sp>
        <p:nvSpPr>
          <p:cNvPr id="18435" name="Rectangle 3">
            <a:extLst>
              <a:ext uri="{FF2B5EF4-FFF2-40B4-BE49-F238E27FC236}">
                <a16:creationId xmlns:a16="http://schemas.microsoft.com/office/drawing/2014/main" id="{93C35D50-97F2-C263-04CA-136DEBD665BD}"/>
              </a:ext>
            </a:extLst>
          </p:cNvPr>
          <p:cNvSpPr>
            <a:spLocks noGrp="1" noChangeArrowheads="1"/>
          </p:cNvSpPr>
          <p:nvPr>
            <p:ph type="body" sz="half" idx="1"/>
          </p:nvPr>
        </p:nvSpPr>
        <p:spPr>
          <a:xfrm>
            <a:off x="327025" y="1276350"/>
            <a:ext cx="4167188" cy="5286375"/>
          </a:xfrm>
          <a:noFill/>
        </p:spPr>
        <p:txBody>
          <a:bodyPr/>
          <a:lstStyle/>
          <a:p>
            <a:pPr>
              <a:lnSpc>
                <a:spcPct val="140000"/>
              </a:lnSpc>
            </a:pPr>
            <a:r>
              <a:rPr lang="en-US" altLang="en-US"/>
              <a:t>Syntax</a:t>
            </a:r>
          </a:p>
          <a:p>
            <a:pPr>
              <a:lnSpc>
                <a:spcPct val="140000"/>
              </a:lnSpc>
            </a:pPr>
            <a:r>
              <a:rPr lang="en-US" altLang="en-US"/>
              <a:t>Semantics</a:t>
            </a:r>
          </a:p>
          <a:p>
            <a:pPr>
              <a:lnSpc>
                <a:spcPct val="140000"/>
              </a:lnSpc>
            </a:pPr>
            <a:r>
              <a:rPr lang="en-US" altLang="en-US"/>
              <a:t>Syntax errors</a:t>
            </a:r>
          </a:p>
          <a:p>
            <a:pPr>
              <a:lnSpc>
                <a:spcPct val="140000"/>
              </a:lnSpc>
            </a:pPr>
            <a:r>
              <a:rPr lang="en-US" altLang="en-US"/>
              <a:t>Natural language</a:t>
            </a:r>
          </a:p>
        </p:txBody>
      </p:sp>
      <p:sp>
        <p:nvSpPr>
          <p:cNvPr id="18436" name="Rectangle 4">
            <a:extLst>
              <a:ext uri="{FF2B5EF4-FFF2-40B4-BE49-F238E27FC236}">
                <a16:creationId xmlns:a16="http://schemas.microsoft.com/office/drawing/2014/main" id="{E89C0ADA-E9B9-7D37-F06B-E941ECE9CD61}"/>
              </a:ext>
            </a:extLst>
          </p:cNvPr>
          <p:cNvSpPr>
            <a:spLocks noGrp="1" noChangeArrowheads="1"/>
          </p:cNvSpPr>
          <p:nvPr>
            <p:ph type="body" sz="half" idx="2"/>
          </p:nvPr>
        </p:nvSpPr>
        <p:spPr>
          <a:xfrm>
            <a:off x="4660900" y="1276350"/>
            <a:ext cx="4167188" cy="5286375"/>
          </a:xfrm>
          <a:noFill/>
        </p:spPr>
        <p:txBody>
          <a:bodyPr/>
          <a:lstStyle/>
          <a:p>
            <a:r>
              <a:rPr lang="en-US" altLang="en-US"/>
              <a:t>Is the phrase “Many book are missing” a syntax or semantic error?</a:t>
            </a:r>
          </a:p>
          <a:p>
            <a:endParaRPr lang="en-US" altLang="en-US"/>
          </a:p>
          <a:p>
            <a:r>
              <a:rPr lang="en-US" altLang="en-US"/>
              <a:t>How about “Colorless green ideas sleep furiously”?</a:t>
            </a: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1966</TotalTime>
  <Words>1491</Words>
  <Application>Microsoft Office PowerPoint</Application>
  <PresentationFormat>On-screen Show (4:3)</PresentationFormat>
  <Paragraphs>243</Paragraphs>
  <Slides>20</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Consolas</vt:lpstr>
      <vt:lpstr>Courier New</vt:lpstr>
      <vt:lpstr>Times New Roman</vt:lpstr>
      <vt:lpstr>Office Theme</vt:lpstr>
      <vt:lpstr>Problem-Oriented Languages</vt:lpstr>
      <vt:lpstr>Problem-Oriented Languages, For Real This Time</vt:lpstr>
      <vt:lpstr>Add the Numbers From 1 to 10 in C</vt:lpstr>
      <vt:lpstr>Add the Numbers From 1 to 10 in perl</vt:lpstr>
      <vt:lpstr>Programming Language Chauvinism</vt:lpstr>
      <vt:lpstr>Problem-Oriented Procedural Languages</vt:lpstr>
      <vt:lpstr>Programming Language Syntax</vt:lpstr>
      <vt:lpstr>Programming Language Semantics</vt:lpstr>
      <vt:lpstr>Review</vt:lpstr>
      <vt:lpstr>A More Detailed Look at Procedural Programs</vt:lpstr>
      <vt:lpstr>Variables</vt:lpstr>
      <vt:lpstr>Variables – 2</vt:lpstr>
      <vt:lpstr>Variables – 3</vt:lpstr>
      <vt:lpstr>Where Are the Values of Variables Stored?</vt:lpstr>
      <vt:lpstr>Variable Naming Rules</vt:lpstr>
      <vt:lpstr>But First!</vt:lpstr>
      <vt:lpstr>Variables</vt:lpstr>
      <vt:lpstr>Variables -2</vt:lpstr>
      <vt:lpstr>Casting - 1</vt:lpstr>
      <vt:lpstr>Casting - 2</vt:lpstr>
    </vt:vector>
  </TitlesOfParts>
  <Company>Georgia 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dc:title>
  <dc:creator>College of Computing</dc:creator>
  <cp:lastModifiedBy>William Forsyth</cp:lastModifiedBy>
  <cp:revision>128</cp:revision>
  <cp:lastPrinted>2001-05-09T19:53:32Z</cp:lastPrinted>
  <dcterms:created xsi:type="dcterms:W3CDTF">1999-03-03T13:26:07Z</dcterms:created>
  <dcterms:modified xsi:type="dcterms:W3CDTF">2022-06-12T19:59:04Z</dcterms:modified>
</cp:coreProperties>
</file>