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6"/>
  </p:notesMasterIdLst>
  <p:sldIdLst>
    <p:sldId id="392" r:id="rId2"/>
    <p:sldId id="258" r:id="rId3"/>
    <p:sldId id="261" r:id="rId4"/>
    <p:sldId id="262" r:id="rId5"/>
    <p:sldId id="403" r:id="rId6"/>
    <p:sldId id="405" r:id="rId7"/>
    <p:sldId id="406" r:id="rId8"/>
    <p:sldId id="404" r:id="rId9"/>
    <p:sldId id="393" r:id="rId10"/>
    <p:sldId id="264" r:id="rId11"/>
    <p:sldId id="308" r:id="rId12"/>
    <p:sldId id="265" r:id="rId13"/>
    <p:sldId id="289" r:id="rId14"/>
    <p:sldId id="290" r:id="rId15"/>
    <p:sldId id="395" r:id="rId16"/>
    <p:sldId id="394" r:id="rId17"/>
    <p:sldId id="396" r:id="rId18"/>
    <p:sldId id="397" r:id="rId19"/>
    <p:sldId id="398" r:id="rId20"/>
    <p:sldId id="291" r:id="rId21"/>
    <p:sldId id="402" r:id="rId22"/>
    <p:sldId id="401" r:id="rId23"/>
    <p:sldId id="400" r:id="rId24"/>
    <p:sldId id="399" r:id="rId25"/>
  </p:sldIdLst>
  <p:sldSz cx="9144000" cy="6858000" type="screen4x3"/>
  <p:notesSz cx="694055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3">
          <p15:clr>
            <a:srgbClr val="A4A3A4"/>
          </p15:clr>
        </p15:guide>
        <p15:guide id="2" pos="218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8630" autoAdjust="0"/>
  </p:normalViewPr>
  <p:slideViewPr>
    <p:cSldViewPr>
      <p:cViewPr varScale="1">
        <p:scale>
          <a:sx n="112" d="100"/>
          <a:sy n="112" d="100"/>
        </p:scale>
        <p:origin x="218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31360"/>
    </p:cViewPr>
  </p:sorterViewPr>
  <p:notesViewPr>
    <p:cSldViewPr>
      <p:cViewPr>
        <p:scale>
          <a:sx n="75" d="100"/>
          <a:sy n="75" d="100"/>
        </p:scale>
        <p:origin x="-1302" y="1170"/>
      </p:cViewPr>
      <p:guideLst>
        <p:guide orient="horz" pos="2923"/>
        <p:guide pos="218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2DD30AE-E216-42EA-CB04-41D15A19C5A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43513" y="0"/>
            <a:ext cx="1697037" cy="3095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>
            <a:lvl1pPr defTabSz="927100">
              <a:defRPr sz="1200"/>
            </a:lvl1pPr>
          </a:lstStyle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E92C5D8B-14A9-CE7D-CDD3-F04B9C8EAE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0725" y="496888"/>
            <a:ext cx="5397500" cy="404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FB863E39-6AEE-0883-8E3D-15C692B5A40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74675" y="4932363"/>
            <a:ext cx="5638800" cy="35861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8C70A46C-E301-ABC7-4237-0B9FC988ABC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949450" y="8834438"/>
            <a:ext cx="3006725" cy="3794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ctr" defTabSz="927100">
              <a:defRPr sz="1000"/>
            </a:lvl1pPr>
          </a:lstStyle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E58DAF80-D271-F192-25DB-3D0DD11463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16625" y="8810625"/>
            <a:ext cx="407988" cy="3857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fld id="{DDE6D200-1634-4096-99F9-BBA9AAB5A6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5" name="Line 8">
            <a:extLst>
              <a:ext uri="{FF2B5EF4-FFF2-40B4-BE49-F238E27FC236}">
                <a16:creationId xmlns:a16="http://schemas.microsoft.com/office/drawing/2014/main" id="{26FAAD90-78A2-C6D5-D4C2-90017683AB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950" y="387350"/>
            <a:ext cx="5783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Line 9">
            <a:extLst>
              <a:ext uri="{FF2B5EF4-FFF2-40B4-BE49-F238E27FC236}">
                <a16:creationId xmlns:a16="http://schemas.microsoft.com/office/drawing/2014/main" id="{121CA8FC-E16F-4582-A4CA-60B3B8AA8EC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375" y="465772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Line 10">
            <a:extLst>
              <a:ext uri="{FF2B5EF4-FFF2-40B4-BE49-F238E27FC236}">
                <a16:creationId xmlns:a16="http://schemas.microsoft.com/office/drawing/2014/main" id="{7B066B85-250F-CCB5-48DA-029BA5A08F6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025" y="876617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EAC21795-CA32-7D38-0B91-78A02E2C8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4651375"/>
            <a:ext cx="668337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2678" tIns="46340" rIns="92678" bIns="46340">
            <a:spAutoFit/>
          </a:bodyPr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35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710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906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52613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98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70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242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814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400" b="1"/>
              <a:t>Notes: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marL="279400" indent="-2794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./ means “starting at the current directory”  But where is that directory?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317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extension of a file has no direct relation </a:t>
            </a:r>
            <a:r>
              <a:rPr lang="en-US"/>
              <a:t>top the contents of a file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9587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Remember, that when writing to a file, no spaces, newline, or tabs will be added automatically. How do we </a:t>
            </a:r>
            <a:r>
              <a:rPr lang="en-US" b="1" dirty="0"/>
              <a:t>delimitate</a:t>
            </a:r>
            <a:r>
              <a:rPr lang="en-US" b="0" dirty="0"/>
              <a:t> the three variables?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58110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Pros:</a:t>
            </a:r>
          </a:p>
          <a:p>
            <a:pPr marL="279400" indent="-279400"/>
            <a:r>
              <a:rPr lang="en-US" dirty="0"/>
              <a:t>Easily calculatable record sizes</a:t>
            </a:r>
          </a:p>
          <a:p>
            <a:pPr marL="279400" indent="-279400"/>
            <a:r>
              <a:rPr lang="en-US" dirty="0"/>
              <a:t>No need to use extra characters to delimit data</a:t>
            </a:r>
          </a:p>
          <a:p>
            <a:pPr marL="279400" indent="-279400"/>
            <a:r>
              <a:rPr lang="en-US" dirty="0"/>
              <a:t>Data can be stored sequentially as space is always available for updates</a:t>
            </a:r>
          </a:p>
          <a:p>
            <a:pPr marL="0" indent="0">
              <a:buNone/>
            </a:pPr>
            <a:r>
              <a:rPr lang="en-US" dirty="0"/>
              <a:t>Cons:</a:t>
            </a:r>
          </a:p>
          <a:p>
            <a:pPr marL="279400" indent="-279400"/>
            <a:r>
              <a:rPr lang="en-US" dirty="0"/>
              <a:t>Fixed field size (unused characters are wasted space)</a:t>
            </a:r>
          </a:p>
          <a:p>
            <a:pPr marL="279400" indent="-279400"/>
            <a:r>
              <a:rPr lang="en-US" dirty="0"/>
              <a:t>What happens if a name is larger than 10 characters?</a:t>
            </a:r>
          </a:p>
          <a:p>
            <a:pPr marL="279400" indent="-279400"/>
            <a:r>
              <a:rPr lang="en-US" dirty="0"/>
              <a:t>What if I want to add a new field later?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780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69695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5513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4013" y="52388"/>
            <a:ext cx="2124075" cy="6510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7025" y="52388"/>
            <a:ext cx="6224588" cy="6510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7338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52388"/>
            <a:ext cx="7772400" cy="9255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8644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1993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0028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9158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4537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0213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452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131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9200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BB9D849-9974-BD62-1C13-2645D32A4A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52388"/>
            <a:ext cx="7772400" cy="925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6C184E4-4DC8-5869-8E26-A8B2C11470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27025" y="1276350"/>
            <a:ext cx="8501063" cy="528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006167-713D-CCB7-CB7C-EED5707BF7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File IO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93F72F1-2BBA-0DEC-7B0B-A28B63BD56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070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ACB57820-E52A-4C80-F7CB-647FB2A5B7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Opening a File</a:t>
            </a:r>
            <a:endParaRPr lang="he-IL" altLang="en-US"/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5C531DE1-9957-8852-83E7-3A768307448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u="sng" dirty="0">
                <a:latin typeface="Courier New" panose="02070309020205020404" pitchFamily="49" charset="0"/>
                <a:cs typeface="Courier New" panose="02070309020205020404" pitchFamily="49" charset="0"/>
              </a:rPr>
              <a:t>open</a:t>
            </a:r>
            <a:r>
              <a:rPr lang="en-US" altLang="en-US" u="sng" dirty="0">
                <a:cs typeface="Courier New" panose="02070309020205020404" pitchFamily="49" charset="0"/>
              </a:rPr>
              <a:t> function</a:t>
            </a:r>
            <a:r>
              <a:rPr lang="en-US" altLang="en-US" dirty="0">
                <a:cs typeface="Courier New" panose="02070309020205020404" pitchFamily="49" charset="0"/>
              </a:rPr>
              <a:t>: used to open a file</a:t>
            </a:r>
          </a:p>
          <a:p>
            <a:pPr lvl="1" eaLnBrk="1" hangingPunct="1"/>
            <a:r>
              <a:rPr lang="en-US" altLang="en-US" dirty="0">
                <a:ea typeface="MS PGothic" panose="020B0600070205080204" pitchFamily="34" charset="-128"/>
              </a:rPr>
              <a:t>Creates a file object and associates it with a file on the disk</a:t>
            </a:r>
          </a:p>
          <a:p>
            <a:pPr lvl="1" eaLnBrk="1" hangingPunct="1"/>
            <a:r>
              <a:rPr lang="en-US" altLang="en-US" dirty="0">
                <a:ea typeface="MS PGothic" panose="020B0600070205080204" pitchFamily="34" charset="-128"/>
              </a:rPr>
              <a:t>General format: 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dirty="0">
                <a:ea typeface="MS PGothic" panose="020B0600070205080204" pitchFamily="34" charset="-128"/>
              </a:rPr>
              <a:t>	</a:t>
            </a:r>
            <a:r>
              <a:rPr lang="en-US" altLang="en-US" i="1" dirty="0" err="1">
                <a:latin typeface="Courier New" panose="02070309020205020404" pitchFamily="49" charset="0"/>
                <a:ea typeface="MS PGothic" panose="020B0600070205080204" pitchFamily="34" charset="-128"/>
              </a:rPr>
              <a:t>file_object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 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= open(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filename, mode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)</a:t>
            </a:r>
          </a:p>
          <a:p>
            <a:pPr eaLnBrk="1" hangingPunct="1"/>
            <a:r>
              <a:rPr lang="en-US" altLang="en-US" u="sng" dirty="0">
                <a:cs typeface="Courier New" panose="02070309020205020404" pitchFamily="49" charset="0"/>
              </a:rPr>
              <a:t>Mode</a:t>
            </a:r>
            <a:r>
              <a:rPr lang="en-US" altLang="en-US" dirty="0">
                <a:cs typeface="Courier New" panose="02070309020205020404" pitchFamily="49" charset="0"/>
              </a:rPr>
              <a:t>: string specifying how the file will be opened</a:t>
            </a:r>
          </a:p>
          <a:p>
            <a:pPr lvl="1" eaLnBrk="1" hangingPunct="1"/>
            <a:r>
              <a:rPr lang="en-US" altLang="en-US" dirty="0">
                <a:ea typeface="MS PGothic" panose="020B0600070205080204" pitchFamily="34" charset="-128"/>
              </a:rPr>
              <a:t>Example: reading only (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'r'</a:t>
            </a:r>
            <a:r>
              <a:rPr lang="en-US" altLang="en-US" dirty="0">
                <a:ea typeface="MS PGothic" panose="020B0600070205080204" pitchFamily="34" charset="-128"/>
              </a:rPr>
              <a:t>), writing (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'w'</a:t>
            </a:r>
            <a:r>
              <a:rPr lang="en-US" altLang="en-US" dirty="0">
                <a:ea typeface="MS PGothic" panose="020B0600070205080204" pitchFamily="34" charset="-128"/>
              </a:rPr>
              <a:t>), and appending (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'a'</a:t>
            </a:r>
            <a:r>
              <a:rPr lang="en-US" altLang="en-US" dirty="0">
                <a:ea typeface="MS PGothic" panose="020B0600070205080204" pitchFamily="34" charset="-128"/>
              </a:rPr>
              <a:t>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395A6DB3-B0D4-DC3F-7F55-03EFE758E4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More About Mode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4D098A11-11BA-06AE-422A-6494857EA37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/>
          <a:lstStyle/>
          <a:p>
            <a:pPr marL="457200" lvl="1" indent="0">
              <a:buNone/>
            </a:pPr>
            <a:r>
              <a:rPr lang="en-US" altLang="en-US" dirty="0" err="1">
                <a:latin typeface="Courier" charset="0"/>
                <a:ea typeface="Arial" panose="020B0604020202020204" pitchFamily="34" charset="0"/>
              </a:rPr>
              <a:t>file_object</a:t>
            </a:r>
            <a:r>
              <a:rPr lang="en-US" altLang="en-US" dirty="0">
                <a:latin typeface="Courier" charset="0"/>
                <a:ea typeface="Arial" panose="020B0604020202020204" pitchFamily="34" charset="0"/>
              </a:rPr>
              <a:t> = open(filename, mode)</a:t>
            </a:r>
          </a:p>
          <a:p>
            <a:r>
              <a:rPr lang="en-US" altLang="en-US" dirty="0">
                <a:latin typeface="Courier" charset="0"/>
              </a:rPr>
              <a:t>r-</a:t>
            </a:r>
            <a:r>
              <a:rPr lang="en-US" altLang="en-US" sz="2800" dirty="0">
                <a:latin typeface="Courier" charset="0"/>
              </a:rPr>
              <a:t> Reading</a:t>
            </a:r>
          </a:p>
          <a:p>
            <a:pPr lvl="1"/>
            <a:r>
              <a:rPr lang="en-US" altLang="en-US" sz="2400" dirty="0">
                <a:ea typeface="Arial" panose="020B0604020202020204" pitchFamily="34" charset="0"/>
              </a:rPr>
              <a:t>If the file exists, point to the start of the file</a:t>
            </a:r>
          </a:p>
          <a:p>
            <a:r>
              <a:rPr lang="en-US" altLang="en-US" sz="2800" dirty="0">
                <a:latin typeface="Courier" charset="0"/>
              </a:rPr>
              <a:t>w- Writing</a:t>
            </a:r>
          </a:p>
          <a:p>
            <a:pPr lvl="1"/>
            <a:r>
              <a:rPr lang="en-US" altLang="en-US" sz="2400" dirty="0">
                <a:ea typeface="Arial" panose="020B0604020202020204" pitchFamily="34" charset="0"/>
              </a:rPr>
              <a:t>If the file exists, delete it and create an empty file of the same name</a:t>
            </a:r>
          </a:p>
          <a:p>
            <a:pPr lvl="1"/>
            <a:r>
              <a:rPr lang="en-US" altLang="en-US" sz="2400" dirty="0">
                <a:ea typeface="Arial" panose="020B0604020202020204" pitchFamily="34" charset="0"/>
              </a:rPr>
              <a:t>Else, create the file</a:t>
            </a:r>
          </a:p>
          <a:p>
            <a:r>
              <a:rPr lang="en-US" altLang="en-US" sz="2800" dirty="0">
                <a:latin typeface="Courier" charset="0"/>
              </a:rPr>
              <a:t>a- Appending</a:t>
            </a:r>
          </a:p>
          <a:p>
            <a:pPr lvl="1"/>
            <a:r>
              <a:rPr lang="en-US" altLang="en-US" sz="2400" dirty="0">
                <a:ea typeface="Arial" panose="020B0604020202020204" pitchFamily="34" charset="0"/>
              </a:rPr>
              <a:t>If the file exists, point to the end of the file</a:t>
            </a:r>
          </a:p>
          <a:p>
            <a:pPr lvl="1"/>
            <a:r>
              <a:rPr lang="en-US" altLang="en-US" sz="2400" dirty="0">
                <a:ea typeface="Arial" panose="020B0604020202020204" pitchFamily="34" charset="0"/>
              </a:rPr>
              <a:t>Else, create it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BDA9DDAE-1893-E123-AECF-8A3FA5AAD7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Specifying the Location of a File</a:t>
            </a:r>
            <a:endParaRPr lang="he-IL" altLang="en-US" dirty="0"/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5B16A489-17AE-6ED1-6551-892E3F9FAF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cs typeface="Courier New" panose="02070309020205020404" pitchFamily="49" charset="0"/>
              </a:rPr>
              <a:t>If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open</a:t>
            </a:r>
            <a:r>
              <a:rPr lang="en-US" altLang="en-US" dirty="0">
                <a:cs typeface="Courier New" panose="02070309020205020404" pitchFamily="49" charset="0"/>
              </a:rPr>
              <a:t> function receives a filename that does not contain a path, assumes that file is in same directory as program</a:t>
            </a:r>
          </a:p>
          <a:p>
            <a:pPr eaLnBrk="1" hangingPunct="1"/>
            <a:r>
              <a:rPr lang="en-US" altLang="en-US" dirty="0">
                <a:cs typeface="Courier New" panose="02070309020205020404" pitchFamily="49" charset="0"/>
              </a:rPr>
              <a:t>If a file is created without a path, it is created in the same directory as the program</a:t>
            </a:r>
          </a:p>
          <a:p>
            <a:pPr eaLnBrk="1" hangingPunct="1"/>
            <a:endParaRPr lang="en-US" altLang="en-US" dirty="0">
              <a:ea typeface="MS PGothic" panose="020B0600070205080204" pitchFamily="34" charset="-128"/>
            </a:endParaRPr>
          </a:p>
          <a:p>
            <a:pPr eaLnBrk="1" hangingPunct="1"/>
            <a:r>
              <a:rPr lang="en-US" altLang="en-US" dirty="0">
                <a:ea typeface="MS PGothic" panose="020B0600070205080204" pitchFamily="34" charset="-128"/>
              </a:rPr>
              <a:t>Can specify alternative path and file name in the 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open</a:t>
            </a:r>
            <a:r>
              <a:rPr lang="en-US" altLang="en-US" dirty="0">
                <a:ea typeface="MS PGothic" panose="020B0600070205080204" pitchFamily="34" charset="-128"/>
              </a:rPr>
              <a:t> function argument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E1A28557-C43E-5BB5-A917-0145B5E945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Writing Data to a File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31868FD5-C5F9-F12A-474E-6C6B0FFD7E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u="sng" dirty="0">
                <a:latin typeface="Courier New" panose="02070309020205020404" pitchFamily="49" charset="0"/>
                <a:cs typeface="Courier New" panose="02070309020205020404" pitchFamily="49" charset="0"/>
              </a:rPr>
              <a:t>write</a:t>
            </a:r>
            <a:r>
              <a:rPr lang="en-US" altLang="en-US" dirty="0"/>
              <a:t>: file object method for writing data to a file</a:t>
            </a:r>
          </a:p>
          <a:p>
            <a:pPr lvl="1"/>
            <a:r>
              <a:rPr lang="en-US" altLang="en-US" dirty="0">
                <a:ea typeface="Arial" panose="020B0604020202020204" pitchFamily="34" charset="0"/>
              </a:rPr>
              <a:t>Format: </a:t>
            </a:r>
            <a:r>
              <a:rPr lang="en-US" altLang="en-US" i="1" dirty="0" err="1">
                <a:latin typeface="Courier New" panose="02070309020205020404" pitchFamily="49" charset="0"/>
                <a:ea typeface="MS PGothic" panose="020B0600070205080204" pitchFamily="34" charset="-128"/>
              </a:rPr>
              <a:t>file_variable</a:t>
            </a:r>
            <a:r>
              <a:rPr lang="en-US" altLang="en-US" dirty="0" err="1">
                <a:latin typeface="Courier New" panose="02070309020205020404" pitchFamily="49" charset="0"/>
                <a:ea typeface="MS PGothic" panose="020B0600070205080204" pitchFamily="34" charset="-128"/>
              </a:rPr>
              <a:t>.write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(</a:t>
            </a:r>
            <a:r>
              <a:rPr lang="en-US" altLang="en-US" i="1" dirty="0">
                <a:latin typeface="Courier New" panose="02070309020205020404" pitchFamily="49" charset="0"/>
                <a:ea typeface="MS PGothic" panose="020B0600070205080204" pitchFamily="34" charset="-128"/>
              </a:rPr>
              <a:t>string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)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Only accepts strings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</a:rPr>
              <a:t>Other datatypes must be casted into strings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Will only write the data given to it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</a:rPr>
              <a:t>Will not add spaces, newlines, or other characters automatically</a:t>
            </a:r>
          </a:p>
          <a:p>
            <a:r>
              <a:rPr lang="en-US" altLang="en-US" dirty="0">
                <a:cs typeface="Courier New" panose="02070309020205020404" pitchFamily="49" charset="0"/>
              </a:rPr>
              <a:t>File should be closed using file object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close</a:t>
            </a:r>
            <a:r>
              <a:rPr lang="en-US" altLang="en-US" dirty="0">
                <a:cs typeface="Courier New" panose="02070309020205020404" pitchFamily="49" charset="0"/>
              </a:rPr>
              <a:t> method</a:t>
            </a:r>
          </a:p>
          <a:p>
            <a:pPr lvl="1"/>
            <a:r>
              <a:rPr lang="en-US" altLang="en-US" dirty="0">
                <a:ea typeface="Arial" panose="020B0604020202020204" pitchFamily="34" charset="0"/>
              </a:rPr>
              <a:t>Format: </a:t>
            </a:r>
            <a:r>
              <a:rPr lang="en-US" altLang="en-US" i="1" dirty="0" err="1">
                <a:latin typeface="Courier New" panose="02070309020205020404" pitchFamily="49" charset="0"/>
                <a:ea typeface="MS PGothic" panose="020B0600070205080204" pitchFamily="34" charset="-128"/>
              </a:rPr>
              <a:t>file_variable</a:t>
            </a:r>
            <a:r>
              <a:rPr lang="en-US" altLang="en-US" dirty="0" err="1">
                <a:latin typeface="Courier New" panose="02070309020205020404" pitchFamily="49" charset="0"/>
                <a:ea typeface="MS PGothic" panose="020B0600070205080204" pitchFamily="34" charset="-128"/>
              </a:rPr>
              <a:t>.close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()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B91DBA19-2616-FB1B-DEE3-E9C0FDA2B0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Reading Data From a File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F48771C4-9880-AB94-BC3E-B2B28385A58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u="sng" dirty="0">
                <a:latin typeface="Courier New" panose="02070309020205020404" pitchFamily="49" charset="0"/>
                <a:cs typeface="Courier New" panose="02070309020205020404" pitchFamily="49" charset="0"/>
              </a:rPr>
              <a:t>read</a:t>
            </a:r>
            <a:r>
              <a:rPr lang="en-US" altLang="en-US" dirty="0"/>
              <a:t>: file object method that  reads entire file contents into memory</a:t>
            </a:r>
          </a:p>
          <a:p>
            <a:pPr lvl="1"/>
            <a:r>
              <a:rPr lang="en-US" altLang="en-US" dirty="0">
                <a:ea typeface="Arial" panose="020B0604020202020204" pitchFamily="34" charset="0"/>
              </a:rPr>
              <a:t>Only works if file has been opened for reading</a:t>
            </a:r>
          </a:p>
          <a:p>
            <a:pPr lvl="1"/>
            <a:r>
              <a:rPr lang="en-US" altLang="en-US" dirty="0">
                <a:ea typeface="Arial" panose="020B0604020202020204" pitchFamily="34" charset="0"/>
              </a:rPr>
              <a:t>Contents returned as a string</a:t>
            </a:r>
          </a:p>
          <a:p>
            <a:r>
              <a:rPr lang="en-US" altLang="en-US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readline</a:t>
            </a:r>
            <a:r>
              <a:rPr lang="en-US" altLang="en-US" dirty="0"/>
              <a:t>: file object method that reads a line from the file</a:t>
            </a:r>
          </a:p>
          <a:p>
            <a:pPr lvl="1"/>
            <a:r>
              <a:rPr lang="en-US" altLang="en-US" dirty="0">
                <a:ea typeface="Arial" panose="020B0604020202020204" pitchFamily="34" charset="0"/>
              </a:rPr>
              <a:t>Line returned as a string, including </a:t>
            </a:r>
            <a:r>
              <a:rPr lang="en-US" altLang="en-US" dirty="0">
                <a:latin typeface="Courier New" panose="02070309020205020404" pitchFamily="49" charset="0"/>
                <a:ea typeface="MS PGothic" panose="020B0600070205080204" pitchFamily="34" charset="-128"/>
              </a:rPr>
              <a:t>'\n'</a:t>
            </a:r>
          </a:p>
          <a:p>
            <a:r>
              <a:rPr lang="en-US" altLang="en-US" u="sng" dirty="0"/>
              <a:t>Read position</a:t>
            </a:r>
            <a:r>
              <a:rPr lang="en-US" altLang="en-US" dirty="0"/>
              <a:t>: marks the location of the next item to be read from a file</a:t>
            </a:r>
          </a:p>
          <a:p>
            <a:pPr lvl="1"/>
            <a:r>
              <a:rPr lang="en-US" altLang="en-US" dirty="0"/>
              <a:t>Handled internally by the file object</a:t>
            </a:r>
            <a:endParaRPr lang="he-IL" altLang="en-US" dirty="0"/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A9508-7325-5FF7-7D3D-B08AF51F6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10A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5A62B-6B85-AF86-9481-B492C17C7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two programs to operate on variables a, b, and c. The first program will write all three variables to a file, the second will read the file and place the data back into the three respective variables.</a:t>
            </a:r>
          </a:p>
        </p:txBody>
      </p:sp>
    </p:spTree>
    <p:extLst>
      <p:ext uri="{BB962C8B-B14F-4D97-AF65-F5344CB8AC3E}">
        <p14:creationId xmlns:p14="http://schemas.microsoft.com/office/powerpoint/2010/main" val="3983585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D8A78-B7BD-9704-71D6-866A15F30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How should we split?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5B563-66F3-34B9-1D92-7214F3EF2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025" y="1276351"/>
            <a:ext cx="2187575" cy="1390649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 = 153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 = 12.65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 = 10.00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EBCB45-D376-EED5-674B-ED174E1B1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3276600" y="1292802"/>
            <a:ext cx="1295400" cy="685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dirty="0"/>
              <a:t>str()</a:t>
            </a:r>
            <a:endParaRPr kumimoji="0" lang="en-US" sz="3200" b="0" i="0" u="none" strike="noStrike" cap="none" normalizeH="0" baseline="0" dirty="0">
              <a:ln>
                <a:noFill/>
              </a:ln>
              <a:effectLst/>
            </a:endParaRPr>
          </a:p>
        </p:txBody>
      </p:sp>
      <p:sp>
        <p:nvSpPr>
          <p:cNvPr id="5" name="Flowchart: Document 4">
            <a:extLst>
              <a:ext uri="{FF2B5EF4-FFF2-40B4-BE49-F238E27FC236}">
                <a16:creationId xmlns:a16="http://schemas.microsoft.com/office/drawing/2014/main" id="{A67849B3-EC38-65C7-7990-6A0C50920A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6096000" y="1276351"/>
            <a:ext cx="2438400" cy="1752600"/>
          </a:xfrm>
          <a:prstGeom prst="flowChartDocumen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</a:rPr>
              <a:t>15312.6510.00</a:t>
            </a:r>
          </a:p>
        </p:txBody>
      </p: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35C1584A-57BD-24F1-C2FE-36F10D2392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3" idx="3"/>
            <a:endCxn id="4" idx="1"/>
          </p:cNvCxnSpPr>
          <p:nvPr/>
        </p:nvCxnSpPr>
        <p:spPr bwMode="auto">
          <a:xfrm flipV="1">
            <a:off x="2514600" y="1635702"/>
            <a:ext cx="762000" cy="335974"/>
          </a:xfrm>
          <a:prstGeom prst="bentConnector3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B3F13B49-659E-B4CB-461B-05ABD60549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4" idx="3"/>
            <a:endCxn id="5" idx="1"/>
          </p:cNvCxnSpPr>
          <p:nvPr/>
        </p:nvCxnSpPr>
        <p:spPr bwMode="auto">
          <a:xfrm>
            <a:off x="4572000" y="1635702"/>
            <a:ext cx="1524000" cy="516949"/>
          </a:xfrm>
          <a:prstGeom prst="bentConnector3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5006601-5275-0455-4043-3C832C2AF318}"/>
              </a:ext>
            </a:extLst>
          </p:cNvPr>
          <p:cNvSpPr txBox="1">
            <a:spLocks/>
          </p:cNvSpPr>
          <p:nvPr/>
        </p:nvSpPr>
        <p:spPr bwMode="auto">
          <a:xfrm>
            <a:off x="344343" y="3429000"/>
            <a:ext cx="2187575" cy="1390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 = ???</a:t>
            </a:r>
          </a:p>
          <a:p>
            <a:pPr marL="0" indent="0">
              <a:buFontTx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 = </a:t>
            </a:r>
          </a:p>
          <a:p>
            <a:pPr marL="0" indent="0">
              <a:buFontTx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 =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AC9EE97-907C-FBCA-783D-21D4435218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3276600" y="3438524"/>
            <a:ext cx="1524000" cy="113347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dirty="0"/>
              <a:t>int()?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dirty="0"/>
              <a:t>float()?</a:t>
            </a:r>
            <a:endParaRPr kumimoji="0" lang="en-US" sz="3200" b="0" i="0" u="none" strike="noStrike" cap="none" normalizeH="0" baseline="0" dirty="0">
              <a:ln>
                <a:noFill/>
              </a:ln>
              <a:effectLst/>
            </a:endParaRPr>
          </a:p>
        </p:txBody>
      </p:sp>
      <p:cxnSp>
        <p:nvCxnSpPr>
          <p:cNvPr id="13" name="Connector: Elbow 12">
            <a:extLst>
              <a:ext uri="{FF2B5EF4-FFF2-40B4-BE49-F238E27FC236}">
                <a16:creationId xmlns:a16="http://schemas.microsoft.com/office/drawing/2014/main" id="{93DDAE29-446C-36E3-592C-449E8DA4F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5" idx="2"/>
            <a:endCxn id="11" idx="3"/>
          </p:cNvCxnSpPr>
          <p:nvPr/>
        </p:nvCxnSpPr>
        <p:spPr bwMode="auto">
          <a:xfrm rot="5400000">
            <a:off x="5511812" y="2201873"/>
            <a:ext cx="1092177" cy="2514600"/>
          </a:xfrm>
          <a:prstGeom prst="bentConnector2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4E5B4001-DA99-C7B0-8F6F-1459FD3496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1" idx="1"/>
            <a:endCxn id="10" idx="3"/>
          </p:cNvCxnSpPr>
          <p:nvPr/>
        </p:nvCxnSpPr>
        <p:spPr bwMode="auto">
          <a:xfrm rot="10800000" flipV="1">
            <a:off x="2531918" y="4005261"/>
            <a:ext cx="744682" cy="119063"/>
          </a:xfrm>
          <a:prstGeom prst="bentConnector3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6102738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D8A78-B7BD-9704-71D6-866A15F30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How should we split?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5B563-66F3-34B9-1D92-7214F3EF2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025" y="1276351"/>
            <a:ext cx="2187575" cy="1390649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 = 153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 = 12.65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 = 10.00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EBCB45-D376-EED5-674B-ED174E1B1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3276600" y="1292802"/>
            <a:ext cx="1295400" cy="685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dirty="0"/>
              <a:t>str()</a:t>
            </a:r>
            <a:endParaRPr kumimoji="0" lang="en-US" sz="3200" b="0" i="0" u="none" strike="noStrike" cap="none" normalizeH="0" baseline="0" dirty="0">
              <a:ln>
                <a:noFill/>
              </a:ln>
              <a:effectLst/>
            </a:endParaRPr>
          </a:p>
        </p:txBody>
      </p:sp>
      <p:sp>
        <p:nvSpPr>
          <p:cNvPr id="5" name="Flowchart: Document 4">
            <a:extLst>
              <a:ext uri="{FF2B5EF4-FFF2-40B4-BE49-F238E27FC236}">
                <a16:creationId xmlns:a16="http://schemas.microsoft.com/office/drawing/2014/main" id="{A67849B3-EC38-65C7-7990-6A0C50920A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6096000" y="1276351"/>
            <a:ext cx="2438400" cy="1752600"/>
          </a:xfrm>
          <a:prstGeom prst="flowChartDocumen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</a:rPr>
              <a:t>15312.6510.00</a:t>
            </a:r>
          </a:p>
        </p:txBody>
      </p: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35C1584A-57BD-24F1-C2FE-36F10D2392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3" idx="3"/>
            <a:endCxn id="4" idx="1"/>
          </p:cNvCxnSpPr>
          <p:nvPr/>
        </p:nvCxnSpPr>
        <p:spPr bwMode="auto">
          <a:xfrm flipV="1">
            <a:off x="2514600" y="1635702"/>
            <a:ext cx="762000" cy="335974"/>
          </a:xfrm>
          <a:prstGeom prst="bentConnector3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B3F13B49-659E-B4CB-461B-05ABD60549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4" idx="3"/>
            <a:endCxn id="5" idx="1"/>
          </p:cNvCxnSpPr>
          <p:nvPr/>
        </p:nvCxnSpPr>
        <p:spPr bwMode="auto">
          <a:xfrm>
            <a:off x="4572000" y="1635702"/>
            <a:ext cx="1524000" cy="516949"/>
          </a:xfrm>
          <a:prstGeom prst="bentConnector3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5006601-5275-0455-4043-3C832C2AF318}"/>
              </a:ext>
            </a:extLst>
          </p:cNvPr>
          <p:cNvSpPr txBox="1">
            <a:spLocks/>
          </p:cNvSpPr>
          <p:nvPr/>
        </p:nvSpPr>
        <p:spPr bwMode="auto">
          <a:xfrm>
            <a:off x="344343" y="3429000"/>
            <a:ext cx="2187575" cy="1390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 = 1?</a:t>
            </a:r>
          </a:p>
          <a:p>
            <a:pPr marL="0" indent="0">
              <a:buFontTx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 = </a:t>
            </a:r>
          </a:p>
          <a:p>
            <a:pPr marL="0" indent="0">
              <a:buFontTx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 =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AC9EE97-907C-FBCA-783D-21D4435218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3276600" y="3438524"/>
            <a:ext cx="1524000" cy="113347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dirty="0"/>
              <a:t>int()?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dirty="0"/>
              <a:t>float()?</a:t>
            </a:r>
            <a:endParaRPr kumimoji="0" lang="en-US" sz="3200" b="0" i="0" u="none" strike="noStrike" cap="none" normalizeH="0" baseline="0" dirty="0">
              <a:ln>
                <a:noFill/>
              </a:ln>
              <a:effectLst/>
            </a:endParaRPr>
          </a:p>
        </p:txBody>
      </p:sp>
      <p:cxnSp>
        <p:nvCxnSpPr>
          <p:cNvPr id="13" name="Connector: Elbow 12">
            <a:extLst>
              <a:ext uri="{FF2B5EF4-FFF2-40B4-BE49-F238E27FC236}">
                <a16:creationId xmlns:a16="http://schemas.microsoft.com/office/drawing/2014/main" id="{93DDAE29-446C-36E3-592C-449E8DA4F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5" idx="2"/>
            <a:endCxn id="11" idx="3"/>
          </p:cNvCxnSpPr>
          <p:nvPr/>
        </p:nvCxnSpPr>
        <p:spPr bwMode="auto">
          <a:xfrm rot="5400000">
            <a:off x="5511812" y="2201873"/>
            <a:ext cx="1092177" cy="2514600"/>
          </a:xfrm>
          <a:prstGeom prst="bentConnector2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4E5B4001-DA99-C7B0-8F6F-1459FD3496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1" idx="1"/>
            <a:endCxn id="10" idx="3"/>
          </p:cNvCxnSpPr>
          <p:nvPr/>
        </p:nvCxnSpPr>
        <p:spPr bwMode="auto">
          <a:xfrm rot="10800000" flipV="1">
            <a:off x="2531918" y="4005261"/>
            <a:ext cx="744682" cy="119063"/>
          </a:xfrm>
          <a:prstGeom prst="bentConnector3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8290417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D8A78-B7BD-9704-71D6-866A15F30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How should we split?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5B563-66F3-34B9-1D92-7214F3EF2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025" y="1276351"/>
            <a:ext cx="2187575" cy="1390649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 = 153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 = 12.65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 = 10.00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EBCB45-D376-EED5-674B-ED174E1B1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3276600" y="1292802"/>
            <a:ext cx="1295400" cy="685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dirty="0"/>
              <a:t>str()</a:t>
            </a:r>
            <a:endParaRPr kumimoji="0" lang="en-US" sz="3200" b="0" i="0" u="none" strike="noStrike" cap="none" normalizeH="0" baseline="0" dirty="0">
              <a:ln>
                <a:noFill/>
              </a:ln>
              <a:effectLst/>
            </a:endParaRPr>
          </a:p>
        </p:txBody>
      </p:sp>
      <p:sp>
        <p:nvSpPr>
          <p:cNvPr id="5" name="Flowchart: Document 4">
            <a:extLst>
              <a:ext uri="{FF2B5EF4-FFF2-40B4-BE49-F238E27FC236}">
                <a16:creationId xmlns:a16="http://schemas.microsoft.com/office/drawing/2014/main" id="{A67849B3-EC38-65C7-7990-6A0C50920A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6096000" y="1276351"/>
            <a:ext cx="2438400" cy="1752600"/>
          </a:xfrm>
          <a:prstGeom prst="flowChartDocumen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</a:rPr>
              <a:t>15312.6510.00</a:t>
            </a:r>
          </a:p>
        </p:txBody>
      </p: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35C1584A-57BD-24F1-C2FE-36F10D2392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3" idx="3"/>
            <a:endCxn id="4" idx="1"/>
          </p:cNvCxnSpPr>
          <p:nvPr/>
        </p:nvCxnSpPr>
        <p:spPr bwMode="auto">
          <a:xfrm flipV="1">
            <a:off x="2514600" y="1635702"/>
            <a:ext cx="762000" cy="335974"/>
          </a:xfrm>
          <a:prstGeom prst="bentConnector3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B3F13B49-659E-B4CB-461B-05ABD60549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4" idx="3"/>
            <a:endCxn id="5" idx="1"/>
          </p:cNvCxnSpPr>
          <p:nvPr/>
        </p:nvCxnSpPr>
        <p:spPr bwMode="auto">
          <a:xfrm>
            <a:off x="4572000" y="1635702"/>
            <a:ext cx="1524000" cy="516949"/>
          </a:xfrm>
          <a:prstGeom prst="bentConnector3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5006601-5275-0455-4043-3C832C2AF318}"/>
              </a:ext>
            </a:extLst>
          </p:cNvPr>
          <p:cNvSpPr txBox="1">
            <a:spLocks/>
          </p:cNvSpPr>
          <p:nvPr/>
        </p:nvSpPr>
        <p:spPr bwMode="auto">
          <a:xfrm>
            <a:off x="344343" y="3429000"/>
            <a:ext cx="2187575" cy="1390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 = 15312?</a:t>
            </a:r>
          </a:p>
          <a:p>
            <a:pPr marL="0" indent="0">
              <a:buFontTx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 = </a:t>
            </a:r>
          </a:p>
          <a:p>
            <a:pPr marL="0" indent="0">
              <a:buFontTx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 =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AC9EE97-907C-FBCA-783D-21D4435218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3276600" y="3438524"/>
            <a:ext cx="1524000" cy="113347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dirty="0"/>
              <a:t>int()?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dirty="0"/>
              <a:t>float()?</a:t>
            </a:r>
            <a:endParaRPr kumimoji="0" lang="en-US" sz="3200" b="0" i="0" u="none" strike="noStrike" cap="none" normalizeH="0" baseline="0" dirty="0">
              <a:ln>
                <a:noFill/>
              </a:ln>
              <a:effectLst/>
            </a:endParaRPr>
          </a:p>
        </p:txBody>
      </p:sp>
      <p:cxnSp>
        <p:nvCxnSpPr>
          <p:cNvPr id="13" name="Connector: Elbow 12">
            <a:extLst>
              <a:ext uri="{FF2B5EF4-FFF2-40B4-BE49-F238E27FC236}">
                <a16:creationId xmlns:a16="http://schemas.microsoft.com/office/drawing/2014/main" id="{93DDAE29-446C-36E3-592C-449E8DA4F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5" idx="2"/>
            <a:endCxn id="11" idx="3"/>
          </p:cNvCxnSpPr>
          <p:nvPr/>
        </p:nvCxnSpPr>
        <p:spPr bwMode="auto">
          <a:xfrm rot="5400000">
            <a:off x="5511812" y="2201873"/>
            <a:ext cx="1092177" cy="2514600"/>
          </a:xfrm>
          <a:prstGeom prst="bentConnector2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4E5B4001-DA99-C7B0-8F6F-1459FD3496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1" idx="1"/>
            <a:endCxn id="10" idx="3"/>
          </p:cNvCxnSpPr>
          <p:nvPr/>
        </p:nvCxnSpPr>
        <p:spPr bwMode="auto">
          <a:xfrm rot="10800000" flipV="1">
            <a:off x="2531918" y="4005261"/>
            <a:ext cx="744682" cy="119063"/>
          </a:xfrm>
          <a:prstGeom prst="bentConnector3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0749865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D8A78-B7BD-9704-71D6-866A15F30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How should we split?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5B563-66F3-34B9-1D92-7214F3EF2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025" y="1276351"/>
            <a:ext cx="2187575" cy="1390649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 = 153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 = 12.65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 = 10.00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EBCB45-D376-EED5-674B-ED174E1B1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3276600" y="1292802"/>
            <a:ext cx="1295400" cy="685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dirty="0"/>
              <a:t>str()</a:t>
            </a:r>
            <a:endParaRPr kumimoji="0" lang="en-US" sz="3200" b="0" i="0" u="none" strike="noStrike" cap="none" normalizeH="0" baseline="0" dirty="0">
              <a:ln>
                <a:noFill/>
              </a:ln>
              <a:effectLst/>
            </a:endParaRPr>
          </a:p>
        </p:txBody>
      </p:sp>
      <p:sp>
        <p:nvSpPr>
          <p:cNvPr id="5" name="Flowchart: Document 4">
            <a:extLst>
              <a:ext uri="{FF2B5EF4-FFF2-40B4-BE49-F238E27FC236}">
                <a16:creationId xmlns:a16="http://schemas.microsoft.com/office/drawing/2014/main" id="{A67849B3-EC38-65C7-7990-6A0C50920A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6096000" y="1276351"/>
            <a:ext cx="2438400" cy="1752600"/>
          </a:xfrm>
          <a:prstGeom prst="flowChartDocumen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</a:rPr>
              <a:t>15312.6510.00</a:t>
            </a:r>
          </a:p>
        </p:txBody>
      </p: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35C1584A-57BD-24F1-C2FE-36F10D2392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3" idx="3"/>
            <a:endCxn id="4" idx="1"/>
          </p:cNvCxnSpPr>
          <p:nvPr/>
        </p:nvCxnSpPr>
        <p:spPr bwMode="auto">
          <a:xfrm flipV="1">
            <a:off x="2514600" y="1635702"/>
            <a:ext cx="762000" cy="335974"/>
          </a:xfrm>
          <a:prstGeom prst="bentConnector3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B3F13B49-659E-B4CB-461B-05ABD60549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4" idx="3"/>
            <a:endCxn id="5" idx="1"/>
          </p:cNvCxnSpPr>
          <p:nvPr/>
        </p:nvCxnSpPr>
        <p:spPr bwMode="auto">
          <a:xfrm>
            <a:off x="4572000" y="1635702"/>
            <a:ext cx="1524000" cy="516949"/>
          </a:xfrm>
          <a:prstGeom prst="bentConnector3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5006601-5275-0455-4043-3C832C2AF318}"/>
              </a:ext>
            </a:extLst>
          </p:cNvPr>
          <p:cNvSpPr txBox="1">
            <a:spLocks/>
          </p:cNvSpPr>
          <p:nvPr/>
        </p:nvSpPr>
        <p:spPr bwMode="auto">
          <a:xfrm>
            <a:off x="344343" y="3429000"/>
            <a:ext cx="2627457" cy="1390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 = 15312.65?</a:t>
            </a:r>
          </a:p>
          <a:p>
            <a:pPr marL="0" indent="0">
              <a:buFontTx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 = </a:t>
            </a:r>
          </a:p>
          <a:p>
            <a:pPr marL="0" indent="0">
              <a:buFontTx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 =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AC9EE97-907C-FBCA-783D-21D4435218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3581400" y="3438524"/>
            <a:ext cx="1524000" cy="113347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dirty="0"/>
              <a:t>int()?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dirty="0"/>
              <a:t>float()?</a:t>
            </a:r>
            <a:endParaRPr kumimoji="0" lang="en-US" sz="3200" b="0" i="0" u="none" strike="noStrike" cap="none" normalizeH="0" baseline="0" dirty="0">
              <a:ln>
                <a:noFill/>
              </a:ln>
              <a:effectLst/>
            </a:endParaRPr>
          </a:p>
        </p:txBody>
      </p:sp>
      <p:cxnSp>
        <p:nvCxnSpPr>
          <p:cNvPr id="13" name="Connector: Elbow 12">
            <a:extLst>
              <a:ext uri="{FF2B5EF4-FFF2-40B4-BE49-F238E27FC236}">
                <a16:creationId xmlns:a16="http://schemas.microsoft.com/office/drawing/2014/main" id="{93DDAE29-446C-36E3-592C-449E8DA4F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5" idx="2"/>
            <a:endCxn id="11" idx="3"/>
          </p:cNvCxnSpPr>
          <p:nvPr/>
        </p:nvCxnSpPr>
        <p:spPr bwMode="auto">
          <a:xfrm rot="5400000">
            <a:off x="5664212" y="2354273"/>
            <a:ext cx="1092177" cy="2209800"/>
          </a:xfrm>
          <a:prstGeom prst="bentConnector2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4E5B4001-DA99-C7B0-8F6F-1459FD3496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1" idx="1"/>
            <a:endCxn id="10" idx="3"/>
          </p:cNvCxnSpPr>
          <p:nvPr/>
        </p:nvCxnSpPr>
        <p:spPr bwMode="auto">
          <a:xfrm rot="10800000" flipV="1">
            <a:off x="2971800" y="4005261"/>
            <a:ext cx="609600" cy="11906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418440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056C3C3E-36D2-4C04-F5A9-EA81B1D4E7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Introduction to File Input and Output</a:t>
            </a:r>
            <a:endParaRPr lang="he-IL" altLang="en-US" dirty="0"/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FBB0AD3F-0E74-B1D2-87FF-CF1AA74B3BB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For programs to retain data between runs, data must be saved</a:t>
            </a:r>
          </a:p>
          <a:p>
            <a:pPr lvl="1"/>
            <a:r>
              <a:rPr lang="en-US" altLang="en-US" dirty="0">
                <a:ea typeface="Arial" panose="020B0604020202020204" pitchFamily="34" charset="0"/>
              </a:rPr>
              <a:t>Data is saved to a “file”</a:t>
            </a:r>
          </a:p>
          <a:p>
            <a:pPr lvl="1"/>
            <a:r>
              <a:rPr lang="en-US" altLang="en-US" dirty="0">
                <a:ea typeface="Arial" panose="020B0604020202020204" pitchFamily="34" charset="0"/>
              </a:rPr>
              <a:t>Saved data can be retrieved and used at a later time</a:t>
            </a:r>
          </a:p>
          <a:p>
            <a:pPr marL="0" indent="0">
              <a:buNone/>
            </a:pPr>
            <a:endParaRPr lang="en-US" altLang="ja-JP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31A4E43B-5914-789B-2D28-C4C74E9D34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Parsing Data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8E4C1B7E-0667-1DA6-66C2-F7D82EAAACF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In most cases, data items need to be separated in a clean, obvious way.</a:t>
            </a:r>
          </a:p>
          <a:p>
            <a:r>
              <a:rPr lang="en-US" altLang="en-US" dirty="0"/>
              <a:t>Also, aggregate data needs to be separated</a:t>
            </a:r>
          </a:p>
          <a:p>
            <a:pPr lvl="1"/>
            <a:r>
              <a:rPr lang="en-US" altLang="en-US" dirty="0"/>
              <a:t>Consider a “person” (ID, Name, Age)</a:t>
            </a:r>
          </a:p>
          <a:p>
            <a:endParaRPr lang="en-US" altLang="en-US" u="sng" dirty="0"/>
          </a:p>
          <a:p>
            <a:r>
              <a:rPr lang="en-US" altLang="en-US" u="sng" dirty="0"/>
              <a:t>Record</a:t>
            </a:r>
            <a:r>
              <a:rPr lang="en-US" altLang="en-US" dirty="0"/>
              <a:t>: A collection of data items that describes an entity</a:t>
            </a:r>
          </a:p>
          <a:p>
            <a:r>
              <a:rPr lang="en-US" altLang="en-US" u="sng" dirty="0"/>
              <a:t>Field</a:t>
            </a:r>
            <a:r>
              <a:rPr lang="en-US" altLang="en-US" dirty="0"/>
              <a:t>: An individual data item within a record</a:t>
            </a:r>
          </a:p>
          <a:p>
            <a:endParaRPr lang="en-US" altLang="en-US" dirty="0"/>
          </a:p>
          <a:p>
            <a:r>
              <a:rPr lang="en-US" altLang="en-US" dirty="0"/>
              <a:t>Records must be delimited</a:t>
            </a:r>
          </a:p>
          <a:p>
            <a:pPr lvl="1"/>
            <a:r>
              <a:rPr lang="en-US" altLang="en-US" dirty="0"/>
              <a:t>Fields must </a:t>
            </a:r>
            <a:r>
              <a:rPr lang="en-US" altLang="en-US" i="1" dirty="0"/>
              <a:t>also</a:t>
            </a:r>
            <a:r>
              <a:rPr lang="en-US" altLang="en-US" dirty="0"/>
              <a:t> be delimited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3DE4C-4B3B-CD3B-9525-8EAC94557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Width Fields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524CB5-D95E-DBD2-6374-FDF4B49C9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formats give each field a fixed number of characters</a:t>
            </a:r>
          </a:p>
          <a:p>
            <a:pPr lvl="1"/>
            <a:r>
              <a:rPr lang="en-US" dirty="0"/>
              <a:t>Unused characters are ignored</a:t>
            </a:r>
          </a:p>
          <a:p>
            <a:pPr lvl="1"/>
            <a:endParaRPr lang="en-US" dirty="0"/>
          </a:p>
          <a:p>
            <a:r>
              <a:rPr lang="en-US" dirty="0"/>
              <a:t>Ex.</a:t>
            </a:r>
          </a:p>
          <a:p>
            <a:pPr lvl="1"/>
            <a:r>
              <a:rPr lang="en-US" dirty="0"/>
              <a:t>ID: 4 chars</a:t>
            </a:r>
          </a:p>
          <a:p>
            <a:pPr lvl="1"/>
            <a:r>
              <a:rPr lang="en-US" dirty="0"/>
              <a:t>Name 10 chars</a:t>
            </a:r>
          </a:p>
          <a:p>
            <a:pPr lvl="1"/>
            <a:r>
              <a:rPr lang="en-US" dirty="0"/>
              <a:t>Age 3 chars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IIIINNNNNNNNNNAAA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0001WILLIAM---028</a:t>
            </a:r>
          </a:p>
        </p:txBody>
      </p:sp>
    </p:spTree>
    <p:extLst>
      <p:ext uri="{BB962C8B-B14F-4D97-AF65-F5344CB8AC3E}">
        <p14:creationId xmlns:p14="http://schemas.microsoft.com/office/powerpoint/2010/main" val="19042848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1E2F4-3E22-8CF7-91A0-BB5E70C2E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 Width Fields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3512D-82ED-7850-C755-439B59CB0D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Delimiter</a:t>
            </a:r>
            <a:r>
              <a:rPr lang="en-US" dirty="0"/>
              <a:t>: a sequence or pattern of characters that separates two distinct values</a:t>
            </a:r>
          </a:p>
          <a:p>
            <a:r>
              <a:rPr lang="en-US" dirty="0"/>
              <a:t>Allows a field to be any size</a:t>
            </a:r>
          </a:p>
          <a:p>
            <a:pPr lvl="1"/>
            <a:r>
              <a:rPr lang="en-US" dirty="0"/>
              <a:t>Instead of counting, the parser simply watches for the delimiter</a:t>
            </a:r>
          </a:p>
          <a:p>
            <a:endParaRPr lang="en-US" dirty="0"/>
          </a:p>
          <a:p>
            <a:r>
              <a:rPr lang="en-US" dirty="0"/>
              <a:t>Ex.</a:t>
            </a:r>
          </a:p>
          <a:p>
            <a:pPr lvl="1"/>
            <a:r>
              <a:rPr lang="en-US" dirty="0"/>
              <a:t>Record Delimiter: \n</a:t>
            </a:r>
          </a:p>
          <a:p>
            <a:pPr lvl="1"/>
            <a:r>
              <a:rPr lang="en-US" dirty="0"/>
              <a:t>Field Delimiter: ,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1,William,28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11432343,Ravenscroft,26</a:t>
            </a:r>
          </a:p>
        </p:txBody>
      </p:sp>
    </p:spTree>
    <p:extLst>
      <p:ext uri="{BB962C8B-B14F-4D97-AF65-F5344CB8AC3E}">
        <p14:creationId xmlns:p14="http://schemas.microsoft.com/office/powerpoint/2010/main" val="26587016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A092B-5257-4294-E757-9AD969A8E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Delimiter to Use?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8210D-BC30-F872-1C91-40ECECA15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Delimiters can be anything. </a:t>
            </a:r>
          </a:p>
          <a:p>
            <a:pPr lvl="1"/>
            <a:r>
              <a:rPr lang="en-US" dirty="0"/>
              <a:t>Literally</a:t>
            </a:r>
          </a:p>
          <a:p>
            <a:pPr lvl="1"/>
            <a:r>
              <a:rPr lang="en-US" dirty="0"/>
              <a:t>Any character, sequence of characters</a:t>
            </a:r>
          </a:p>
          <a:p>
            <a:pPr lvl="1"/>
            <a:r>
              <a:rPr lang="en-US" dirty="0"/>
              <a:t>Up to the programmer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Just beware, what happens if your delimiter appears within the data you are trying to store? </a:t>
            </a:r>
          </a:p>
        </p:txBody>
      </p:sp>
    </p:spTree>
    <p:extLst>
      <p:ext uri="{BB962C8B-B14F-4D97-AF65-F5344CB8AC3E}">
        <p14:creationId xmlns:p14="http://schemas.microsoft.com/office/powerpoint/2010/main" val="11139972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C14D7-00B0-488E-8441-0D235412D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Conventional Delimiters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4B1E5C-ED7A-8F55-7CA9-ECB3E40E6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Records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\n</a:t>
            </a:r>
            <a:r>
              <a:rPr lang="en-US" dirty="0"/>
              <a:t> – Escape code for a new line</a:t>
            </a:r>
          </a:p>
          <a:p>
            <a:pPr lvl="1"/>
            <a:endParaRPr lang="en-US" dirty="0"/>
          </a:p>
          <a:p>
            <a:r>
              <a:rPr lang="en-US" dirty="0"/>
              <a:t>Fields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\t</a:t>
            </a:r>
            <a:r>
              <a:rPr lang="en-US" dirty="0"/>
              <a:t> – Escape code for tab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dirty="0">
                <a:cs typeface="Courier New" panose="02070309020205020404" pitchFamily="49" charset="0"/>
              </a:rPr>
              <a:t>   </a:t>
            </a:r>
            <a:r>
              <a:rPr lang="en-US" dirty="0"/>
              <a:t>–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cs typeface="Courier New" panose="02070309020205020404" pitchFamily="49" charset="0"/>
              </a:rPr>
              <a:t>Used in Comma Separated Value (CSV) files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40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EA80FCBD-62AC-C473-392A-6D978AB087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Types of Files and File Access Methods</a:t>
            </a:r>
            <a:endParaRPr lang="he-IL" altLang="en-US"/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09F7C8E1-A528-B5CC-0AD8-E3D5E4D2779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In general, two types of files</a:t>
            </a:r>
          </a:p>
          <a:p>
            <a:pPr lvl="1"/>
            <a:r>
              <a:rPr lang="en-US" altLang="en-US" u="sng" dirty="0">
                <a:ea typeface="Arial" panose="020B0604020202020204" pitchFamily="34" charset="0"/>
              </a:rPr>
              <a:t>Text file</a:t>
            </a:r>
            <a:r>
              <a:rPr lang="en-US" altLang="en-US" dirty="0">
                <a:ea typeface="Arial" panose="020B0604020202020204" pitchFamily="34" charset="0"/>
              </a:rPr>
              <a:t>: contains data that has been encoded as text</a:t>
            </a:r>
          </a:p>
          <a:p>
            <a:pPr lvl="1"/>
            <a:r>
              <a:rPr lang="en-US" altLang="en-US" u="sng" dirty="0">
                <a:ea typeface="Arial" panose="020B0604020202020204" pitchFamily="34" charset="0"/>
              </a:rPr>
              <a:t>Binary file</a:t>
            </a:r>
            <a:r>
              <a:rPr lang="en-US" altLang="en-US" dirty="0">
                <a:ea typeface="Arial" panose="020B0604020202020204" pitchFamily="34" charset="0"/>
              </a:rPr>
              <a:t>: contains arbitrary binary data</a:t>
            </a:r>
          </a:p>
          <a:p>
            <a:r>
              <a:rPr lang="en-US" altLang="en-US" dirty="0"/>
              <a:t>Two ways to access data stored in file</a:t>
            </a:r>
          </a:p>
          <a:p>
            <a:pPr lvl="1"/>
            <a:r>
              <a:rPr lang="en-US" altLang="en-US" u="sng" dirty="0">
                <a:ea typeface="Arial" panose="020B0604020202020204" pitchFamily="34" charset="0"/>
              </a:rPr>
              <a:t>Sequential access</a:t>
            </a:r>
            <a:r>
              <a:rPr lang="en-US" altLang="en-US" dirty="0">
                <a:ea typeface="Arial" panose="020B0604020202020204" pitchFamily="34" charset="0"/>
              </a:rPr>
              <a:t>: file read sequentially from beginning to end, can’t skip ahead</a:t>
            </a:r>
          </a:p>
          <a:p>
            <a:pPr lvl="2"/>
            <a:r>
              <a:rPr lang="en-US" altLang="en-US" dirty="0">
                <a:ea typeface="Arial" panose="020B0604020202020204" pitchFamily="34" charset="0"/>
              </a:rPr>
              <a:t>Most input files are this type</a:t>
            </a:r>
          </a:p>
          <a:p>
            <a:pPr lvl="1"/>
            <a:r>
              <a:rPr lang="en-US" altLang="en-US" u="sng" dirty="0">
                <a:ea typeface="Arial" panose="020B0604020202020204" pitchFamily="34" charset="0"/>
              </a:rPr>
              <a:t>Direct access</a:t>
            </a:r>
            <a:r>
              <a:rPr lang="en-US" altLang="en-US" dirty="0">
                <a:ea typeface="Arial" panose="020B0604020202020204" pitchFamily="34" charset="0"/>
              </a:rPr>
              <a:t>: can jump directly to any piece of data in the file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B80AFC0E-E038-CD81-BB08-EBFE85A612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Filenames and File Objects</a:t>
            </a:r>
            <a:endParaRPr lang="he-IL" altLang="en-US"/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702A730C-F55A-B6E5-B483-35348EF325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u="sng" dirty="0"/>
              <a:t>File Paths</a:t>
            </a:r>
            <a:r>
              <a:rPr lang="en-US" altLang="en-US" dirty="0"/>
              <a:t>: A string that specifies a specific file on (a) disk</a:t>
            </a:r>
            <a:endParaRPr lang="en-US" altLang="en-US" u="sng" dirty="0"/>
          </a:p>
          <a:p>
            <a:pPr lvl="1"/>
            <a:r>
              <a:rPr lang="en-US" altLang="en-US" dirty="0">
                <a:ea typeface="Arial" panose="020B0604020202020204" pitchFamily="34" charset="0"/>
              </a:rPr>
              <a:t>Absolute: Gives a specific path from the “root” of the file system</a:t>
            </a:r>
          </a:p>
          <a:p>
            <a:pPr lvl="1"/>
            <a:r>
              <a:rPr lang="en-US" altLang="en-US" dirty="0">
                <a:ea typeface="Arial" panose="020B0604020202020204" pitchFamily="34" charset="0"/>
              </a:rPr>
              <a:t>Relative: begins relative to a specific directory</a:t>
            </a:r>
          </a:p>
          <a:p>
            <a:pPr lvl="1"/>
            <a:endParaRPr lang="en-US" altLang="en-US" dirty="0">
              <a:ea typeface="Arial" panose="020B0604020202020204" pitchFamily="34" charset="0"/>
            </a:endParaRPr>
          </a:p>
          <a:p>
            <a:pPr lvl="1"/>
            <a:endParaRPr lang="en-US" altLang="en-US" dirty="0">
              <a:ea typeface="Arial" panose="020B0604020202020204" pitchFamily="34" charset="0"/>
            </a:endParaRPr>
          </a:p>
          <a:p>
            <a:r>
              <a:rPr lang="en-US" altLang="en-US" dirty="0">
                <a:ea typeface="Arial" panose="020B0604020202020204" pitchFamily="34" charset="0"/>
              </a:rPr>
              <a:t>Ex:</a:t>
            </a:r>
          </a:p>
          <a:p>
            <a:pPr lvl="1"/>
            <a:r>
              <a:rPr lang="en-US" altLang="en-US" dirty="0">
                <a:ea typeface="Arial" panose="020B0604020202020204" pitchFamily="34" charset="0"/>
              </a:rPr>
              <a:t>/home/bill/apps/mydata.txt  - Absolute</a:t>
            </a:r>
          </a:p>
          <a:p>
            <a:pPr lvl="1"/>
            <a:r>
              <a:rPr lang="en-US" altLang="en-US" dirty="0">
                <a:ea typeface="Arial" panose="020B0604020202020204" pitchFamily="34" charset="0"/>
              </a:rPr>
              <a:t>mydata.txt   - Relative</a:t>
            </a:r>
          </a:p>
          <a:p>
            <a:pPr lvl="1"/>
            <a:r>
              <a:rPr lang="en-US" altLang="en-US" dirty="0">
                <a:highlight>
                  <a:srgbClr val="FFFF00"/>
                </a:highlight>
                <a:ea typeface="Arial" panose="020B0604020202020204" pitchFamily="34" charset="0"/>
              </a:rPr>
              <a:t>./</a:t>
            </a:r>
            <a:r>
              <a:rPr lang="en-US" altLang="en-US" dirty="0">
                <a:ea typeface="Arial" panose="020B0604020202020204" pitchFamily="34" charset="0"/>
              </a:rPr>
              <a:t>mydata.txt - Relative</a:t>
            </a:r>
          </a:p>
          <a:p>
            <a:pPr lvl="1"/>
            <a:endParaRPr lang="en-US" altLang="en-US" dirty="0">
              <a:ea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B80AFC0E-E038-CD81-BB08-EBFE85A612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Filenames and File Objects</a:t>
            </a:r>
            <a:endParaRPr lang="he-IL" altLang="en-US"/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702A730C-F55A-B6E5-B483-35348EF325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u="sng" dirty="0"/>
              <a:t>Filename:</a:t>
            </a:r>
            <a:r>
              <a:rPr lang="en-US" altLang="en-US" dirty="0"/>
              <a:t> A sequence of characters that give the file a unique name within a directory</a:t>
            </a:r>
            <a:endParaRPr lang="en-US" altLang="en-US" u="sng" dirty="0"/>
          </a:p>
          <a:p>
            <a:endParaRPr lang="en-US" altLang="en-US" u="sng" dirty="0"/>
          </a:p>
          <a:p>
            <a:r>
              <a:rPr lang="en-US" altLang="en-US" u="sng" dirty="0"/>
              <a:t>File extensions</a:t>
            </a:r>
            <a:r>
              <a:rPr lang="en-US" altLang="en-US" dirty="0"/>
              <a:t>: short sequences of characters that appear at the end of a filename preceded by a period</a:t>
            </a:r>
          </a:p>
          <a:p>
            <a:pPr lvl="1"/>
            <a:r>
              <a:rPr lang="en-US" altLang="en-US" dirty="0">
                <a:ea typeface="Arial" panose="020B0604020202020204" pitchFamily="34" charset="0"/>
              </a:rPr>
              <a:t>Extension provides a hint of what type of data is in the file</a:t>
            </a:r>
          </a:p>
          <a:p>
            <a:pPr lvl="2"/>
            <a:r>
              <a:rPr lang="en-US" altLang="en-US" dirty="0">
                <a:ea typeface="Arial" panose="020B0604020202020204" pitchFamily="34" charset="0"/>
              </a:rPr>
              <a:t>.txt</a:t>
            </a:r>
          </a:p>
          <a:p>
            <a:pPr lvl="2"/>
            <a:r>
              <a:rPr lang="en-US" altLang="en-US" dirty="0">
                <a:ea typeface="Arial" panose="020B0604020202020204" pitchFamily="34" charset="0"/>
              </a:rPr>
              <a:t>.docx</a:t>
            </a:r>
          </a:p>
          <a:p>
            <a:pPr lvl="2"/>
            <a:r>
              <a:rPr lang="en-US" altLang="en-US" dirty="0">
                <a:ea typeface="Arial" panose="020B0604020202020204" pitchFamily="34" charset="0"/>
              </a:rPr>
              <a:t>.</a:t>
            </a:r>
            <a:r>
              <a:rPr lang="en-US" altLang="en-US" dirty="0" err="1">
                <a:ea typeface="Arial" panose="020B0604020202020204" pitchFamily="34" charset="0"/>
              </a:rPr>
              <a:t>py</a:t>
            </a:r>
            <a:endParaRPr lang="en-US" altLang="en-US" dirty="0">
              <a:ea typeface="Arial" panose="020B0604020202020204" pitchFamily="34" charset="0"/>
            </a:endParaRPr>
          </a:p>
          <a:p>
            <a:pPr marL="0" indent="0">
              <a:buNone/>
            </a:pPr>
            <a:endParaRPr lang="en-US" altLang="en-US" u="sng" dirty="0"/>
          </a:p>
        </p:txBody>
      </p:sp>
    </p:spTree>
    <p:extLst>
      <p:ext uri="{BB962C8B-B14F-4D97-AF65-F5344CB8AC3E}">
        <p14:creationId xmlns:p14="http://schemas.microsoft.com/office/powerpoint/2010/main" val="4053208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B80AFC0E-E038-CD81-BB08-EBFE85A612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Extensions</a:t>
            </a:r>
            <a:endParaRPr lang="he-IL" altLang="en-US" dirty="0"/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702A730C-F55A-B6E5-B483-35348EF325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Arial" panose="020B0604020202020204" pitchFamily="34" charset="0"/>
              </a:rPr>
              <a:t>Extension provides a </a:t>
            </a:r>
            <a:r>
              <a:rPr lang="en-US" altLang="en-US" b="1" i="1" u="sng" dirty="0">
                <a:highlight>
                  <a:srgbClr val="FFFF00"/>
                </a:highlight>
                <a:ea typeface="Arial" panose="020B0604020202020204" pitchFamily="34" charset="0"/>
              </a:rPr>
              <a:t>hint</a:t>
            </a:r>
            <a:r>
              <a:rPr lang="en-US" altLang="en-US" dirty="0">
                <a:ea typeface="Arial" panose="020B0604020202020204" pitchFamily="34" charset="0"/>
              </a:rPr>
              <a:t> of what type of data is in the file</a:t>
            </a:r>
          </a:p>
        </p:txBody>
      </p:sp>
    </p:spTree>
    <p:extLst>
      <p:ext uri="{BB962C8B-B14F-4D97-AF65-F5344CB8AC3E}">
        <p14:creationId xmlns:p14="http://schemas.microsoft.com/office/powerpoint/2010/main" val="1318086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B80AFC0E-E038-CD81-BB08-EBFE85A612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Extensions</a:t>
            </a:r>
            <a:endParaRPr lang="he-IL" altLang="en-US" dirty="0"/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702A730C-F55A-B6E5-B483-35348EF325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Arial" panose="020B0604020202020204" pitchFamily="34" charset="0"/>
              </a:rPr>
              <a:t>Extension provides a </a:t>
            </a:r>
            <a:r>
              <a:rPr lang="en-US" altLang="en-US" b="1" i="1" u="sng" dirty="0">
                <a:highlight>
                  <a:srgbClr val="FFFF00"/>
                </a:highlight>
                <a:ea typeface="Arial" panose="020B0604020202020204" pitchFamily="34" charset="0"/>
              </a:rPr>
              <a:t>hint</a:t>
            </a:r>
            <a:r>
              <a:rPr lang="en-US" altLang="en-US" dirty="0">
                <a:ea typeface="Arial" panose="020B0604020202020204" pitchFamily="34" charset="0"/>
              </a:rPr>
              <a:t> of what type of data is in the file</a:t>
            </a:r>
          </a:p>
          <a:p>
            <a:endParaRPr lang="en-US" altLang="en-US" dirty="0">
              <a:ea typeface="Arial" panose="020B0604020202020204" pitchFamily="34" charset="0"/>
            </a:endParaRPr>
          </a:p>
          <a:p>
            <a:endParaRPr lang="en-US" altLang="en-US" dirty="0">
              <a:ea typeface="Arial" panose="020B0604020202020204" pitchFamily="34" charset="0"/>
            </a:endParaRPr>
          </a:p>
          <a:p>
            <a:r>
              <a:rPr lang="en-US" altLang="en-US" dirty="0">
                <a:ea typeface="Arial" panose="020B0604020202020204" pitchFamily="34" charset="0"/>
              </a:rPr>
              <a:t>Extension ≠ file contents</a:t>
            </a:r>
          </a:p>
        </p:txBody>
      </p:sp>
    </p:spTree>
    <p:extLst>
      <p:ext uri="{BB962C8B-B14F-4D97-AF65-F5344CB8AC3E}">
        <p14:creationId xmlns:p14="http://schemas.microsoft.com/office/powerpoint/2010/main" val="2522516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B80AFC0E-E038-CD81-BB08-EBFE85A612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Filenames and File Objects</a:t>
            </a:r>
            <a:endParaRPr lang="he-IL" altLang="en-US"/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702A730C-F55A-B6E5-B483-35348EF325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u="sng" dirty="0"/>
              <a:t>File object</a:t>
            </a:r>
            <a:r>
              <a:rPr lang="en-US" altLang="en-US" dirty="0"/>
              <a:t>: object associated with a specific file</a:t>
            </a:r>
          </a:p>
          <a:p>
            <a:pPr lvl="1"/>
            <a:r>
              <a:rPr lang="en-US" altLang="en-US" dirty="0">
                <a:ea typeface="Arial" panose="020B0604020202020204" pitchFamily="34" charset="0"/>
              </a:rPr>
              <a:t>Provides a way for a program to work with the file</a:t>
            </a:r>
          </a:p>
          <a:p>
            <a:pPr lvl="1"/>
            <a:r>
              <a:rPr lang="en-US" altLang="en-US" dirty="0">
                <a:ea typeface="Arial" panose="020B0604020202020204" pitchFamily="34" charset="0"/>
              </a:rPr>
              <a:t>Stores metadata about the file</a:t>
            </a:r>
          </a:p>
          <a:p>
            <a:pPr lvl="2"/>
            <a:r>
              <a:rPr lang="en-US" altLang="en-US" dirty="0">
                <a:ea typeface="Arial" panose="020B0604020202020204" pitchFamily="34" charset="0"/>
              </a:rPr>
              <a:t>File path</a:t>
            </a:r>
          </a:p>
          <a:p>
            <a:pPr lvl="2"/>
            <a:r>
              <a:rPr lang="en-US" altLang="en-US" dirty="0">
                <a:ea typeface="Arial" panose="020B0604020202020204" pitchFamily="34" charset="0"/>
              </a:rPr>
              <a:t>Position</a:t>
            </a:r>
          </a:p>
          <a:p>
            <a:pPr lvl="2"/>
            <a:r>
              <a:rPr lang="en-US" altLang="en-US" dirty="0">
                <a:ea typeface="Arial" panose="020B0604020202020204" pitchFamily="34" charset="0"/>
              </a:rPr>
              <a:t>Mode</a:t>
            </a:r>
          </a:p>
          <a:p>
            <a:pPr lvl="2"/>
            <a:r>
              <a:rPr lang="en-US" altLang="en-US" dirty="0">
                <a:ea typeface="Arial" panose="020B0604020202020204" pitchFamily="34" charset="0"/>
              </a:rPr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53961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762BA-A180-D775-1B02-836CEAAD6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Filenames and File Objects (cont’d.)</a:t>
            </a:r>
            <a:endParaRPr lang="en-US" dirty="0"/>
          </a:p>
        </p:txBody>
      </p:sp>
      <p:sp>
        <p:nvSpPr>
          <p:cNvPr id="6" name="Flowchart: Document 5">
            <a:extLst>
              <a:ext uri="{FF2B5EF4-FFF2-40B4-BE49-F238E27FC236}">
                <a16:creationId xmlns:a16="http://schemas.microsoft.com/office/drawing/2014/main" id="{85C96427-E13C-F145-3392-2AF0918A098F}"/>
              </a:ext>
            </a:extLst>
          </p:cNvPr>
          <p:cNvSpPr/>
          <p:nvPr/>
        </p:nvSpPr>
        <p:spPr bwMode="auto">
          <a:xfrm>
            <a:off x="6629400" y="2133600"/>
            <a:ext cx="1295400" cy="1905000"/>
          </a:xfrm>
          <a:prstGeom prst="flowChartDocumen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7" name="Flowchart: Document 6">
            <a:extLst>
              <a:ext uri="{FF2B5EF4-FFF2-40B4-BE49-F238E27FC236}">
                <a16:creationId xmlns:a16="http://schemas.microsoft.com/office/drawing/2014/main" id="{08FBECC3-D12B-5318-BB2C-3AD23F2292D0}"/>
              </a:ext>
            </a:extLst>
          </p:cNvPr>
          <p:cNvSpPr/>
          <p:nvPr/>
        </p:nvSpPr>
        <p:spPr bwMode="auto">
          <a:xfrm>
            <a:off x="6792191" y="2324100"/>
            <a:ext cx="1295400" cy="1905000"/>
          </a:xfrm>
          <a:prstGeom prst="flowChartDocumen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8" name="Flowchart: Document 7">
            <a:extLst>
              <a:ext uri="{FF2B5EF4-FFF2-40B4-BE49-F238E27FC236}">
                <a16:creationId xmlns:a16="http://schemas.microsoft.com/office/drawing/2014/main" id="{78603786-77F3-C342-93B1-571344BC6F43}"/>
              </a:ext>
            </a:extLst>
          </p:cNvPr>
          <p:cNvSpPr/>
          <p:nvPr/>
        </p:nvSpPr>
        <p:spPr bwMode="auto">
          <a:xfrm>
            <a:off x="7010400" y="2549236"/>
            <a:ext cx="1295400" cy="1905000"/>
          </a:xfrm>
          <a:prstGeom prst="flowChartDocumen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9" name="Flowchart: Document 8">
            <a:extLst>
              <a:ext uri="{FF2B5EF4-FFF2-40B4-BE49-F238E27FC236}">
                <a16:creationId xmlns:a16="http://schemas.microsoft.com/office/drawing/2014/main" id="{9C78EE17-E658-E8A1-C4CF-780E69675F08}"/>
              </a:ext>
            </a:extLst>
          </p:cNvPr>
          <p:cNvSpPr/>
          <p:nvPr/>
        </p:nvSpPr>
        <p:spPr bwMode="auto">
          <a:xfrm>
            <a:off x="7221682" y="2765714"/>
            <a:ext cx="1295400" cy="1905000"/>
          </a:xfrm>
          <a:prstGeom prst="flowChartDocumen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0" name="Flowchart: Document 9">
            <a:extLst>
              <a:ext uri="{FF2B5EF4-FFF2-40B4-BE49-F238E27FC236}">
                <a16:creationId xmlns:a16="http://schemas.microsoft.com/office/drawing/2014/main" id="{27393ADE-F26A-5216-A8A6-BEEF18FD180B}"/>
              </a:ext>
            </a:extLst>
          </p:cNvPr>
          <p:cNvSpPr/>
          <p:nvPr/>
        </p:nvSpPr>
        <p:spPr bwMode="auto">
          <a:xfrm>
            <a:off x="7384473" y="2956214"/>
            <a:ext cx="1295400" cy="1905000"/>
          </a:xfrm>
          <a:prstGeom prst="flowChartDocumen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1" name="Flowchart: Document 10">
            <a:extLst>
              <a:ext uri="{FF2B5EF4-FFF2-40B4-BE49-F238E27FC236}">
                <a16:creationId xmlns:a16="http://schemas.microsoft.com/office/drawing/2014/main" id="{9939A80B-D98A-0364-D236-19D25000A704}"/>
              </a:ext>
            </a:extLst>
          </p:cNvPr>
          <p:cNvSpPr/>
          <p:nvPr/>
        </p:nvSpPr>
        <p:spPr bwMode="auto">
          <a:xfrm>
            <a:off x="7602682" y="3181350"/>
            <a:ext cx="1295400" cy="1905000"/>
          </a:xfrm>
          <a:prstGeom prst="flowChartDocumen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2" name="Flowchart: Document 11">
            <a:extLst>
              <a:ext uri="{FF2B5EF4-FFF2-40B4-BE49-F238E27FC236}">
                <a16:creationId xmlns:a16="http://schemas.microsoft.com/office/drawing/2014/main" id="{6CD5598C-DD06-CCF4-9EFB-BBF40D83C598}"/>
              </a:ext>
            </a:extLst>
          </p:cNvPr>
          <p:cNvSpPr/>
          <p:nvPr/>
        </p:nvSpPr>
        <p:spPr bwMode="auto">
          <a:xfrm>
            <a:off x="673100" y="2209800"/>
            <a:ext cx="1678710" cy="4038600"/>
          </a:xfrm>
          <a:prstGeom prst="flowChartDocumen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</a:rPr>
              <a:t>Program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/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/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/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Variable</a:t>
            </a:r>
            <a:endParaRPr kumimoji="0" lang="en-US" sz="2400" b="0" i="0" u="none" strike="noStrike" cap="none" normalizeH="0" baseline="0" dirty="0">
              <a:ln>
                <a:noFill/>
              </a:ln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6E78DE8-CB9E-922A-0410-10FF996FF4CB}"/>
              </a:ext>
            </a:extLst>
          </p:cNvPr>
          <p:cNvSpPr/>
          <p:nvPr/>
        </p:nvSpPr>
        <p:spPr bwMode="auto">
          <a:xfrm>
            <a:off x="3505200" y="1828800"/>
            <a:ext cx="1828800" cy="4953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</a:rPr>
              <a:t>File Object</a:t>
            </a:r>
          </a:p>
        </p:txBody>
      </p: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E99AD108-375C-EC19-FE64-C1E6864ED188}"/>
              </a:ext>
            </a:extLst>
          </p:cNvPr>
          <p:cNvCxnSpPr>
            <a:stCxn id="12" idx="3"/>
            <a:endCxn id="13" idx="1"/>
          </p:cNvCxnSpPr>
          <p:nvPr/>
        </p:nvCxnSpPr>
        <p:spPr bwMode="auto">
          <a:xfrm flipV="1">
            <a:off x="2351810" y="2076450"/>
            <a:ext cx="1153390" cy="215265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861741E0-FACE-A265-8AC0-A85209D6A649}"/>
              </a:ext>
            </a:extLst>
          </p:cNvPr>
          <p:cNvCxnSpPr>
            <a:stCxn id="13" idx="3"/>
            <a:endCxn id="8" idx="0"/>
          </p:cNvCxnSpPr>
          <p:nvPr/>
        </p:nvCxnSpPr>
        <p:spPr bwMode="auto">
          <a:xfrm>
            <a:off x="5334000" y="2076450"/>
            <a:ext cx="2324100" cy="472786"/>
          </a:xfrm>
          <a:prstGeom prst="bentConnector2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024683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4827</TotalTime>
  <Words>1205</Words>
  <Application>Microsoft Macintosh PowerPoint</Application>
  <PresentationFormat>On-screen Show (4:3)</PresentationFormat>
  <Paragraphs>212</Paragraphs>
  <Slides>24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MS PGothic</vt:lpstr>
      <vt:lpstr>Arial</vt:lpstr>
      <vt:lpstr>Courier</vt:lpstr>
      <vt:lpstr>Courier New</vt:lpstr>
      <vt:lpstr>Times New Roman</vt:lpstr>
      <vt:lpstr>Office Theme</vt:lpstr>
      <vt:lpstr>File IO</vt:lpstr>
      <vt:lpstr>Introduction to File Input and Output</vt:lpstr>
      <vt:lpstr>Types of Files and File Access Methods</vt:lpstr>
      <vt:lpstr>Filenames and File Objects</vt:lpstr>
      <vt:lpstr>Filenames and File Objects</vt:lpstr>
      <vt:lpstr>Extensions</vt:lpstr>
      <vt:lpstr>Extensions</vt:lpstr>
      <vt:lpstr>Filenames and File Objects</vt:lpstr>
      <vt:lpstr>Filenames and File Objects (cont’d.)</vt:lpstr>
      <vt:lpstr>Opening a File</vt:lpstr>
      <vt:lpstr>More About Mode</vt:lpstr>
      <vt:lpstr>Specifying the Location of a File</vt:lpstr>
      <vt:lpstr>Writing Data to a File</vt:lpstr>
      <vt:lpstr>Reading Data From a File</vt:lpstr>
      <vt:lpstr>Exercise 10A</vt:lpstr>
      <vt:lpstr>How should we split?</vt:lpstr>
      <vt:lpstr>How should we split?</vt:lpstr>
      <vt:lpstr>How should we split?</vt:lpstr>
      <vt:lpstr>How should we split?</vt:lpstr>
      <vt:lpstr>Parsing Data</vt:lpstr>
      <vt:lpstr>Fixed Width Fields</vt:lpstr>
      <vt:lpstr>Variable Width Fields</vt:lpstr>
      <vt:lpstr>Which Delimiter to Use?</vt:lpstr>
      <vt:lpstr>Conventional Delimiters</vt:lpstr>
    </vt:vector>
  </TitlesOfParts>
  <Company>Georgia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Programming</dc:title>
  <dc:creator>College of Computing</dc:creator>
  <cp:lastModifiedBy>William Forsyth</cp:lastModifiedBy>
  <cp:revision>234</cp:revision>
  <cp:lastPrinted>2001-05-09T19:53:32Z</cp:lastPrinted>
  <dcterms:created xsi:type="dcterms:W3CDTF">1999-03-03T13:26:07Z</dcterms:created>
  <dcterms:modified xsi:type="dcterms:W3CDTF">2026-05-18T19:46:43Z</dcterms:modified>
</cp:coreProperties>
</file>