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389" r:id="rId2"/>
    <p:sldId id="390" r:id="rId3"/>
    <p:sldId id="309" r:id="rId4"/>
    <p:sldId id="391" r:id="rId5"/>
    <p:sldId id="393" r:id="rId6"/>
    <p:sldId id="392" r:id="rId7"/>
    <p:sldId id="394" r:id="rId8"/>
    <p:sldId id="395" r:id="rId9"/>
    <p:sldId id="396" r:id="rId10"/>
    <p:sldId id="275" r:id="rId11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484" autoAdjust="0"/>
  </p:normalViewPr>
  <p:slideViewPr>
    <p:cSldViewPr>
      <p:cViewPr varScale="1">
        <p:scale>
          <a:sx n="63" d="100"/>
          <a:sy n="63" d="100"/>
        </p:scale>
        <p:origin x="20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EEE9EC-1558-53B9-F284-FDDB682B9D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Intro to Programming</a:t>
            </a: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AFA97B63-9242-06C8-076D-1B7D3337E6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/>
              <a:t>Introduction to Programming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/>
              <a:t>© Copyright 1999-2001 GTRC</a:t>
            </a:r>
          </a:p>
        </p:txBody>
      </p:sp>
      <p:sp>
        <p:nvSpPr>
          <p:cNvPr id="11268" name="Rectangle 7">
            <a:extLst>
              <a:ext uri="{FF2B5EF4-FFF2-40B4-BE49-F238E27FC236}">
                <a16:creationId xmlns:a16="http://schemas.microsoft.com/office/drawing/2014/main" id="{7E571F29-8706-6E3B-C755-2ADBF3F438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E3272C-93DD-4CD5-8BB6-9F8107E71B14}" type="slidenum">
              <a:rPr lang="en-US" altLang="en-US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/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7AC1B525-1116-3B98-E296-830B554227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06BCC69A-AFC1-0EC5-CC21-6690E1944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958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EEE9EC-1558-53B9-F284-FDDB682B9D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Intro to Programming</a:t>
            </a: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AFA97B63-9242-06C8-076D-1B7D3337E6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/>
              <a:t>Introduction to Programming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/>
              <a:t>© Copyright 1999-2001 GTRC</a:t>
            </a:r>
          </a:p>
        </p:txBody>
      </p:sp>
      <p:sp>
        <p:nvSpPr>
          <p:cNvPr id="11268" name="Rectangle 7">
            <a:extLst>
              <a:ext uri="{FF2B5EF4-FFF2-40B4-BE49-F238E27FC236}">
                <a16:creationId xmlns:a16="http://schemas.microsoft.com/office/drawing/2014/main" id="{7E571F29-8706-6E3B-C755-2ADBF3F438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E3272C-93DD-4CD5-8BB6-9F8107E71B14}" type="slidenum">
              <a:rPr lang="en-US" altLang="en-US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/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7AC1B525-1116-3B98-E296-830B554227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06BCC69A-AFC1-0EC5-CC21-6690E1944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9776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Input-Process-Output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540FCC7-4FE2-0AD7-2685-1474DC91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Operator  Precedence and Grouping with Parentheses</a:t>
            </a:r>
            <a:endParaRPr lang="he-IL" altLang="en-US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D916A4A7-9A5C-6163-C9C1-A859DF5E7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Python operator precedence:</a:t>
            </a:r>
          </a:p>
          <a:p>
            <a:pPr marL="971550" lvl="1" indent="-514350" eaLnBrk="1" hangingPunct="1">
              <a:buFontTx/>
              <a:buAutoNum type="arabicPeriod"/>
              <a:defRPr/>
            </a:pPr>
            <a:r>
              <a:rPr lang="en-US" altLang="en-US" dirty="0"/>
              <a:t>Operations enclosed in parentheses</a:t>
            </a:r>
          </a:p>
          <a:p>
            <a:pPr marL="971550" lvl="1" indent="-514350" eaLnBrk="1" hangingPunct="1">
              <a:buFontTx/>
              <a:buAutoNum type="arabicPeriod"/>
              <a:defRPr/>
            </a:pPr>
            <a:r>
              <a:rPr lang="en-US" altLang="en-US" dirty="0"/>
              <a:t>Exponentiation (**)</a:t>
            </a:r>
          </a:p>
          <a:p>
            <a:pPr marL="971550" lvl="1" indent="-514350" eaLnBrk="1" hangingPunct="1">
              <a:buFontTx/>
              <a:buAutoNum type="arabicPeriod"/>
              <a:defRPr/>
            </a:pPr>
            <a:r>
              <a:rPr lang="en-US" altLang="en-US" dirty="0"/>
              <a:t>Multiplication (*), division (/ and //), and remainder (%)</a:t>
            </a:r>
          </a:p>
          <a:p>
            <a:pPr marL="971550" lvl="1" indent="-514350" eaLnBrk="1" hangingPunct="1">
              <a:buFontTx/>
              <a:buAutoNum type="arabicPeriod"/>
              <a:defRPr/>
            </a:pPr>
            <a:r>
              <a:rPr lang="en-US" altLang="en-US" dirty="0"/>
              <a:t>Addition (+) and subtraction (-)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Higher precedence performed first</a:t>
            </a:r>
          </a:p>
          <a:p>
            <a:pPr lvl="1" eaLnBrk="1" hangingPunct="1">
              <a:defRPr/>
            </a:pPr>
            <a:r>
              <a:rPr lang="en-US" altLang="en-US" dirty="0"/>
              <a:t>Same precedence operators execute from left to right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D41155F-5073-89B8-83D4-A2CA7959A4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Input – Process - Output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EAF8037-D22C-5344-CA7D-ED19D5E6317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168400"/>
            <a:ext cx="8458200" cy="4787900"/>
          </a:xfrm>
          <a:noFill/>
        </p:spPr>
        <p:txBody>
          <a:bodyPr/>
          <a:lstStyle/>
          <a:p>
            <a:r>
              <a:rPr lang="en-US" altLang="en-US" dirty="0"/>
              <a:t>Many of the programs we write follow a paradigm:</a:t>
            </a:r>
          </a:p>
          <a:p>
            <a:pPr lvl="1"/>
            <a:r>
              <a:rPr lang="en-US" altLang="en-US" dirty="0"/>
              <a:t>Get some input data</a:t>
            </a:r>
          </a:p>
          <a:p>
            <a:pPr lvl="1"/>
            <a:r>
              <a:rPr lang="en-US" altLang="en-US" dirty="0"/>
              <a:t>Perform some process on the data</a:t>
            </a:r>
          </a:p>
          <a:p>
            <a:pPr lvl="1"/>
            <a:r>
              <a:rPr lang="en-US" altLang="en-US" dirty="0"/>
              <a:t>Produce some output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We’ll cover output first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3851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D41155F-5073-89B8-83D4-A2CA7959A4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Input – Process - Output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EAF8037-D22C-5344-CA7D-ED19D5E6317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168400"/>
            <a:ext cx="8458200" cy="4787900"/>
          </a:xfrm>
          <a:noFill/>
        </p:spPr>
        <p:txBody>
          <a:bodyPr/>
          <a:lstStyle/>
          <a:p>
            <a:r>
              <a:rPr lang="en-US" altLang="en-US" dirty="0"/>
              <a:t>Many of the programs we write follow a paradigm:</a:t>
            </a:r>
          </a:p>
          <a:p>
            <a:pPr lvl="1"/>
            <a:r>
              <a:rPr lang="en-US" altLang="en-US" dirty="0"/>
              <a:t>Get some input data</a:t>
            </a:r>
          </a:p>
          <a:p>
            <a:pPr lvl="1"/>
            <a:r>
              <a:rPr lang="en-US" altLang="en-US" dirty="0"/>
              <a:t>Perform some process on the data</a:t>
            </a:r>
          </a:p>
          <a:p>
            <a:pPr lvl="1"/>
            <a:r>
              <a:rPr lang="en-US" altLang="en-US" dirty="0"/>
              <a:t>Produce some output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We’ll cover output first</a:t>
            </a:r>
          </a:p>
          <a:p>
            <a:endParaRPr lang="en-US" altLang="en-US" dirty="0"/>
          </a:p>
          <a:p>
            <a:r>
              <a:rPr lang="en-US" altLang="en-US" dirty="0"/>
              <a:t>…cause we can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8CC697-8E8C-6EF0-974A-A246B4F4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C4F83-BD96-17AE-5799-B1F01A0B4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Function</a:t>
            </a:r>
            <a:r>
              <a:rPr lang="en-US" dirty="0"/>
              <a:t>: piece of prewritten code that performs an operation</a:t>
            </a:r>
          </a:p>
          <a:p>
            <a:pPr lvl="1"/>
            <a:r>
              <a:rPr lang="en-US" dirty="0"/>
              <a:t>Think “tool”</a:t>
            </a:r>
          </a:p>
          <a:p>
            <a:endParaRPr lang="en-US" dirty="0"/>
          </a:p>
          <a:p>
            <a:r>
              <a:rPr 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print()</a:t>
            </a:r>
            <a:r>
              <a:rPr lang="en-US" dirty="0"/>
              <a:t>: displays output on the screen</a:t>
            </a:r>
          </a:p>
          <a:p>
            <a:pPr lvl="1"/>
            <a:r>
              <a:rPr lang="en-US" dirty="0"/>
              <a:t>Print can accept:</a:t>
            </a:r>
          </a:p>
          <a:p>
            <a:pPr lvl="2"/>
            <a:r>
              <a:rPr lang="en-US" dirty="0"/>
              <a:t>Literals:</a:t>
            </a:r>
          </a:p>
          <a:p>
            <a:pPr marL="1371600" lvl="3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print(10)</a:t>
            </a:r>
          </a:p>
          <a:p>
            <a:pPr marL="1371600" lvl="3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print(“Hello World”)</a:t>
            </a:r>
          </a:p>
          <a:p>
            <a:pPr lvl="2"/>
            <a:r>
              <a:rPr lang="en-US" dirty="0"/>
              <a:t>Variables:</a:t>
            </a:r>
          </a:p>
          <a:p>
            <a:pPr marL="1371600" lvl="3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print(a)</a:t>
            </a:r>
          </a:p>
          <a:p>
            <a:pPr lvl="2"/>
            <a:r>
              <a:rPr lang="en-US" dirty="0"/>
              <a:t>Expressions:</a:t>
            </a:r>
          </a:p>
          <a:p>
            <a:pPr marL="1371600" lvl="3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print(14*6.87)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595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C4DF-5219-25EE-4D3F-D5B287E8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EC545-3F11-0F27-FDB9-2FAD18458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 also accepts multiple items separated by a comma: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print(“Hello”, 27, “World”)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Produces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Hello 27 World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9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0FD16-565C-82E7-14D6-E46234912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0E45-5D11-32FC-CF22-3246D1879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Most programs need to read input from the user</a:t>
            </a:r>
          </a:p>
          <a:p>
            <a:pPr eaLnBrk="1" hangingPunct="1">
              <a:defRPr/>
            </a:pPr>
            <a:endParaRPr lang="en-US" u="sng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u="sng" dirty="0">
                <a:latin typeface="Courier New" pitchFamily="49" charset="0"/>
                <a:cs typeface="Courier New" pitchFamily="49" charset="0"/>
              </a:rPr>
              <a:t>input()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dirty="0"/>
              <a:t>reads input from keyboard</a:t>
            </a:r>
          </a:p>
          <a:p>
            <a:pPr lvl="1" eaLnBrk="1" hangingPunct="1">
              <a:defRPr/>
            </a:pPr>
            <a:r>
              <a:rPr lang="en-US" dirty="0"/>
              <a:t>Returns the data as a string</a:t>
            </a:r>
          </a:p>
          <a:p>
            <a:pPr lvl="1" eaLnBrk="1" hangingPunct="1">
              <a:defRPr/>
            </a:pPr>
            <a:r>
              <a:rPr lang="en-US" dirty="0"/>
              <a:t>Format: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variable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input(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prompt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 eaLnBrk="1" hangingPunct="1"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prompt </a:t>
            </a:r>
            <a:r>
              <a:rPr lang="en-US" dirty="0">
                <a:latin typeface="+mj-lt"/>
                <a:cs typeface="Courier New" pitchFamily="49" charset="0"/>
              </a:rPr>
              <a:t>is a string</a:t>
            </a:r>
          </a:p>
          <a:p>
            <a:pPr lvl="3" eaLnBrk="1" hangingPunct="1">
              <a:defRPr/>
            </a:pPr>
            <a:r>
              <a:rPr lang="en-US" dirty="0">
                <a:latin typeface="+mj-lt"/>
                <a:cs typeface="Courier New" pitchFamily="49" charset="0"/>
              </a:rPr>
              <a:t>May be used to give instructions</a:t>
            </a:r>
          </a:p>
          <a:p>
            <a:pPr lvl="1"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17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9967-08B2-2C7C-538A-6FE47C7F3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85DC1-B476-EAA8-0E87-0DFBD1D57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input </a:t>
            </a:r>
            <a:r>
              <a:rPr lang="en-US" dirty="0"/>
              <a:t>function always returns a string</a:t>
            </a:r>
          </a:p>
          <a:p>
            <a:endParaRPr lang="en-US" dirty="0"/>
          </a:p>
          <a:p>
            <a:r>
              <a:rPr lang="en-US" dirty="0"/>
              <a:t>If we want our data in another form, we must cast it.</a:t>
            </a:r>
          </a:p>
          <a:p>
            <a:pPr lvl="1"/>
            <a:r>
              <a:rPr lang="en-US" dirty="0"/>
              <a:t>Casting may result in information being lost</a:t>
            </a:r>
          </a:p>
        </p:txBody>
      </p:sp>
    </p:spTree>
    <p:extLst>
      <p:ext uri="{BB962C8B-B14F-4D97-AF65-F5344CB8AC3E}">
        <p14:creationId xmlns:p14="http://schemas.microsoft.com/office/powerpoint/2010/main" val="3944238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3311-F493-BD87-CC9E-ED6CA2BDF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48465-47D2-9292-1A7C-F246E8C7E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result if I cast the string “3.14” to an integer?</a:t>
            </a:r>
          </a:p>
          <a:p>
            <a:endParaRPr lang="en-US" dirty="0"/>
          </a:p>
          <a:p>
            <a:r>
              <a:rPr lang="en-US" dirty="0"/>
              <a:t>What is the result if I cast the string “3.14” to a float?</a:t>
            </a:r>
          </a:p>
          <a:p>
            <a:endParaRPr lang="en-US" dirty="0"/>
          </a:p>
          <a:p>
            <a:r>
              <a:rPr lang="en-US" dirty="0"/>
              <a:t>Which is a more accurate representation?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8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ED8E-36D6-7EBA-620B-6CD98E1E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49112-F301-AFBE-0061-F2F84F19B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statements may take the form of algebraic equations</a:t>
            </a:r>
          </a:p>
          <a:p>
            <a:pPr lvl="1"/>
            <a:r>
              <a:rPr lang="en-US" dirty="0"/>
              <a:t>Variables may be included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-3 + (79/4) – (5 * 2)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3 + a * (7 / 2)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Remember, the result </a:t>
            </a:r>
            <a:r>
              <a:rPr lang="en-US" b="1" dirty="0"/>
              <a:t>always</a:t>
            </a:r>
            <a:r>
              <a:rPr lang="en-US" dirty="0"/>
              <a:t> goes on the left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2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</TotalTime>
  <Words>378</Words>
  <Application>Microsoft Office PowerPoint</Application>
  <PresentationFormat>On-screen Show (4:3)</PresentationFormat>
  <Paragraphs>86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Courier New</vt:lpstr>
      <vt:lpstr>Times New Roman</vt:lpstr>
      <vt:lpstr>Office Theme</vt:lpstr>
      <vt:lpstr>Input-Process-Output</vt:lpstr>
      <vt:lpstr>Input – Process - Output</vt:lpstr>
      <vt:lpstr>Input – Process - Output</vt:lpstr>
      <vt:lpstr>Output</vt:lpstr>
      <vt:lpstr>Output - 2</vt:lpstr>
      <vt:lpstr>Input</vt:lpstr>
      <vt:lpstr>Input - 2</vt:lpstr>
      <vt:lpstr>Exercise</vt:lpstr>
      <vt:lpstr>Processing</vt:lpstr>
      <vt:lpstr>Operator  Precedence and Grouping with Parentheses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131</cp:revision>
  <cp:lastPrinted>2001-05-09T19:53:32Z</cp:lastPrinted>
  <dcterms:created xsi:type="dcterms:W3CDTF">1999-03-03T13:26:07Z</dcterms:created>
  <dcterms:modified xsi:type="dcterms:W3CDTF">2022-06-12T20:11:16Z</dcterms:modified>
</cp:coreProperties>
</file>