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389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1" r:id="rId12"/>
    <p:sldId id="302" r:id="rId13"/>
    <p:sldId id="304" r:id="rId14"/>
    <p:sldId id="306" r:id="rId15"/>
    <p:sldId id="305" r:id="rId16"/>
    <p:sldId id="307" r:id="rId17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5479" autoAdjust="0"/>
  </p:normalViewPr>
  <p:slideViewPr>
    <p:cSldViewPr>
      <p:cViewPr varScale="1">
        <p:scale>
          <a:sx n="94" d="100"/>
          <a:sy n="94" d="100"/>
        </p:scale>
        <p:origin x="27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Notice that every question resolves to a “</a:t>
            </a:r>
            <a:r>
              <a:rPr lang="en-US" dirty="0" err="1"/>
              <a:t>yes’</a:t>
            </a:r>
            <a:r>
              <a:rPr lang="en-US" dirty="0"/>
              <a:t> or “no” answer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082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143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061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A709DE5-D315-2140-49EA-268F2671A1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EB9D89B-B14C-0049-F352-A809F4803B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019CC9F-951E-F2CA-6296-DDFFF95D88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1550" cy="35861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71BB0B9-0C13-5B30-E46A-E1BB61F415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/>
              <a:t>Boolean </a:t>
            </a:r>
            <a:r>
              <a:rPr lang="en-US" altLang="en-US" sz="4800" dirty="0"/>
              <a:t>Logic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fig05_04">
            <a:extLst>
              <a:ext uri="{FF2B5EF4-FFF2-40B4-BE49-F238E27FC236}">
                <a16:creationId xmlns:a16="http://schemas.microsoft.com/office/drawing/2014/main" id="{6AF30A1D-9CBB-463D-04EC-32A39DBF1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676400"/>
            <a:ext cx="8247062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F38697-8796-579D-402E-98F553F77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and OR Truth Table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fig05_05">
            <a:extLst>
              <a:ext uri="{FF2B5EF4-FFF2-40B4-BE49-F238E27FC236}">
                <a16:creationId xmlns:a16="http://schemas.microsoft.com/office/drawing/2014/main" id="{B4D1377C-6ADB-2492-56AA-829463495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2074863"/>
            <a:ext cx="6788150" cy="270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49E933-450D-FCDF-6E51-9EC5BE686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Simplification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155256F-71F4-D0B8-ACE4-FF4CC2CCA51E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1"/>
            </p:custDataLst>
          </p:nvPr>
        </p:nvSpPr>
        <p:spPr>
          <a:xfrm>
            <a:off x="1295400" y="914400"/>
            <a:ext cx="6629400" cy="1905000"/>
          </a:xfrm>
        </p:spPr>
        <p:txBody>
          <a:bodyPr lIns="92075" tIns="0" rIns="92075" bIns="0"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int  x, y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x = 4;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y = 6;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u="sng" dirty="0">
                <a:solidFill>
                  <a:schemeClr val="tx2"/>
                </a:solidFill>
              </a:rPr>
              <a:t>	</a:t>
            </a:r>
            <a:r>
              <a:rPr lang="en-US" altLang="en-US" sz="2400" u="sng" dirty="0">
                <a:solidFill>
                  <a:srgbClr val="0000CC"/>
                </a:solidFill>
              </a:rPr>
              <a:t>EXPRESSION			VALUE</a:t>
            </a:r>
            <a:endParaRPr lang="en-US" altLang="en-US" sz="2400" u="sng" dirty="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800" dirty="0"/>
          </a:p>
        </p:txBody>
      </p:sp>
      <p:sp>
        <p:nvSpPr>
          <p:cNvPr id="441347" name="Text Box 3">
            <a:extLst>
              <a:ext uri="{FF2B5EF4-FFF2-40B4-BE49-F238E27FC236}">
                <a16:creationId xmlns:a16="http://schemas.microsoft.com/office/drawing/2014/main" id="{1850BF07-9F34-4385-26FA-4BFD192CCE2D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943600" y="2819400"/>
            <a:ext cx="1524000" cy="337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spcBef>
                <a:spcPct val="20000"/>
              </a:spcBef>
              <a:buBlip>
                <a:blip r:embed="rId5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5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false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false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D29834-6485-8E24-F72A-6926E3BD4618}"/>
              </a:ext>
            </a:extLst>
          </p:cNvPr>
          <p:cNvSpPr txBox="1"/>
          <p:nvPr/>
        </p:nvSpPr>
        <p:spPr>
          <a:xfrm>
            <a:off x="1524000" y="2807208"/>
            <a:ext cx="2286000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&lt; y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+ 2 &lt; y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!= y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+ 3 &gt;= y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y == x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y == x+2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EC2A09-B90A-0530-931D-FFBDA3A7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 dirty="0"/>
              <a:t>Relation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1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1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1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1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F1B42-B3C1-4C46-457C-5E8A35BFC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Warning!</a:t>
            </a: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672C7DC-1D31-C74F-7893-9C6DB93AB151}"/>
              </a:ext>
            </a:extLst>
          </p:cNvPr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Suppose we have three</a:t>
            </a:r>
            <a:r>
              <a:rPr lang="en-US" altLang="en-US" sz="2800" i="1" dirty="0"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cs typeface="Times New Roman" panose="02020603050405020304" pitchFamily="18" charset="0"/>
              </a:rPr>
              <a:t>ints</a:t>
            </a:r>
            <a:r>
              <a:rPr lang="en-US" altLang="en-US" sz="2800" i="1" dirty="0">
                <a:cs typeface="Times New Roman" panose="02020603050405020304" pitchFamily="18" charset="0"/>
              </a:rPr>
              <a:t> x, y,</a:t>
            </a:r>
            <a:r>
              <a:rPr lang="en-US" altLang="en-US" sz="2800" dirty="0">
                <a:cs typeface="Times New Roman" panose="02020603050405020304" pitchFamily="18" charset="0"/>
              </a:rPr>
              <a:t> and </a:t>
            </a:r>
            <a:r>
              <a:rPr lang="en-US" altLang="en-US" sz="2800" i="1" dirty="0">
                <a:cs typeface="Times New Roman" panose="02020603050405020304" pitchFamily="18" charset="0"/>
              </a:rPr>
              <a:t>z,</a:t>
            </a:r>
            <a:r>
              <a:rPr lang="en-US" altLang="en-US" sz="2800" dirty="0">
                <a:cs typeface="Times New Roman" panose="02020603050405020304" pitchFamily="18" charset="0"/>
              </a:rPr>
              <a:t> and we want to test if </a:t>
            </a:r>
            <a:r>
              <a:rPr lang="en-US" altLang="en-US" sz="2800" i="1" dirty="0"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cs typeface="Times New Roman" panose="02020603050405020304" pitchFamily="18" charset="0"/>
              </a:rPr>
              <a:t> is less than both </a:t>
            </a:r>
            <a:r>
              <a:rPr lang="en-US" altLang="en-US" sz="2800" i="1" dirty="0"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cs typeface="Times New Roman" panose="02020603050405020304" pitchFamily="18" charset="0"/>
              </a:rPr>
              <a:t> and </a:t>
            </a:r>
            <a:r>
              <a:rPr lang="en-US" altLang="en-US" sz="2800" i="1" dirty="0">
                <a:cs typeface="Times New Roman" panose="02020603050405020304" pitchFamily="18" charset="0"/>
              </a:rPr>
              <a:t>z</a:t>
            </a:r>
            <a:r>
              <a:rPr lang="en-US" altLang="en-US" sz="2800" dirty="0">
                <a:cs typeface="Times New Roman" panose="02020603050405020304" pitchFamily="18" charset="0"/>
              </a:rPr>
              <a:t>.  A common error is to express the condition this incorrect way: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x &lt; y and z  # Syntax error</a:t>
            </a:r>
          </a:p>
          <a:p>
            <a:pPr>
              <a:buFontTx/>
              <a:buNone/>
            </a:pPr>
            <a:r>
              <a:rPr lang="en-US" altLang="en-US" sz="2800" dirty="0"/>
              <a:t>Each operand of a logical operator must be a </a:t>
            </a:r>
            <a:r>
              <a:rPr lang="en-US" altLang="en-US" sz="2800" dirty="0" err="1"/>
              <a:t>boolean</a:t>
            </a:r>
            <a:r>
              <a:rPr lang="en-US" altLang="en-US" sz="2800" dirty="0"/>
              <a:t> expression. This is correct:</a:t>
            </a:r>
          </a:p>
          <a:p>
            <a:pPr>
              <a:buFontTx/>
              <a:buNone/>
            </a:pPr>
            <a:r>
              <a:rPr lang="en-US" altLang="en-US" sz="2800" dirty="0"/>
              <a:t>                </a:t>
            </a:r>
            <a:r>
              <a:rPr lang="en-US" altLang="en-US" sz="2000" dirty="0">
                <a:latin typeface="Courier New" panose="02070309020205020404" pitchFamily="49" charset="0"/>
              </a:rPr>
              <a:t>x &lt; </a:t>
            </a:r>
            <a:r>
              <a:rPr lang="en-US" altLang="en-US" sz="2000">
                <a:latin typeface="Courier New" panose="02070309020205020404" pitchFamily="49" charset="0"/>
              </a:rPr>
              <a:t>y  and  </a:t>
            </a:r>
            <a:r>
              <a:rPr lang="en-US" altLang="en-US" sz="2000" dirty="0">
                <a:latin typeface="Courier New" panose="02070309020205020404" pitchFamily="49" charset="0"/>
              </a:rPr>
              <a:t>x &lt; z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E116C021-9B57-8AF3-F6CA-F88A464E5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Operator Precedence</a:t>
            </a:r>
          </a:p>
        </p:txBody>
      </p:sp>
      <p:sp>
        <p:nvSpPr>
          <p:cNvPr id="22531" name="Footer Placeholder 3">
            <a:extLst>
              <a:ext uri="{FF2B5EF4-FFF2-40B4-BE49-F238E27FC236}">
                <a16:creationId xmlns:a16="http://schemas.microsoft.com/office/drawing/2014/main" id="{B5929846-3CB1-1C50-BE7B-2C627E26DF11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6553200" y="641667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4A5086"/>
                </a:solidFill>
              </a:rPr>
              <a:t>Copyright © 2012 Pearson Education, Inc.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F0781B-1F50-6696-5216-CBD0A90755F9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981200"/>
          <a:ext cx="8153400" cy="39624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708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0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4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r>
                        <a:rPr lang="en-US" sz="2000" dirty="0"/>
                        <a:t>Precedence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Operator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Associativity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Innermost First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Unary operators: +  -  ++  --  ! (type)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Right to left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   /   %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 to right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  -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</a:t>
                      </a:r>
                      <a:r>
                        <a:rPr lang="en-US" sz="2000" baseline="0" dirty="0"/>
                        <a:t> to right</a:t>
                      </a:r>
                      <a:endParaRPr lang="en-US" sz="2000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  &lt;=    &gt;    =&gt;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 to right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==    !=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 to right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&amp;&amp;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</a:t>
                      </a:r>
                      <a:r>
                        <a:rPr lang="en-US" sz="2000" baseline="0" dirty="0"/>
                        <a:t> to right</a:t>
                      </a:r>
                      <a:endParaRPr lang="en-US" sz="2000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||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Left to right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  +=   -=   *=   /=   %=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Right</a:t>
                      </a:r>
                      <a:r>
                        <a:rPr lang="en-US" sz="2000" baseline="0" dirty="0"/>
                        <a:t> to left</a:t>
                      </a:r>
                      <a:endParaRPr lang="en-US" sz="2000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9D12DBB-FAFB-E577-CFA4-B472606EFD0B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228600" y="685800"/>
            <a:ext cx="7848600" cy="990600"/>
          </a:xfrm>
        </p:spPr>
        <p:txBody>
          <a:bodyPr/>
          <a:lstStyle/>
          <a:p>
            <a:r>
              <a:rPr lang="en-US" altLang="en-US"/>
              <a:t>Short-Circuit Evaluation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7CAD19B-3AF2-E679-085D-BB0595D16458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533400" y="1524000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For any logical operator, the operands are evaluated left to right </a:t>
            </a:r>
          </a:p>
          <a:p>
            <a:pPr>
              <a:lnSpc>
                <a:spcPct val="90000"/>
              </a:lnSpc>
            </a:pPr>
            <a:r>
              <a:rPr lang="en-US" altLang="en-US"/>
              <a:t>If the result of the logical operation can be determined after evaluating the first operand, the second operand is not evaluated.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the first operand of an </a:t>
            </a:r>
            <a:r>
              <a:rPr lang="en-US" altLang="en-US">
                <a:latin typeface="Courier New" panose="02070309020205020404" pitchFamily="49" charset="0"/>
              </a:rPr>
              <a:t>||</a:t>
            </a:r>
            <a:r>
              <a:rPr lang="en-US" altLang="en-US"/>
              <a:t> is </a:t>
            </a:r>
            <a:r>
              <a:rPr lang="en-US" altLang="en-US" i="1"/>
              <a:t>true</a:t>
            </a:r>
            <a:r>
              <a:rPr lang="en-US" altLang="en-US"/>
              <a:t>, the result will be </a:t>
            </a:r>
            <a:r>
              <a:rPr lang="en-US" altLang="en-US" i="1"/>
              <a:t>true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the first operand of an </a:t>
            </a:r>
            <a:r>
              <a:rPr lang="en-US" altLang="en-US">
                <a:latin typeface="Courier New" panose="02070309020205020404" pitchFamily="49" charset="0"/>
              </a:rPr>
              <a:t>&amp;&amp;</a:t>
            </a:r>
            <a:r>
              <a:rPr lang="en-US" altLang="en-US"/>
              <a:t> is </a:t>
            </a:r>
            <a:r>
              <a:rPr lang="en-US" altLang="en-US" i="1"/>
              <a:t>false</a:t>
            </a:r>
            <a:r>
              <a:rPr lang="en-US" altLang="en-US"/>
              <a:t>, the result will be </a:t>
            </a:r>
            <a:r>
              <a:rPr lang="en-US" altLang="en-US" i="1"/>
              <a:t>false</a:t>
            </a:r>
          </a:p>
          <a:p>
            <a:pPr>
              <a:lnSpc>
                <a:spcPct val="90000"/>
              </a:lnSpc>
            </a:pPr>
            <a:endParaRPr lang="en-US" altLang="en-US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1C963EE8-E746-7A58-E380-58D52A483D33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838200" y="379413"/>
            <a:ext cx="7770813" cy="595312"/>
          </a:xfrm>
        </p:spPr>
        <p:txBody>
          <a:bodyPr lIns="92075" tIns="46038" rIns="92075" bIns="46038" anchor="b"/>
          <a:lstStyle/>
          <a:p>
            <a:r>
              <a:rPr lang="en-US" altLang="en-US"/>
              <a:t>What is the value?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F6A5E097-FBFD-27B9-7235-1FA04B6B92F6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533400" y="1066800"/>
            <a:ext cx="8077200" cy="1371600"/>
          </a:xfrm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dirty="0"/>
              <a:t>float x = 3,   y = 4,   z = 2;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u="sng" dirty="0">
                <a:solidFill>
                  <a:srgbClr val="0000CC"/>
                </a:solidFill>
              </a:rPr>
              <a:t>		EXPRESSION			                                  VALUE</a:t>
            </a:r>
            <a:endParaRPr lang="en-US" altLang="en-US" sz="2000" u="sng" dirty="0">
              <a:solidFill>
                <a:schemeClr val="tx2"/>
              </a:solidFill>
            </a:endParaRPr>
          </a:p>
        </p:txBody>
      </p:sp>
      <p:sp>
        <p:nvSpPr>
          <p:cNvPr id="448517" name="Text Box 5">
            <a:extLst>
              <a:ext uri="{FF2B5EF4-FFF2-40B4-BE49-F238E27FC236}">
                <a16:creationId xmlns:a16="http://schemas.microsoft.com/office/drawing/2014/main" id="{D8D0BDCE-F63E-46F2-A628-E6340E1A4B70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348728" y="1905000"/>
            <a:ext cx="1524000" cy="2723823"/>
          </a:xfrm>
          <a:prstGeom prst="rect">
            <a:avLst/>
          </a:prstGeom>
          <a:noFill/>
          <a:ln>
            <a:noFill/>
          </a:ln>
        </p:spPr>
        <p:txBody>
          <a:bodyPr tIns="0" bIns="0">
            <a:spAutoFit/>
          </a:bodyPr>
          <a:lstStyle>
            <a:lvl1pPr>
              <a:spcBef>
                <a:spcPct val="20000"/>
              </a:spcBef>
              <a:buBlip>
                <a:blip r:embed="rId6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6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6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false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False`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urier New" panose="02070309020205020404" pitchFamily="49" charset="0"/>
                <a:ea typeface="ヒラギノ角ゴ Pro W3" pitchFamily="1" charset="-128"/>
                <a:cs typeface="Courier New" panose="02070309020205020404" pitchFamily="49" charset="0"/>
              </a:rPr>
              <a:t>false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4C31BB-CED2-C142-B33B-875090E70789}"/>
              </a:ext>
            </a:extLst>
          </p:cNvPr>
          <p:cNvSpPr txBox="1"/>
          <p:nvPr/>
        </p:nvSpPr>
        <p:spPr>
          <a:xfrm>
            <a:off x="304800" y="1825453"/>
            <a:ext cx="7010400" cy="334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1. (x &gt; z) &amp;&amp; (y &gt; z)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. (z &gt; x) || (z &gt; y)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. (z &gt; x) &amp;&amp; (x &lt; y)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. !(x &gt; y) || y + z &gt;= x – z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. !((x &gt; y) || ((y + z) &gt;= (x – z)))</a:t>
            </a:r>
            <a:endParaRPr lang="en-US" altLang="en-US" sz="2400" b="0" dirty="0">
              <a:latin typeface="Courier New" panose="02070309020205020404" pitchFamily="49" charset="0"/>
              <a:ea typeface="ヒラギノ角ゴ Pro W3" pitchFamily="1" charset="-128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8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8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8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8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8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9072F03-E3D8-BE3F-410C-DCB171BAA6EA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Flow of Control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CB1F8D4-323E-9671-D375-FC726D882ED5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r>
              <a:rPr lang="en-US" altLang="en-US" sz="2800" dirty="0"/>
              <a:t>Sequential</a:t>
            </a:r>
          </a:p>
          <a:p>
            <a:pPr lvl="1"/>
            <a:r>
              <a:rPr lang="en-US" altLang="en-US" sz="2400" dirty="0"/>
              <a:t>Execute instructions in order</a:t>
            </a:r>
          </a:p>
          <a:p>
            <a:r>
              <a:rPr lang="en-US" altLang="en-US" sz="2800" dirty="0"/>
              <a:t>Selection</a:t>
            </a:r>
          </a:p>
          <a:p>
            <a:pPr lvl="1"/>
            <a:r>
              <a:rPr lang="en-US" altLang="en-US" sz="2400" dirty="0"/>
              <a:t>Execute different instructions depending on data</a:t>
            </a:r>
          </a:p>
          <a:p>
            <a:r>
              <a:rPr lang="en-US" altLang="en-US" sz="2800" dirty="0"/>
              <a:t>Method calls</a:t>
            </a:r>
          </a:p>
          <a:p>
            <a:pPr lvl="1"/>
            <a:r>
              <a:rPr lang="en-US" altLang="en-US" sz="2400" dirty="0"/>
              <a:t>Transfer control to method, execute instructions in method, then return with or without a value</a:t>
            </a:r>
            <a:endParaRPr lang="en-US" altLang="en-US" sz="2800" dirty="0"/>
          </a:p>
          <a:p>
            <a:r>
              <a:rPr lang="en-US" altLang="en-US" sz="2800" dirty="0"/>
              <a:t>Looping</a:t>
            </a:r>
          </a:p>
          <a:p>
            <a:pPr lvl="1"/>
            <a:r>
              <a:rPr lang="en-US" altLang="en-US" sz="2400" dirty="0"/>
              <a:t>Repeat a set of instructions for different data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E2945170-CF1F-F380-77F2-2A28AF433F5C}"/>
              </a:ext>
            </a:extLst>
          </p:cNvPr>
          <p:cNvSpPr/>
          <p:nvPr/>
        </p:nvSpPr>
        <p:spPr bwMode="auto">
          <a:xfrm rot="5400000">
            <a:off x="7810500" y="2605532"/>
            <a:ext cx="990600" cy="13716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AA58366-DE3B-D5CB-511A-A94B31BE7F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533400"/>
            <a:ext cx="7770812" cy="1143000"/>
          </a:xfrm>
        </p:spPr>
        <p:txBody>
          <a:bodyPr/>
          <a:lstStyle/>
          <a:p>
            <a:r>
              <a:rPr lang="en-US" altLang="en-US" sz="3600"/>
              <a:t>A Flow Diagram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8FB42E9-DFF7-4614-5232-F247E380B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625" y="1516063"/>
            <a:ext cx="1874838" cy="584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48" name="AutoShape 4">
            <a:extLst>
              <a:ext uri="{FF2B5EF4-FFF2-40B4-BE49-F238E27FC236}">
                <a16:creationId xmlns:a16="http://schemas.microsoft.com/office/drawing/2014/main" id="{6B57405B-0FE4-490C-E7FB-0DE1F83FA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333625"/>
            <a:ext cx="2579688" cy="931863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49" name="AutoShape 5">
            <a:extLst>
              <a:ext uri="{FF2B5EF4-FFF2-40B4-BE49-F238E27FC236}">
                <a16:creationId xmlns:a16="http://schemas.microsoft.com/office/drawing/2014/main" id="{EB91B4BF-83FF-EB3F-1C87-3B17475C4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16325"/>
            <a:ext cx="2579688" cy="815975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50" name="AutoShape 6">
            <a:extLst>
              <a:ext uri="{FF2B5EF4-FFF2-40B4-BE49-F238E27FC236}">
                <a16:creationId xmlns:a16="http://schemas.microsoft.com/office/drawing/2014/main" id="{4C327B21-05F0-3D62-4444-5B1A75703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783138"/>
            <a:ext cx="2579688" cy="93345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51" name="WordArt 7">
            <a:extLst>
              <a:ext uri="{FF2B5EF4-FFF2-40B4-BE49-F238E27FC236}">
                <a16:creationId xmlns:a16="http://schemas.microsoft.com/office/drawing/2014/main" id="{5677CC91-8F3F-AAED-10E4-78A4089F53A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08100" y="1633538"/>
            <a:ext cx="1641475" cy="34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Start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33131F86-15A5-195C-9A47-FBAB81716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100" y="2449513"/>
            <a:ext cx="1701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Did you break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anything?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0D329433-D008-E794-0D31-61FE508D9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100" y="3771900"/>
            <a:ext cx="17240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Are you lying?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71283406-47AC-44A7-33C0-BC497DA05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4899025"/>
            <a:ext cx="19018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Are you passing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your classes?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5C2CE636-82C5-95DB-E34F-AF207FA40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38" y="2333625"/>
            <a:ext cx="1758950" cy="582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56" name="Line 12">
            <a:extLst>
              <a:ext uri="{FF2B5EF4-FFF2-40B4-BE49-F238E27FC236}">
                <a16:creationId xmlns:a16="http://schemas.microsoft.com/office/drawing/2014/main" id="{0F302140-B01F-96FC-5278-A83DA41B5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1150" y="2800350"/>
            <a:ext cx="352425" cy="1165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3">
            <a:extLst>
              <a:ext uri="{FF2B5EF4-FFF2-40B4-BE49-F238E27FC236}">
                <a16:creationId xmlns:a16="http://schemas.microsoft.com/office/drawing/2014/main" id="{0FF6ED0B-0ECE-2E4D-ADE1-3D718E4F5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7888" y="3965575"/>
            <a:ext cx="1055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058433A7-0D84-9D9C-041E-4FA1924A65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1150" y="3965575"/>
            <a:ext cx="352425" cy="128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A690F64D-2718-72FD-4C92-DF04A0134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7888" y="2800350"/>
            <a:ext cx="703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E0FDBA9D-7564-DE07-38A3-34147ED874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7888" y="5249863"/>
            <a:ext cx="703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Text Box 17">
            <a:extLst>
              <a:ext uri="{FF2B5EF4-FFF2-40B4-BE49-F238E27FC236}">
                <a16:creationId xmlns:a16="http://schemas.microsoft.com/office/drawing/2014/main" id="{046A6397-D156-C76D-E5B8-2BD8FC96D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888" y="2449513"/>
            <a:ext cx="627062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chemeClr val="tx2"/>
                </a:solidFill>
                <a:latin typeface="Tahoma" panose="020B0604030504040204" pitchFamily="34" charset="0"/>
                <a:ea typeface="ヒラギノ角ゴ Pro W3" pitchFamily="1" charset="-128"/>
              </a:rPr>
              <a:t>Yes</a:t>
            </a:r>
          </a:p>
        </p:txBody>
      </p:sp>
      <p:sp>
        <p:nvSpPr>
          <p:cNvPr id="6162" name="Text Box 18">
            <a:extLst>
              <a:ext uri="{FF2B5EF4-FFF2-40B4-BE49-F238E27FC236}">
                <a16:creationId xmlns:a16="http://schemas.microsoft.com/office/drawing/2014/main" id="{25BF1449-5F02-1472-870C-E022F7849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575" y="5716588"/>
            <a:ext cx="62706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chemeClr val="tx2"/>
                </a:solidFill>
                <a:latin typeface="Tahoma" panose="020B0604030504040204" pitchFamily="34" charset="0"/>
                <a:ea typeface="ヒラギノ角ゴ Pro W3" pitchFamily="1" charset="-128"/>
              </a:rPr>
              <a:t>Yes</a:t>
            </a:r>
          </a:p>
        </p:txBody>
      </p:sp>
      <p:sp>
        <p:nvSpPr>
          <p:cNvPr id="6163" name="Text Box 19">
            <a:extLst>
              <a:ext uri="{FF2B5EF4-FFF2-40B4-BE49-F238E27FC236}">
                <a16:creationId xmlns:a16="http://schemas.microsoft.com/office/drawing/2014/main" id="{360D60A1-B825-585C-6948-8BAD8AB3D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888" y="4899025"/>
            <a:ext cx="561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0000"/>
                </a:solidFill>
                <a:latin typeface="Tahoma" panose="020B0604030504040204" pitchFamily="34" charset="0"/>
                <a:ea typeface="ヒラギノ角ゴ Pro W3" pitchFamily="1" charset="-128"/>
              </a:rPr>
              <a:t>No</a:t>
            </a:r>
          </a:p>
        </p:txBody>
      </p:sp>
      <p:sp>
        <p:nvSpPr>
          <p:cNvPr id="6164" name="Line 20">
            <a:extLst>
              <a:ext uri="{FF2B5EF4-FFF2-40B4-BE49-F238E27FC236}">
                <a16:creationId xmlns:a16="http://schemas.microsoft.com/office/drawing/2014/main" id="{755FD945-0626-063A-8F4C-F57A33B14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3265488"/>
            <a:ext cx="0" cy="350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1">
            <a:extLst>
              <a:ext uri="{FF2B5EF4-FFF2-40B4-BE49-F238E27FC236}">
                <a16:creationId xmlns:a16="http://schemas.microsoft.com/office/drawing/2014/main" id="{C56396B3-D4E8-BB53-2A0A-EBE3A21AC7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4432300"/>
            <a:ext cx="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Text Box 22">
            <a:extLst>
              <a:ext uri="{FF2B5EF4-FFF2-40B4-BE49-F238E27FC236}">
                <a16:creationId xmlns:a16="http://schemas.microsoft.com/office/drawing/2014/main" id="{55E299A8-BD58-8CC3-3AF6-8EF4374DB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625" y="3198813"/>
            <a:ext cx="561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0000"/>
                </a:solidFill>
                <a:latin typeface="Tahoma" panose="020B0604030504040204" pitchFamily="34" charset="0"/>
                <a:ea typeface="ヒラギノ角ゴ Pro W3" pitchFamily="1" charset="-128"/>
              </a:rPr>
              <a:t>No</a:t>
            </a:r>
          </a:p>
        </p:txBody>
      </p:sp>
      <p:sp>
        <p:nvSpPr>
          <p:cNvPr id="6167" name="Text Box 23">
            <a:extLst>
              <a:ext uri="{FF2B5EF4-FFF2-40B4-BE49-F238E27FC236}">
                <a16:creationId xmlns:a16="http://schemas.microsoft.com/office/drawing/2014/main" id="{E00C754B-3B94-5A7B-3FCC-4A6A85628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575" y="4362450"/>
            <a:ext cx="561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0000"/>
                </a:solidFill>
                <a:latin typeface="Tahoma" panose="020B0604030504040204" pitchFamily="34" charset="0"/>
                <a:ea typeface="ヒラギノ角ゴ Pro W3" pitchFamily="1" charset="-128"/>
              </a:rPr>
              <a:t>No</a:t>
            </a:r>
          </a:p>
        </p:txBody>
      </p:sp>
      <p:sp>
        <p:nvSpPr>
          <p:cNvPr id="6168" name="Line 24">
            <a:extLst>
              <a:ext uri="{FF2B5EF4-FFF2-40B4-BE49-F238E27FC236}">
                <a16:creationId xmlns:a16="http://schemas.microsoft.com/office/drawing/2014/main" id="{359FFFA1-066E-3F45-AFE0-618DF6961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2100263"/>
            <a:ext cx="0" cy="233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5">
            <a:extLst>
              <a:ext uri="{FF2B5EF4-FFF2-40B4-BE49-F238E27FC236}">
                <a16:creationId xmlns:a16="http://schemas.microsoft.com/office/drawing/2014/main" id="{2A04773C-A729-E3A2-632C-05E7D2158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5716588"/>
            <a:ext cx="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Text Box 26">
            <a:extLst>
              <a:ext uri="{FF2B5EF4-FFF2-40B4-BE49-F238E27FC236}">
                <a16:creationId xmlns:a16="http://schemas.microsoft.com/office/drawing/2014/main" id="{A03CE811-15F4-B660-6ECB-C55441B32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2279650"/>
            <a:ext cx="16732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Blame it 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someone else</a:t>
            </a:r>
          </a:p>
        </p:txBody>
      </p:sp>
      <p:sp>
        <p:nvSpPr>
          <p:cNvPr id="6171" name="Rectangle 27">
            <a:extLst>
              <a:ext uri="{FF2B5EF4-FFF2-40B4-BE49-F238E27FC236}">
                <a16:creationId xmlns:a16="http://schemas.microsoft.com/office/drawing/2014/main" id="{1E54B213-07BD-B1F7-87EB-07527D03C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333625"/>
            <a:ext cx="1524000" cy="582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72" name="Text Box 28">
            <a:extLst>
              <a:ext uri="{FF2B5EF4-FFF2-40B4-BE49-F238E27FC236}">
                <a16:creationId xmlns:a16="http://schemas.microsoft.com/office/drawing/2014/main" id="{70C71B0F-FA17-1331-2483-4CBE69DD7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2279650"/>
            <a:ext cx="152876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Lay low and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keep hidden</a:t>
            </a:r>
          </a:p>
        </p:txBody>
      </p:sp>
      <p:sp>
        <p:nvSpPr>
          <p:cNvPr id="6173" name="AutoShape 29">
            <a:extLst>
              <a:ext uri="{FF2B5EF4-FFF2-40B4-BE49-F238E27FC236}">
                <a16:creationId xmlns:a16="http://schemas.microsoft.com/office/drawing/2014/main" id="{F51BCD71-4466-30E9-452C-034F35A46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5" y="3265488"/>
            <a:ext cx="2109788" cy="1400175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74" name="Text Box 30">
            <a:extLst>
              <a:ext uri="{FF2B5EF4-FFF2-40B4-BE49-F238E27FC236}">
                <a16:creationId xmlns:a16="http://schemas.microsoft.com/office/drawing/2014/main" id="{46195B18-E87E-BE5B-56F3-4EA2A1827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3498850"/>
            <a:ext cx="1704975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Have your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parents asked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Tahoma" panose="020B0604030504040204" pitchFamily="34" charset="0"/>
                <a:ea typeface="ヒラギノ角ゴ Pro W3" pitchFamily="1" charset="-128"/>
              </a:rPr>
              <a:t>about it?</a:t>
            </a:r>
          </a:p>
        </p:txBody>
      </p:sp>
      <p:sp>
        <p:nvSpPr>
          <p:cNvPr id="6175" name="Text Box 31">
            <a:extLst>
              <a:ext uri="{FF2B5EF4-FFF2-40B4-BE49-F238E27FC236}">
                <a16:creationId xmlns:a16="http://schemas.microsoft.com/office/drawing/2014/main" id="{4CB41A85-0D4E-3123-115A-3D0E94325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916238"/>
            <a:ext cx="62706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chemeClr val="tx2"/>
                </a:solidFill>
                <a:latin typeface="Tahoma" panose="020B0604030504040204" pitchFamily="34" charset="0"/>
                <a:ea typeface="ヒラギノ角ゴ Pro W3" pitchFamily="1" charset="-128"/>
              </a:rPr>
              <a:t>Yes</a:t>
            </a:r>
          </a:p>
        </p:txBody>
      </p:sp>
      <p:sp>
        <p:nvSpPr>
          <p:cNvPr id="6176" name="Line 32">
            <a:extLst>
              <a:ext uri="{FF2B5EF4-FFF2-40B4-BE49-F238E27FC236}">
                <a16:creationId xmlns:a16="http://schemas.microsoft.com/office/drawing/2014/main" id="{25A7AE4F-4EDC-57B7-D0BC-7741A810F8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27675" y="2916238"/>
            <a:ext cx="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7" name="Line 33">
            <a:extLst>
              <a:ext uri="{FF2B5EF4-FFF2-40B4-BE49-F238E27FC236}">
                <a16:creationId xmlns:a16="http://schemas.microsoft.com/office/drawing/2014/main" id="{9D09B9B4-CB84-D81D-9C20-564329E39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5888" y="2566988"/>
            <a:ext cx="468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Rectangle 34">
            <a:extLst>
              <a:ext uri="{FF2B5EF4-FFF2-40B4-BE49-F238E27FC236}">
                <a16:creationId xmlns:a16="http://schemas.microsoft.com/office/drawing/2014/main" id="{3F764149-DDE2-AFAE-BF9A-35B0F16E1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38" y="5716588"/>
            <a:ext cx="1641475" cy="58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79" name="Text Box 35">
            <a:extLst>
              <a:ext uri="{FF2B5EF4-FFF2-40B4-BE49-F238E27FC236}">
                <a16:creationId xmlns:a16="http://schemas.microsoft.com/office/drawing/2014/main" id="{AAB7BDC0-DD06-EF8A-3F11-F324E7E88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888" y="3616325"/>
            <a:ext cx="627062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chemeClr val="tx2"/>
                </a:solidFill>
                <a:latin typeface="Tahoma" panose="020B0604030504040204" pitchFamily="34" charset="0"/>
                <a:ea typeface="ヒラギノ角ゴ Pro W3" pitchFamily="1" charset="-128"/>
              </a:rPr>
              <a:t>Yes</a:t>
            </a:r>
          </a:p>
        </p:txBody>
      </p:sp>
      <p:sp>
        <p:nvSpPr>
          <p:cNvPr id="6180" name="Line 36">
            <a:extLst>
              <a:ext uri="{FF2B5EF4-FFF2-40B4-BE49-F238E27FC236}">
                <a16:creationId xmlns:a16="http://schemas.microsoft.com/office/drawing/2014/main" id="{E2BC1050-AEAC-E50F-4411-B8DEC75F4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6065838"/>
            <a:ext cx="257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Line 37">
            <a:extLst>
              <a:ext uri="{FF2B5EF4-FFF2-40B4-BE49-F238E27FC236}">
                <a16:creationId xmlns:a16="http://schemas.microsoft.com/office/drawing/2014/main" id="{DD697B98-9370-B5E5-8201-73D988EDD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7675" y="4665663"/>
            <a:ext cx="0" cy="1050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2" name="Text Box 38">
            <a:extLst>
              <a:ext uri="{FF2B5EF4-FFF2-40B4-BE49-F238E27FC236}">
                <a16:creationId xmlns:a16="http://schemas.microsoft.com/office/drawing/2014/main" id="{C2F2C970-318A-D279-10D7-CCA78DB9A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5799138"/>
            <a:ext cx="1430338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latin typeface="Tahoma" panose="020B0604030504040204" pitchFamily="34" charset="0"/>
                <a:ea typeface="ヒラギノ角ゴ Pro W3" pitchFamily="1" charset="-128"/>
              </a:rPr>
              <a:t>Ask for $$</a:t>
            </a:r>
          </a:p>
        </p:txBody>
      </p:sp>
      <p:sp>
        <p:nvSpPr>
          <p:cNvPr id="6183" name="Text Box 39">
            <a:extLst>
              <a:ext uri="{FF2B5EF4-FFF2-40B4-BE49-F238E27FC236}">
                <a16:creationId xmlns:a16="http://schemas.microsoft.com/office/drawing/2014/main" id="{C9B7A878-CA4F-3B6A-0CFC-6058144EA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4899025"/>
            <a:ext cx="561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0370" tIns="70185" rIns="140370" bIns="70185">
            <a:spAutoFit/>
          </a:bodyPr>
          <a:lstStyle>
            <a:lvl1pPr defTabSz="1403350"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4033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4033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40335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40335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0000"/>
                </a:solidFill>
                <a:latin typeface="Tahoma" panose="020B0604030504040204" pitchFamily="34" charset="0"/>
                <a:ea typeface="ヒラギノ角ゴ Pro W3" pitchFamily="1" charset="-128"/>
              </a:rPr>
              <a:t>No</a:t>
            </a:r>
          </a:p>
        </p:txBody>
      </p:sp>
      <p:sp>
        <p:nvSpPr>
          <p:cNvPr id="6184" name="Rectangle 40">
            <a:extLst>
              <a:ext uri="{FF2B5EF4-FFF2-40B4-BE49-F238E27FC236}">
                <a16:creationId xmlns:a16="http://schemas.microsoft.com/office/drawing/2014/main" id="{0C5152C7-8E64-865A-345F-4E571CAFF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5716588"/>
            <a:ext cx="1406525" cy="5826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Times" panose="02020603050405020304" pitchFamily="18" charset="0"/>
              <a:ea typeface="ヒラギノ角ゴ Pro W3" pitchFamily="1" charset="-128"/>
            </a:endParaRPr>
          </a:p>
        </p:txBody>
      </p:sp>
      <p:sp>
        <p:nvSpPr>
          <p:cNvPr id="6185" name="WordArt 41">
            <a:extLst>
              <a:ext uri="{FF2B5EF4-FFF2-40B4-BE49-F238E27FC236}">
                <a16:creationId xmlns:a16="http://schemas.microsoft.com/office/drawing/2014/main" id="{6FDE9912-6730-D83D-498E-F5C01991B5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051675" y="5832475"/>
            <a:ext cx="1193800" cy="334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End</a:t>
            </a:r>
          </a:p>
        </p:txBody>
      </p:sp>
      <p:sp>
        <p:nvSpPr>
          <p:cNvPr id="6186" name="Line 42">
            <a:extLst>
              <a:ext uri="{FF2B5EF4-FFF2-40B4-BE49-F238E27FC236}">
                <a16:creationId xmlns:a16="http://schemas.microsoft.com/office/drawing/2014/main" id="{1D5F9544-253C-91A5-4D3C-29F43B947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7463" y="2916238"/>
            <a:ext cx="0" cy="280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7" name="Line 43">
            <a:extLst>
              <a:ext uri="{FF2B5EF4-FFF2-40B4-BE49-F238E27FC236}">
                <a16:creationId xmlns:a16="http://schemas.microsoft.com/office/drawing/2014/main" id="{2F869C0A-51B5-3619-5543-943C10B3C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8413" y="5948363"/>
            <a:ext cx="585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C9548F8-779C-5A40-DBD5-DF59114897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The Boolean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B3DA814-EBD2-2C2B-AC7E-7FD06C5B0E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b="1" dirty="0"/>
              <a:t>bool</a:t>
            </a:r>
            <a:r>
              <a:rPr lang="en-US" altLang="en-US" dirty="0"/>
              <a:t> is a something that resolves to </a:t>
            </a:r>
            <a:r>
              <a:rPr lang="en-US" altLang="en-US" b="1" dirty="0"/>
              <a:t>true</a:t>
            </a:r>
            <a:r>
              <a:rPr lang="en-US" altLang="en-US" dirty="0"/>
              <a:t> or </a:t>
            </a:r>
            <a:r>
              <a:rPr lang="en-US" altLang="en-US" b="1" dirty="0"/>
              <a:t>false</a:t>
            </a:r>
          </a:p>
          <a:p>
            <a:r>
              <a:rPr lang="en-US" altLang="en-US" dirty="0"/>
              <a:t>You can get Boolean values several different ways</a:t>
            </a:r>
          </a:p>
          <a:p>
            <a:pPr lvl="1"/>
            <a:r>
              <a:rPr lang="en-US" altLang="en-US" dirty="0"/>
              <a:t>Simple</a:t>
            </a:r>
          </a:p>
          <a:p>
            <a:pPr lvl="1"/>
            <a:r>
              <a:rPr lang="en-US" altLang="en-US" dirty="0"/>
              <a:t>Complex</a:t>
            </a:r>
          </a:p>
          <a:p>
            <a:r>
              <a:rPr lang="en-US" altLang="en-US" dirty="0"/>
              <a:t>These bools will be used (later) to make decisions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5D51BFC-6F12-880E-097F-F1BBB9447C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990600"/>
            <a:ext cx="7848600" cy="8016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Relational Operators</a:t>
            </a:r>
            <a:br>
              <a:rPr lang="en-US" dirty="0"/>
            </a:br>
            <a:r>
              <a:rPr lang="en-US" dirty="0"/>
              <a:t>(for primitive data types)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67DEBA3-ED29-E9BE-1A30-FACEF7B1A09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2133600"/>
            <a:ext cx="7848600" cy="4162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Relational Operators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greater than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/>
              <a:t> less than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 equals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dirty="0"/>
              <a:t> not equal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&gt;=</a:t>
            </a:r>
            <a:r>
              <a:rPr lang="en-US" dirty="0"/>
              <a:t> greater than or equal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dirty="0"/>
              <a:t> less than or equal</a:t>
            </a:r>
          </a:p>
          <a:p>
            <a:pPr>
              <a:defRPr/>
            </a:pPr>
            <a:r>
              <a:rPr lang="en-US" dirty="0"/>
              <a:t>Notice that all of these return us a </a:t>
            </a:r>
            <a:r>
              <a:rPr lang="en-US" b="1" dirty="0"/>
              <a:t>true</a:t>
            </a:r>
            <a:r>
              <a:rPr lang="en-US" dirty="0"/>
              <a:t> or </a:t>
            </a:r>
            <a:r>
              <a:rPr lang="en-US" b="1" dirty="0"/>
              <a:t>false</a:t>
            </a:r>
            <a:r>
              <a:rPr lang="en-US" dirty="0"/>
              <a:t> value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fig05_03">
            <a:extLst>
              <a:ext uri="{FF2B5EF4-FFF2-40B4-BE49-F238E27FC236}">
                <a16:creationId xmlns:a16="http://schemas.microsoft.com/office/drawing/2014/main" id="{C2477BE4-15B2-FDAE-F7D6-A686B5296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66579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F307644B-E479-6D44-73D4-5FEA6322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operator (!)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C48F6-2972-7507-728F-B95E473E3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! – The “not” operator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Inverts any Boolean value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994C67E-89D3-6722-FFE4-AFC75569F96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Relational Operator Examples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6FECA7BE-3D36-212F-C513-84EAE3F1A9F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Literal Example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5 &gt; 3			# true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6 != 6			# false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true == (4 &lt;= 2)	# false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‘c’ != ‘b’		# true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!false			# true</a:t>
            </a:r>
          </a:p>
          <a:p>
            <a:pPr lvl="1">
              <a:buFont typeface="Arial" pitchFamily="34" charset="0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Variable Example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num1 = 5;		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num2 = 7;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result = num2 &gt; num1;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# Note: result is now true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FF09D66-0A56-B486-F05A-2FDB457EA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Logical Operators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EF2EC7F-FF54-B920-94A5-72935814CEA4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905000"/>
          <a:ext cx="8229600" cy="33718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296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C/C++/Java/etc.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Python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Name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!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!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Not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&amp;&amp;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and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And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||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or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Or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8A53799-2C0F-2B3D-FD70-19AF038E9ED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&amp;&amp; and || Operators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A300A6CE-7D09-089C-6B1A-6D7E90ECD49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These operators check for multiple conditions</a:t>
            </a:r>
          </a:p>
          <a:p>
            <a:pPr>
              <a:defRPr/>
            </a:pPr>
            <a:r>
              <a:rPr lang="en-US" b="1" dirty="0"/>
              <a:t>&amp;&amp;</a:t>
            </a:r>
            <a:r>
              <a:rPr lang="en-US" dirty="0"/>
              <a:t> (AND) needs </a:t>
            </a:r>
            <a:r>
              <a:rPr lang="en-US" u="sng" dirty="0"/>
              <a:t>both</a:t>
            </a:r>
            <a:r>
              <a:rPr lang="en-US" dirty="0"/>
              <a:t> the left and the right to be true in order to return true</a:t>
            </a:r>
          </a:p>
          <a:p>
            <a:pPr>
              <a:defRPr/>
            </a:pPr>
            <a:r>
              <a:rPr lang="en-US" b="1" dirty="0"/>
              <a:t>||</a:t>
            </a:r>
            <a:r>
              <a:rPr lang="en-US" dirty="0"/>
              <a:t> (OR) needs </a:t>
            </a:r>
            <a:r>
              <a:rPr lang="en-US" u="sng" dirty="0"/>
              <a:t>either</a:t>
            </a:r>
            <a:r>
              <a:rPr lang="en-US" dirty="0"/>
              <a:t> one (or both) to be true to return true</a:t>
            </a:r>
          </a:p>
          <a:p>
            <a:pPr>
              <a:defRPr/>
            </a:pPr>
            <a:r>
              <a:rPr lang="en-US" dirty="0"/>
              <a:t>Examples: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( (6 &gt; 5) &amp;&amp; ( ‘c’ == ‘b’) ) 	# false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( (6 &gt; 5) &amp;&amp; ( 7 &lt; 9) )		# true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( (6 &gt; 5) || ( ‘c’ == ‘b’) )	# true</a:t>
            </a:r>
          </a:p>
          <a:p>
            <a:pPr lvl="1">
              <a:buFont typeface="Arial" pitchFamily="34" charset="0"/>
              <a:buNone/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( (6 &gt; 6) || ( ‘c’ == ‘b’) )	# false</a:t>
            </a:r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835</Words>
  <Application>Microsoft Macintosh PowerPoint</Application>
  <PresentationFormat>On-screen Show (4:3)</PresentationFormat>
  <Paragraphs>176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Courier New</vt:lpstr>
      <vt:lpstr>Tahoma</vt:lpstr>
      <vt:lpstr>Times</vt:lpstr>
      <vt:lpstr>Times New Roman</vt:lpstr>
      <vt:lpstr>Office Theme</vt:lpstr>
      <vt:lpstr>Boolean Logic</vt:lpstr>
      <vt:lpstr>Flow of Control</vt:lpstr>
      <vt:lpstr>A Flow Diagram</vt:lpstr>
      <vt:lpstr>The Boolean</vt:lpstr>
      <vt:lpstr>Relational Operators (for primitive data types)</vt:lpstr>
      <vt:lpstr>Not operator (!)</vt:lpstr>
      <vt:lpstr>Relational Operator Examples</vt:lpstr>
      <vt:lpstr>Logical Operators</vt:lpstr>
      <vt:lpstr>&amp;&amp; and || Operators</vt:lpstr>
      <vt:lpstr>AND and OR Truth Table</vt:lpstr>
      <vt:lpstr>Truth Table Simplification</vt:lpstr>
      <vt:lpstr>Relation Example</vt:lpstr>
      <vt:lpstr>Syntax Warning!</vt:lpstr>
      <vt:lpstr>Operator Precedence</vt:lpstr>
      <vt:lpstr>Short-Circuit Evaluation</vt:lpstr>
      <vt:lpstr>What is the value?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149</cp:revision>
  <cp:lastPrinted>2001-05-09T19:53:32Z</cp:lastPrinted>
  <dcterms:created xsi:type="dcterms:W3CDTF">1999-03-03T13:26:07Z</dcterms:created>
  <dcterms:modified xsi:type="dcterms:W3CDTF">2026-05-18T20:30:18Z</dcterms:modified>
</cp:coreProperties>
</file>