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3"/>
  </p:notesMasterIdLst>
  <p:sldIdLst>
    <p:sldId id="389" r:id="rId2"/>
    <p:sldId id="393" r:id="rId3"/>
    <p:sldId id="394" r:id="rId4"/>
    <p:sldId id="395" r:id="rId5"/>
    <p:sldId id="396" r:id="rId6"/>
    <p:sldId id="397" r:id="rId7"/>
    <p:sldId id="398" r:id="rId8"/>
    <p:sldId id="399" r:id="rId9"/>
    <p:sldId id="400" r:id="rId10"/>
    <p:sldId id="401" r:id="rId11"/>
    <p:sldId id="417" r:id="rId12"/>
    <p:sldId id="402" r:id="rId13"/>
    <p:sldId id="403" r:id="rId14"/>
    <p:sldId id="404" r:id="rId15"/>
    <p:sldId id="405" r:id="rId16"/>
    <p:sldId id="406" r:id="rId17"/>
    <p:sldId id="407" r:id="rId18"/>
    <p:sldId id="408" r:id="rId19"/>
    <p:sldId id="409" r:id="rId20"/>
    <p:sldId id="410" r:id="rId21"/>
    <p:sldId id="411" r:id="rId22"/>
    <p:sldId id="412" r:id="rId23"/>
    <p:sldId id="413" r:id="rId24"/>
    <p:sldId id="414" r:id="rId25"/>
    <p:sldId id="415" r:id="rId26"/>
    <p:sldId id="416" r:id="rId27"/>
    <p:sldId id="420" r:id="rId28"/>
    <p:sldId id="419" r:id="rId29"/>
    <p:sldId id="421" r:id="rId30"/>
    <p:sldId id="422" r:id="rId31"/>
    <p:sldId id="424" r:id="rId32"/>
  </p:sldIdLst>
  <p:sldSz cx="9144000" cy="6858000" type="screen4x3"/>
  <p:notesSz cx="6940550" cy="92805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3">
          <p15:clr>
            <a:srgbClr val="A4A3A4"/>
          </p15:clr>
        </p15:guide>
        <p15:guide id="2" pos="218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637"/>
    <p:restoredTop sz="75479" autoAdjust="0"/>
  </p:normalViewPr>
  <p:slideViewPr>
    <p:cSldViewPr>
      <p:cViewPr varScale="1">
        <p:scale>
          <a:sx n="94" d="100"/>
          <a:sy n="94" d="100"/>
        </p:scale>
        <p:origin x="1752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31360"/>
    </p:cViewPr>
  </p:sorterViewPr>
  <p:notesViewPr>
    <p:cSldViewPr>
      <p:cViewPr>
        <p:scale>
          <a:sx n="75" d="100"/>
          <a:sy n="75" d="100"/>
        </p:scale>
        <p:origin x="-1302" y="1170"/>
      </p:cViewPr>
      <p:guideLst>
        <p:guide orient="horz" pos="2923"/>
        <p:guide pos="218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62DD30AE-E216-42EA-CB04-41D15A19C5A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243513" y="0"/>
            <a:ext cx="1697037" cy="3095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678" tIns="46340" rIns="92678" bIns="46340" numCol="1" anchor="t" anchorCtr="0" compatLnSpc="1">
            <a:prstTxWarp prst="textNoShape">
              <a:avLst/>
            </a:prstTxWarp>
          </a:bodyPr>
          <a:lstStyle>
            <a:lvl1pPr defTabSz="927100">
              <a:defRPr sz="1200"/>
            </a:lvl1pPr>
          </a:lstStyle>
          <a:p>
            <a:pPr>
              <a:defRPr/>
            </a:pPr>
            <a:r>
              <a:rPr lang="en-US" altLang="en-US"/>
              <a:t>Intro to Programming</a:t>
            </a:r>
          </a:p>
        </p:txBody>
      </p:sp>
      <p:sp>
        <p:nvSpPr>
          <p:cNvPr id="2051" name="Rectangle 4">
            <a:extLst>
              <a:ext uri="{FF2B5EF4-FFF2-40B4-BE49-F238E27FC236}">
                <a16:creationId xmlns:a16="http://schemas.microsoft.com/office/drawing/2014/main" id="{E92C5D8B-14A9-CE7D-CDD3-F04B9C8EAE9E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20725" y="496888"/>
            <a:ext cx="5397500" cy="4048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FB863E39-6AEE-0883-8E3D-15C692B5A40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574675" y="4932363"/>
            <a:ext cx="5638800" cy="358616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678" tIns="46340" rIns="92678" bIns="4634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8C70A46C-E301-ABC7-4237-0B9FC988ABC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949450" y="8834438"/>
            <a:ext cx="3006725" cy="37941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678" tIns="46340" rIns="92678" bIns="46340" numCol="1" anchor="b" anchorCtr="0" compatLnSpc="1">
            <a:prstTxWarp prst="textNoShape">
              <a:avLst/>
            </a:prstTxWarp>
          </a:bodyPr>
          <a:lstStyle>
            <a:lvl1pPr algn="ctr" defTabSz="927100">
              <a:defRPr sz="1000"/>
            </a:lvl1pPr>
          </a:lstStyle>
          <a:p>
            <a:pPr>
              <a:defRPr/>
            </a:pPr>
            <a:r>
              <a:rPr lang="en-US" altLang="en-US"/>
              <a:t>Introduction to Programming</a:t>
            </a:r>
          </a:p>
          <a:p>
            <a:pPr>
              <a:defRPr/>
            </a:pPr>
            <a:r>
              <a:rPr lang="en-US" altLang="en-US"/>
              <a:t>© Copyright 1999-2001 GTRC</a:t>
            </a:r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E58DAF80-D271-F192-25DB-3D0DD11463A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6016625" y="8810625"/>
            <a:ext cx="407988" cy="3857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678" tIns="46340" rIns="92678" bIns="46340" numCol="1" anchor="b" anchorCtr="0" compatLnSpc="1">
            <a:prstTxWarp prst="textNoShape">
              <a:avLst/>
            </a:prstTxWarp>
          </a:bodyPr>
          <a:lstStyle>
            <a:lvl1pPr algn="r" defTabSz="927100">
              <a:defRPr sz="1200"/>
            </a:lvl1pPr>
          </a:lstStyle>
          <a:p>
            <a:pPr>
              <a:defRPr/>
            </a:pPr>
            <a:fld id="{DDE6D200-1634-4096-99F9-BBA9AAB5A6C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2055" name="Line 8">
            <a:extLst>
              <a:ext uri="{FF2B5EF4-FFF2-40B4-BE49-F238E27FC236}">
                <a16:creationId xmlns:a16="http://schemas.microsoft.com/office/drawing/2014/main" id="{26FAAD90-78A2-C6D5-D4C2-90017683ABA0}"/>
              </a:ext>
            </a:extLst>
          </p:cNvPr>
          <p:cNvSpPr>
            <a:spLocks noChangeShapeType="1"/>
          </p:cNvSpPr>
          <p:nvPr/>
        </p:nvSpPr>
        <p:spPr bwMode="auto">
          <a:xfrm>
            <a:off x="615950" y="387350"/>
            <a:ext cx="57832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6" name="Line 9">
            <a:extLst>
              <a:ext uri="{FF2B5EF4-FFF2-40B4-BE49-F238E27FC236}">
                <a16:creationId xmlns:a16="http://schemas.microsoft.com/office/drawing/2014/main" id="{121CA8FC-E16F-4582-A4CA-60B3B8AA8ECE}"/>
              </a:ext>
            </a:extLst>
          </p:cNvPr>
          <p:cNvSpPr>
            <a:spLocks noChangeShapeType="1"/>
          </p:cNvSpPr>
          <p:nvPr/>
        </p:nvSpPr>
        <p:spPr bwMode="auto">
          <a:xfrm>
            <a:off x="587375" y="4657725"/>
            <a:ext cx="57848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7" name="Line 10">
            <a:extLst>
              <a:ext uri="{FF2B5EF4-FFF2-40B4-BE49-F238E27FC236}">
                <a16:creationId xmlns:a16="http://schemas.microsoft.com/office/drawing/2014/main" id="{7B066B85-250F-CCB5-48DA-029BA5A08F6E}"/>
              </a:ext>
            </a:extLst>
          </p:cNvPr>
          <p:cNvSpPr>
            <a:spLocks noChangeShapeType="1"/>
          </p:cNvSpPr>
          <p:nvPr/>
        </p:nvSpPr>
        <p:spPr bwMode="auto">
          <a:xfrm>
            <a:off x="581025" y="8766175"/>
            <a:ext cx="57848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1" name="Text Box 11">
            <a:extLst>
              <a:ext uri="{FF2B5EF4-FFF2-40B4-BE49-F238E27FC236}">
                <a16:creationId xmlns:a16="http://schemas.microsoft.com/office/drawing/2014/main" id="{EAC21795-CA32-7D38-0B91-78A02E2C8B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4651375"/>
            <a:ext cx="668337" cy="30480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92678" tIns="46340" rIns="92678" bIns="46340">
            <a:spAutoFit/>
          </a:bodyPr>
          <a:lstStyle>
            <a:lvl1pPr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63550"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27100"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90650"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852613"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09813" defTabSz="927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67013" defTabSz="927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24213" defTabSz="927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81413" defTabSz="927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r>
              <a:rPr lang="en-US" altLang="en-US" sz="1400" b="1"/>
              <a:t>Notes: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dt="0"/>
  <p:notesStyle>
    <a:lvl1pPr marL="279400" indent="-279400" algn="l" rtl="0" eaLnBrk="0" fontAlgn="base" hangingPunct="0">
      <a:spcBef>
        <a:spcPct val="30000"/>
      </a:spcBef>
      <a:spcAft>
        <a:spcPct val="0"/>
      </a:spcAft>
      <a:buChar char="•"/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 want to pose a question, that our goal is to answer by the end of the lecture.</a:t>
            </a:r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Intro to Programming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Introduction to Programming</a:t>
            </a:r>
          </a:p>
          <a:p>
            <a:pPr>
              <a:defRPr/>
            </a:pPr>
            <a:r>
              <a:rPr lang="en-US" altLang="en-US"/>
              <a:t>© Copyright 1999-2001 GTRC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DE6D200-1634-4096-99F9-BBA9AAB5A6C0}" type="slidenum">
              <a:rPr lang="en-US" altLang="en-US" smtClean="0"/>
              <a:pPr>
                <a:defRPr/>
              </a:pPr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4149423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38514B-F8DA-312D-253F-200B022ECF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283C139-7013-EE27-CB5D-B50CB46335D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2F7C8B8-67B8-3F44-33CB-7438A412920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Is it an int? A float? Positive? Negative?</a:t>
            </a:r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225764AF-8027-F8BF-8042-2EFF9E76D22F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Intro to Programming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E5A9D6-08BE-F1B0-6B9A-206DEF046B3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Introduction to Programming</a:t>
            </a:r>
          </a:p>
          <a:p>
            <a:pPr>
              <a:defRPr/>
            </a:pPr>
            <a:r>
              <a:rPr lang="en-US" altLang="en-US"/>
              <a:t>© Copyright 1999-2001 GTRC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CD20EE-B112-AD29-A37E-1CD3540D970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DE6D200-1634-4096-99F9-BBA9AAB5A6C0}" type="slidenum">
              <a:rPr lang="en-US" altLang="en-US" smtClean="0"/>
              <a:pPr>
                <a:defRPr/>
              </a:pPr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6169514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79400" marR="0" lvl="0" indent="-27940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en-US" dirty="0"/>
              <a:t>To see why this is necessary, consider the following example showing the case of the addition of −1 (11111110) to +2 (00000010):</a:t>
            </a:r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Intro to Programming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Introduction to Programming</a:t>
            </a:r>
          </a:p>
          <a:p>
            <a:pPr>
              <a:defRPr/>
            </a:pPr>
            <a:r>
              <a:rPr lang="en-US" altLang="en-US"/>
              <a:t>© Copyright 1999-2001 GTRC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DE6D200-1634-4096-99F9-BBA9AAB5A6C0}" type="slidenum">
              <a:rPr lang="en-US" altLang="en-US" smtClean="0"/>
              <a:pPr>
                <a:defRPr/>
              </a:pPr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4243146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https://upload.wikimedia.org/wikipedia/commons/thumb/d/d2/Float_example.svg/590px-Float_example.svg.png</a:t>
            </a:r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Intro to Programming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Introduction to Programming</a:t>
            </a:r>
          </a:p>
          <a:p>
            <a:pPr>
              <a:defRPr/>
            </a:pPr>
            <a:r>
              <a:rPr lang="en-US" altLang="en-US"/>
              <a:t>© Copyright 1999-2001 GTRC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DE6D200-1634-4096-99F9-BBA9AAB5A6C0}" type="slidenum">
              <a:rPr lang="en-US" altLang="en-US" smtClean="0"/>
              <a:pPr>
                <a:defRPr/>
              </a:pPr>
              <a:t>20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025838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Most likely not, since it is too small</a:t>
            </a:r>
          </a:p>
          <a:p>
            <a:endParaRPr lang="en-US" dirty="0"/>
          </a:p>
          <a:p>
            <a:r>
              <a:rPr lang="en-US" dirty="0"/>
              <a:t>Unless it is part of a larger number</a:t>
            </a:r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Intro to Programming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Introduction to Programming</a:t>
            </a:r>
          </a:p>
          <a:p>
            <a:pPr>
              <a:defRPr/>
            </a:pPr>
            <a:r>
              <a:rPr lang="en-US" altLang="en-US"/>
              <a:t>© Copyright 1999-2001 GTRC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DE6D200-1634-4096-99F9-BBA9AAB5A6C0}" type="slidenum">
              <a:rPr lang="en-US" altLang="en-US" smtClean="0"/>
              <a:pPr>
                <a:defRPr/>
              </a:pPr>
              <a:t>21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7620204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(French pronunciation: [</a:t>
            </a:r>
            <a:r>
              <a:rPr lang="en-US" dirty="0" err="1"/>
              <a:t>bodo</a:t>
            </a:r>
            <a:r>
              <a:rPr lang="en-US" dirty="0"/>
              <a:t>]) </a:t>
            </a:r>
          </a:p>
          <a:p>
            <a:r>
              <a:rPr lang="en-US" dirty="0"/>
              <a:t>CC BY-SA 3.0, https://commons.wikimedia.org/w/index.php?curid=179771</a:t>
            </a:r>
          </a:p>
          <a:p>
            <a:endParaRPr lang="en-US" dirty="0"/>
          </a:p>
          <a:p>
            <a:r>
              <a:rPr lang="en-US" dirty="0"/>
              <a:t>Big issue: no lower-case characters, limited special characters, and Latin alphabet only</a:t>
            </a:r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Intro to Programming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Introduction to Programming</a:t>
            </a:r>
          </a:p>
          <a:p>
            <a:pPr>
              <a:defRPr/>
            </a:pPr>
            <a:r>
              <a:rPr lang="en-US" altLang="en-US"/>
              <a:t>© Copyright 1999-2001 GTRC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DE6D200-1634-4096-99F9-BBA9AAB5A6C0}" type="slidenum">
              <a:rPr lang="en-US" altLang="en-US" smtClean="0"/>
              <a:pPr>
                <a:defRPr/>
              </a:pPr>
              <a:t>22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9064414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 “code-point” is a “thing” that can be represented by a code</a:t>
            </a:r>
          </a:p>
          <a:p>
            <a:r>
              <a:rPr lang="en-US" dirty="0"/>
              <a:t>Since 7 bits will fit easily into an 8-bit byte</a:t>
            </a:r>
          </a:p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Intro to Programming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Introduction to Programming</a:t>
            </a:r>
          </a:p>
          <a:p>
            <a:pPr>
              <a:defRPr/>
            </a:pPr>
            <a:r>
              <a:rPr lang="en-US" altLang="en-US"/>
              <a:t>© Copyright 1999-2001 GTRC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DE6D200-1634-4096-99F9-BBA9AAB5A6C0}" type="slidenum">
              <a:rPr lang="en-US" altLang="en-US" smtClean="0"/>
              <a:pPr>
                <a:defRPr/>
              </a:pPr>
              <a:t>23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532288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Intro to Programming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Introduction to Programming</a:t>
            </a:r>
          </a:p>
          <a:p>
            <a:pPr>
              <a:defRPr/>
            </a:pPr>
            <a:r>
              <a:rPr lang="en-US" altLang="en-US"/>
              <a:t>© Copyright 1999-2001 GTRC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DE6D200-1634-4096-99F9-BBA9AAB5A6C0}" type="slidenum">
              <a:rPr lang="en-US" altLang="en-US" smtClean="0"/>
              <a:pPr>
                <a:defRPr/>
              </a:pPr>
              <a:t>24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0517547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D0E27B-08E5-AF92-36CC-8E8858576E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A27AAE5-F75A-006A-07FD-7D369A5AD1B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0AECFB8-17CB-31F7-337C-015E86FDB7D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05944BDF-B1E8-7DDE-6E5F-33CFEA1DE506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Intro to Programming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61B5A7-2A49-0C69-6213-5072929D1FD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Introduction to Programming</a:t>
            </a:r>
          </a:p>
          <a:p>
            <a:pPr>
              <a:defRPr/>
            </a:pPr>
            <a:r>
              <a:rPr lang="en-US" altLang="en-US"/>
              <a:t>© Copyright 1999-2001 GTRC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107D23-DDC6-7941-AA4F-77329A2821A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DE6D200-1634-4096-99F9-BBA9AAB5A6C0}" type="slidenum">
              <a:rPr lang="en-US" altLang="en-US" smtClean="0"/>
              <a:pPr>
                <a:defRPr/>
              </a:pPr>
              <a:t>25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1861954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https://commons.wikimedia.org/wiki/File:ASCII-Table-wide.svg</a:t>
            </a:r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Intro to Programming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Introduction to Programming</a:t>
            </a:r>
          </a:p>
          <a:p>
            <a:pPr>
              <a:defRPr/>
            </a:pPr>
            <a:r>
              <a:rPr lang="en-US" altLang="en-US"/>
              <a:t>© Copyright 1999-2001 GTRC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DE6D200-1634-4096-99F9-BBA9AAB5A6C0}" type="slidenum">
              <a:rPr lang="en-US" altLang="en-US" smtClean="0"/>
              <a:pPr>
                <a:defRPr/>
              </a:pPr>
              <a:t>26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856138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10E1F8-4405-2FEC-A47F-D332E83C0E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3D63D64-9B76-7E11-917D-0DBE63BBFC0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690DC72-CC7F-47F7-5663-0AF54C0100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Easy, we don’t!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Gotta have context</a:t>
            </a:r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E12EBFDF-A428-8422-FE2F-5CA8E75C6C8F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Intro to Programming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3FD1ED-9714-4EEA-5CF6-341F5E00503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Introduction to Programming</a:t>
            </a:r>
          </a:p>
          <a:p>
            <a:pPr>
              <a:defRPr/>
            </a:pPr>
            <a:r>
              <a:rPr lang="en-US" altLang="en-US"/>
              <a:t>© Copyright 1999-2001 GTRC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34F43F-D3C4-FFBC-4418-0215FBE80E3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DE6D200-1634-4096-99F9-BBA9AAB5A6C0}" type="slidenum">
              <a:rPr lang="en-US" altLang="en-US" smtClean="0"/>
              <a:pPr>
                <a:defRPr/>
              </a:pPr>
              <a:t>27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7628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CBFBE3-8648-9DB1-7840-2D58E325B7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1E3DC0E-8012-C35D-A2B8-F4409DE3638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9E6310E-8A96-A310-4290-062354AF921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 want to pose a question, that our goal is to answer by the end of the lecture.</a:t>
            </a:r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00CAC3FB-16D9-E067-2A8A-D268C03A2CD3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Intro to Programming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4DAA27-5392-98D6-D05C-D7B67C61071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Introduction to Programming</a:t>
            </a:r>
          </a:p>
          <a:p>
            <a:pPr>
              <a:defRPr/>
            </a:pPr>
            <a:r>
              <a:rPr lang="en-US" altLang="en-US"/>
              <a:t>© Copyright 1999-2001 GTRC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2DBEA8-23E3-C390-575F-27639B9A0A9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DE6D200-1634-4096-99F9-BBA9AAB5A6C0}" type="slidenum">
              <a:rPr lang="en-US" altLang="en-US" smtClean="0"/>
              <a:pPr>
                <a:defRPr/>
              </a:pPr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9283932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https://www.wyzant.com/resources/answers/858948/explain-how-colour-data-is-stored-for-a-digital-image</a:t>
            </a:r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Intro to Programming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Introduction to Programming</a:t>
            </a:r>
          </a:p>
          <a:p>
            <a:pPr>
              <a:defRPr/>
            </a:pPr>
            <a:r>
              <a:rPr lang="en-US" altLang="en-US"/>
              <a:t>© Copyright 1999-2001 GTRC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DE6D200-1634-4096-99F9-BBA9AAB5A6C0}" type="slidenum">
              <a:rPr lang="en-US" altLang="en-US" smtClean="0"/>
              <a:pPr>
                <a:defRPr/>
              </a:pPr>
              <a:t>28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82796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151502-2F70-1C93-EF7B-C49520925E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F73C29D-0569-02AD-E0E6-B823109CD59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D2E2BB0-6E0E-62B1-435A-00C60F743AC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Is this binary? What makes you say so?</a:t>
            </a:r>
          </a:p>
          <a:p>
            <a:r>
              <a:rPr lang="en-US" dirty="0"/>
              <a:t>Isn’t 1,000,001 a valid number?</a:t>
            </a:r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B079BECD-FE51-56FA-BBB5-F3C1D062551E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Intro to Programming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29962C-DBEA-153F-ACE5-64EFFFDBBA6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Introduction to Programming</a:t>
            </a:r>
          </a:p>
          <a:p>
            <a:pPr>
              <a:defRPr/>
            </a:pPr>
            <a:r>
              <a:rPr lang="en-US" altLang="en-US"/>
              <a:t>© Copyright 1999-2001 GTRC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482DA6-302F-8617-5A14-6309AEBCB70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DE6D200-1634-4096-99F9-BBA9AAB5A6C0}" type="slidenum">
              <a:rPr lang="en-US" altLang="en-US" smtClean="0"/>
              <a:pPr>
                <a:defRPr/>
              </a:pPr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13774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AFA036-74F8-6B69-37C3-65E0F4C522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008F9F7-E519-8534-D76C-9450332FD16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F0EB6BE-D4A7-8ECD-36EF-3E4F626C25B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 very quickly, the seemingly simple answer has become not quite so simple. </a:t>
            </a:r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9EC1421B-3793-C7F8-FB43-F3B5DDE2CE50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Intro to Programming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355DA9-6071-31D2-BA53-154F91B8781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Introduction to Programming</a:t>
            </a:r>
          </a:p>
          <a:p>
            <a:pPr>
              <a:defRPr/>
            </a:pPr>
            <a:r>
              <a:rPr lang="en-US" altLang="en-US"/>
              <a:t>© Copyright 1999-2001 GTRC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D669F3-2591-47FD-5CBB-1219E977328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DE6D200-1634-4096-99F9-BBA9AAB5A6C0}" type="slidenum">
              <a:rPr lang="en-US" altLang="en-US" smtClean="0"/>
              <a:pPr>
                <a:defRPr/>
              </a:pPr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374381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 the same number can look very different depending on how it is written</a:t>
            </a:r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Intro to Programming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Introduction to Programming</a:t>
            </a:r>
          </a:p>
          <a:p>
            <a:pPr>
              <a:defRPr/>
            </a:pPr>
            <a:r>
              <a:rPr lang="en-US" altLang="en-US"/>
              <a:t>© Copyright 1999-2001 GTRC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DE6D200-1634-4096-99F9-BBA9AAB5A6C0}" type="slidenum">
              <a:rPr lang="en-US" altLang="en-US" smtClean="0"/>
              <a:pPr>
                <a:defRPr/>
              </a:pPr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05068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Well, yes and no.</a:t>
            </a:r>
          </a:p>
          <a:p>
            <a:endParaRPr lang="en-US" dirty="0"/>
          </a:p>
          <a:p>
            <a:r>
              <a:rPr lang="en-US" dirty="0"/>
              <a:t>How do computers represent numbers?</a:t>
            </a:r>
          </a:p>
          <a:p>
            <a:endParaRPr lang="en-US" dirty="0"/>
          </a:p>
          <a:p>
            <a:r>
              <a:rPr lang="en-US" dirty="0"/>
              <a:t>How do computers represent </a:t>
            </a:r>
            <a:r>
              <a:rPr lang="en-US" i="1" dirty="0"/>
              <a:t>everything</a:t>
            </a:r>
            <a:r>
              <a:rPr lang="en-US" i="0" dirty="0"/>
              <a:t>?</a:t>
            </a:r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Intro to Programming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Introduction to Programming</a:t>
            </a:r>
          </a:p>
          <a:p>
            <a:pPr>
              <a:defRPr/>
            </a:pPr>
            <a:r>
              <a:rPr lang="en-US" altLang="en-US"/>
              <a:t>© Copyright 1999-2001 GTRC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DE6D200-1634-4096-99F9-BBA9AAB5A6C0}" type="slidenum">
              <a:rPr lang="en-US" altLang="en-US" smtClean="0"/>
              <a:pPr>
                <a:defRPr/>
              </a:pPr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850627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Computers do not “store” values. They store representations!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Intro to Programming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Introduction to Programming</a:t>
            </a:r>
          </a:p>
          <a:p>
            <a:pPr>
              <a:defRPr/>
            </a:pPr>
            <a:r>
              <a:rPr lang="en-US" altLang="en-US"/>
              <a:t>© Copyright 1999-2001 GTRC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DE6D200-1634-4096-99F9-BBA9AAB5A6C0}" type="slidenum">
              <a:rPr lang="en-US" altLang="en-US" smtClean="0"/>
              <a:pPr>
                <a:defRPr/>
              </a:pPr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66390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Intro to Programming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Introduction to Programming</a:t>
            </a:r>
          </a:p>
          <a:p>
            <a:pPr>
              <a:defRPr/>
            </a:pPr>
            <a:r>
              <a:rPr lang="en-US" altLang="en-US"/>
              <a:t>© Copyright 1999-2001 GTRC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DE6D200-1634-4096-99F9-BBA9AAB5A6C0}" type="slidenum">
              <a:rPr lang="en-US" altLang="en-US" smtClean="0"/>
              <a:pPr>
                <a:defRPr/>
              </a:pPr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102059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4DC3FB-4302-8007-24C8-37481D49B1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2B20B4F-04FC-96A4-F66D-956C3CAE5B5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49CE1B5-8645-DDCD-3767-266F199BB38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Is it an int? A float? Positive? Negative?</a:t>
            </a:r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B1F5EFA3-4483-2A4C-F03A-6126385723D8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Intro to Programming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7D0152-4451-5952-472A-FEF22B5366E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Introduction to Programming</a:t>
            </a:r>
          </a:p>
          <a:p>
            <a:pPr>
              <a:defRPr/>
            </a:pPr>
            <a:r>
              <a:rPr lang="en-US" altLang="en-US"/>
              <a:t>© Copyright 1999-2001 GTRC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9F740B-8C35-C105-77F4-9675BFD55A4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DE6D200-1634-4096-99F9-BBA9AAB5A6C0}" type="slidenum">
              <a:rPr lang="en-US" altLang="en-US" smtClean="0"/>
              <a:pPr>
                <a:defRPr/>
              </a:pPr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566704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769695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65513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4013" y="52388"/>
            <a:ext cx="2124075" cy="65103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7025" y="52388"/>
            <a:ext cx="6224588" cy="65103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673381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3100" y="52388"/>
            <a:ext cx="7772400" cy="92551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27025" y="1276350"/>
            <a:ext cx="4173538" cy="5286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2963" y="1276350"/>
            <a:ext cx="4175125" cy="5286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186443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519939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20028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7025" y="1276350"/>
            <a:ext cx="4173538" cy="5286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2963" y="1276350"/>
            <a:ext cx="4175125" cy="5286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89158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04537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021307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84523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931317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19200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9BB9D849-9974-BD62-1C13-2645D32A4A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73100" y="52388"/>
            <a:ext cx="7772400" cy="925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F6C184E4-4DC8-5869-8E26-A8B2C114700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27025" y="1276350"/>
            <a:ext cx="8501063" cy="5286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2">
            <a:extLst>
              <a:ext uri="{FF2B5EF4-FFF2-40B4-BE49-F238E27FC236}">
                <a16:creationId xmlns:a16="http://schemas.microsoft.com/office/drawing/2014/main" id="{CE57CDE6-8AD0-4C9A-8B4A-58F01BD7937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sz="4800" dirty="0"/>
              <a:t>Number Representation</a:t>
            </a:r>
          </a:p>
        </p:txBody>
      </p:sp>
      <p:sp>
        <p:nvSpPr>
          <p:cNvPr id="3075" name="Subtitle 3">
            <a:extLst>
              <a:ext uri="{FF2B5EF4-FFF2-40B4-BE49-F238E27FC236}">
                <a16:creationId xmlns:a16="http://schemas.microsoft.com/office/drawing/2014/main" id="{0BC61C39-754B-1A1C-3FEF-49E3105BAA2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959718-4AC5-A321-4597-723AE1B7C2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8FBE5D-C4DE-93BD-23C5-44AC218A63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 computers represent </a:t>
            </a:r>
            <a:r>
              <a:rPr lang="en-US" i="1" dirty="0"/>
              <a:t>everything</a:t>
            </a:r>
            <a:r>
              <a:rPr lang="en-US" dirty="0"/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48F01D-8ABB-5AB3-7031-2DE67F661E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So, if we know that 01000001 is a binary number…</a:t>
            </a:r>
          </a:p>
          <a:p>
            <a:pPr lvl="1"/>
            <a:r>
              <a:rPr lang="en-US" dirty="0"/>
              <a:t>What does it represent?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20979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2873FC-D1D1-5464-2DEA-EF7BF243B9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0ED364-3B95-FA49-4DF2-3DDD60411E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Negative Binary Numbers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F4775B-D930-DA57-E592-9DE22C494B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do we mark a number as negative?</a:t>
            </a:r>
          </a:p>
          <a:p>
            <a:endParaRPr lang="en-US" dirty="0"/>
          </a:p>
          <a:p>
            <a:r>
              <a:rPr lang="en-US" dirty="0"/>
              <a:t>Signed-magnitude</a:t>
            </a:r>
          </a:p>
          <a:p>
            <a:r>
              <a:rPr lang="en-US" dirty="0"/>
              <a:t>1’s Complement</a:t>
            </a:r>
          </a:p>
          <a:p>
            <a:r>
              <a:rPr lang="en-US" dirty="0"/>
              <a:t>2’s Complement</a:t>
            </a:r>
          </a:p>
          <a:p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35512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99CFDD-1247-FD3B-4902-87F573D719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Sign–magnitude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5D0232-E6F7-81C6-CC2F-FB05EF39BA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Uses the </a:t>
            </a:r>
            <a:r>
              <a:rPr lang="en-US" i="1" dirty="0"/>
              <a:t>most significant bit</a:t>
            </a:r>
            <a:r>
              <a:rPr lang="en-US" dirty="0"/>
              <a:t> as a sign indicator.</a:t>
            </a:r>
          </a:p>
          <a:p>
            <a:pPr lvl="1"/>
            <a:r>
              <a:rPr lang="en-US" dirty="0"/>
              <a:t>“left” most bit is the most significant bit</a:t>
            </a:r>
          </a:p>
          <a:p>
            <a:pPr lvl="2"/>
            <a:r>
              <a:rPr lang="en-US" dirty="0"/>
              <a:t>0 – positive</a:t>
            </a:r>
          </a:p>
          <a:p>
            <a:pPr lvl="2"/>
            <a:r>
              <a:rPr lang="en-US" dirty="0"/>
              <a:t>1 – Negative</a:t>
            </a:r>
          </a:p>
          <a:p>
            <a:pPr lvl="1"/>
            <a:r>
              <a:rPr lang="en-US" dirty="0"/>
              <a:t>Simple, but has drawbacks</a:t>
            </a:r>
          </a:p>
          <a:p>
            <a:pPr lvl="1"/>
            <a:r>
              <a:rPr lang="en-US" dirty="0"/>
              <a:t>There are two zeros:</a:t>
            </a:r>
          </a:p>
          <a:p>
            <a:pPr lvl="2"/>
            <a:r>
              <a:rPr lang="en-US" dirty="0"/>
              <a:t>00000000 (0) </a:t>
            </a:r>
          </a:p>
          <a:p>
            <a:pPr lvl="2"/>
            <a:r>
              <a:rPr lang="en-US" dirty="0"/>
              <a:t>10000000 (−0)</a:t>
            </a:r>
          </a:p>
          <a:p>
            <a:r>
              <a:rPr lang="en-US" dirty="0"/>
              <a:t>Addition and subtraction require different behavior depending on the sign bit</a:t>
            </a:r>
          </a:p>
          <a:p>
            <a:r>
              <a:rPr lang="en-US" dirty="0"/>
              <a:t>Comparison requires inspecting the sign bit</a:t>
            </a:r>
          </a:p>
          <a:p>
            <a:r>
              <a:rPr lang="en-US" dirty="0"/>
              <a:t>The minimum negative number is −127</a:t>
            </a:r>
          </a:p>
        </p:txBody>
      </p:sp>
    </p:spTree>
    <p:extLst>
      <p:ext uri="{BB962C8B-B14F-4D97-AF65-F5344CB8AC3E}">
        <p14:creationId xmlns:p14="http://schemas.microsoft.com/office/powerpoint/2010/main" val="18634950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3F088E-83CE-1ECF-9049-7F8B2CE45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1’s Complement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DAEEFC-ACE2-339F-C202-08319CF217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Negative numbers are represented by inverting each bit of the number</a:t>
            </a:r>
          </a:p>
          <a:p>
            <a:endParaRPr lang="en-US" dirty="0"/>
          </a:p>
          <a:p>
            <a:r>
              <a:rPr lang="en-US" dirty="0"/>
              <a:t>Simpler to use!</a:t>
            </a:r>
          </a:p>
          <a:p>
            <a:pPr lvl="1"/>
            <a:r>
              <a:rPr lang="en-US" dirty="0"/>
              <a:t>To add two numbers, do conventional binary addition</a:t>
            </a:r>
          </a:p>
          <a:p>
            <a:pPr lvl="1"/>
            <a:endParaRPr lang="en-US" dirty="0"/>
          </a:p>
          <a:p>
            <a:r>
              <a:rPr lang="en-US" dirty="0"/>
              <a:t> Like sign–magnitude, has two representations of 0: </a:t>
            </a:r>
          </a:p>
          <a:p>
            <a:pPr lvl="1"/>
            <a:r>
              <a:rPr lang="en-US" dirty="0"/>
              <a:t>00000000 (+0)</a:t>
            </a:r>
          </a:p>
          <a:p>
            <a:pPr lvl="1"/>
            <a:r>
              <a:rPr lang="en-US" dirty="0"/>
              <a:t>11111111 (−0)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17937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32A490-A634-ED5C-D3AC-A8EF4F27FD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2’s Complement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52D2A0-5146-6851-DD4F-9E1C3F2983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Negative numbers are represented by inverting each bit of the number </a:t>
            </a:r>
            <a:r>
              <a:rPr lang="en-US" u="sng" dirty="0"/>
              <a:t>and adding </a:t>
            </a:r>
            <a:r>
              <a:rPr lang="en-US" dirty="0"/>
              <a:t>1</a:t>
            </a:r>
          </a:p>
          <a:p>
            <a:pPr lvl="1"/>
            <a:r>
              <a:rPr lang="en-US" dirty="0"/>
              <a:t>This solves the problems of multiple 0s and the need to add the resulting carry</a:t>
            </a:r>
          </a:p>
          <a:p>
            <a:pPr lvl="1"/>
            <a:endParaRPr lang="en-US" dirty="0"/>
          </a:p>
          <a:p>
            <a:r>
              <a:rPr lang="en-US" dirty="0"/>
              <a:t>All subtraction can be done by adding</a:t>
            </a:r>
          </a:p>
          <a:p>
            <a:pPr lvl="1"/>
            <a:r>
              <a:rPr lang="en-US" dirty="0"/>
              <a:t>Add a negative number</a:t>
            </a:r>
          </a:p>
          <a:p>
            <a:pPr lvl="2"/>
            <a:r>
              <a:rPr lang="en-US" dirty="0"/>
              <a:t>Makes the hardware simpler</a:t>
            </a:r>
          </a:p>
        </p:txBody>
      </p:sp>
    </p:spTree>
    <p:extLst>
      <p:ext uri="{BB962C8B-B14F-4D97-AF65-F5344CB8AC3E}">
        <p14:creationId xmlns:p14="http://schemas.microsoft.com/office/powerpoint/2010/main" val="40153135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C56489-EEF1-E55E-246E-72A0DF4D6B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Right, Ok, so…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7FF6B2-3BA8-2D64-A116-A5B49DBAEE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Is 01000001 positive or negative?</a:t>
            </a:r>
          </a:p>
          <a:p>
            <a:endParaRPr lang="en-US" dirty="0"/>
          </a:p>
          <a:p>
            <a:r>
              <a:rPr lang="en-US" dirty="0"/>
              <a:t>Well…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69329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C26F60-5623-D42C-CE5E-9262DBDC94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Comparing the options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4037A6A-5095-1D62-6EAD-972BD57E3E0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71605843"/>
              </p:ext>
            </p:extLst>
          </p:nvPr>
        </p:nvGraphicFramePr>
        <p:xfrm>
          <a:off x="308770" y="1574801"/>
          <a:ext cx="8454232" cy="49021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9030">
                  <a:extLst>
                    <a:ext uri="{9D8B030D-6E8A-4147-A177-3AD203B41FA5}">
                      <a16:colId xmlns:a16="http://schemas.microsoft.com/office/drawing/2014/main" val="1378212371"/>
                    </a:ext>
                  </a:extLst>
                </a:gridCol>
                <a:gridCol w="2590800">
                  <a:extLst>
                    <a:ext uri="{9D8B030D-6E8A-4147-A177-3AD203B41FA5}">
                      <a16:colId xmlns:a16="http://schemas.microsoft.com/office/drawing/2014/main" val="3317987284"/>
                    </a:ext>
                  </a:extLst>
                </a:gridCol>
                <a:gridCol w="2610844">
                  <a:extLst>
                    <a:ext uri="{9D8B030D-6E8A-4147-A177-3AD203B41FA5}">
                      <a16:colId xmlns:a16="http://schemas.microsoft.com/office/drawing/2014/main" val="660132801"/>
                    </a:ext>
                  </a:extLst>
                </a:gridCol>
                <a:gridCol w="2113558">
                  <a:extLst>
                    <a:ext uri="{9D8B030D-6E8A-4147-A177-3AD203B41FA5}">
                      <a16:colId xmlns:a16="http://schemas.microsoft.com/office/drawing/2014/main" val="295125390"/>
                    </a:ext>
                  </a:extLst>
                </a:gridCol>
              </a:tblGrid>
              <a:tr h="658483"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Decimal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Signed-magnitude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1’s Complement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2’s Complement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1528899"/>
                  </a:ext>
                </a:extLst>
              </a:tr>
              <a:tr h="658483"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</a:rPr>
                        <a:t>00000000/10000000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</a:rPr>
                        <a:t>00000000/11111111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</a:rPr>
                        <a:t>00000000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522456"/>
                  </a:ext>
                </a:extLst>
              </a:tr>
              <a:tr h="398359"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</a:rPr>
                        <a:t>00000001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</a:rPr>
                        <a:t>00000001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</a:rPr>
                        <a:t>00000001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2389962"/>
                  </a:ext>
                </a:extLst>
              </a:tr>
              <a:tr h="398359"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</a:rPr>
                        <a:t>125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</a:rPr>
                        <a:t>01111101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</a:rPr>
                        <a:t>01111101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</a:rPr>
                        <a:t>01111101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6569551"/>
                  </a:ext>
                </a:extLst>
              </a:tr>
              <a:tr h="398359"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</a:rPr>
                        <a:t>126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</a:rPr>
                        <a:t>01111110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</a:rPr>
                        <a:t>01111110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</a:rPr>
                        <a:t>01111110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440658"/>
                  </a:ext>
                </a:extLst>
              </a:tr>
              <a:tr h="398359"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</a:rPr>
                        <a:t>127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</a:rPr>
                        <a:t>01111111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</a:rPr>
                        <a:t>01111111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</a:rPr>
                        <a:t>01111111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9914704"/>
                  </a:ext>
                </a:extLst>
              </a:tr>
              <a:tr h="398359"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</a:rPr>
                        <a:t>-127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</a:rPr>
                        <a:t>11111111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</a:rPr>
                        <a:t>10000000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</a:rPr>
                        <a:t>10000001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9350443"/>
                  </a:ext>
                </a:extLst>
              </a:tr>
              <a:tr h="398359"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</a:rPr>
                        <a:t>-126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</a:rPr>
                        <a:t>11111110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</a:rPr>
                        <a:t>10000001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</a:rPr>
                        <a:t>10000010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3762285"/>
                  </a:ext>
                </a:extLst>
              </a:tr>
              <a:tr h="398359"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</a:rPr>
                        <a:t>-125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</a:rPr>
                        <a:t>11111101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</a:rPr>
                        <a:t>10000010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</a:rPr>
                        <a:t>10000011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1810707"/>
                  </a:ext>
                </a:extLst>
              </a:tr>
              <a:tr h="398359"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</a:rPr>
                        <a:t>-2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</a:rPr>
                        <a:t>10000010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</a:rPr>
                        <a:t>11111101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</a:rPr>
                        <a:t>11111110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2308297"/>
                  </a:ext>
                </a:extLst>
              </a:tr>
              <a:tr h="398359"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</a:rPr>
                        <a:t>-1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</a:rPr>
                        <a:t>10000001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</a:rPr>
                        <a:t>11111110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</a:rPr>
                        <a:t>11111111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87231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85547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C03515-F3AC-83F6-3323-DDCD0FC7E2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83EA26-3171-B99A-050C-23BAED190F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Right, Ok, so…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166E86-43D6-2112-A6CA-F82E1974FE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Is 01000001 positive or negative?</a:t>
            </a:r>
          </a:p>
          <a:p>
            <a:endParaRPr lang="en-US" dirty="0"/>
          </a:p>
          <a:p>
            <a:r>
              <a:rPr lang="en-US" i="1" dirty="0"/>
              <a:t>If</a:t>
            </a:r>
            <a:r>
              <a:rPr lang="en-US" dirty="0"/>
              <a:t> 01000001 is an integer, it is positive</a:t>
            </a:r>
          </a:p>
          <a:p>
            <a:pPr lvl="1"/>
            <a:r>
              <a:rPr lang="en-US" i="1" dirty="0"/>
              <a:t>Also, assuming we are using one of the three methods mentioned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87487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14B79F-AD2D-3AB7-72FE-BA09B4BAF0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1A4261-1403-C218-1026-62CF9583CB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Right, Ok, so…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197490-A936-497F-E825-A5F1E41F56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Is 01000001 positive or negative?</a:t>
            </a:r>
          </a:p>
          <a:p>
            <a:endParaRPr lang="en-US" dirty="0"/>
          </a:p>
          <a:p>
            <a:r>
              <a:rPr lang="en-US" i="1" dirty="0"/>
              <a:t>If</a:t>
            </a:r>
            <a:r>
              <a:rPr lang="en-US" dirty="0"/>
              <a:t> 01000001 is an integer, it is positive</a:t>
            </a:r>
          </a:p>
          <a:p>
            <a:pPr lvl="1"/>
            <a:r>
              <a:rPr lang="en-US" i="1" dirty="0"/>
              <a:t>Also, assuming we are using one of the three methods mentioned</a:t>
            </a:r>
          </a:p>
          <a:p>
            <a:endParaRPr lang="en-US" dirty="0"/>
          </a:p>
          <a:p>
            <a:r>
              <a:rPr lang="en-US" dirty="0"/>
              <a:t>But what else could it be?</a:t>
            </a:r>
          </a:p>
        </p:txBody>
      </p:sp>
    </p:spTree>
    <p:extLst>
      <p:ext uri="{BB962C8B-B14F-4D97-AF65-F5344CB8AC3E}">
        <p14:creationId xmlns:p14="http://schemas.microsoft.com/office/powerpoint/2010/main" val="12110805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8A1116-9C01-9432-4871-8326833204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Floating Point Representation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25AE1D-99A4-B7DE-5DD6-114E06FB5E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IEEE 754 standard</a:t>
            </a:r>
          </a:p>
          <a:p>
            <a:pPr lvl="1"/>
            <a:r>
              <a:rPr lang="en-US" dirty="0"/>
              <a:t>Single precision: 32 bits</a:t>
            </a:r>
          </a:p>
          <a:p>
            <a:pPr lvl="1"/>
            <a:r>
              <a:rPr lang="en-US" dirty="0"/>
              <a:t>Double precision: 64 bits</a:t>
            </a:r>
          </a:p>
          <a:p>
            <a:pPr lvl="1"/>
            <a:endParaRPr lang="en-US" dirty="0"/>
          </a:p>
          <a:p>
            <a:r>
              <a:rPr lang="en-US" dirty="0"/>
              <a:t>Encodes numbers represented by scientific notation</a:t>
            </a:r>
          </a:p>
          <a:p>
            <a:pPr lvl="1"/>
            <a:r>
              <a:rPr lang="en-US" dirty="0"/>
              <a:t>E.g. 0.00000014 = 1.4×10⁻⁷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9938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C0B849-DDEC-514C-F698-98EF097E16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Question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EDB83C-8BB6-7B82-01D0-0864BF914B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254881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CD9093-5B9C-55CC-6FA3-94B15BD324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2ADAF6-7CDB-82E9-2234-D741BB991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Floating Point Representation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40DA36-8D0E-CF83-72F7-EDACCD95EC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number is broken down into 4 parts:</a:t>
            </a:r>
          </a:p>
          <a:p>
            <a:pPr lvl="1"/>
            <a:r>
              <a:rPr lang="en-US" dirty="0"/>
              <a:t>Sign: Indicates whether the number is positive or negative.</a:t>
            </a:r>
          </a:p>
          <a:p>
            <a:pPr lvl="1"/>
            <a:r>
              <a:rPr lang="en-US" dirty="0"/>
              <a:t>Significand (Mantissa): Represents the precision bits of the number.</a:t>
            </a:r>
          </a:p>
          <a:p>
            <a:pPr lvl="1"/>
            <a:r>
              <a:rPr lang="en-US" dirty="0"/>
              <a:t>Base: Usually 2 in binary systems.</a:t>
            </a:r>
          </a:p>
          <a:p>
            <a:pPr lvl="1"/>
            <a:r>
              <a:rPr lang="en-US" dirty="0"/>
              <a:t>Exponent: Determines the scale of the number.</a:t>
            </a:r>
          </a:p>
          <a:p>
            <a:endParaRPr lang="en-US" b="1" i="1" dirty="0"/>
          </a:p>
          <a:p>
            <a:endParaRPr lang="en-US" b="1" i="1" dirty="0"/>
          </a:p>
          <a:p>
            <a:endParaRPr lang="en-US" b="1" i="1" dirty="0"/>
          </a:p>
          <a:p>
            <a:endParaRPr lang="en-US" b="1" i="1" dirty="0"/>
          </a:p>
        </p:txBody>
      </p:sp>
      <p:pic>
        <p:nvPicPr>
          <p:cNvPr id="1026" name="Picture 2" descr="IEEE floating point number format">
            <a:extLst>
              <a:ext uri="{FF2B5EF4-FFF2-40B4-BE49-F238E27FC236}">
                <a16:creationId xmlns:a16="http://schemas.microsoft.com/office/drawing/2014/main" id="{E29F4B04-9C49-D74C-BE4D-7F9CA0EA33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100" y="4191000"/>
            <a:ext cx="7792720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3105790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F207BC-671D-B8B3-58A9-9EB58811B2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8709AD-0641-70E8-D646-5DDA737487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Right, Ok, so…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F7D7AD-1B59-8754-4F88-3AC4A3A82F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Is 01000001 a float?</a:t>
            </a:r>
          </a:p>
          <a:p>
            <a:endParaRPr lang="en-US" dirty="0"/>
          </a:p>
          <a:p>
            <a:r>
              <a:rPr lang="en-US" dirty="0"/>
              <a:t>Most likely not</a:t>
            </a:r>
          </a:p>
          <a:p>
            <a:endParaRPr lang="en-US" dirty="0"/>
          </a:p>
          <a:p>
            <a:r>
              <a:rPr lang="en-US" dirty="0"/>
              <a:t>Unless..</a:t>
            </a:r>
          </a:p>
        </p:txBody>
      </p:sp>
    </p:spTree>
    <p:extLst>
      <p:ext uri="{BB962C8B-B14F-4D97-AF65-F5344CB8AC3E}">
        <p14:creationId xmlns:p14="http://schemas.microsoft.com/office/powerpoint/2010/main" val="162989177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C6F451-7DCD-0832-3FD6-FFA25E3383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about text?!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E75B80-AB20-3CC6-8ACF-C61A7F285F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the 1870s Émile Baudot invented the Baudot code</a:t>
            </a:r>
          </a:p>
          <a:p>
            <a:endParaRPr lang="en-US" dirty="0"/>
          </a:p>
          <a:p>
            <a:r>
              <a:rPr lang="en-US" dirty="0"/>
              <a:t> Each character in the alphabet is represented by five bits</a:t>
            </a:r>
          </a:p>
          <a:p>
            <a:pPr lvl="1"/>
            <a:r>
              <a:rPr lang="en-US" dirty="0"/>
              <a:t>The rate of transmission is known as baud</a:t>
            </a:r>
          </a:p>
          <a:p>
            <a:endParaRPr lang="en-US" dirty="0"/>
          </a:p>
          <a:p>
            <a:r>
              <a:rPr lang="en-US" dirty="0"/>
              <a:t>Ver widely used in telegrams/teleprinters up until the 1960s</a:t>
            </a:r>
          </a:p>
        </p:txBody>
      </p:sp>
      <p:pic>
        <p:nvPicPr>
          <p:cNvPr id="5" name="Picture 4" descr="A screenshot of a computer screen&#10;&#10;AI-generated content may be incorrect.">
            <a:extLst>
              <a:ext uri="{FF2B5EF4-FFF2-40B4-BE49-F238E27FC236}">
                <a16:creationId xmlns:a16="http://schemas.microsoft.com/office/drawing/2014/main" id="{80563FA3-B7DC-E5BF-9432-081F4C35999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7400" y="4072958"/>
            <a:ext cx="4344390" cy="2489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330309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AB8569-CB13-6E2A-4549-B87F7914AE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Enter ASCII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73FDD8-FF9F-72EB-DD89-B4B909EEA9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American Standard Code for Information Interchange</a:t>
            </a:r>
          </a:p>
          <a:p>
            <a:pPr lvl="1"/>
            <a:r>
              <a:rPr lang="en-US" dirty="0"/>
              <a:t>The first edition of the standard was published in 1963</a:t>
            </a:r>
          </a:p>
          <a:p>
            <a:endParaRPr lang="en-US" dirty="0"/>
          </a:p>
          <a:p>
            <a:r>
              <a:rPr lang="en-US" dirty="0"/>
              <a:t>Encodes each character as a seven-bit number</a:t>
            </a:r>
          </a:p>
          <a:p>
            <a:pPr lvl="1"/>
            <a:r>
              <a:rPr lang="en-US" dirty="0"/>
              <a:t>Can represent lower case too</a:t>
            </a:r>
          </a:p>
          <a:p>
            <a:endParaRPr lang="en-US" dirty="0"/>
          </a:p>
          <a:p>
            <a:r>
              <a:rPr lang="en-US" dirty="0"/>
              <a:t>Lacks code-points for characters with diacritical marks</a:t>
            </a:r>
          </a:p>
          <a:p>
            <a:pPr lvl="1"/>
            <a:r>
              <a:rPr lang="en-US" dirty="0"/>
              <a:t>So no résumé, jalapeño, or Beyoncé. </a:t>
            </a:r>
          </a:p>
          <a:p>
            <a:endParaRPr lang="en-US" dirty="0"/>
          </a:p>
          <a:p>
            <a:r>
              <a:rPr lang="en-US" dirty="0"/>
              <a:t>Used in many early computers well into the 1990s</a:t>
            </a:r>
          </a:p>
        </p:txBody>
      </p:sp>
    </p:spTree>
    <p:extLst>
      <p:ext uri="{BB962C8B-B14F-4D97-AF65-F5344CB8AC3E}">
        <p14:creationId xmlns:p14="http://schemas.microsoft.com/office/powerpoint/2010/main" val="274792889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2B3EF5-0792-A202-BB63-F49FC5B40E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Unicode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6CBA88-CE11-A93C-D134-5543C2A6CB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Began in the 1980s</a:t>
            </a:r>
          </a:p>
          <a:p>
            <a:endParaRPr lang="en-US" dirty="0"/>
          </a:p>
          <a:p>
            <a:r>
              <a:rPr lang="en-US" dirty="0"/>
              <a:t>Goal: Encompass the characters of all the world's living languages</a:t>
            </a:r>
          </a:p>
          <a:p>
            <a:endParaRPr lang="en-US" dirty="0"/>
          </a:p>
          <a:p>
            <a:r>
              <a:rPr lang="en-US" dirty="0"/>
              <a:t>Left the visual representation of characters to the software rendering the text</a:t>
            </a:r>
          </a:p>
          <a:p>
            <a:pPr lvl="1"/>
            <a:r>
              <a:rPr lang="en-US" dirty="0"/>
              <a:t>Diacritical marks can be included</a:t>
            </a:r>
          </a:p>
          <a:p>
            <a:pPr lvl="1"/>
            <a:r>
              <a:rPr lang="en-US" dirty="0"/>
              <a:t>Along with different typefaces</a:t>
            </a:r>
          </a:p>
          <a:p>
            <a:endParaRPr lang="en-US" dirty="0"/>
          </a:p>
          <a:p>
            <a:r>
              <a:rPr lang="en-US" dirty="0"/>
              <a:t>Designed to be backwards compatible</a:t>
            </a:r>
          </a:p>
          <a:p>
            <a:pPr lvl="1"/>
            <a:r>
              <a:rPr lang="en-US" dirty="0"/>
              <a:t>The first 128 characters match the 128 ASCII characters</a:t>
            </a:r>
          </a:p>
        </p:txBody>
      </p:sp>
    </p:spTree>
    <p:extLst>
      <p:ext uri="{BB962C8B-B14F-4D97-AF65-F5344CB8AC3E}">
        <p14:creationId xmlns:p14="http://schemas.microsoft.com/office/powerpoint/2010/main" val="281739947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76ADDF-5488-85B4-67B1-3F7137CF63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5D4387-81A0-367B-11EF-8E3F16E5C7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Right, Ok, so…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E88ABB-DF40-DAB5-39B5-9C402B1728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Is 01000001 a character?</a:t>
            </a:r>
          </a:p>
          <a:p>
            <a:endParaRPr lang="en-US" dirty="0"/>
          </a:p>
          <a:p>
            <a:r>
              <a:rPr lang="en-US" dirty="0"/>
              <a:t>Well…maybe</a:t>
            </a:r>
          </a:p>
          <a:p>
            <a:endParaRPr lang="en-US" dirty="0"/>
          </a:p>
          <a:p>
            <a:r>
              <a:rPr lang="en-US" dirty="0"/>
              <a:t>01000001 = 65</a:t>
            </a:r>
            <a:endParaRPr lang="en-US" sz="2000" dirty="0"/>
          </a:p>
          <a:p>
            <a:pPr lvl="1"/>
            <a:r>
              <a:rPr lang="en-US" dirty="0"/>
              <a:t>It’s within the range of ASCII/UTF-8 (0-127)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412841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B2D726-1F26-ABD8-A1CB-C8FAA34364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ASCII</a:t>
            </a:r>
          </a:p>
        </p:txBody>
      </p:sp>
      <p:pic>
        <p:nvPicPr>
          <p:cNvPr id="2050" name="Picture 2" descr="The ASCII table with decimal and hax representations">
            <a:extLst>
              <a:ext uri="{FF2B5EF4-FFF2-40B4-BE49-F238E27FC236}">
                <a16:creationId xmlns:a16="http://schemas.microsoft.com/office/drawing/2014/main" id="{F76054A1-784F-A70A-3E07-30C82C4A26B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556" y="1381125"/>
            <a:ext cx="7620000" cy="5076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229779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A9DBCB-9C59-4C36-FE40-2F6A301CDC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B8FAAB-555F-40C5-78AA-68CF2D65BC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Right, Ok, so…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8224A0-C7CC-D3EE-271F-7AA522443D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Is 01000001 a character?</a:t>
            </a:r>
          </a:p>
          <a:p>
            <a:endParaRPr lang="en-US" dirty="0"/>
          </a:p>
          <a:p>
            <a:r>
              <a:rPr lang="en-US" dirty="0"/>
              <a:t>Possibly!</a:t>
            </a:r>
          </a:p>
          <a:p>
            <a:endParaRPr lang="en-US" dirty="0"/>
          </a:p>
          <a:p>
            <a:r>
              <a:rPr lang="en-US" dirty="0"/>
              <a:t>But how do we know for sure?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590511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47A2CD-6C09-2B85-7C0E-9099DC7396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Storing Colors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C5DE4F-205B-8A6B-59E3-537C31EE97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Images are stores as a 2D grid of pixels</a:t>
            </a:r>
          </a:p>
          <a:p>
            <a:endParaRPr lang="en-US" dirty="0"/>
          </a:p>
          <a:p>
            <a:r>
              <a:rPr lang="en-US" dirty="0"/>
              <a:t>Pixels are comprised of three colors: red, green, and blue</a:t>
            </a:r>
          </a:p>
          <a:p>
            <a:endParaRPr lang="en-US" dirty="0"/>
          </a:p>
          <a:p>
            <a:r>
              <a:rPr lang="en-US" dirty="0"/>
              <a:t>Colors are represented as a set of three integers between 0 and 255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 descr="A purple background with white text&#10;&#10;AI-generated content may be incorrect.">
            <a:extLst>
              <a:ext uri="{FF2B5EF4-FFF2-40B4-BE49-F238E27FC236}">
                <a16:creationId xmlns:a16="http://schemas.microsoft.com/office/drawing/2014/main" id="{AD1B1587-5F55-4721-6C50-D99C6FC592E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2833" y="3540084"/>
            <a:ext cx="1764150" cy="3124178"/>
          </a:xfrm>
          <a:prstGeom prst="rect">
            <a:avLst/>
          </a:prstGeom>
        </p:spPr>
      </p:pic>
      <p:pic>
        <p:nvPicPr>
          <p:cNvPr id="7" name="Picture 6" descr="A screenshot of a computer&#10;&#10;AI-generated content may be incorrect.">
            <a:extLst>
              <a:ext uri="{FF2B5EF4-FFF2-40B4-BE49-F238E27FC236}">
                <a16:creationId xmlns:a16="http://schemas.microsoft.com/office/drawing/2014/main" id="{4D99FAF9-C0F1-E2CD-EAAA-E8E88185675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3540084"/>
            <a:ext cx="1756921" cy="3124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964692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259795-0EF9-AC41-0C29-8A7E86FCF6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Storing Colors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177E90-1987-EE43-6CAB-0FEB15CCBD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Which means: 01000001 could be: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Or part of a larger color</a:t>
            </a:r>
          </a:p>
          <a:p>
            <a:endParaRPr lang="en-US" dirty="0"/>
          </a:p>
        </p:txBody>
      </p:sp>
      <p:pic>
        <p:nvPicPr>
          <p:cNvPr id="5" name="Picture 4" descr="A red background with white text&#10;&#10;AI-generated content may be incorrect.">
            <a:extLst>
              <a:ext uri="{FF2B5EF4-FFF2-40B4-BE49-F238E27FC236}">
                <a16:creationId xmlns:a16="http://schemas.microsoft.com/office/drawing/2014/main" id="{98BAEDF3-93E4-210F-39A8-D234BFB492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" y="2033324"/>
            <a:ext cx="2133898" cy="3772426"/>
          </a:xfrm>
          <a:prstGeom prst="rect">
            <a:avLst/>
          </a:prstGeom>
        </p:spPr>
      </p:pic>
      <p:pic>
        <p:nvPicPr>
          <p:cNvPr id="7" name="Picture 6" descr="A green screen with white text&#10;&#10;AI-generated content may be incorrect.">
            <a:extLst>
              <a:ext uri="{FF2B5EF4-FFF2-40B4-BE49-F238E27FC236}">
                <a16:creationId xmlns:a16="http://schemas.microsoft.com/office/drawing/2014/main" id="{63EA5F8F-BA85-E0BF-2A20-245D31B2091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0573" y="2014271"/>
            <a:ext cx="2172003" cy="3791479"/>
          </a:xfrm>
          <a:prstGeom prst="rect">
            <a:avLst/>
          </a:prstGeom>
        </p:spPr>
      </p:pic>
      <p:pic>
        <p:nvPicPr>
          <p:cNvPr id="9" name="Picture 8" descr="A blue screen with white text&#10;&#10;AI-generated content may be incorrect.">
            <a:extLst>
              <a:ext uri="{FF2B5EF4-FFF2-40B4-BE49-F238E27FC236}">
                <a16:creationId xmlns:a16="http://schemas.microsoft.com/office/drawing/2014/main" id="{B1390889-CABC-2E7E-2F53-99FF5894936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8651" y="2014271"/>
            <a:ext cx="2133898" cy="3820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69633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4F4ECB-7B74-9F47-89F6-A055CBF620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4B53DA-9032-1366-B72A-3DAB781D08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Question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D79783-E3EB-6599-4A78-352CFD7AA2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value does the following number represent?</a:t>
            </a:r>
          </a:p>
          <a:p>
            <a:endParaRPr lang="en-US" dirty="0"/>
          </a:p>
          <a:p>
            <a:endParaRPr lang="en-US" dirty="0"/>
          </a:p>
          <a:p>
            <a:pPr marL="0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87717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A2BF56-EC99-59DA-987D-2EBE842D1B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 to the start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8BE7DB-AF0F-D3B8-580D-7C7514320A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So, what does 01000001 represent?</a:t>
            </a:r>
          </a:p>
          <a:p>
            <a:pPr lvl="1"/>
            <a:r>
              <a:rPr lang="en-US" dirty="0"/>
              <a:t>An integer</a:t>
            </a:r>
          </a:p>
          <a:p>
            <a:pPr lvl="1"/>
            <a:r>
              <a:rPr lang="en-US" dirty="0"/>
              <a:t>Part of a float</a:t>
            </a:r>
          </a:p>
          <a:p>
            <a:pPr lvl="1"/>
            <a:r>
              <a:rPr lang="en-US" dirty="0"/>
              <a:t>A character</a:t>
            </a:r>
          </a:p>
          <a:p>
            <a:pPr lvl="1"/>
            <a:r>
              <a:rPr lang="en-US" dirty="0"/>
              <a:t>A color</a:t>
            </a:r>
          </a:p>
          <a:p>
            <a:pPr lvl="2"/>
            <a:r>
              <a:rPr lang="en-US" dirty="0"/>
              <a:t>Or a part of one</a:t>
            </a:r>
          </a:p>
          <a:p>
            <a:endParaRPr lang="en-US" dirty="0"/>
          </a:p>
          <a:p>
            <a:r>
              <a:rPr lang="en-US" dirty="0"/>
              <a:t>Context </a:t>
            </a:r>
            <a:r>
              <a:rPr lang="en-US" b="1" u="sng" dirty="0"/>
              <a:t>matters!</a:t>
            </a:r>
          </a:p>
        </p:txBody>
      </p:sp>
    </p:spTree>
    <p:extLst>
      <p:ext uri="{BB962C8B-B14F-4D97-AF65-F5344CB8AC3E}">
        <p14:creationId xmlns:p14="http://schemas.microsoft.com/office/powerpoint/2010/main" val="146049449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DF82F9-5ADD-CBDD-61F4-B740CA36D5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Datatypes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91569C-19F9-71B7-8D2F-1559987559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Datatypes provide the context:</a:t>
            </a:r>
          </a:p>
          <a:p>
            <a:pPr lvl="1"/>
            <a:r>
              <a:rPr lang="en-US" dirty="0"/>
              <a:t>Integer</a:t>
            </a:r>
          </a:p>
          <a:p>
            <a:pPr lvl="1"/>
            <a:r>
              <a:rPr lang="en-US" dirty="0"/>
              <a:t>Float</a:t>
            </a:r>
          </a:p>
          <a:p>
            <a:pPr lvl="1"/>
            <a:r>
              <a:rPr lang="en-US" dirty="0"/>
              <a:t>Character</a:t>
            </a:r>
          </a:p>
          <a:p>
            <a:pPr lvl="1"/>
            <a:r>
              <a:rPr lang="en-US" dirty="0"/>
              <a:t>String</a:t>
            </a:r>
          </a:p>
          <a:p>
            <a:pPr lvl="1"/>
            <a:r>
              <a:rPr lang="en-US" dirty="0"/>
              <a:t>Boolean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24495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909027-FA16-9BF1-AB94-B4B9EB362E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C0869F-A085-9FEF-CB69-88413E4271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Question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BCDA44-0AEE-B349-EE20-F155CF3C0B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value does the following number represent?</a:t>
            </a:r>
          </a:p>
          <a:p>
            <a:endParaRPr lang="en-US" dirty="0"/>
          </a:p>
          <a:p>
            <a:endParaRPr lang="en-US" dirty="0"/>
          </a:p>
          <a:p>
            <a:pPr marL="0" indent="0" algn="ctr">
              <a:buNone/>
            </a:pPr>
            <a:r>
              <a:rPr lang="en-US" altLang="en-US" sz="4800" dirty="0">
                <a:cs typeface="Courier New" panose="02070309020205020404" pitchFamily="49" charset="0"/>
              </a:rPr>
              <a:t>01000001</a:t>
            </a:r>
          </a:p>
          <a:p>
            <a:pPr marL="0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20985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A83BCD-0B36-B753-751C-4C1CA7E9D5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35BA77-424E-AA45-CE5E-31FE1ACCBF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Question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49F670-E79B-B4A4-46C8-2CA078EE66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value does the following number represent?</a:t>
            </a:r>
          </a:p>
          <a:p>
            <a:endParaRPr lang="en-US" dirty="0"/>
          </a:p>
          <a:p>
            <a:endParaRPr lang="en-US" dirty="0"/>
          </a:p>
          <a:p>
            <a:pPr marL="0" indent="0" algn="ctr">
              <a:buNone/>
            </a:pPr>
            <a:r>
              <a:rPr lang="en-US" altLang="en-US" sz="4800" dirty="0">
                <a:cs typeface="Courier New" panose="02070309020205020404" pitchFamily="49" charset="0"/>
              </a:rPr>
              <a:t>01000001</a:t>
            </a:r>
          </a:p>
          <a:p>
            <a:pPr marL="0" indent="0" algn="ctr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	Binary?					Decimal?</a:t>
            </a:r>
          </a:p>
        </p:txBody>
      </p:sp>
    </p:spTree>
    <p:extLst>
      <p:ext uri="{BB962C8B-B14F-4D97-AF65-F5344CB8AC3E}">
        <p14:creationId xmlns:p14="http://schemas.microsoft.com/office/powerpoint/2010/main" val="26293289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8AF004-DA99-3237-3E66-A40884EFFE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Number Bases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07CB8C-68F4-34CC-7748-9F78CB8D20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“base” of a number simply tells you where to round.</a:t>
            </a:r>
          </a:p>
          <a:p>
            <a:endParaRPr lang="en-US" dirty="0"/>
          </a:p>
          <a:p>
            <a:r>
              <a:rPr lang="en-US" dirty="0"/>
              <a:t>Base 16: [0-F] (0, 1, 2, 3, 4, 5, 6, 7, 8, 9, A, B, C, D, E , F)</a:t>
            </a:r>
          </a:p>
          <a:p>
            <a:r>
              <a:rPr lang="en-US" dirty="0"/>
              <a:t>Base 10: [0-9] (0, 1, 2, 3, 4, 5, 6, 7, 8, 9)</a:t>
            </a:r>
          </a:p>
          <a:p>
            <a:r>
              <a:rPr lang="en-US" dirty="0"/>
              <a:t>Base 8:   [0-8] (0, 1, 2, 3, 4, 5, 6, 7)</a:t>
            </a:r>
          </a:p>
          <a:p>
            <a:r>
              <a:rPr lang="en-US" dirty="0"/>
              <a:t>Base 2:   [0-1] (0, 1)</a:t>
            </a:r>
          </a:p>
          <a:p>
            <a:endParaRPr lang="en-US" dirty="0"/>
          </a:p>
          <a:p>
            <a:r>
              <a:rPr lang="en-US" dirty="0"/>
              <a:t>So:</a:t>
            </a:r>
          </a:p>
          <a:p>
            <a:pPr lvl="1"/>
            <a:r>
              <a:rPr lang="en-US" dirty="0"/>
              <a:t>01000001</a:t>
            </a:r>
            <a:r>
              <a:rPr lang="en-US" baseline="-25000" dirty="0"/>
              <a:t>16</a:t>
            </a:r>
            <a:r>
              <a:rPr lang="en-US" dirty="0"/>
              <a:t> = 16,777,217</a:t>
            </a:r>
            <a:r>
              <a:rPr lang="en-US" baseline="-25000" dirty="0"/>
              <a:t>10</a:t>
            </a:r>
            <a:endParaRPr lang="en-US" dirty="0"/>
          </a:p>
          <a:p>
            <a:pPr lvl="1"/>
            <a:r>
              <a:rPr lang="en-US" dirty="0"/>
              <a:t>01000001</a:t>
            </a:r>
            <a:r>
              <a:rPr lang="en-US" baseline="-25000" dirty="0"/>
              <a:t>10</a:t>
            </a:r>
            <a:r>
              <a:rPr lang="en-US" dirty="0"/>
              <a:t> = 1,000,001</a:t>
            </a:r>
            <a:r>
              <a:rPr lang="en-US" baseline="-25000" dirty="0"/>
              <a:t>10</a:t>
            </a:r>
          </a:p>
          <a:p>
            <a:pPr lvl="1"/>
            <a:r>
              <a:rPr lang="en-US" dirty="0"/>
              <a:t>01000001</a:t>
            </a:r>
            <a:r>
              <a:rPr lang="en-US" baseline="-25000" dirty="0"/>
              <a:t>8</a:t>
            </a:r>
            <a:r>
              <a:rPr lang="en-US" dirty="0"/>
              <a:t>  = 262,145</a:t>
            </a:r>
            <a:r>
              <a:rPr lang="en-US" baseline="-25000" dirty="0"/>
              <a:t>10</a:t>
            </a:r>
          </a:p>
          <a:p>
            <a:pPr lvl="1"/>
            <a:r>
              <a:rPr lang="en-US" dirty="0"/>
              <a:t>01000001</a:t>
            </a:r>
            <a:r>
              <a:rPr lang="en-US" baseline="-25000" dirty="0"/>
              <a:t>2</a:t>
            </a:r>
            <a:r>
              <a:rPr lang="en-US" dirty="0"/>
              <a:t>  = 65</a:t>
            </a:r>
            <a:r>
              <a:rPr lang="en-US" baseline="-25000" dirty="0"/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24639392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73013C-6914-E5F8-700C-22AC940592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 where does that leave us?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A49315-350F-16EE-BF9F-6A78AC7152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Well, it means we need some more context.</a:t>
            </a:r>
          </a:p>
          <a:p>
            <a:endParaRPr lang="en-US" dirty="0"/>
          </a:p>
          <a:p>
            <a:r>
              <a:rPr lang="en-US" dirty="0"/>
              <a:t>01000001 was stored in a computer’s memory?</a:t>
            </a:r>
          </a:p>
          <a:p>
            <a:pPr lvl="1"/>
            <a:r>
              <a:rPr lang="en-US" dirty="0"/>
              <a:t>Does this help us?</a:t>
            </a:r>
          </a:p>
        </p:txBody>
      </p:sp>
    </p:spTree>
    <p:extLst>
      <p:ext uri="{BB962C8B-B14F-4D97-AF65-F5344CB8AC3E}">
        <p14:creationId xmlns:p14="http://schemas.microsoft.com/office/powerpoint/2010/main" val="5577208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7D78C4-9922-1802-623B-DB1198F682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 computers represent </a:t>
            </a:r>
            <a:r>
              <a:rPr lang="en-US" i="1" dirty="0"/>
              <a:t>everything</a:t>
            </a:r>
            <a:r>
              <a:rPr lang="en-US" dirty="0"/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359A69-DB9B-BA6C-E13D-AA103E1D7D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“things” do computers represent?</a:t>
            </a:r>
          </a:p>
          <a:p>
            <a:pPr lvl="1"/>
            <a:r>
              <a:rPr lang="en-US" dirty="0"/>
              <a:t>Numbers</a:t>
            </a:r>
          </a:p>
          <a:p>
            <a:pPr lvl="1"/>
            <a:r>
              <a:rPr lang="en-US" dirty="0"/>
              <a:t>Letters</a:t>
            </a:r>
          </a:p>
          <a:p>
            <a:pPr lvl="1"/>
            <a:r>
              <a:rPr lang="en-US" dirty="0"/>
              <a:t>Colors</a:t>
            </a:r>
          </a:p>
          <a:p>
            <a:pPr lvl="1"/>
            <a:r>
              <a:rPr lang="en-US" dirty="0"/>
              <a:t>Sounds</a:t>
            </a:r>
          </a:p>
        </p:txBody>
      </p:sp>
    </p:spTree>
    <p:extLst>
      <p:ext uri="{BB962C8B-B14F-4D97-AF65-F5344CB8AC3E}">
        <p14:creationId xmlns:p14="http://schemas.microsoft.com/office/powerpoint/2010/main" val="37086421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C02F28-A217-75CF-B357-3C35C81E0D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24EC0E-CE73-D62A-FFBD-2A7E60E105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 computers represent </a:t>
            </a:r>
            <a:r>
              <a:rPr lang="en-US" i="1" dirty="0"/>
              <a:t>everything</a:t>
            </a:r>
            <a:r>
              <a:rPr lang="en-US" dirty="0"/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A737DE-2221-29C4-A8D1-745451CFCD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“things” do computers represent?</a:t>
            </a:r>
          </a:p>
          <a:p>
            <a:pPr lvl="1"/>
            <a:r>
              <a:rPr lang="en-US" dirty="0"/>
              <a:t>Numbers</a:t>
            </a:r>
          </a:p>
          <a:p>
            <a:pPr lvl="2"/>
            <a:r>
              <a:rPr lang="en-US" dirty="0"/>
              <a:t>Integers</a:t>
            </a:r>
          </a:p>
          <a:p>
            <a:pPr lvl="2"/>
            <a:r>
              <a:rPr lang="en-US" dirty="0"/>
              <a:t>Floating point</a:t>
            </a:r>
          </a:p>
          <a:p>
            <a:pPr lvl="2"/>
            <a:r>
              <a:rPr lang="en-US" dirty="0"/>
              <a:t>Positive/Negative</a:t>
            </a:r>
          </a:p>
          <a:p>
            <a:pPr lvl="1"/>
            <a:r>
              <a:rPr lang="en-US" dirty="0"/>
              <a:t>Letters</a:t>
            </a:r>
          </a:p>
          <a:p>
            <a:pPr lvl="2"/>
            <a:r>
              <a:rPr lang="en-US" dirty="0"/>
              <a:t>English only?</a:t>
            </a:r>
          </a:p>
          <a:p>
            <a:pPr lvl="2"/>
            <a:r>
              <a:rPr lang="en-US" dirty="0"/>
              <a:t>Upper case/Lower case</a:t>
            </a:r>
          </a:p>
          <a:p>
            <a:pPr lvl="1"/>
            <a:r>
              <a:rPr lang="en-US" dirty="0"/>
              <a:t>Colors</a:t>
            </a:r>
          </a:p>
          <a:p>
            <a:pPr lvl="1"/>
            <a:r>
              <a:rPr lang="en-US" dirty="0"/>
              <a:t>Sounds</a:t>
            </a:r>
          </a:p>
        </p:txBody>
      </p:sp>
    </p:spTree>
    <p:extLst>
      <p:ext uri="{BB962C8B-B14F-4D97-AF65-F5344CB8AC3E}">
        <p14:creationId xmlns:p14="http://schemas.microsoft.com/office/powerpoint/2010/main" val="4088943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4369</TotalTime>
  <Words>1535</Words>
  <Application>Microsoft Macintosh PowerPoint</Application>
  <PresentationFormat>On-screen Show (4:3)</PresentationFormat>
  <Paragraphs>359</Paragraphs>
  <Slides>31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6" baseType="lpstr">
      <vt:lpstr>Arial</vt:lpstr>
      <vt:lpstr>Consolas</vt:lpstr>
      <vt:lpstr>Courier New</vt:lpstr>
      <vt:lpstr>Times New Roman</vt:lpstr>
      <vt:lpstr>Office Theme</vt:lpstr>
      <vt:lpstr>Number Representation</vt:lpstr>
      <vt:lpstr>The Question</vt:lpstr>
      <vt:lpstr>The Question</vt:lpstr>
      <vt:lpstr>The Question</vt:lpstr>
      <vt:lpstr>The Question</vt:lpstr>
      <vt:lpstr>Number Bases</vt:lpstr>
      <vt:lpstr>So where does that leave us?</vt:lpstr>
      <vt:lpstr>How do computers represent everything?</vt:lpstr>
      <vt:lpstr>How do computers represent everything?</vt:lpstr>
      <vt:lpstr>How do computers represent everything?</vt:lpstr>
      <vt:lpstr>Negative Binary Numbers</vt:lpstr>
      <vt:lpstr>Sign–magnitude</vt:lpstr>
      <vt:lpstr>1’s Complement</vt:lpstr>
      <vt:lpstr>2’s Complement</vt:lpstr>
      <vt:lpstr>Right, Ok, so…</vt:lpstr>
      <vt:lpstr>Comparing the options</vt:lpstr>
      <vt:lpstr>Right, Ok, so…</vt:lpstr>
      <vt:lpstr>Right, Ok, so…</vt:lpstr>
      <vt:lpstr>Floating Point Representation</vt:lpstr>
      <vt:lpstr>Floating Point Representation</vt:lpstr>
      <vt:lpstr>Right, Ok, so…</vt:lpstr>
      <vt:lpstr>What about text?!</vt:lpstr>
      <vt:lpstr>Enter ASCII</vt:lpstr>
      <vt:lpstr>Unicode</vt:lpstr>
      <vt:lpstr>Right, Ok, so…</vt:lpstr>
      <vt:lpstr>ASCII</vt:lpstr>
      <vt:lpstr>Right, Ok, so…</vt:lpstr>
      <vt:lpstr>Storing Colors</vt:lpstr>
      <vt:lpstr>Storing Colors</vt:lpstr>
      <vt:lpstr>Back to the start</vt:lpstr>
      <vt:lpstr>Datatypes</vt:lpstr>
    </vt:vector>
  </TitlesOfParts>
  <Company>Georgia Tech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Programming</dc:title>
  <dc:creator>College of Computing</dc:creator>
  <cp:lastModifiedBy>William Forsyth</cp:lastModifiedBy>
  <cp:revision>191</cp:revision>
  <cp:lastPrinted>2001-05-09T19:53:32Z</cp:lastPrinted>
  <dcterms:created xsi:type="dcterms:W3CDTF">1999-03-03T13:26:07Z</dcterms:created>
  <dcterms:modified xsi:type="dcterms:W3CDTF">2026-05-18T20:06:08Z</dcterms:modified>
</cp:coreProperties>
</file>