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6"/>
  </p:notesMasterIdLst>
  <p:sldIdLst>
    <p:sldId id="389" r:id="rId2"/>
    <p:sldId id="291" r:id="rId3"/>
    <p:sldId id="258" r:id="rId4"/>
    <p:sldId id="259" r:id="rId5"/>
    <p:sldId id="289" r:id="rId6"/>
    <p:sldId id="390" r:id="rId7"/>
    <p:sldId id="260" r:id="rId8"/>
    <p:sldId id="290" r:id="rId9"/>
    <p:sldId id="263" r:id="rId10"/>
    <p:sldId id="264" r:id="rId11"/>
    <p:sldId id="265" r:id="rId12"/>
    <p:sldId id="292" r:id="rId13"/>
    <p:sldId id="266" r:id="rId14"/>
    <p:sldId id="293" r:id="rId15"/>
    <p:sldId id="294" r:id="rId16"/>
    <p:sldId id="295" r:id="rId17"/>
    <p:sldId id="298" r:id="rId18"/>
    <p:sldId id="299" r:id="rId19"/>
    <p:sldId id="296" r:id="rId20"/>
    <p:sldId id="297" r:id="rId21"/>
    <p:sldId id="300" r:id="rId22"/>
    <p:sldId id="301" r:id="rId23"/>
    <p:sldId id="267" r:id="rId24"/>
    <p:sldId id="268" r:id="rId25"/>
  </p:sldIdLst>
  <p:sldSz cx="9144000" cy="6858000" type="screen4x3"/>
  <p:notesSz cx="694055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18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484" autoAdjust="0"/>
  </p:normalViewPr>
  <p:slideViewPr>
    <p:cSldViewPr>
      <p:cViewPr varScale="1">
        <p:scale>
          <a:sx n="63" d="100"/>
          <a:sy n="63" d="100"/>
        </p:scale>
        <p:origin x="2026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1360"/>
    </p:cViewPr>
  </p:sorterViewPr>
  <p:notesViewPr>
    <p:cSldViewPr>
      <p:cViewPr>
        <p:scale>
          <a:sx n="75" d="100"/>
          <a:sy n="75" d="100"/>
        </p:scale>
        <p:origin x="-1302" y="1170"/>
      </p:cViewPr>
      <p:guideLst>
        <p:guide orient="horz" pos="2923"/>
        <p:guide pos="21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2DD30AE-E216-42EA-CB04-41D15A19C5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3513" y="0"/>
            <a:ext cx="1697037" cy="3095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E92C5D8B-14A9-CE7D-CDD3-F04B9C8EAE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0725" y="496888"/>
            <a:ext cx="53975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FB863E39-6AEE-0883-8E3D-15C692B5A4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4675" y="4932363"/>
            <a:ext cx="5638800" cy="35861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8C70A46C-E301-ABC7-4237-0B9FC988AB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949450" y="8834438"/>
            <a:ext cx="3006725" cy="3794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ctr" defTabSz="927100">
              <a:defRPr sz="1000"/>
            </a:lvl1pPr>
          </a:lstStyle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E58DAF80-D271-F192-25DB-3D0DD11463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16625" y="8810625"/>
            <a:ext cx="407988" cy="3857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DDE6D200-1634-4096-99F9-BBA9AAB5A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Line 8">
            <a:extLst>
              <a:ext uri="{FF2B5EF4-FFF2-40B4-BE49-F238E27FC236}">
                <a16:creationId xmlns:a16="http://schemas.microsoft.com/office/drawing/2014/main" id="{26FAAD90-78A2-C6D5-D4C2-90017683A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950" y="387350"/>
            <a:ext cx="5783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Line 9">
            <a:extLst>
              <a:ext uri="{FF2B5EF4-FFF2-40B4-BE49-F238E27FC236}">
                <a16:creationId xmlns:a16="http://schemas.microsoft.com/office/drawing/2014/main" id="{121CA8FC-E16F-4582-A4CA-60B3B8AA8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375" y="465772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Line 10">
            <a:extLst>
              <a:ext uri="{FF2B5EF4-FFF2-40B4-BE49-F238E27FC236}">
                <a16:creationId xmlns:a16="http://schemas.microsoft.com/office/drawing/2014/main" id="{7B066B85-250F-CCB5-48DA-029BA5A08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025" y="876617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EAC21795-CA32-7D38-0B91-78A02E2C8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4651375"/>
            <a:ext cx="668337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2678" tIns="46340" rIns="92678" bIns="46340">
            <a:spAutoFit/>
          </a:bodyPr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35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710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906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52613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98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70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242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814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400" b="1"/>
              <a:t>Notes: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279400" indent="-2794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6969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551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4013" y="52388"/>
            <a:ext cx="2124075" cy="6510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7025" y="52388"/>
            <a:ext cx="6224588" cy="6510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338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52388"/>
            <a:ext cx="7772400" cy="9255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864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1993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002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9158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453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213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452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131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920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BB9D849-9974-BD62-1C13-2645D32A4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52388"/>
            <a:ext cx="7772400" cy="925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6C184E4-4DC8-5869-8E26-A8B2C11470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276350"/>
            <a:ext cx="8501063" cy="528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2">
            <a:extLst>
              <a:ext uri="{FF2B5EF4-FFF2-40B4-BE49-F238E27FC236}">
                <a16:creationId xmlns:a16="http://schemas.microsoft.com/office/drawing/2014/main" id="{CE57CDE6-8AD0-4C9A-8B4A-58F01BD7937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4800" dirty="0"/>
              <a:t>Iteration</a:t>
            </a:r>
          </a:p>
        </p:txBody>
      </p:sp>
      <p:sp>
        <p:nvSpPr>
          <p:cNvPr id="3075" name="Subtitle 3">
            <a:extLst>
              <a:ext uri="{FF2B5EF4-FFF2-40B4-BE49-F238E27FC236}">
                <a16:creationId xmlns:a16="http://schemas.microsoft.com/office/drawing/2014/main" id="{0BC61C39-754B-1A1C-3FEF-49E3105BAA2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(looping)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9D78A2FC-135A-71F5-7882-1717A3CC06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altLang="en-US"/>
              <a:t> Loop: a Count-Controlled Loop</a:t>
            </a:r>
            <a:endParaRPr lang="he-IL" altLang="en-US"/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D375B8FE-42F6-6CA9-FD34-0325FA627B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 dirty="0">
                <a:cs typeface="Courier New" panose="02070309020205020404" pitchFamily="49" charset="0"/>
              </a:rPr>
              <a:t>Count-Controlled</a:t>
            </a:r>
            <a:r>
              <a:rPr lang="en-US" altLang="en-US" u="sng" dirty="0"/>
              <a:t> loop</a:t>
            </a:r>
            <a:r>
              <a:rPr lang="en-US" altLang="en-US" dirty="0"/>
              <a:t>: iterates a specific number of times</a:t>
            </a:r>
          </a:p>
          <a:p>
            <a:pPr lvl="1" eaLnBrk="1" hangingPunct="1"/>
            <a:r>
              <a:rPr lang="en-US" altLang="en-US" dirty="0">
                <a:ea typeface="Arial" panose="020B0604020202020204" pitchFamily="34" charset="0"/>
              </a:rPr>
              <a:t>Use a 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for</a:t>
            </a:r>
            <a:r>
              <a:rPr lang="en-US" altLang="en-US" dirty="0">
                <a:ea typeface="Arial" panose="020B0604020202020204" pitchFamily="34" charset="0"/>
              </a:rPr>
              <a:t> statement to write count-controlled loop </a:t>
            </a:r>
          </a:p>
          <a:p>
            <a:pPr lvl="2" eaLnBrk="1" hangingPunct="1"/>
            <a:r>
              <a:rPr lang="en-US" altLang="en-US" dirty="0">
                <a:ea typeface="Arial" panose="020B0604020202020204" pitchFamily="34" charset="0"/>
              </a:rPr>
              <a:t>Designed to work with sequence of data items</a:t>
            </a:r>
          </a:p>
          <a:p>
            <a:pPr lvl="3" eaLnBrk="1" hangingPunct="1">
              <a:buFont typeface="Arial" panose="020B0604020202020204" pitchFamily="34" charset="0"/>
              <a:buChar char="–"/>
            </a:pPr>
            <a:r>
              <a:rPr lang="en-US" altLang="en-US" dirty="0">
                <a:ea typeface="Arial" panose="020B0604020202020204" pitchFamily="34" charset="0"/>
              </a:rPr>
              <a:t>Iterates once for each item in the sequence</a:t>
            </a:r>
          </a:p>
          <a:p>
            <a:pPr lvl="2" eaLnBrk="1" hangingPunct="1"/>
            <a:r>
              <a:rPr lang="en-US" altLang="en-US" dirty="0">
                <a:ea typeface="Arial" panose="020B0604020202020204" pitchFamily="34" charset="0"/>
              </a:rPr>
              <a:t>General format: </a:t>
            </a:r>
          </a:p>
          <a:p>
            <a:pPr lvl="2" eaLnBrk="1" hangingPunct="1">
              <a:buFontTx/>
              <a:buNone/>
            </a:pPr>
            <a:r>
              <a:rPr lang="en-US" altLang="en-US" dirty="0">
                <a:ea typeface="Arial" panose="020B0604020202020204" pitchFamily="34" charset="0"/>
              </a:rPr>
              <a:t>	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for 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variable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 in 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[val1, val2, </a:t>
            </a:r>
            <a:r>
              <a:rPr lang="en-US" altLang="en-US" i="1" dirty="0" err="1">
                <a:latin typeface="Courier New" panose="02070309020205020404" pitchFamily="49" charset="0"/>
                <a:ea typeface="MS PGothic" panose="020B0600070205080204" pitchFamily="34" charset="-128"/>
              </a:rPr>
              <a:t>etc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]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:</a:t>
            </a:r>
          </a:p>
          <a:p>
            <a:pPr lvl="2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		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statements</a:t>
            </a:r>
          </a:p>
          <a:p>
            <a:pPr lvl="2" eaLnBrk="1" hangingPunct="1"/>
            <a:r>
              <a:rPr lang="en-US" altLang="en-US" u="sng" dirty="0">
                <a:ea typeface="MS PGothic" panose="020B0600070205080204" pitchFamily="34" charset="-128"/>
              </a:rPr>
              <a:t>Target variable</a:t>
            </a:r>
            <a:r>
              <a:rPr lang="en-US" altLang="en-US" dirty="0">
                <a:ea typeface="MS PGothic" panose="020B0600070205080204" pitchFamily="34" charset="-128"/>
              </a:rPr>
              <a:t>: the variable which is the target of the assignment at the beginning of each iteration</a:t>
            </a:r>
            <a:endParaRPr lang="en-US" altLang="en-US" dirty="0">
              <a:latin typeface="Courier New" panose="02070309020205020404" pitchFamily="49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3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B0E8D98D-7233-A819-1883-883E9FF7BC3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64"/>
          <a:stretch/>
        </p:blipFill>
        <p:spPr bwMode="auto">
          <a:xfrm>
            <a:off x="819150" y="1371600"/>
            <a:ext cx="7505700" cy="441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F86F4D32-777D-5EDF-E28A-01C29FA65E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Syntax Breakdown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40042C4B-0D4A-A84F-81BB-1B78ECFAA6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en-US" sz="2800" b="0">
                <a:latin typeface="Courier New" panose="02070309020205020404" pitchFamily="49" charset="0"/>
                <a:cs typeface="Courier New" panose="02070309020205020404" pitchFamily="49" charset="0"/>
              </a:rPr>
              <a:t>for num in [1, 2, 3, …, etc]:</a:t>
            </a:r>
          </a:p>
          <a:p>
            <a:pPr marL="0" indent="0">
              <a:buFontTx/>
              <a:buNone/>
            </a:pPr>
            <a:r>
              <a:rPr lang="en-US" altLang="en-US" sz="2800" b="0">
                <a:latin typeface="Courier New" panose="02070309020205020404" pitchFamily="49" charset="0"/>
                <a:cs typeface="Courier New" panose="02070309020205020404" pitchFamily="49" charset="0"/>
              </a:rPr>
              <a:t>	statements</a:t>
            </a:r>
          </a:p>
          <a:p>
            <a:pPr marL="0" indent="0">
              <a:buFontTx/>
              <a:buNone/>
            </a:pPr>
            <a:r>
              <a:rPr lang="en-US" altLang="en-US" sz="2800" b="0">
                <a:latin typeface="Courier New" panose="02070309020205020404" pitchFamily="49" charset="0"/>
                <a:cs typeface="Courier New" panose="02070309020205020404" pitchFamily="49" charset="0"/>
              </a:rPr>
              <a:t>	…</a:t>
            </a:r>
          </a:p>
          <a:p>
            <a:pPr marL="0" indent="0">
              <a:buFontTx/>
              <a:buNone/>
            </a:pPr>
            <a:r>
              <a:rPr lang="en-US" altLang="en-US" b="0"/>
              <a:t>Means:</a:t>
            </a:r>
          </a:p>
          <a:p>
            <a:pPr marL="0" indent="0"/>
            <a:r>
              <a:rPr lang="en-US" altLang="en-US" b="0"/>
              <a:t>For each num in the list, loop</a:t>
            </a:r>
          </a:p>
          <a:p>
            <a:pPr lvl="1"/>
            <a:r>
              <a:rPr lang="en-US" altLang="en-US">
                <a:ea typeface="Arial" panose="020B0604020202020204" pitchFamily="34" charset="0"/>
              </a:rPr>
              <a:t>Or</a:t>
            </a:r>
          </a:p>
          <a:p>
            <a:pPr marL="0" indent="0"/>
            <a:r>
              <a:rPr lang="en-US" altLang="en-US" b="0"/>
              <a:t>For each element in the list, which I will call num, loop</a:t>
            </a:r>
          </a:p>
          <a:p>
            <a:pPr marL="0" indent="0"/>
            <a:endParaRPr lang="en-US" altLang="en-US"/>
          </a:p>
          <a:p>
            <a:pPr marL="0" indent="0"/>
            <a:endParaRPr lang="en-US" altLang="en-US"/>
          </a:p>
          <a:p>
            <a:pPr marL="0" indent="0"/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62EC7BB2-A504-789C-BCA8-F4B384A53A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Using the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lang="en-US" altLang="en-US"/>
              <a:t> Function with the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altLang="en-US"/>
              <a:t> Loop</a:t>
            </a:r>
            <a:endParaRPr lang="he-IL" altLang="en-US"/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545AF6D0-610B-AAC3-71B6-182654F300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lang="en-US" altLang="en-US"/>
              <a:t> function simplifies the process of writing a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altLang="en-US"/>
              <a:t> loop</a:t>
            </a:r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  <a:ea typeface="MS PGothic" panose="020B0600070205080204" pitchFamily="34" charset="-128"/>
              </a:rPr>
              <a:t>range</a:t>
            </a:r>
            <a:r>
              <a:rPr lang="en-US" altLang="en-US">
                <a:ea typeface="Arial" panose="020B0604020202020204" pitchFamily="34" charset="0"/>
              </a:rPr>
              <a:t> returns an iterable object</a:t>
            </a:r>
          </a:p>
          <a:p>
            <a:pPr lvl="2" eaLnBrk="1" hangingPunct="1"/>
            <a:r>
              <a:rPr lang="en-US" altLang="en-US" u="sng">
                <a:ea typeface="Arial" panose="020B0604020202020204" pitchFamily="34" charset="0"/>
              </a:rPr>
              <a:t>Iterable</a:t>
            </a:r>
            <a:r>
              <a:rPr lang="en-US" altLang="en-US">
                <a:ea typeface="Arial" panose="020B0604020202020204" pitchFamily="34" charset="0"/>
              </a:rPr>
              <a:t>: contains a sequence of values that can be iterated over</a:t>
            </a:r>
          </a:p>
          <a:p>
            <a:pPr eaLnBrk="1" hangingPunct="1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lang="en-US" altLang="en-US"/>
              <a:t> characteristics:</a:t>
            </a:r>
          </a:p>
          <a:p>
            <a:pPr lvl="1" eaLnBrk="1" hangingPunct="1"/>
            <a:r>
              <a:rPr lang="en-US" altLang="en-US">
                <a:ea typeface="Arial" panose="020B0604020202020204" pitchFamily="34" charset="0"/>
              </a:rPr>
              <a:t>One argument: used as ending limit </a:t>
            </a:r>
          </a:p>
          <a:p>
            <a:pPr lvl="1" eaLnBrk="1" hangingPunct="1"/>
            <a:r>
              <a:rPr lang="en-US" altLang="en-US">
                <a:ea typeface="Arial" panose="020B0604020202020204" pitchFamily="34" charset="0"/>
              </a:rPr>
              <a:t>Two arguments: starting value and ending limit</a:t>
            </a:r>
          </a:p>
          <a:p>
            <a:pPr lvl="1" eaLnBrk="1" hangingPunct="1"/>
            <a:r>
              <a:rPr lang="en-US" altLang="en-US">
                <a:ea typeface="Arial" panose="020B0604020202020204" pitchFamily="34" charset="0"/>
              </a:rPr>
              <a:t>Three arguments: third argument is step value </a:t>
            </a:r>
            <a:endParaRPr lang="he-IL" altLang="en-US"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E4BAA546-1D6F-711F-F202-E5C9FA65DD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Use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E5613F48-EF17-1C92-6E87-98A0ED59DF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range(start, stop, step_value)</a:t>
            </a:r>
          </a:p>
          <a:p>
            <a:endParaRPr lang="en-US" altLang="en-US"/>
          </a:p>
          <a:p>
            <a:r>
              <a:rPr lang="en-US" altLang="en-US" b="0"/>
              <a:t>Start- the starting point of the range (inclusive)</a:t>
            </a:r>
          </a:p>
          <a:p>
            <a:r>
              <a:rPr lang="en-US" altLang="en-US" b="0"/>
              <a:t>Stop- the ending point (not inclusive)</a:t>
            </a:r>
          </a:p>
          <a:p>
            <a:r>
              <a:rPr lang="en-US" altLang="en-US" b="0"/>
              <a:t>Step_value- the distance between each value in the range</a:t>
            </a:r>
          </a:p>
          <a:p>
            <a:pPr lvl="1"/>
            <a:r>
              <a:rPr lang="en-US" altLang="en-US">
                <a:ea typeface="Arial" panose="020B0604020202020204" pitchFamily="34" charset="0"/>
              </a:rPr>
              <a:t>If not included, is assumed to be 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FE51A131-8F79-677D-5986-D0C769ECF8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8533B7F2-9229-5C7C-9EB8-D0302D3ADD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What is the output for the following function?</a:t>
            </a:r>
          </a:p>
          <a:p>
            <a:endParaRPr lang="en-US" altLang="en-US"/>
          </a:p>
          <a:p>
            <a:r>
              <a:rPr lang="en-US" altLang="en-US"/>
              <a:t>range(0, 10)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C1790D0F-B7A0-E420-4D26-1774CB1192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C9013F95-BCBF-4991-A4C9-A88C03DCBF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What is the output for the following function?</a:t>
            </a:r>
          </a:p>
          <a:p>
            <a:endParaRPr lang="en-US" altLang="en-US"/>
          </a:p>
          <a:p>
            <a:r>
              <a:rPr lang="en-US" altLang="en-US"/>
              <a:t>range(0, 10)</a:t>
            </a:r>
          </a:p>
          <a:p>
            <a:r>
              <a:rPr lang="en-US" altLang="en-US"/>
              <a:t>Answer:</a:t>
            </a:r>
          </a:p>
          <a:p>
            <a:r>
              <a:rPr lang="en-US" altLang="en-US"/>
              <a:t>[0, 1, 2, 3, 4, 5, 6, 7, 8, 9]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F8C2A802-ABEF-7FD2-4CA4-668011173A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58256DF8-6ACC-B957-0708-D5B88753CD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What is the output for the following function?</a:t>
            </a:r>
          </a:p>
          <a:p>
            <a:endParaRPr lang="en-US" altLang="en-US"/>
          </a:p>
          <a:p>
            <a:r>
              <a:rPr lang="en-US" altLang="en-US"/>
              <a:t>range(0, 10, 1)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FD26A4E0-FF4A-AF82-5EE5-983BF640FA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F67263EE-C930-C337-AF0B-71D656A589C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What is the output for the following function?</a:t>
            </a:r>
          </a:p>
          <a:p>
            <a:endParaRPr lang="en-US" altLang="en-US"/>
          </a:p>
          <a:p>
            <a:r>
              <a:rPr lang="en-US" altLang="en-US"/>
              <a:t>range(0, 10, 1)</a:t>
            </a:r>
          </a:p>
          <a:p>
            <a:r>
              <a:rPr lang="en-US" altLang="en-US"/>
              <a:t>Answer:</a:t>
            </a:r>
          </a:p>
          <a:p>
            <a:r>
              <a:rPr lang="en-US" altLang="en-US"/>
              <a:t>[0, 1, 2, 3, 4, 5, 6, 7, 8, 9]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51D9A077-07D6-63D8-E9C4-3B4319B400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22F53F18-7B0B-4FCD-2ABF-BAB5298541B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What is the output for the following function?</a:t>
            </a:r>
          </a:p>
          <a:p>
            <a:endParaRPr lang="en-US" altLang="en-US"/>
          </a:p>
          <a:p>
            <a:r>
              <a:rPr lang="en-US" altLang="en-US"/>
              <a:t>range(0, 10, 2)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9072F03-E3D8-BE3F-410C-DCB171BAA6EA}"/>
              </a:ext>
            </a:extLst>
          </p:cNvPr>
          <p:cNvSpPr>
            <a:spLocks noGrp="1" noChangeArrowheads="1"/>
          </p:cNvSpPr>
          <p:nvPr>
            <p:ph type="title" idx="4294967295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/>
              <a:t>Flow of Control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CB1F8D4-323E-9671-D375-FC726D882ED5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685800" y="1600200"/>
            <a:ext cx="7772400" cy="4876800"/>
          </a:xfrm>
        </p:spPr>
        <p:txBody>
          <a:bodyPr/>
          <a:lstStyle/>
          <a:p>
            <a:r>
              <a:rPr lang="en-US" altLang="en-US" sz="2800" dirty="0"/>
              <a:t>Sequential</a:t>
            </a:r>
          </a:p>
          <a:p>
            <a:pPr lvl="1"/>
            <a:r>
              <a:rPr lang="en-US" altLang="en-US" sz="2400" dirty="0"/>
              <a:t>Execute instructions in order</a:t>
            </a:r>
          </a:p>
          <a:p>
            <a:r>
              <a:rPr lang="en-US" altLang="en-US" sz="2800" dirty="0"/>
              <a:t>Selection</a:t>
            </a:r>
          </a:p>
          <a:p>
            <a:pPr lvl="1"/>
            <a:r>
              <a:rPr lang="en-US" altLang="en-US" sz="2400" dirty="0"/>
              <a:t>Execute different instructions depending on data</a:t>
            </a:r>
          </a:p>
          <a:p>
            <a:r>
              <a:rPr lang="en-US" altLang="en-US" sz="2800" dirty="0"/>
              <a:t>Looping</a:t>
            </a:r>
          </a:p>
          <a:p>
            <a:pPr lvl="1"/>
            <a:r>
              <a:rPr lang="en-US" altLang="en-US" sz="2400" dirty="0"/>
              <a:t>Repeat a set of instructions for different data</a:t>
            </a:r>
            <a:endParaRPr lang="en-US" altLang="en-US" sz="2800" dirty="0"/>
          </a:p>
          <a:p>
            <a:r>
              <a:rPr lang="en-US" altLang="en-US" sz="2800" dirty="0"/>
              <a:t>Method calls</a:t>
            </a:r>
          </a:p>
          <a:p>
            <a:pPr lvl="1"/>
            <a:r>
              <a:rPr lang="en-US" altLang="en-US" sz="2400" dirty="0"/>
              <a:t>Transfer control to method, execute instructions in method, then return with or without a value</a:t>
            </a:r>
            <a:endParaRPr lang="en-US" altLang="en-US" sz="2800" dirty="0"/>
          </a:p>
        </p:txBody>
      </p:sp>
      <p:sp>
        <p:nvSpPr>
          <p:cNvPr id="2" name="Arrow: Down 1">
            <a:extLst>
              <a:ext uri="{FF2B5EF4-FFF2-40B4-BE49-F238E27FC236}">
                <a16:creationId xmlns:a16="http://schemas.microsoft.com/office/drawing/2014/main" id="{E2945170-CF1F-F380-77F2-2A28AF433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 rot="5400000">
            <a:off x="7810500" y="3352800"/>
            <a:ext cx="990600" cy="13716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ACCB07EF-E486-6255-F8C1-2F83AD9F40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F5761935-305A-4E40-E504-68141571AB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What is the output for the following function?</a:t>
            </a:r>
          </a:p>
          <a:p>
            <a:endParaRPr lang="en-US" altLang="en-US"/>
          </a:p>
          <a:p>
            <a:r>
              <a:rPr lang="en-US" altLang="en-US"/>
              <a:t>range(0, 10, 2)</a:t>
            </a:r>
          </a:p>
          <a:p>
            <a:r>
              <a:rPr lang="en-US" altLang="en-US"/>
              <a:t>Answer:</a:t>
            </a:r>
          </a:p>
          <a:p>
            <a:r>
              <a:rPr lang="en-US" altLang="en-US"/>
              <a:t>[0, 2, 4, 6, 8]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E24B3084-2D9C-A1C2-87B2-6BF3174150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EFED28EC-8D1C-865A-2424-8A7F4528D6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What is the output for the following function?</a:t>
            </a:r>
          </a:p>
          <a:p>
            <a:endParaRPr lang="en-US" altLang="en-US"/>
          </a:p>
          <a:p>
            <a:r>
              <a:rPr lang="en-US" altLang="en-US"/>
              <a:t>range(10, 0, -1)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209B5809-C660-F554-E7E4-E9C7640992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3096D71F-3B34-D7AC-281A-FF04FE6127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What is the output for the following function?</a:t>
            </a:r>
          </a:p>
          <a:p>
            <a:endParaRPr lang="en-US" altLang="en-US"/>
          </a:p>
          <a:p>
            <a:r>
              <a:rPr lang="en-US" altLang="en-US"/>
              <a:t>range(10, 0, -1)</a:t>
            </a:r>
          </a:p>
          <a:p>
            <a:r>
              <a:rPr lang="en-US" altLang="en-US"/>
              <a:t>Answer:</a:t>
            </a:r>
          </a:p>
          <a:p>
            <a:r>
              <a:rPr lang="en-US" altLang="en-US"/>
              <a:t>[10, 9, 8, 7, 6, 5, 4, 3, 2, 1]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2173B94F-3963-F3E3-DE87-F500C2FEBA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Using the Target Variable Inside the Loop</a:t>
            </a:r>
            <a:endParaRPr lang="he-IL" altLang="en-US"/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32386BEA-A3B1-3D05-0AC7-E3526EA287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cs typeface="Courier New" panose="02070309020205020404" pitchFamily="49" charset="0"/>
              </a:rPr>
              <a:t>Purpose of target variable is to reference each item in a sequence as the loop iterates</a:t>
            </a:r>
          </a:p>
          <a:p>
            <a:pPr eaLnBrk="1" hangingPunct="1"/>
            <a:r>
              <a:rPr lang="en-US" altLang="en-US" dirty="0">
                <a:cs typeface="Courier New" panose="02070309020205020404" pitchFamily="49" charset="0"/>
              </a:rPr>
              <a:t>Target variable can be used in calculations or tasks in the body of the loop</a:t>
            </a:r>
          </a:p>
          <a:p>
            <a:pPr lvl="1" eaLnBrk="1" hangingPunct="1"/>
            <a:r>
              <a:rPr lang="en-US" altLang="en-US" dirty="0">
                <a:ea typeface="MS PGothic" panose="020B0600070205080204" pitchFamily="34" charset="-128"/>
              </a:rPr>
              <a:t>Example: calculate square root of each number in a range</a:t>
            </a:r>
            <a:endParaRPr lang="he-IL" altLang="en-US" dirty="0">
              <a:ea typeface="Arial" panose="020B0604020202020204" pitchFamily="34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94A0ADB1-6512-1C93-F61F-B268170152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Letting the User Control the Loop Iterations</a:t>
            </a:r>
            <a:endParaRPr lang="he-IL" altLang="en-US"/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55D7E332-1E90-ACA4-8859-510EE280F2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Sometimes the programmer does not know exactly how many times the loop will execute</a:t>
            </a:r>
          </a:p>
          <a:p>
            <a:pPr eaLnBrk="1" hangingPunct="1"/>
            <a:r>
              <a:rPr lang="en-US" altLang="en-US" dirty="0">
                <a:cs typeface="Courier New" panose="02070309020205020404" pitchFamily="49" charset="0"/>
              </a:rPr>
              <a:t>Can receive range inputs from the user, place them in variables, and call the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lang="en-US" altLang="en-US" dirty="0">
                <a:cs typeface="Courier New" panose="02070309020205020404" pitchFamily="49" charset="0"/>
              </a:rPr>
              <a:t> function in the for clause using these variables</a:t>
            </a:r>
          </a:p>
          <a:p>
            <a:pPr lvl="1" eaLnBrk="1" hangingPunct="1"/>
            <a:r>
              <a:rPr lang="en-US" altLang="en-US" dirty="0">
                <a:ea typeface="MS PGothic" panose="020B0600070205080204" pitchFamily="34" charset="-128"/>
              </a:rPr>
              <a:t>Be sure to consider the end cases: 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range</a:t>
            </a:r>
            <a:r>
              <a:rPr lang="en-US" altLang="en-US" dirty="0">
                <a:ea typeface="MS PGothic" panose="020B0600070205080204" pitchFamily="34" charset="-128"/>
              </a:rPr>
              <a:t> does not include the ending limit</a:t>
            </a:r>
          </a:p>
          <a:p>
            <a:pPr lvl="1" eaLnBrk="1" hangingPunct="1"/>
            <a:endParaRPr lang="en-US" altLang="en-US" dirty="0"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1727FF1-236A-F91B-CC92-8597DD7C35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Iteration</a:t>
            </a:r>
            <a:endParaRPr lang="he-IL" altLang="en-US" dirty="0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9E791A7-C555-8ADB-6310-14865C945A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Often we have code that performs the same task multiple times</a:t>
            </a:r>
          </a:p>
          <a:p>
            <a:pPr lvl="1" eaLnBrk="1" hangingPunct="1"/>
            <a:r>
              <a:rPr lang="en-US" altLang="en-US" dirty="0"/>
              <a:t>We could just “copy-paste”</a:t>
            </a:r>
          </a:p>
          <a:p>
            <a:pPr lvl="2" eaLnBrk="1" hangingPunct="1"/>
            <a:r>
              <a:rPr lang="en-US" altLang="en-US" dirty="0">
                <a:ea typeface="Arial" panose="020B0604020202020204" pitchFamily="34" charset="0"/>
              </a:rPr>
              <a:t>Makes program large</a:t>
            </a:r>
          </a:p>
          <a:p>
            <a:pPr lvl="2" eaLnBrk="1" hangingPunct="1"/>
            <a:r>
              <a:rPr lang="en-US" altLang="en-US" dirty="0">
                <a:ea typeface="Arial" panose="020B0604020202020204" pitchFamily="34" charset="0"/>
              </a:rPr>
              <a:t>Time consuming</a:t>
            </a:r>
          </a:p>
          <a:p>
            <a:pPr lvl="2" eaLnBrk="1" hangingPunct="1"/>
            <a:r>
              <a:rPr lang="en-US" altLang="en-US" dirty="0">
                <a:ea typeface="Arial" panose="020B0604020202020204" pitchFamily="34" charset="0"/>
              </a:rPr>
              <a:t>May need to be corrected in many places</a:t>
            </a:r>
          </a:p>
          <a:p>
            <a:pPr eaLnBrk="1" hangingPunct="1"/>
            <a:endParaRPr lang="en-US" altLang="en-US" u="sng" dirty="0"/>
          </a:p>
          <a:p>
            <a:pPr eaLnBrk="1" hangingPunct="1"/>
            <a:r>
              <a:rPr lang="en-US" altLang="en-US" u="sng" dirty="0"/>
              <a:t>Repetition structure</a:t>
            </a:r>
            <a:r>
              <a:rPr lang="en-US" altLang="en-US" dirty="0"/>
              <a:t>: repeats the same code with different data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D070B803-F08C-7C50-134C-B9A64B2905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altLang="en-US"/>
              <a:t> Loop: a Condition-Controlled Loop</a:t>
            </a:r>
            <a:endParaRPr lang="he-IL" altLang="en-US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52607F1C-C7B7-4CB2-D20B-F555C01D75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 dirty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altLang="en-US" u="sng" dirty="0"/>
              <a:t> loop</a:t>
            </a:r>
            <a:r>
              <a:rPr lang="en-US" altLang="en-US" dirty="0"/>
              <a:t>: while condition is true, do something</a:t>
            </a:r>
          </a:p>
          <a:p>
            <a:pPr lvl="1" eaLnBrk="1" hangingPunct="1"/>
            <a:r>
              <a:rPr lang="en-US" altLang="en-US" dirty="0">
                <a:ea typeface="Arial" panose="020B0604020202020204" pitchFamily="34" charset="0"/>
              </a:rPr>
              <a:t>Two parts: </a:t>
            </a:r>
          </a:p>
          <a:p>
            <a:pPr lvl="2" eaLnBrk="1" hangingPunct="1"/>
            <a:r>
              <a:rPr lang="en-US" altLang="en-US" dirty="0">
                <a:ea typeface="Arial" panose="020B0604020202020204" pitchFamily="34" charset="0"/>
              </a:rPr>
              <a:t>Condition tested for true or false value</a:t>
            </a:r>
          </a:p>
          <a:p>
            <a:pPr lvl="2" eaLnBrk="1" hangingPunct="1"/>
            <a:r>
              <a:rPr lang="en-US" altLang="en-US" dirty="0">
                <a:ea typeface="Arial" panose="020B0604020202020204" pitchFamily="34" charset="0"/>
              </a:rPr>
              <a:t>Statements repeated if condition is true</a:t>
            </a:r>
          </a:p>
          <a:p>
            <a:pPr lvl="1" eaLnBrk="1" hangingPunct="1"/>
            <a:r>
              <a:rPr lang="en-US" altLang="en-US" dirty="0">
                <a:ea typeface="Arial" panose="020B0604020202020204" pitchFamily="34" charset="0"/>
              </a:rPr>
              <a:t>General format: </a:t>
            </a:r>
          </a:p>
          <a:p>
            <a:pPr lvl="2" eaLnBrk="1" hangingPunct="1">
              <a:buFontTx/>
              <a:buNone/>
            </a:pPr>
            <a:r>
              <a:rPr lang="en-US" altLang="en-US" dirty="0">
                <a:ea typeface="Arial" panose="020B0604020202020204" pitchFamily="34" charset="0"/>
              </a:rPr>
              <a:t>	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while 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condition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:</a:t>
            </a:r>
          </a:p>
          <a:p>
            <a:pPr lvl="2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		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statements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EC5DDCAA-5047-1012-38A3-2D4F5CD35E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Very similar to….</a:t>
            </a:r>
            <a:endParaRPr lang="he-IL" altLang="en-US" dirty="0"/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1FCAA168-6A94-4367-D551-61EE39F383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en-US" altLang="en-US" dirty="0"/>
          </a:p>
          <a:p>
            <a:pPr lvl="1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if 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condition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:</a:t>
            </a:r>
          </a:p>
          <a:p>
            <a:pPr lvl="2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	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Statement</a:t>
            </a:r>
          </a:p>
          <a:p>
            <a:pPr lvl="2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	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Statement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044EF5DD-B1E1-32C1-E339-F0B578EE7D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altLang="en-US"/>
              <a:t> Loop: a Condition-Controlled Loop (cont’d.)</a:t>
            </a:r>
            <a:endParaRPr lang="he-IL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806AF64A-F1BC-C240-DA8D-2E35D784B6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cs typeface="Courier New" panose="02070309020205020404" pitchFamily="49" charset="0"/>
              </a:rPr>
              <a:t>For a loop to stop executing, something must happen inside the loop to change the condition</a:t>
            </a:r>
          </a:p>
          <a:p>
            <a:pPr eaLnBrk="1" hangingPunct="1"/>
            <a:r>
              <a:rPr lang="en-US" altLang="en-US" u="sng" dirty="0">
                <a:cs typeface="Courier New" panose="02070309020205020404" pitchFamily="49" charset="0"/>
              </a:rPr>
              <a:t>Iteration</a:t>
            </a:r>
            <a:r>
              <a:rPr lang="en-US" altLang="en-US" dirty="0">
                <a:cs typeface="Courier New" panose="02070309020205020404" pitchFamily="49" charset="0"/>
              </a:rPr>
              <a:t>: one execution of the body of a loop</a:t>
            </a:r>
          </a:p>
          <a:p>
            <a:pPr eaLnBrk="1" hangingPunct="1"/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altLang="en-US" dirty="0">
                <a:cs typeface="Courier New" panose="02070309020205020404" pitchFamily="49" charset="0"/>
              </a:rPr>
              <a:t> loop is known as a </a:t>
            </a:r>
            <a:r>
              <a:rPr lang="en-US" altLang="en-US" i="1" dirty="0">
                <a:cs typeface="Courier New" panose="02070309020205020404" pitchFamily="49" charset="0"/>
              </a:rPr>
              <a:t>pretest</a:t>
            </a:r>
            <a:r>
              <a:rPr lang="en-US" altLang="en-US" dirty="0">
                <a:cs typeface="Courier New" panose="02070309020205020404" pitchFamily="49" charset="0"/>
              </a:rPr>
              <a:t> loop</a:t>
            </a:r>
          </a:p>
          <a:p>
            <a:pPr lvl="1" eaLnBrk="1" hangingPunct="1">
              <a:buFont typeface="Arial" panose="020B0604020202020204" pitchFamily="34" charset="0"/>
              <a:buChar char="–"/>
            </a:pPr>
            <a:r>
              <a:rPr lang="en-US" altLang="en-US" dirty="0">
                <a:ea typeface="MS PGothic" panose="020B0600070205080204" pitchFamily="34" charset="-128"/>
              </a:rPr>
              <a:t>Tests condition before performing an iteration</a:t>
            </a:r>
          </a:p>
          <a:p>
            <a:pPr lvl="2" eaLnBrk="1" hangingPunct="1"/>
            <a:r>
              <a:rPr lang="en-US" altLang="en-US" dirty="0">
                <a:ea typeface="MS PGothic" panose="020B0600070205080204" pitchFamily="34" charset="-128"/>
              </a:rPr>
              <a:t>Will never execute if condition is false to start with</a:t>
            </a:r>
          </a:p>
          <a:p>
            <a:pPr lvl="2" eaLnBrk="1" hangingPunct="1"/>
            <a:r>
              <a:rPr lang="en-US" altLang="en-US" dirty="0">
                <a:ea typeface="MS PGothic" panose="020B0600070205080204" pitchFamily="34" charset="-128"/>
              </a:rPr>
              <a:t>May require performing some steps prior to the loop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7D728E3-7F1B-BEEA-6E6B-FB8A187940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altLang="en-US"/>
              <a:t> Loop: a Condition-Controlled Loop (cont’d.)</a:t>
            </a:r>
            <a:endParaRPr lang="he-IL" altLang="en-US"/>
          </a:p>
        </p:txBody>
      </p:sp>
      <p:pic>
        <p:nvPicPr>
          <p:cNvPr id="11267" name="Content Placeholder 2" descr="Diagram&#10;&#10;Description automatically generated">
            <a:extLst>
              <a:ext uri="{FF2B5EF4-FFF2-40B4-BE49-F238E27FC236}">
                <a16:creationId xmlns:a16="http://schemas.microsoft.com/office/drawing/2014/main" id="{ED0C4F8F-FEEF-A08D-A8B8-3D239717713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17"/>
          <a:stretch/>
        </p:blipFill>
        <p:spPr>
          <a:xfrm>
            <a:off x="661988" y="2362200"/>
            <a:ext cx="7820025" cy="3368675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DC7A8685-0213-E800-542E-1A5AAB9B7F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Brief Cautionary Tale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442C2-4FD8-17B1-0BAD-8B5D33AE3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num1 = 7*34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while num1 != 0:</a:t>
            </a:r>
          </a:p>
          <a:p>
            <a:pPr marL="457200" lvl="1" indent="0">
              <a:buFontTx/>
              <a:buNone/>
              <a:defRPr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print(num1)	</a:t>
            </a:r>
          </a:p>
          <a:p>
            <a:pPr marL="457200" lvl="1" indent="0">
              <a:buFontTx/>
              <a:buNone/>
              <a:defRPr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num1 = num1 + 1</a:t>
            </a:r>
          </a:p>
          <a:p>
            <a:pPr marL="457200" lvl="1" indent="0">
              <a:spcBef>
                <a:spcPts val="0"/>
              </a:spcBef>
              <a:buFontTx/>
              <a:buNone/>
              <a:defRPr/>
            </a:pP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  <a:defRPr/>
            </a:pPr>
            <a:r>
              <a:rPr lang="en-US" b="0" dirty="0">
                <a:ea typeface="+mn-ea"/>
                <a:cs typeface="Courier New" panose="02070309020205020404" pitchFamily="49" charset="0"/>
              </a:rPr>
              <a:t>Based on our own extensive knowledge of programming, what will the outcome of this program be?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63747079-12C0-DF86-1669-3CC0DD4408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Infinite Loops</a:t>
            </a:r>
            <a:endParaRPr lang="he-IL" altLang="en-US"/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A5341AA5-0E14-FD57-57EB-DE314B0A666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Loops must contain within themselves a way to terminate</a:t>
            </a:r>
          </a:p>
          <a:p>
            <a:pPr lvl="1" eaLnBrk="1" hangingPunct="1"/>
            <a:r>
              <a:rPr lang="en-US" altLang="en-US" dirty="0">
                <a:ea typeface="Arial" panose="020B0604020202020204" pitchFamily="34" charset="0"/>
              </a:rPr>
              <a:t>Something inside a 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while</a:t>
            </a:r>
            <a:r>
              <a:rPr lang="en-US" altLang="en-US" dirty="0">
                <a:ea typeface="Arial" panose="020B0604020202020204" pitchFamily="34" charset="0"/>
              </a:rPr>
              <a:t> loop must eventually make the condition false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2949</TotalTime>
  <Words>848</Words>
  <Application>Microsoft Office PowerPoint</Application>
  <PresentationFormat>On-screen Show (4:3)</PresentationFormat>
  <Paragraphs>131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Courier New</vt:lpstr>
      <vt:lpstr>Times New Roman</vt:lpstr>
      <vt:lpstr>Office Theme</vt:lpstr>
      <vt:lpstr>Iteration</vt:lpstr>
      <vt:lpstr>Flow of Control</vt:lpstr>
      <vt:lpstr>Iteration</vt:lpstr>
      <vt:lpstr>The while Loop: a Condition-Controlled Loop</vt:lpstr>
      <vt:lpstr>Very similar to….</vt:lpstr>
      <vt:lpstr>The while Loop: a Condition-Controlled Loop (cont’d.)</vt:lpstr>
      <vt:lpstr>The while Loop: a Condition-Controlled Loop (cont’d.)</vt:lpstr>
      <vt:lpstr>A Brief Cautionary Tale</vt:lpstr>
      <vt:lpstr>Infinite Loops</vt:lpstr>
      <vt:lpstr>The for Loop: a Count-Controlled Loop</vt:lpstr>
      <vt:lpstr>PowerPoint Presentation</vt:lpstr>
      <vt:lpstr>Syntax Breakdown</vt:lpstr>
      <vt:lpstr>Using the range Function with the for Loop</vt:lpstr>
      <vt:lpstr>Use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Using the Target Variable Inside the Loop</vt:lpstr>
      <vt:lpstr>Letting the User Control the Loop Iterations</vt:lpstr>
    </vt:vector>
  </TitlesOfParts>
  <Company>Georgia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Programming</dc:title>
  <dc:creator>College of Computing</dc:creator>
  <cp:lastModifiedBy>William Forsyth</cp:lastModifiedBy>
  <cp:revision>154</cp:revision>
  <cp:lastPrinted>2001-05-09T19:53:32Z</cp:lastPrinted>
  <dcterms:created xsi:type="dcterms:W3CDTF">1999-03-03T13:26:07Z</dcterms:created>
  <dcterms:modified xsi:type="dcterms:W3CDTF">2022-06-20T13:55:00Z</dcterms:modified>
</cp:coreProperties>
</file>