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7"/>
  </p:notesMasterIdLst>
  <p:sldIdLst>
    <p:sldId id="389" r:id="rId2"/>
    <p:sldId id="291" r:id="rId3"/>
    <p:sldId id="343" r:id="rId4"/>
    <p:sldId id="344" r:id="rId5"/>
    <p:sldId id="345" r:id="rId6"/>
    <p:sldId id="289" r:id="rId7"/>
    <p:sldId id="404" r:id="rId8"/>
    <p:sldId id="390" r:id="rId9"/>
    <p:sldId id="292" r:id="rId10"/>
    <p:sldId id="293" r:id="rId11"/>
    <p:sldId id="295" r:id="rId12"/>
    <p:sldId id="296" r:id="rId13"/>
    <p:sldId id="298" r:id="rId14"/>
    <p:sldId id="299" r:id="rId15"/>
    <p:sldId id="300" r:id="rId16"/>
    <p:sldId id="301" r:id="rId17"/>
    <p:sldId id="304" r:id="rId18"/>
    <p:sldId id="305" r:id="rId19"/>
    <p:sldId id="308" r:id="rId20"/>
    <p:sldId id="309" r:id="rId21"/>
    <p:sldId id="391" r:id="rId22"/>
    <p:sldId id="392" r:id="rId23"/>
    <p:sldId id="393" r:id="rId24"/>
    <p:sldId id="394" r:id="rId25"/>
    <p:sldId id="395" r:id="rId26"/>
    <p:sldId id="396" r:id="rId27"/>
    <p:sldId id="397" r:id="rId28"/>
    <p:sldId id="398" r:id="rId29"/>
    <p:sldId id="294" r:id="rId30"/>
    <p:sldId id="399" r:id="rId31"/>
    <p:sldId id="346" r:id="rId32"/>
    <p:sldId id="347" r:id="rId33"/>
    <p:sldId id="401" r:id="rId34"/>
    <p:sldId id="400" r:id="rId35"/>
    <p:sldId id="402" r:id="rId36"/>
    <p:sldId id="403" r:id="rId37"/>
    <p:sldId id="348" r:id="rId38"/>
    <p:sldId id="349" r:id="rId39"/>
    <p:sldId id="350" r:id="rId40"/>
    <p:sldId id="319" r:id="rId41"/>
    <p:sldId id="320" r:id="rId42"/>
    <p:sldId id="351" r:id="rId43"/>
    <p:sldId id="352" r:id="rId44"/>
    <p:sldId id="322" r:id="rId45"/>
    <p:sldId id="323" r:id="rId46"/>
  </p:sldIdLst>
  <p:sldSz cx="9144000" cy="6858000" type="screen4x3"/>
  <p:notesSz cx="6940550" cy="92805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3">
          <p15:clr>
            <a:srgbClr val="A4A3A4"/>
          </p15:clr>
        </p15:guide>
        <p15:guide id="2" pos="218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88630" autoAdjust="0"/>
  </p:normalViewPr>
  <p:slideViewPr>
    <p:cSldViewPr>
      <p:cViewPr varScale="1">
        <p:scale>
          <a:sx n="112" d="100"/>
          <a:sy n="112" d="100"/>
        </p:scale>
        <p:origin x="97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31360"/>
    </p:cViewPr>
  </p:sorterViewPr>
  <p:notesViewPr>
    <p:cSldViewPr>
      <p:cViewPr>
        <p:scale>
          <a:sx n="75" d="100"/>
          <a:sy n="75" d="100"/>
        </p:scale>
        <p:origin x="-1302" y="1170"/>
      </p:cViewPr>
      <p:guideLst>
        <p:guide orient="horz" pos="2923"/>
        <p:guide pos="218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2DD30AE-E216-42EA-CB04-41D15A19C5A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243513" y="0"/>
            <a:ext cx="1697037" cy="3095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t" anchorCtr="0" compatLnSpc="1">
            <a:prstTxWarp prst="textNoShape">
              <a:avLst/>
            </a:prstTxWarp>
          </a:bodyPr>
          <a:lstStyle>
            <a:lvl1pPr defTabSz="927100">
              <a:defRPr sz="1200"/>
            </a:lvl1pPr>
          </a:lstStyle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2051" name="Rectangle 4">
            <a:extLst>
              <a:ext uri="{FF2B5EF4-FFF2-40B4-BE49-F238E27FC236}">
                <a16:creationId xmlns:a16="http://schemas.microsoft.com/office/drawing/2014/main" id="{E92C5D8B-14A9-CE7D-CDD3-F04B9C8EAE9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20725" y="496888"/>
            <a:ext cx="5397500" cy="404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FB863E39-6AEE-0883-8E3D-15C692B5A40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74675" y="4932363"/>
            <a:ext cx="5638800" cy="35861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8C70A46C-E301-ABC7-4237-0B9FC988ABC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949450" y="8834438"/>
            <a:ext cx="3006725" cy="3794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b" anchorCtr="0" compatLnSpc="1">
            <a:prstTxWarp prst="textNoShape">
              <a:avLst/>
            </a:prstTxWarp>
          </a:bodyPr>
          <a:lstStyle>
            <a:lvl1pPr algn="ctr" defTabSz="927100">
              <a:defRPr sz="1000"/>
            </a:lvl1pPr>
          </a:lstStyle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E58DAF80-D271-F192-25DB-3D0DD11463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016625" y="8810625"/>
            <a:ext cx="407988" cy="3857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b" anchorCtr="0" compatLnSpc="1">
            <a:prstTxWarp prst="textNoShape">
              <a:avLst/>
            </a:prstTxWarp>
          </a:bodyPr>
          <a:lstStyle>
            <a:lvl1pPr algn="r" defTabSz="927100">
              <a:defRPr sz="1200"/>
            </a:lvl1pPr>
          </a:lstStyle>
          <a:p>
            <a:pPr>
              <a:defRPr/>
            </a:pPr>
            <a:fld id="{DDE6D200-1634-4096-99F9-BBA9AAB5A6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055" name="Line 8">
            <a:extLst>
              <a:ext uri="{FF2B5EF4-FFF2-40B4-BE49-F238E27FC236}">
                <a16:creationId xmlns:a16="http://schemas.microsoft.com/office/drawing/2014/main" id="{26FAAD90-78A2-C6D5-D4C2-90017683ABA0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950" y="387350"/>
            <a:ext cx="5783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Line 9">
            <a:extLst>
              <a:ext uri="{FF2B5EF4-FFF2-40B4-BE49-F238E27FC236}">
                <a16:creationId xmlns:a16="http://schemas.microsoft.com/office/drawing/2014/main" id="{121CA8FC-E16F-4582-A4CA-60B3B8AA8EC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7375" y="4657725"/>
            <a:ext cx="5784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Line 10">
            <a:extLst>
              <a:ext uri="{FF2B5EF4-FFF2-40B4-BE49-F238E27FC236}">
                <a16:creationId xmlns:a16="http://schemas.microsoft.com/office/drawing/2014/main" id="{7B066B85-250F-CCB5-48DA-029BA5A08F6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1025" y="8766175"/>
            <a:ext cx="5784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Text Box 11">
            <a:extLst>
              <a:ext uri="{FF2B5EF4-FFF2-40B4-BE49-F238E27FC236}">
                <a16:creationId xmlns:a16="http://schemas.microsoft.com/office/drawing/2014/main" id="{EAC21795-CA32-7D38-0B91-78A02E2C8B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4651375"/>
            <a:ext cx="668337" cy="3048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2678" tIns="46340" rIns="92678" bIns="46340">
            <a:spAutoFit/>
          </a:bodyPr>
          <a:lstStyle>
            <a:lvl1pPr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355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2710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9065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52613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098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670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242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814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 sz="1400" b="1"/>
              <a:t>Notes: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marL="279400" indent="-279400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6D200-1634-4096-99F9-BBA9AAB5A6C0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22654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6D200-1634-4096-99F9-BBA9AAB5A6C0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10224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E38A1424-E654-7B24-661C-A81F21A31B5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352D23C4-63DF-F9A5-F9B4-4E75B9FED5D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E4EFC369-3E99-980F-B3A0-92220895B3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6F22C47-527C-4FFD-AA28-826AE8F9F600}" type="slidenum">
              <a:rPr lang="en-US" altLang="en-US"/>
              <a:pPr/>
              <a:t>12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69695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5513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4013" y="52388"/>
            <a:ext cx="2124075" cy="65103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7025" y="52388"/>
            <a:ext cx="6224588" cy="65103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7338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100" y="52388"/>
            <a:ext cx="7772400" cy="9255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7025" y="1276350"/>
            <a:ext cx="4173538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276350"/>
            <a:ext cx="4175125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18644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51993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20028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7025" y="1276350"/>
            <a:ext cx="4173538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276350"/>
            <a:ext cx="4175125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9158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4537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02130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4523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3131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9200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BB9D849-9974-BD62-1C13-2645D32A4A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73100" y="52388"/>
            <a:ext cx="7772400" cy="925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6C184E4-4DC8-5869-8E26-A8B2C11470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27025" y="1276350"/>
            <a:ext cx="8501063" cy="528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2">
            <a:extLst>
              <a:ext uri="{FF2B5EF4-FFF2-40B4-BE49-F238E27FC236}">
                <a16:creationId xmlns:a16="http://schemas.microsoft.com/office/drawing/2014/main" id="{CE57CDE6-8AD0-4C9A-8B4A-58F01BD7937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sz="4800" dirty="0"/>
              <a:t>Methods</a:t>
            </a:r>
          </a:p>
        </p:txBody>
      </p:sp>
      <p:sp>
        <p:nvSpPr>
          <p:cNvPr id="3075" name="Subtitle 3">
            <a:extLst>
              <a:ext uri="{FF2B5EF4-FFF2-40B4-BE49-F238E27FC236}">
                <a16:creationId xmlns:a16="http://schemas.microsoft.com/office/drawing/2014/main" id="{0BC61C39-754B-1A1C-3FEF-49E3105BAA2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D0B58BF5-AC6B-6D01-9B90-E68CEC4154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Defining and Calling a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E148A0-D0BE-F308-3D39-CDAE4CB1CF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/>
              <a:t>Functions are given names </a:t>
            </a:r>
          </a:p>
          <a:p>
            <a:pPr lvl="1" eaLnBrk="1" hangingPunct="1">
              <a:defRPr/>
            </a:pPr>
            <a:r>
              <a:rPr lang="en-US" altLang="en-US" dirty="0"/>
              <a:t>Function naming rules:</a:t>
            </a:r>
          </a:p>
          <a:p>
            <a:pPr lvl="2" eaLnBrk="1" hangingPunct="1">
              <a:defRPr/>
            </a:pPr>
            <a:r>
              <a:rPr lang="en-US" altLang="en-US" dirty="0"/>
              <a:t>Cannot use key words as a function name</a:t>
            </a:r>
          </a:p>
          <a:p>
            <a:pPr lvl="2" eaLnBrk="1" hangingPunct="1">
              <a:defRPr/>
            </a:pPr>
            <a:r>
              <a:rPr lang="en-US" altLang="en-US" dirty="0"/>
              <a:t>Cannot contain spaces</a:t>
            </a:r>
          </a:p>
          <a:p>
            <a:pPr lvl="2" eaLnBrk="1" hangingPunct="1">
              <a:defRPr/>
            </a:pPr>
            <a:r>
              <a:rPr lang="en-US" altLang="en-US" dirty="0"/>
              <a:t>First character must be a letter or underscore</a:t>
            </a:r>
          </a:p>
          <a:p>
            <a:pPr lvl="2" eaLnBrk="1" hangingPunct="1">
              <a:defRPr/>
            </a:pPr>
            <a:r>
              <a:rPr lang="en-US" altLang="en-US" dirty="0"/>
              <a:t>All other characters must be a letter, number or underscore</a:t>
            </a:r>
          </a:p>
          <a:p>
            <a:pPr lvl="2" eaLnBrk="1" hangingPunct="1">
              <a:defRPr/>
            </a:pPr>
            <a:r>
              <a:rPr lang="en-US" altLang="en-US" dirty="0"/>
              <a:t>Uppercase and lowercase characters are distinct</a:t>
            </a:r>
          </a:p>
          <a:p>
            <a:pPr lvl="1" eaLnBrk="1" hangingPunct="1">
              <a:defRPr/>
            </a:pPr>
            <a:r>
              <a:rPr lang="en-US" altLang="en-US" dirty="0"/>
              <a:t>(optional)</a:t>
            </a:r>
          </a:p>
          <a:p>
            <a:pPr lvl="2" eaLnBrk="1" hangingPunct="1">
              <a:defRPr/>
            </a:pPr>
            <a:r>
              <a:rPr lang="en-US" altLang="en-US" dirty="0"/>
              <a:t>Function name should be descriptive of the task carried out by the function</a:t>
            </a:r>
          </a:p>
          <a:p>
            <a:pPr marL="0" indent="0">
              <a:buFontTx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056317D4-A76E-74CE-01A1-7AAB936FC9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Defining and Calling a Function (cont’d.)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BDF0B0-2E69-5D96-8132-FA0D6FABBE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u="sng" dirty="0"/>
              <a:t>Function definition</a:t>
            </a:r>
            <a:r>
              <a:rPr lang="en-US" altLang="en-US" dirty="0"/>
              <a:t>: specifies what function does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en-US" alt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b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alt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b="1" i="1" dirty="0" err="1">
                <a:latin typeface="Courier New" pitchFamily="49" charset="0"/>
                <a:cs typeface="Courier New" pitchFamily="49" charset="0"/>
              </a:rPr>
              <a:t>function_name</a:t>
            </a:r>
            <a:r>
              <a:rPr lang="en-US" altLang="en-US" b="1" dirty="0">
                <a:latin typeface="Courier New" pitchFamily="49" charset="0"/>
                <a:cs typeface="Courier New" pitchFamily="49" charset="0"/>
              </a:rPr>
              <a:t>():</a:t>
            </a:r>
          </a:p>
          <a:p>
            <a:pPr lvl="2" eaLnBrk="1" hangingPunct="1">
              <a:buFontTx/>
              <a:buNone/>
              <a:defRPr/>
            </a:pPr>
            <a:r>
              <a:rPr lang="en-US" altLang="en-US" dirty="0">
                <a:latin typeface="Courier New" pitchFamily="49" charset="0"/>
                <a:cs typeface="Courier New" pitchFamily="49" charset="0"/>
              </a:rPr>
              <a:t>		statement</a:t>
            </a:r>
          </a:p>
          <a:p>
            <a:pPr lvl="2" eaLnBrk="1" hangingPunct="1">
              <a:buFontTx/>
              <a:buNone/>
              <a:defRPr/>
            </a:pPr>
            <a:r>
              <a:rPr lang="en-US" altLang="en-US" dirty="0">
                <a:latin typeface="Courier New" pitchFamily="49" charset="0"/>
                <a:cs typeface="Courier New" pitchFamily="49" charset="0"/>
              </a:rPr>
              <a:t>		statement</a:t>
            </a:r>
            <a:endParaRPr lang="en-US" altLang="en-US" dirty="0"/>
          </a:p>
          <a:p>
            <a:pPr marL="0" indent="0">
              <a:buFontTx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64F9348D-63EB-9CE9-E329-671F911B8C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Defining and Calling a Function (cont’d.)</a:t>
            </a:r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158CDA8A-D117-82CC-51CD-61D5E0099BD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To execute the lines of code inside a function we </a:t>
            </a:r>
            <a:r>
              <a:rPr lang="en-US" altLang="en-US" u="sng"/>
              <a:t>Call</a:t>
            </a:r>
            <a:r>
              <a:rPr lang="en-US" altLang="en-US"/>
              <a:t> it</a:t>
            </a:r>
          </a:p>
          <a:p>
            <a:pPr lvl="1" eaLnBrk="1" hangingPunct="1"/>
            <a:r>
              <a:rPr lang="en-US" altLang="en-US"/>
              <a:t>When a function is called:</a:t>
            </a:r>
          </a:p>
          <a:p>
            <a:pPr lvl="2" eaLnBrk="1" hangingPunct="1"/>
            <a:r>
              <a:rPr lang="en-US" altLang="en-US"/>
              <a:t>Interpreter jumps to the function and executes statements in the block</a:t>
            </a:r>
          </a:p>
          <a:p>
            <a:pPr lvl="2" eaLnBrk="1" hangingPunct="1"/>
            <a:r>
              <a:rPr lang="en-US" altLang="en-US"/>
              <a:t>Interpreter jumps back to part of program that called the function</a:t>
            </a:r>
          </a:p>
          <a:p>
            <a:pPr lvl="3" eaLnBrk="1" hangingPunct="1"/>
            <a:r>
              <a:rPr lang="en-US" altLang="en-US"/>
              <a:t>Known as function return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5EDB5E5C-599E-2B28-4299-97F7E9358B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Indentation in Python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00BF5700-0A96-6333-F559-67655D05E86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Each block must be indented</a:t>
            </a:r>
          </a:p>
          <a:p>
            <a:pPr lvl="1" eaLnBrk="1" hangingPunct="1"/>
            <a:r>
              <a:rPr lang="en-US" altLang="en-US" dirty="0"/>
              <a:t>You may use either tabs or spaces</a:t>
            </a:r>
          </a:p>
          <a:p>
            <a:pPr lvl="2" eaLnBrk="1" hangingPunct="1"/>
            <a:r>
              <a:rPr lang="en-US" altLang="en-US" dirty="0"/>
              <a:t>But not both</a:t>
            </a:r>
          </a:p>
          <a:p>
            <a:pPr lvl="1" eaLnBrk="1" hangingPunct="1"/>
            <a:r>
              <a:rPr lang="en-US" altLang="en-US" dirty="0"/>
              <a:t>Lines in block must begin with the same number of tabs or spaces</a:t>
            </a:r>
          </a:p>
          <a:p>
            <a:pPr lvl="1" eaLnBrk="1" hangingPunct="1"/>
            <a:r>
              <a:rPr lang="en-US" altLang="en-US" dirty="0"/>
              <a:t>Blank lines that appear in a block are ignored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4E2AB394-908C-BCA7-E306-CFB340684D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Designing a Program to Use Functions</a:t>
            </a: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9AD6DB51-C5E2-B15A-4CFD-9578DE04BD7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In a flowchart, function call shown as rectangle with vertical bars at each side</a:t>
            </a:r>
          </a:p>
          <a:p>
            <a:pPr lvl="1" eaLnBrk="1" hangingPunct="1"/>
            <a:r>
              <a:rPr lang="en-US" altLang="en-US" dirty="0"/>
              <a:t>Function name written in the symbol</a:t>
            </a:r>
          </a:p>
          <a:p>
            <a:pPr lvl="1" eaLnBrk="1" hangingPunct="1"/>
            <a:r>
              <a:rPr lang="en-US" altLang="en-US" dirty="0"/>
              <a:t>Typically draw separate flow chart for each function in the program</a:t>
            </a:r>
          </a:p>
          <a:p>
            <a:pPr lvl="2" eaLnBrk="1" hangingPunct="1"/>
            <a:r>
              <a:rPr lang="en-US" altLang="en-US" dirty="0"/>
              <a:t>End terminal symbol usually reads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</a:p>
          <a:p>
            <a:pPr eaLnBrk="1" hangingPunct="1"/>
            <a:r>
              <a:rPr lang="en-US" altLang="en-US" u="sng" dirty="0">
                <a:cs typeface="Courier New" panose="02070309020205020404" pitchFamily="49" charset="0"/>
              </a:rPr>
              <a:t>Top-down design</a:t>
            </a:r>
            <a:r>
              <a:rPr lang="en-US" altLang="en-US" dirty="0">
                <a:cs typeface="Courier New" panose="02070309020205020404" pitchFamily="49" charset="0"/>
              </a:rPr>
              <a:t>: technique for breaking algorithm into functions</a:t>
            </a:r>
            <a:endParaRPr lang="he-IL" altLang="en-US" u="sng" dirty="0">
              <a:cs typeface="Courier New" panose="02070309020205020404" pitchFamily="49" charset="0"/>
            </a:endParaRP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95A2BAFD-A2A4-C4F2-6CF0-F562994F5E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Designing a Program to Use Functions (cont’d.)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E1DFD630-336C-ED1E-66E5-D250B6FD199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u="sng"/>
              <a:t>Hierarchy chart</a:t>
            </a:r>
            <a:r>
              <a:rPr lang="en-US" altLang="en-US"/>
              <a:t>: depicts relationship between functions</a:t>
            </a:r>
          </a:p>
          <a:p>
            <a:pPr lvl="1" eaLnBrk="1" hangingPunct="1"/>
            <a:r>
              <a:rPr lang="en-US" altLang="en-US"/>
              <a:t>AKA structure chart</a:t>
            </a:r>
          </a:p>
          <a:p>
            <a:pPr lvl="1" eaLnBrk="1" hangingPunct="1"/>
            <a:r>
              <a:rPr lang="en-US" altLang="en-US"/>
              <a:t>Box for each function in the program, Lines connecting boxes illustrate the functions called by each function</a:t>
            </a:r>
          </a:p>
          <a:p>
            <a:pPr lvl="1" eaLnBrk="1" hangingPunct="1"/>
            <a:r>
              <a:rPr lang="en-US" altLang="en-US"/>
              <a:t>Does not show steps taken inside a function</a:t>
            </a:r>
          </a:p>
          <a:p>
            <a:pPr eaLnBrk="1" hangingPunct="1"/>
            <a:r>
              <a:rPr lang="en-US" altLang="en-US"/>
              <a:t>Use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input</a:t>
            </a:r>
            <a:r>
              <a:rPr lang="en-US" altLang="en-US"/>
              <a:t> function to have program wait for user to press enter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E9EAB8BC-D2ED-7697-A06D-553C6EFB89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Designing a Program to Use Functions (cont’d.)</a:t>
            </a:r>
          </a:p>
        </p:txBody>
      </p:sp>
      <p:pic>
        <p:nvPicPr>
          <p:cNvPr id="20483" name="Content Placeholder 3" descr="Example of a function tree">
            <a:extLst>
              <a:ext uri="{FF2B5EF4-FFF2-40B4-BE49-F238E27FC236}">
                <a16:creationId xmlns:a16="http://schemas.microsoft.com/office/drawing/2014/main" id="{6FC9928D-47C4-252D-4573-6E403C9CDF6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968"/>
          <a:stretch/>
        </p:blipFill>
        <p:spPr>
          <a:xfrm>
            <a:off x="457200" y="2743200"/>
            <a:ext cx="8229600" cy="2592388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A908E73D-3917-BA33-A065-2B05B80F2F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Passing Arguments to Functions</a:t>
            </a: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3E25E7F0-2BE9-F80B-D82A-89064BA756C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u="sng"/>
              <a:t>Argument</a:t>
            </a:r>
            <a:r>
              <a:rPr lang="en-US" altLang="en-US"/>
              <a:t>: piece of data that is sent into a function</a:t>
            </a:r>
          </a:p>
          <a:p>
            <a:pPr lvl="1" eaLnBrk="1" hangingPunct="1"/>
            <a:r>
              <a:rPr lang="en-US" altLang="en-US"/>
              <a:t>Function can use argument in calculations</a:t>
            </a:r>
          </a:p>
          <a:p>
            <a:pPr lvl="1" eaLnBrk="1" hangingPunct="1"/>
            <a:r>
              <a:rPr lang="en-US" altLang="en-US"/>
              <a:t>When calling the function, the argument is placed in parentheses following the function name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C57A059B-8B63-6C7A-3597-4E5284D2D7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Passing Arguments to Functions (cont’d.)</a:t>
            </a:r>
          </a:p>
        </p:txBody>
      </p:sp>
      <p:pic>
        <p:nvPicPr>
          <p:cNvPr id="22531" name="Content Placeholder 3" descr="Arguments are based on position, not name">
            <a:extLst>
              <a:ext uri="{FF2B5EF4-FFF2-40B4-BE49-F238E27FC236}">
                <a16:creationId xmlns:a16="http://schemas.microsoft.com/office/drawing/2014/main" id="{A22B0E66-685A-67B1-3096-ED9C3A0C30C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05" t="14296" r="27546"/>
          <a:stretch/>
        </p:blipFill>
        <p:spPr>
          <a:xfrm>
            <a:off x="838200" y="2057399"/>
            <a:ext cx="6477000" cy="3292351"/>
          </a:xfr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91EDEF39-080F-8E14-DE93-52107E5185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Passing Multiple Arguments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190C3E8C-9783-BF80-CB17-EAED1E2177C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Python allows writing a function that accepts multiple arguments</a:t>
            </a:r>
          </a:p>
          <a:p>
            <a:pPr lvl="1" eaLnBrk="1" hangingPunct="1"/>
            <a:r>
              <a:rPr lang="en-US" altLang="en-US"/>
              <a:t>Parameter list replaces single parameter</a:t>
            </a:r>
          </a:p>
          <a:p>
            <a:pPr lvl="2" eaLnBrk="1" hangingPunct="1"/>
            <a:r>
              <a:rPr lang="en-US" altLang="en-US"/>
              <a:t>Parameter list items separated by comma</a:t>
            </a:r>
          </a:p>
          <a:p>
            <a:pPr eaLnBrk="1" hangingPunct="1"/>
            <a:r>
              <a:rPr lang="en-US" altLang="en-US"/>
              <a:t>Arguments are passed </a:t>
            </a:r>
            <a:r>
              <a:rPr lang="en-US" altLang="en-US" i="1"/>
              <a:t>by position</a:t>
            </a:r>
            <a:r>
              <a:rPr lang="en-US" altLang="en-US"/>
              <a:t> to corresponding parameters</a:t>
            </a:r>
          </a:p>
          <a:p>
            <a:pPr lvl="1" eaLnBrk="1" hangingPunct="1"/>
            <a:r>
              <a:rPr lang="en-US" altLang="en-US"/>
              <a:t>First parameter receives value of first argument, second parameter receives value of second argument, etc.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9072F03-E3D8-BE3F-410C-DCB171BAA6EA}"/>
              </a:ext>
            </a:extLst>
          </p:cNvPr>
          <p:cNvSpPr>
            <a:spLocks noGrp="1" noChangeArrowheads="1"/>
          </p:cNvSpPr>
          <p:nvPr>
            <p:ph type="title" idx="4294967295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/>
              <a:t>Flow of Control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ECB1F8D4-323E-9671-D375-FC726D882ED5}"/>
              </a:ext>
            </a:extLst>
          </p:cNvPr>
          <p:cNvSpPr>
            <a:spLocks noGrp="1" noChangeArrowheads="1"/>
          </p:cNvSpPr>
          <p:nvPr>
            <p:ph type="body" idx="4294967295"/>
            <p:custDataLst>
              <p:tags r:id="rId2"/>
            </p:custDataLst>
          </p:nvPr>
        </p:nvSpPr>
        <p:spPr>
          <a:xfrm>
            <a:off x="685800" y="1600200"/>
            <a:ext cx="7772400" cy="4876800"/>
          </a:xfrm>
        </p:spPr>
        <p:txBody>
          <a:bodyPr/>
          <a:lstStyle/>
          <a:p>
            <a:r>
              <a:rPr lang="en-US" altLang="en-US" sz="2800" dirty="0"/>
              <a:t>Sequential</a:t>
            </a:r>
          </a:p>
          <a:p>
            <a:pPr lvl="1"/>
            <a:r>
              <a:rPr lang="en-US" altLang="en-US" sz="2400" dirty="0"/>
              <a:t>Execute instructions in order</a:t>
            </a:r>
          </a:p>
          <a:p>
            <a:r>
              <a:rPr lang="en-US" altLang="en-US" sz="2800" dirty="0"/>
              <a:t>Selection</a:t>
            </a:r>
          </a:p>
          <a:p>
            <a:pPr lvl="1"/>
            <a:r>
              <a:rPr lang="en-US" altLang="en-US" sz="2400" dirty="0"/>
              <a:t>Execute different instructions depending on data</a:t>
            </a:r>
          </a:p>
          <a:p>
            <a:r>
              <a:rPr lang="en-US" altLang="en-US" sz="2800" dirty="0"/>
              <a:t>Looping</a:t>
            </a:r>
          </a:p>
          <a:p>
            <a:pPr lvl="1"/>
            <a:r>
              <a:rPr lang="en-US" altLang="en-US" sz="2400" dirty="0"/>
              <a:t>Repeat a set of instructions for different data</a:t>
            </a:r>
            <a:endParaRPr lang="en-US" altLang="en-US" sz="2800" dirty="0"/>
          </a:p>
          <a:p>
            <a:r>
              <a:rPr lang="en-US" altLang="en-US" sz="2800" dirty="0"/>
              <a:t>Method calls</a:t>
            </a:r>
          </a:p>
          <a:p>
            <a:pPr lvl="1"/>
            <a:r>
              <a:rPr lang="en-US" altLang="en-US" sz="2400" dirty="0"/>
              <a:t>Transfer control to method, execute instructions in method, then return with or without a value</a:t>
            </a:r>
            <a:endParaRPr lang="en-US" altLang="en-US" sz="2800" dirty="0"/>
          </a:p>
        </p:txBody>
      </p:sp>
      <p:sp>
        <p:nvSpPr>
          <p:cNvPr id="2" name="Arrow: Down 1">
            <a:extLst>
              <a:ext uri="{FF2B5EF4-FFF2-40B4-BE49-F238E27FC236}">
                <a16:creationId xmlns:a16="http://schemas.microsoft.com/office/drawing/2014/main" id="{E2945170-CF1F-F380-77F2-2A28AF433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 rot="5400000">
            <a:off x="7950200" y="4610100"/>
            <a:ext cx="990600" cy="1371600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5FF2877A-F3B3-9420-EF01-7255A2AA0F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Passing Multiple Arguments (cont’d.)</a:t>
            </a:r>
          </a:p>
        </p:txBody>
      </p:sp>
      <p:pic>
        <p:nvPicPr>
          <p:cNvPr id="24579" name="Content Placeholder 3" descr="Multiple arguments are based on positon, not name">
            <a:extLst>
              <a:ext uri="{FF2B5EF4-FFF2-40B4-BE49-F238E27FC236}">
                <a16:creationId xmlns:a16="http://schemas.microsoft.com/office/drawing/2014/main" id="{B073441E-995E-28EA-A863-C1D1ECFBC2B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52" t="12798" r="25000"/>
          <a:stretch/>
        </p:blipFill>
        <p:spPr>
          <a:xfrm>
            <a:off x="1371600" y="1752600"/>
            <a:ext cx="5791200" cy="4153754"/>
          </a:xfr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>
            <a:extLst>
              <a:ext uri="{FF2B5EF4-FFF2-40B4-BE49-F238E27FC236}">
                <a16:creationId xmlns:a16="http://schemas.microsoft.com/office/drawing/2014/main" id="{11FD8935-BA6A-81E1-1BD8-0660E0F8DE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Making Changes to Parameters</a:t>
            </a:r>
          </a:p>
        </p:txBody>
      </p:sp>
      <p:sp>
        <p:nvSpPr>
          <p:cNvPr id="43011" name="Content Placeholder 2">
            <a:extLst>
              <a:ext uri="{FF2B5EF4-FFF2-40B4-BE49-F238E27FC236}">
                <a16:creationId xmlns:a16="http://schemas.microsoft.com/office/drawing/2014/main" id="{17B42CDE-EC48-266A-112E-27D72EF2F10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Changes made to a parameter value within the function </a:t>
            </a:r>
            <a:r>
              <a:rPr lang="en-US" altLang="en-US" b="1" i="1" dirty="0"/>
              <a:t>can</a:t>
            </a:r>
            <a:r>
              <a:rPr lang="en-US" altLang="en-US" dirty="0"/>
              <a:t> affect the argument depending on how it is passed</a:t>
            </a:r>
          </a:p>
          <a:p>
            <a:pPr lvl="1" eaLnBrk="1" hangingPunct="1"/>
            <a:r>
              <a:rPr lang="en-US" altLang="en-US" dirty="0"/>
              <a:t>Pass by value</a:t>
            </a:r>
          </a:p>
          <a:p>
            <a:pPr lvl="1" eaLnBrk="1" hangingPunct="1"/>
            <a:r>
              <a:rPr lang="en-US" altLang="en-US" dirty="0"/>
              <a:t>Pass by reference</a:t>
            </a:r>
          </a:p>
          <a:p>
            <a:pPr lvl="1"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*The rules for this change for every language</a:t>
            </a:r>
          </a:p>
          <a:p>
            <a:pPr marL="457200" lvl="1" indent="0" eaLnBrk="1" hangingPunct="1">
              <a:buNone/>
            </a:pPr>
            <a:endParaRPr lang="en-US" altLang="en-US" i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35BA8-5B23-7DF6-F7C1-7F050920E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 by Value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B85B89-00C8-7F17-428D-5BEB0923C2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025" y="1276351"/>
            <a:ext cx="8501063" cy="1543050"/>
          </a:xfrm>
        </p:spPr>
        <p:txBody>
          <a:bodyPr/>
          <a:lstStyle/>
          <a:p>
            <a:r>
              <a:rPr lang="en-US" dirty="0"/>
              <a:t>The argument is copied, and the </a:t>
            </a:r>
            <a:r>
              <a:rPr lang="en-US" b="1" u="sng" dirty="0"/>
              <a:t>value</a:t>
            </a:r>
            <a:r>
              <a:rPr lang="en-US" dirty="0"/>
              <a:t> is passed</a:t>
            </a:r>
          </a:p>
          <a:p>
            <a:pPr lvl="1"/>
            <a:r>
              <a:rPr lang="en-US" dirty="0"/>
              <a:t>Any changes made by the function are lost when the function return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E6F6E4-8163-5549-F4C7-1E664C2F24EB}"/>
              </a:ext>
            </a:extLst>
          </p:cNvPr>
          <p:cNvSpPr txBox="1"/>
          <p:nvPr/>
        </p:nvSpPr>
        <p:spPr>
          <a:xfrm>
            <a:off x="239712" y="2819401"/>
            <a:ext cx="866457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def main():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value = 99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change_me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(value)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print(value) # value is still 99</a:t>
            </a:r>
          </a:p>
          <a:p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change_me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100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print(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 # This value will be lost</a:t>
            </a:r>
          </a:p>
          <a:p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5489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6C5EA-8B9B-EC2A-A9C0-3F054371F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 by Reference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142FFC-E7B0-776C-1462-B51BA98954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025" y="1276351"/>
            <a:ext cx="8501063" cy="123825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b="1" u="sng" dirty="0"/>
              <a:t>reference</a:t>
            </a:r>
            <a:r>
              <a:rPr lang="en-US" dirty="0"/>
              <a:t> to the argument is passed.</a:t>
            </a:r>
          </a:p>
          <a:p>
            <a:pPr lvl="1"/>
            <a:r>
              <a:rPr lang="en-US" dirty="0"/>
              <a:t>Any changes made by the function will replace the original value after the function returns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7A8D1C-E37F-DB82-E649-88654C204007}"/>
              </a:ext>
            </a:extLst>
          </p:cNvPr>
          <p:cNvSpPr txBox="1"/>
          <p:nvPr/>
        </p:nvSpPr>
        <p:spPr>
          <a:xfrm>
            <a:off x="227012" y="2895600"/>
            <a:ext cx="866457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def main():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o = Object()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o.value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99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change_me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(o)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print(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o.value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# The old value is gone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change_me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o.value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100 # The value is now change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print(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o.value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221295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>
            <a:extLst>
              <a:ext uri="{FF2B5EF4-FFF2-40B4-BE49-F238E27FC236}">
                <a16:creationId xmlns:a16="http://schemas.microsoft.com/office/drawing/2014/main" id="{8A9D461F-E639-A55B-91DC-20C51A5776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Local Variables</a:t>
            </a:r>
          </a:p>
        </p:txBody>
      </p:sp>
      <p:sp>
        <p:nvSpPr>
          <p:cNvPr id="46083" name="Content Placeholder 2">
            <a:extLst>
              <a:ext uri="{FF2B5EF4-FFF2-40B4-BE49-F238E27FC236}">
                <a16:creationId xmlns:a16="http://schemas.microsoft.com/office/drawing/2014/main" id="{8E67B469-81AB-4CB8-CBC2-271B7DEDC27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u="sng" dirty="0"/>
              <a:t>Local variable</a:t>
            </a:r>
            <a:r>
              <a:rPr lang="en-US" altLang="en-US" dirty="0"/>
              <a:t>: variable that is assigned a value inside a function</a:t>
            </a:r>
          </a:p>
          <a:p>
            <a:pPr lvl="1" eaLnBrk="1" hangingPunct="1"/>
            <a:r>
              <a:rPr lang="en-US" altLang="en-US" dirty="0"/>
              <a:t>Belongs to the function in which it was created</a:t>
            </a:r>
          </a:p>
          <a:p>
            <a:pPr lvl="2" eaLnBrk="1" hangingPunct="1"/>
            <a:r>
              <a:rPr lang="en-US" altLang="en-US" dirty="0"/>
              <a:t>Only statements inside that function can access it, error will occur if another function tries to access the variable</a:t>
            </a:r>
          </a:p>
          <a:p>
            <a:pPr eaLnBrk="1" hangingPunct="1"/>
            <a:r>
              <a:rPr lang="en-US" altLang="en-US" u="sng" dirty="0"/>
              <a:t>Scope</a:t>
            </a:r>
            <a:r>
              <a:rPr lang="en-US" altLang="en-US" dirty="0"/>
              <a:t>: the part of a program in which a variable may be accessed</a:t>
            </a:r>
          </a:p>
          <a:p>
            <a:pPr lvl="1" eaLnBrk="1" hangingPunct="1"/>
            <a:r>
              <a:rPr lang="en-US" altLang="en-US" dirty="0"/>
              <a:t>For local variable: function in which created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>
            <a:extLst>
              <a:ext uri="{FF2B5EF4-FFF2-40B4-BE49-F238E27FC236}">
                <a16:creationId xmlns:a16="http://schemas.microsoft.com/office/drawing/2014/main" id="{45F1C096-1FC1-83AC-DAE6-BA8002E6CB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Local Variables (cont’d.)</a:t>
            </a:r>
          </a:p>
        </p:txBody>
      </p:sp>
      <p:sp>
        <p:nvSpPr>
          <p:cNvPr id="47107" name="Content Placeholder 2">
            <a:extLst>
              <a:ext uri="{FF2B5EF4-FFF2-40B4-BE49-F238E27FC236}">
                <a16:creationId xmlns:a16="http://schemas.microsoft.com/office/drawing/2014/main" id="{1170CBEA-E2DB-0783-36E5-B66CE08F106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cs typeface="Courier New" panose="02070309020205020404" pitchFamily="49" charset="0"/>
              </a:rPr>
              <a:t>Local variable cannot be accessed by statements inside its function which precede its creation</a:t>
            </a:r>
          </a:p>
          <a:p>
            <a:pPr lvl="1" eaLnBrk="1" hangingPunct="1"/>
            <a:r>
              <a:rPr lang="en-US" altLang="en-US" dirty="0">
                <a:cs typeface="Courier New" panose="02070309020205020404" pitchFamily="49" charset="0"/>
              </a:rPr>
              <a:t>English translation:</a:t>
            </a:r>
          </a:p>
          <a:p>
            <a:pPr lvl="2" eaLnBrk="1" hangingPunct="1"/>
            <a:r>
              <a:rPr lang="en-US" altLang="en-US" dirty="0">
                <a:cs typeface="Courier New" panose="02070309020205020404" pitchFamily="49" charset="0"/>
              </a:rPr>
              <a:t>You cannot use a variable before it is created</a:t>
            </a:r>
          </a:p>
          <a:p>
            <a:pPr eaLnBrk="1" hangingPunct="1"/>
            <a:r>
              <a:rPr lang="en-US" altLang="en-US" dirty="0">
                <a:cs typeface="Courier New" panose="02070309020205020404" pitchFamily="49" charset="0"/>
              </a:rPr>
              <a:t>Different functions may have local variables with the same name </a:t>
            </a:r>
          </a:p>
          <a:p>
            <a:pPr lvl="1" eaLnBrk="1" hangingPunct="1"/>
            <a:r>
              <a:rPr lang="en-US" altLang="en-US" dirty="0">
                <a:cs typeface="Courier New" panose="02070309020205020404" pitchFamily="49" charset="0"/>
              </a:rPr>
              <a:t>Because each function is in a separate scope:</a:t>
            </a:r>
          </a:p>
          <a:p>
            <a:pPr lvl="2" eaLnBrk="1" hangingPunct="1"/>
            <a:r>
              <a:rPr lang="en-US" altLang="en-US" dirty="0">
                <a:cs typeface="Courier New" panose="02070309020205020404" pitchFamily="49" charset="0"/>
              </a:rPr>
              <a:t>Local variable names may be the same</a:t>
            </a:r>
          </a:p>
          <a:p>
            <a:pPr lvl="2" eaLnBrk="1" hangingPunct="1"/>
            <a:r>
              <a:rPr lang="en-US" altLang="en-US" dirty="0">
                <a:cs typeface="Courier New" panose="02070309020205020404" pitchFamily="49" charset="0"/>
              </a:rPr>
              <a:t>Argument names may be the same</a:t>
            </a:r>
            <a:endParaRPr lang="he-IL" altLang="en-US" dirty="0">
              <a:cs typeface="Courier New" panose="02070309020205020404" pitchFamily="49" charset="0"/>
            </a:endParaRP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>
            <a:extLst>
              <a:ext uri="{FF2B5EF4-FFF2-40B4-BE49-F238E27FC236}">
                <a16:creationId xmlns:a16="http://schemas.microsoft.com/office/drawing/2014/main" id="{8F3A4177-2BC4-5416-E7EA-D4F99EAD55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Keyword Arguments</a:t>
            </a:r>
          </a:p>
        </p:txBody>
      </p:sp>
      <p:sp>
        <p:nvSpPr>
          <p:cNvPr id="48131" name="Content Placeholder 2">
            <a:extLst>
              <a:ext uri="{FF2B5EF4-FFF2-40B4-BE49-F238E27FC236}">
                <a16:creationId xmlns:a16="http://schemas.microsoft.com/office/drawing/2014/main" id="{5A15EA59-C158-98DC-C71A-1B699A6BC14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Keyword argument: argument that specifies which parameter the value should be passed to</a:t>
            </a:r>
          </a:p>
          <a:p>
            <a:pPr lvl="1" eaLnBrk="1" hangingPunct="1"/>
            <a:r>
              <a:rPr lang="en-US" altLang="en-US" dirty="0"/>
              <a:t>Position when calling function is irrelevant</a:t>
            </a:r>
          </a:p>
          <a:p>
            <a:pPr lvl="1" eaLnBrk="1" hangingPunct="1"/>
            <a:r>
              <a:rPr lang="en-US" altLang="en-US" dirty="0"/>
              <a:t>General Format: 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dirty="0"/>
              <a:t>		</a:t>
            </a:r>
            <a:r>
              <a:rPr lang="en-US" alt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function_name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(parameter=value)</a:t>
            </a:r>
          </a:p>
          <a:p>
            <a:pPr eaLnBrk="1" hangingPunct="1"/>
            <a:r>
              <a:rPr lang="en-US" altLang="en-US" dirty="0">
                <a:cs typeface="Courier New" panose="02070309020205020404" pitchFamily="49" charset="0"/>
              </a:rPr>
              <a:t>Possible to mix keyword and positional arguments when calling a function</a:t>
            </a:r>
          </a:p>
          <a:p>
            <a:pPr lvl="1" eaLnBrk="1" hangingPunct="1"/>
            <a:r>
              <a:rPr lang="en-US" altLang="en-US" dirty="0">
                <a:cs typeface="Courier New" panose="02070309020205020404" pitchFamily="49" charset="0"/>
              </a:rPr>
              <a:t>Positional arguments must appear first </a:t>
            </a:r>
          </a:p>
          <a:p>
            <a:pPr eaLnBrk="1" hangingPunct="1"/>
            <a:r>
              <a:rPr lang="en-US" altLang="en-US" dirty="0">
                <a:cs typeface="Courier New" panose="02070309020205020404" pitchFamily="49" charset="0"/>
              </a:rPr>
              <a:t>Useful for “default” argument values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>
            <a:extLst>
              <a:ext uri="{FF2B5EF4-FFF2-40B4-BE49-F238E27FC236}">
                <a16:creationId xmlns:a16="http://schemas.microsoft.com/office/drawing/2014/main" id="{949AAF09-350E-A953-558A-5AD393BEC8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Global Variables</a:t>
            </a:r>
          </a:p>
        </p:txBody>
      </p:sp>
      <p:sp>
        <p:nvSpPr>
          <p:cNvPr id="49155" name="Content Placeholder 2">
            <a:extLst>
              <a:ext uri="{FF2B5EF4-FFF2-40B4-BE49-F238E27FC236}">
                <a16:creationId xmlns:a16="http://schemas.microsoft.com/office/drawing/2014/main" id="{954C60C1-4394-5387-2A71-2C2A8B0A98B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u="sng" dirty="0"/>
              <a:t>Global variable</a:t>
            </a:r>
            <a:r>
              <a:rPr lang="en-US" altLang="en-US" dirty="0"/>
              <a:t>: created by assignment statement written outside all the functions</a:t>
            </a:r>
          </a:p>
          <a:p>
            <a:pPr lvl="1"/>
            <a:r>
              <a:rPr lang="en-US" altLang="en-US" dirty="0"/>
              <a:t>Can be accessed by any statement in the program file, including from within a function</a:t>
            </a:r>
          </a:p>
          <a:p>
            <a:pPr lvl="1"/>
            <a:r>
              <a:rPr lang="en-US" altLang="en-US" dirty="0"/>
              <a:t>If a function needs to assign a value to the global variable, the global variable must be redeclared within the function</a:t>
            </a:r>
          </a:p>
          <a:p>
            <a:pPr lvl="2"/>
            <a:r>
              <a:rPr lang="en-US" altLang="en-US" dirty="0"/>
              <a:t>General format: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global </a:t>
            </a:r>
            <a:r>
              <a:rPr lang="en-US" alt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variable_name</a:t>
            </a:r>
            <a:endParaRPr lang="en-US" altLang="en-US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endParaRPr lang="en-US" altLang="en-US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en-US" b="1" i="1" u="sng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 with caution</a:t>
            </a:r>
            <a:endParaRPr lang="he-IL" altLang="en-US" b="1" i="1" u="sng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>
            <a:extLst>
              <a:ext uri="{FF2B5EF4-FFF2-40B4-BE49-F238E27FC236}">
                <a16:creationId xmlns:a16="http://schemas.microsoft.com/office/drawing/2014/main" id="{16C1F645-C0E9-0B74-DEE0-807F4DFF2D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Global Variables (cont’d.)</a:t>
            </a:r>
          </a:p>
        </p:txBody>
      </p:sp>
      <p:sp>
        <p:nvSpPr>
          <p:cNvPr id="50179" name="Content Placeholder 2">
            <a:extLst>
              <a:ext uri="{FF2B5EF4-FFF2-40B4-BE49-F238E27FC236}">
                <a16:creationId xmlns:a16="http://schemas.microsoft.com/office/drawing/2014/main" id="{D16EB883-9B08-ACC5-9A79-2CB90E5643B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Reasons to avoid using global variables:</a:t>
            </a:r>
          </a:p>
          <a:p>
            <a:pPr lvl="1" eaLnBrk="1" hangingPunct="1"/>
            <a:r>
              <a:rPr lang="en-US" altLang="en-US" dirty="0">
                <a:cs typeface="Courier New" panose="02070309020205020404" pitchFamily="49" charset="0"/>
              </a:rPr>
              <a:t>Global variables making debugging difficult</a:t>
            </a:r>
          </a:p>
          <a:p>
            <a:pPr lvl="2" eaLnBrk="1" hangingPunct="1"/>
            <a:r>
              <a:rPr lang="en-US" altLang="en-US" dirty="0">
                <a:cs typeface="Courier New" panose="02070309020205020404" pitchFamily="49" charset="0"/>
              </a:rPr>
              <a:t>Many locations in the code could be causing a wrong variable value</a:t>
            </a:r>
          </a:p>
          <a:p>
            <a:pPr lvl="1" eaLnBrk="1" hangingPunct="1"/>
            <a:r>
              <a:rPr lang="en-US" altLang="en-US" dirty="0">
                <a:cs typeface="Courier New" panose="02070309020205020404" pitchFamily="49" charset="0"/>
              </a:rPr>
              <a:t>Functions that use global variables are usually dependent on those variables</a:t>
            </a:r>
          </a:p>
          <a:p>
            <a:pPr lvl="2" eaLnBrk="1" hangingPunct="1"/>
            <a:r>
              <a:rPr lang="en-US" altLang="en-US" dirty="0">
                <a:cs typeface="Courier New" panose="02070309020205020404" pitchFamily="49" charset="0"/>
              </a:rPr>
              <a:t>Makes function hard to transfer to another program</a:t>
            </a:r>
          </a:p>
          <a:p>
            <a:pPr lvl="1" eaLnBrk="1" hangingPunct="1"/>
            <a:r>
              <a:rPr lang="en-US" altLang="en-US" dirty="0">
                <a:cs typeface="Courier New" panose="02070309020205020404" pitchFamily="49" charset="0"/>
              </a:rPr>
              <a:t>Global variables make a program hard to understand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8FFE831B-B352-28E9-064F-A57DD7F9FF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Void Functions and Value-Returning Functions</a:t>
            </a:r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B379D965-BEA4-3F7E-336C-069B3BFC4F9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A </a:t>
            </a:r>
            <a:r>
              <a:rPr lang="en-US" altLang="en-US" u="sng" dirty="0"/>
              <a:t>void function</a:t>
            </a:r>
            <a:r>
              <a:rPr lang="en-US" altLang="en-US" dirty="0"/>
              <a:t>:</a:t>
            </a:r>
          </a:p>
          <a:p>
            <a:pPr lvl="1"/>
            <a:r>
              <a:rPr lang="en-US" altLang="en-US" dirty="0"/>
              <a:t>Simply executes the statements it contains and then terminates.</a:t>
            </a:r>
          </a:p>
          <a:p>
            <a:r>
              <a:rPr lang="en-US" altLang="en-US" dirty="0"/>
              <a:t>A </a:t>
            </a:r>
            <a:r>
              <a:rPr lang="en-US" altLang="en-US" u="sng" dirty="0"/>
              <a:t>value-returning function</a:t>
            </a:r>
            <a:r>
              <a:rPr lang="en-US" altLang="en-US" dirty="0"/>
              <a:t>:</a:t>
            </a:r>
          </a:p>
          <a:p>
            <a:pPr lvl="1"/>
            <a:r>
              <a:rPr lang="en-US" altLang="en-US" dirty="0"/>
              <a:t>Executes the statements it contains, and then it returns a value back to the statement that called it.</a:t>
            </a:r>
          </a:p>
          <a:p>
            <a:pPr lvl="2"/>
            <a:r>
              <a:rPr lang="en-US" altLang="en-US" dirty="0"/>
              <a:t>The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input</a:t>
            </a:r>
            <a:r>
              <a:rPr lang="en-US" altLang="en-US" dirty="0"/>
              <a:t>,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en-US" dirty="0"/>
              <a:t>, and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altLang="en-US" dirty="0"/>
              <a:t> functions are examples of value-returning functions.</a:t>
            </a:r>
          </a:p>
          <a:p>
            <a:pPr lvl="1"/>
            <a:endParaRPr lang="en-US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F99B9A27-793A-07FE-EDC1-B0A165668E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Remember in algebra…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5F949387-BF73-A1D0-93EA-548711C5FA6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f(x) = 1.2x</a:t>
            </a:r>
            <a:r>
              <a:rPr lang="en-US" altLang="en-US" baseline="30000"/>
              <a:t>2</a:t>
            </a:r>
            <a:r>
              <a:rPr lang="en-US" altLang="en-US"/>
              <a:t> + 6x + 1</a:t>
            </a:r>
          </a:p>
          <a:p>
            <a:endParaRPr lang="en-US" altLang="en-US"/>
          </a:p>
          <a:p>
            <a:r>
              <a:rPr lang="en-US" altLang="en-US"/>
              <a:t>f(4) = ?</a:t>
            </a:r>
          </a:p>
          <a:p>
            <a:r>
              <a:rPr lang="en-US" altLang="en-US"/>
              <a:t>f(9) = ?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>
            <a:extLst>
              <a:ext uri="{FF2B5EF4-FFF2-40B4-BE49-F238E27FC236}">
                <a16:creationId xmlns:a16="http://schemas.microsoft.com/office/drawing/2014/main" id="{A6B24E58-48D4-9452-0AFC-77619CD96F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Writing Your Own Value-Returning Functions</a:t>
            </a:r>
          </a:p>
        </p:txBody>
      </p:sp>
      <p:sp>
        <p:nvSpPr>
          <p:cNvPr id="52227" name="Content Placeholder 2">
            <a:extLst>
              <a:ext uri="{FF2B5EF4-FFF2-40B4-BE49-F238E27FC236}">
                <a16:creationId xmlns:a16="http://schemas.microsoft.com/office/drawing/2014/main" id="{79E7BB21-3FC4-DE5B-C514-3A3CA611821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To write a value-returning function, you write a simple function and add one or more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altLang="en-US"/>
              <a:t> statements</a:t>
            </a:r>
          </a:p>
          <a:p>
            <a:pPr lvl="1" eaLnBrk="1" hangingPunct="1"/>
            <a:r>
              <a:rPr lang="en-US" altLang="en-US"/>
              <a:t>Format: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US" altLang="en-US" i="1">
                <a:latin typeface="Courier New" panose="02070309020205020404" pitchFamily="49" charset="0"/>
                <a:cs typeface="Courier New" panose="02070309020205020404" pitchFamily="49" charset="0"/>
              </a:rPr>
              <a:t>expression</a:t>
            </a:r>
          </a:p>
          <a:p>
            <a:pPr lvl="2" eaLnBrk="1" hangingPunct="1"/>
            <a:r>
              <a:rPr lang="en-US" altLang="en-US"/>
              <a:t>The value for </a:t>
            </a:r>
            <a:r>
              <a:rPr lang="en-US" altLang="en-US" i="1">
                <a:latin typeface="Courier New" panose="02070309020205020404" pitchFamily="49" charset="0"/>
                <a:cs typeface="Courier New" panose="02070309020205020404" pitchFamily="49" charset="0"/>
              </a:rPr>
              <a:t>expression</a:t>
            </a:r>
            <a:r>
              <a:rPr lang="en-US" altLang="en-US"/>
              <a:t> will be returned to the part of the program that called the function</a:t>
            </a:r>
          </a:p>
          <a:p>
            <a:pPr lvl="1" eaLnBrk="1" hangingPunct="1"/>
            <a:r>
              <a:rPr lang="en-US" altLang="en-US"/>
              <a:t>The expression in the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altLang="en-US"/>
              <a:t> statement can be a complex expression, such as a sum of two variables or the result of another value- returning function</a:t>
            </a:r>
            <a:endParaRPr lang="he-IL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291334F5-CB26-BFFE-9763-F47A7748D7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…phew</a:t>
            </a:r>
          </a:p>
        </p:txBody>
      </p:sp>
      <p:sp>
        <p:nvSpPr>
          <p:cNvPr id="27651" name="Content Placeholder 2">
            <a:extLst>
              <a:ext uri="{FF2B5EF4-FFF2-40B4-BE49-F238E27FC236}">
                <a16:creationId xmlns:a16="http://schemas.microsoft.com/office/drawing/2014/main" id="{C3A212B1-650F-9889-05E7-47DEB2170AA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..Ok…So…Now what?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C3ED4EB9-4F60-8618-DF4B-A75FCAA558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…phew</a:t>
            </a:r>
          </a:p>
        </p:txBody>
      </p:sp>
      <p:sp>
        <p:nvSpPr>
          <p:cNvPr id="28675" name="Content Placeholder 2">
            <a:extLst>
              <a:ext uri="{FF2B5EF4-FFF2-40B4-BE49-F238E27FC236}">
                <a16:creationId xmlns:a16="http://schemas.microsoft.com/office/drawing/2014/main" id="{BF1E806A-3A8B-321B-FE86-6E32D989DD6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33388" y="1600200"/>
            <a:ext cx="8229600" cy="4525963"/>
          </a:xfrm>
        </p:spPr>
        <p:txBody>
          <a:bodyPr/>
          <a:lstStyle/>
          <a:p>
            <a:r>
              <a:rPr lang="en-US" altLang="en-US"/>
              <a:t>..Ok…So…Now what?</a:t>
            </a:r>
          </a:p>
          <a:p>
            <a:endParaRPr lang="en-US" altLang="en-US"/>
          </a:p>
          <a:p>
            <a:r>
              <a:rPr lang="en-US" altLang="en-US"/>
              <a:t>Well…Lets make our own function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C3ED4EB9-4F60-8618-DF4B-A75FCAA558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…phew</a:t>
            </a:r>
          </a:p>
        </p:txBody>
      </p:sp>
      <p:sp>
        <p:nvSpPr>
          <p:cNvPr id="28675" name="Content Placeholder 2">
            <a:extLst>
              <a:ext uri="{FF2B5EF4-FFF2-40B4-BE49-F238E27FC236}">
                <a16:creationId xmlns:a16="http://schemas.microsoft.com/office/drawing/2014/main" id="{BF1E806A-3A8B-321B-FE86-6E32D989DD6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33388" y="1600200"/>
            <a:ext cx="8229600" cy="4525963"/>
          </a:xfrm>
        </p:spPr>
        <p:txBody>
          <a:bodyPr/>
          <a:lstStyle/>
          <a:p>
            <a:r>
              <a:rPr lang="en-US" altLang="en-US" dirty="0"/>
              <a:t>..Ok…So…Now what?</a:t>
            </a:r>
          </a:p>
          <a:p>
            <a:endParaRPr lang="en-US" altLang="en-US" dirty="0"/>
          </a:p>
          <a:p>
            <a:r>
              <a:rPr lang="en-US" altLang="en-US" dirty="0"/>
              <a:t>Well…Lets make our own function</a:t>
            </a:r>
          </a:p>
          <a:p>
            <a:endParaRPr lang="en-US" altLang="en-US" dirty="0"/>
          </a:p>
          <a:p>
            <a:r>
              <a:rPr lang="en-US" altLang="en-US" dirty="0"/>
              <a:t>But first, we need to ask three questions</a:t>
            </a:r>
          </a:p>
        </p:txBody>
      </p:sp>
    </p:spTree>
    <p:extLst>
      <p:ext uri="{BB962C8B-B14F-4D97-AF65-F5344CB8AC3E}">
        <p14:creationId xmlns:p14="http://schemas.microsoft.com/office/powerpoint/2010/main" val="167566463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4C65D-1F5E-8952-091A-2F9B85B3F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CCB997-0784-C38F-89AD-CF6D88C59B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What is the function’s name?</a:t>
            </a:r>
          </a:p>
        </p:txBody>
      </p:sp>
    </p:spTree>
    <p:extLst>
      <p:ext uri="{BB962C8B-B14F-4D97-AF65-F5344CB8AC3E}">
        <p14:creationId xmlns:p14="http://schemas.microsoft.com/office/powerpoint/2010/main" val="418286181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4C65D-1F5E-8952-091A-2F9B85B3F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CCB997-0784-C38F-89AD-CF6D88C59B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What is the function’s name?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Does the function accept any arguments?</a:t>
            </a:r>
          </a:p>
          <a:p>
            <a:pPr marL="857250" lvl="1" indent="-457200"/>
            <a:r>
              <a:rPr lang="en-US" dirty="0"/>
              <a:t>If so, how many?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37676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4C65D-1F5E-8952-091A-2F9B85B3F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CCB997-0784-C38F-89AD-CF6D88C59B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What is the function’s name?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Does the function accept any arguments?</a:t>
            </a:r>
          </a:p>
          <a:p>
            <a:pPr marL="857250" lvl="1" indent="-457200"/>
            <a:r>
              <a:rPr lang="en-US" dirty="0"/>
              <a:t>If so, how many?</a:t>
            </a:r>
          </a:p>
          <a:p>
            <a:pPr marL="857250" lvl="1" indent="-457200"/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Does the function return a value?</a:t>
            </a:r>
          </a:p>
          <a:p>
            <a:pPr lvl="1"/>
            <a:r>
              <a:rPr lang="en-US" dirty="0"/>
              <a:t>If so, what?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5337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84E7166F-906B-8326-A266-0D7F528280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Exercise 5A</a:t>
            </a:r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0A401855-74F1-7681-D04D-3BB3EF2A2DD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Write a function the accepts no arguments…(pun intended)…and simply prints the string “Hello World” to the console.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6DDF092A-7145-47AD-C21C-027B68AE81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Exercise 5B</a:t>
            </a:r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id="{A74C9A06-F648-A1CE-891E-579763F608F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Write a function that accepts two numbers as arguments, adds them together, and prints the result to the console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DEF70643-D297-56C6-B535-B90907664D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Exercise 5C</a:t>
            </a:r>
          </a:p>
        </p:txBody>
      </p:sp>
      <p:sp>
        <p:nvSpPr>
          <p:cNvPr id="31747" name="Content Placeholder 2">
            <a:extLst>
              <a:ext uri="{FF2B5EF4-FFF2-40B4-BE49-F238E27FC236}">
                <a16:creationId xmlns:a16="http://schemas.microsoft.com/office/drawing/2014/main" id="{F052F98E-0182-BF1E-C440-43BE4B6861C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Write a function that accepts two numbers as arguments, adds them together and returns the result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8816924C-17BE-00DC-1DCC-C8D05D2E38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Now, remember the ‘toolbox’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4FC1B761-771D-83DF-DAF6-CC0B92AC4BD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sqrt(x), print(x), int(x)</a:t>
            </a:r>
          </a:p>
          <a:p>
            <a:endParaRPr lang="en-US" altLang="en-US"/>
          </a:p>
          <a:p>
            <a:pPr lvl="1"/>
            <a:r>
              <a:rPr lang="en-US" altLang="en-US"/>
              <a:t>Look familiar? 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>
            <a:extLst>
              <a:ext uri="{FF2B5EF4-FFF2-40B4-BE49-F238E27FC236}">
                <a16:creationId xmlns:a16="http://schemas.microsoft.com/office/drawing/2014/main" id="{C2520BCF-64FF-E6F2-2148-7ED124F9E7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Standard Library Functions and the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import</a:t>
            </a:r>
            <a:r>
              <a:rPr lang="en-US" altLang="en-US"/>
              <a:t> Statement</a:t>
            </a:r>
          </a:p>
        </p:txBody>
      </p:sp>
      <p:sp>
        <p:nvSpPr>
          <p:cNvPr id="32771" name="Content Placeholder 2">
            <a:extLst>
              <a:ext uri="{FF2B5EF4-FFF2-40B4-BE49-F238E27FC236}">
                <a16:creationId xmlns:a16="http://schemas.microsoft.com/office/drawing/2014/main" id="{C76972D0-D9FE-CAFF-7E74-C958D3671D0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u="sng" dirty="0">
                <a:cs typeface="Courier New" panose="02070309020205020404" pitchFamily="49" charset="0"/>
              </a:rPr>
              <a:t>Standard library</a:t>
            </a:r>
            <a:r>
              <a:rPr lang="en-US" altLang="en-US" dirty="0">
                <a:cs typeface="Courier New" panose="02070309020205020404" pitchFamily="49" charset="0"/>
              </a:rPr>
              <a:t>: library of pre-written functions that comes with Python</a:t>
            </a:r>
          </a:p>
          <a:p>
            <a:pPr lvl="1" eaLnBrk="1" hangingPunct="1"/>
            <a:r>
              <a:rPr lang="en-US" altLang="en-US" i="1" dirty="0">
                <a:cs typeface="Courier New" panose="02070309020205020404" pitchFamily="49" charset="0"/>
              </a:rPr>
              <a:t>Library functions</a:t>
            </a:r>
            <a:r>
              <a:rPr lang="en-US" altLang="en-US" dirty="0">
                <a:cs typeface="Courier New" panose="02070309020205020404" pitchFamily="49" charset="0"/>
              </a:rPr>
              <a:t> perform tasks that programmers commonly need</a:t>
            </a:r>
          </a:p>
          <a:p>
            <a:pPr lvl="2" eaLnBrk="1" hangingPunct="1"/>
            <a:r>
              <a:rPr lang="en-US" altLang="en-US" dirty="0">
                <a:cs typeface="Courier New" panose="02070309020205020404" pitchFamily="49" charset="0"/>
              </a:rPr>
              <a:t>Example: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sin, cos, tan</a:t>
            </a:r>
          </a:p>
          <a:p>
            <a:pPr lvl="2" eaLnBrk="1" hangingPunct="1"/>
            <a:r>
              <a:rPr lang="en-US" altLang="en-US" sz="2000" dirty="0">
                <a:cs typeface="Courier New" panose="02070309020205020404" pitchFamily="49" charset="0"/>
              </a:rPr>
              <a:t>Viewed by programmers as a “black box”</a:t>
            </a:r>
            <a:endParaRPr lang="en-US" alt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/>
            <a:r>
              <a:rPr lang="en-US" altLang="en-US" dirty="0">
                <a:cs typeface="Courier New" panose="02070309020205020404" pitchFamily="49" charset="0"/>
              </a:rPr>
              <a:t>Some library functions built into Python interpreter</a:t>
            </a:r>
          </a:p>
          <a:p>
            <a:pPr lvl="1" eaLnBrk="1" hangingPunct="1"/>
            <a:r>
              <a:rPr lang="en-US" altLang="en-US" dirty="0">
                <a:cs typeface="Courier New" panose="02070309020205020404" pitchFamily="49" charset="0"/>
              </a:rPr>
              <a:t>Example: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print,</a:t>
            </a:r>
            <a:r>
              <a:rPr lang="en-US" altLang="en-US" dirty="0">
                <a:cs typeface="Courier New" panose="02070309020205020404" pitchFamily="49" charset="0"/>
              </a:rPr>
              <a:t>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input,</a:t>
            </a:r>
            <a:r>
              <a:rPr lang="en-US" altLang="en-US" dirty="0">
                <a:cs typeface="Courier New" panose="02070309020205020404" pitchFamily="49" charset="0"/>
              </a:rPr>
              <a:t>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range</a:t>
            </a:r>
            <a:endParaRPr lang="en-US" altLang="en-US" dirty="0">
              <a:cs typeface="Courier New" panose="02070309020205020404" pitchFamily="49" charset="0"/>
            </a:endParaRPr>
          </a:p>
          <a:p>
            <a:pPr lvl="1" eaLnBrk="1" hangingPunct="1"/>
            <a:r>
              <a:rPr lang="en-US" altLang="en-US" dirty="0">
                <a:cs typeface="Courier New" panose="02070309020205020404" pitchFamily="49" charset="0"/>
              </a:rPr>
              <a:t>To use, just call the function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>
            <a:extLst>
              <a:ext uri="{FF2B5EF4-FFF2-40B4-BE49-F238E27FC236}">
                <a16:creationId xmlns:a16="http://schemas.microsoft.com/office/drawing/2014/main" id="{96756F33-39EE-EE96-2C47-27DB9560E8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/>
              <a:t>Standard Library Functions and the </a:t>
            </a:r>
            <a:r>
              <a:rPr lang="en-US" altLang="en-US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import</a:t>
            </a:r>
            <a:r>
              <a:rPr lang="en-US" altLang="en-US" sz="4000" dirty="0"/>
              <a:t> Statement</a:t>
            </a:r>
          </a:p>
        </p:txBody>
      </p:sp>
      <p:sp>
        <p:nvSpPr>
          <p:cNvPr id="33795" name="Content Placeholder 2">
            <a:extLst>
              <a:ext uri="{FF2B5EF4-FFF2-40B4-BE49-F238E27FC236}">
                <a16:creationId xmlns:a16="http://schemas.microsoft.com/office/drawing/2014/main" id="{51916C61-2B61-77A4-5D3C-A9D470A5312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u="sng" dirty="0">
                <a:cs typeface="Courier New" panose="02070309020205020404" pitchFamily="49" charset="0"/>
              </a:rPr>
              <a:t>Modules</a:t>
            </a:r>
            <a:r>
              <a:rPr lang="en-US" altLang="en-US" dirty="0">
                <a:cs typeface="Courier New" panose="02070309020205020404" pitchFamily="49" charset="0"/>
              </a:rPr>
              <a:t>: files that stores functions of the standard library</a:t>
            </a:r>
          </a:p>
          <a:p>
            <a:pPr lvl="1" eaLnBrk="1" hangingPunct="1"/>
            <a:r>
              <a:rPr lang="en-US" altLang="en-US" dirty="0">
                <a:cs typeface="Courier New" panose="02070309020205020404" pitchFamily="49" charset="0"/>
              </a:rPr>
              <a:t>Help organize library functions not built into the interpreter</a:t>
            </a:r>
          </a:p>
          <a:p>
            <a:pPr lvl="1" eaLnBrk="1" hangingPunct="1"/>
            <a:r>
              <a:rPr lang="en-US" altLang="en-US" dirty="0">
                <a:cs typeface="Courier New" panose="02070309020205020404" pitchFamily="49" charset="0"/>
              </a:rPr>
              <a:t>Copied to computer when you install Python</a:t>
            </a:r>
          </a:p>
          <a:p>
            <a:pPr eaLnBrk="1" hangingPunct="1"/>
            <a:r>
              <a:rPr lang="en-US" altLang="en-US" dirty="0">
                <a:cs typeface="Courier New" panose="02070309020205020404" pitchFamily="49" charset="0"/>
              </a:rPr>
              <a:t>To call a function stored in a module, need to write an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import</a:t>
            </a:r>
            <a:r>
              <a:rPr lang="en-US" altLang="en-US" dirty="0">
                <a:cs typeface="Courier New" panose="02070309020205020404" pitchFamily="49" charset="0"/>
              </a:rPr>
              <a:t> statement</a:t>
            </a:r>
          </a:p>
          <a:p>
            <a:pPr lvl="1" eaLnBrk="1" hangingPunct="1"/>
            <a:r>
              <a:rPr lang="en-US" altLang="en-US" dirty="0">
                <a:cs typeface="Courier New" panose="02070309020205020404" pitchFamily="49" charset="0"/>
              </a:rPr>
              <a:t>Written at the top of the program</a:t>
            </a:r>
          </a:p>
          <a:p>
            <a:pPr lvl="1" eaLnBrk="1" hangingPunct="1"/>
            <a:r>
              <a:rPr lang="en-US" altLang="en-US" dirty="0">
                <a:cs typeface="Courier New" panose="02070309020205020404" pitchFamily="49" charset="0"/>
              </a:rPr>
              <a:t>Format: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alt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module_name</a:t>
            </a:r>
            <a:endParaRPr lang="en-US" altLang="en-US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F80E94BE-1528-8BE6-841E-0CB8E39DFC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Now Lets Do Something</a:t>
            </a:r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F8BBCC4C-0D7B-8B09-A7F2-2A91104404C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Now for the practical part. Lets make and use our own toolbox.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>
            <a:extLst>
              <a:ext uri="{FF2B5EF4-FFF2-40B4-BE49-F238E27FC236}">
                <a16:creationId xmlns:a16="http://schemas.microsoft.com/office/drawing/2014/main" id="{9C8B5BDE-AF19-EFCF-A083-773D7A9D2B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Exercise 5D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95424C-DD55-F268-6272-EC318BE6CE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Write a number guessing game.</a:t>
            </a:r>
          </a:p>
          <a:p>
            <a:pPr marL="0" indent="0">
              <a:buFontTx/>
              <a:buNone/>
              <a:defRPr/>
            </a:pPr>
            <a:r>
              <a:rPr lang="en-US" dirty="0"/>
              <a:t>The computer should pick a number at random from a range, e.g. 1-10 or 1-100. The user should then be prompted to guess a number and be told if his/her number is too high, too low, or correct until the user guesses the correct number.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>
            <a:extLst>
              <a:ext uri="{FF2B5EF4-FFF2-40B4-BE49-F238E27FC236}">
                <a16:creationId xmlns:a16="http://schemas.microsoft.com/office/drawing/2014/main" id="{27DB6107-E4D1-12F0-CF6F-32076559B4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Generating Random Numbers</a:t>
            </a:r>
          </a:p>
        </p:txBody>
      </p:sp>
      <p:sp>
        <p:nvSpPr>
          <p:cNvPr id="36867" name="Content Placeholder 2">
            <a:extLst>
              <a:ext uri="{FF2B5EF4-FFF2-40B4-BE49-F238E27FC236}">
                <a16:creationId xmlns:a16="http://schemas.microsoft.com/office/drawing/2014/main" id="{BE5A8A3C-879C-C90A-E2A1-1F92122CB74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cs typeface="Courier New" panose="02070309020205020404" pitchFamily="49" charset="0"/>
              </a:rPr>
              <a:t>Random number are useful in a lot of programming tasks</a:t>
            </a:r>
          </a:p>
          <a:p>
            <a:pPr eaLnBrk="1" hangingPunct="1"/>
            <a:r>
              <a:rPr lang="en-US" altLang="en-US" u="sng" dirty="0">
                <a:latin typeface="Courier New" panose="02070309020205020404" pitchFamily="49" charset="0"/>
                <a:cs typeface="Courier New" panose="02070309020205020404" pitchFamily="49" charset="0"/>
              </a:rPr>
              <a:t>random</a:t>
            </a:r>
            <a:r>
              <a:rPr lang="en-US" altLang="en-US" u="sng" dirty="0">
                <a:cs typeface="Courier New" panose="02070309020205020404" pitchFamily="49" charset="0"/>
              </a:rPr>
              <a:t> module</a:t>
            </a:r>
            <a:r>
              <a:rPr lang="en-US" altLang="en-US" dirty="0">
                <a:cs typeface="Courier New" panose="02070309020205020404" pitchFamily="49" charset="0"/>
              </a:rPr>
              <a:t>: includes library functions for working with random numbers</a:t>
            </a:r>
          </a:p>
          <a:p>
            <a:pPr eaLnBrk="1" hangingPunct="1"/>
            <a:r>
              <a:rPr lang="en-US" altLang="en-US" u="sng" dirty="0">
                <a:cs typeface="Courier New" panose="02070309020205020404" pitchFamily="49" charset="0"/>
              </a:rPr>
              <a:t>Dot notation</a:t>
            </a:r>
            <a:r>
              <a:rPr lang="en-US" altLang="en-US" dirty="0">
                <a:cs typeface="Courier New" panose="02070309020205020404" pitchFamily="49" charset="0"/>
              </a:rPr>
              <a:t>: notation for calling a function belonging to a module</a:t>
            </a:r>
          </a:p>
          <a:p>
            <a:pPr lvl="1" eaLnBrk="1" hangingPunct="1"/>
            <a:r>
              <a:rPr lang="en-US" altLang="en-US" dirty="0">
                <a:cs typeface="Courier New" panose="02070309020205020404" pitchFamily="49" charset="0"/>
              </a:rPr>
              <a:t>Format: </a:t>
            </a:r>
            <a:r>
              <a:rPr lang="en-US" alt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module_name.function_name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>
            <a:extLst>
              <a:ext uri="{FF2B5EF4-FFF2-40B4-BE49-F238E27FC236}">
                <a16:creationId xmlns:a16="http://schemas.microsoft.com/office/drawing/2014/main" id="{A80BBD2D-C8E4-A1D4-5210-E352FDD40A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Generating Random Numbers (cont’d.)</a:t>
            </a:r>
          </a:p>
        </p:txBody>
      </p:sp>
      <p:sp>
        <p:nvSpPr>
          <p:cNvPr id="37891" name="Content Placeholder 2">
            <a:extLst>
              <a:ext uri="{FF2B5EF4-FFF2-40B4-BE49-F238E27FC236}">
                <a16:creationId xmlns:a16="http://schemas.microsoft.com/office/drawing/2014/main" id="{3FBE8C9F-768C-90C8-F634-58C5668832F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u="sng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randint</a:t>
            </a:r>
            <a:r>
              <a:rPr lang="en-US" altLang="en-US" u="sng" dirty="0">
                <a:cs typeface="Courier New" panose="02070309020205020404" pitchFamily="49" charset="0"/>
              </a:rPr>
              <a:t> function</a:t>
            </a:r>
            <a:r>
              <a:rPr lang="en-US" altLang="en-US" dirty="0">
                <a:cs typeface="Courier New" panose="02070309020205020404" pitchFamily="49" charset="0"/>
              </a:rPr>
              <a:t>: generates a random number in the range provided by the arguments</a:t>
            </a:r>
            <a:endParaRPr lang="en-US" alt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 eaLnBrk="1" hangingPunct="1"/>
            <a:r>
              <a:rPr lang="en-US" altLang="en-US" dirty="0">
                <a:cs typeface="Courier New" panose="02070309020205020404" pitchFamily="49" charset="0"/>
              </a:rPr>
              <a:t>Returns the random number to part of program that called the function</a:t>
            </a:r>
          </a:p>
          <a:p>
            <a:pPr lvl="1" eaLnBrk="1" hangingPunct="1"/>
            <a:r>
              <a:rPr lang="en-US" altLang="en-US" dirty="0">
                <a:cs typeface="Courier New" panose="02070309020205020404" pitchFamily="49" charset="0"/>
              </a:rPr>
              <a:t>Returned integer can be used anywhere that an integer would be used</a:t>
            </a:r>
          </a:p>
          <a:p>
            <a:pPr lvl="1" eaLnBrk="1" hangingPunct="1"/>
            <a:r>
              <a:rPr lang="en-US" altLang="en-US" dirty="0">
                <a:cs typeface="Courier New" panose="02070309020205020404" pitchFamily="49" charset="0"/>
              </a:rPr>
              <a:t>You can experiment with the function in interactive mode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7A4376F9-4A38-1477-C98E-C1CA1F558B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Now, remember the ‘toolbox’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A08AB9DF-9DC3-7461-4FF8-7963C9EF7DE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sqrt(x), print(x), int(x)</a:t>
            </a:r>
          </a:p>
          <a:p>
            <a:endParaRPr lang="en-US" altLang="en-US"/>
          </a:p>
          <a:p>
            <a:pPr lvl="1"/>
            <a:r>
              <a:rPr lang="en-US" altLang="en-US"/>
              <a:t>Look familiar?</a:t>
            </a:r>
          </a:p>
          <a:p>
            <a:pPr lvl="1"/>
            <a:endParaRPr lang="en-US" altLang="en-US"/>
          </a:p>
          <a:p>
            <a:r>
              <a:rPr lang="en-US" altLang="en-US"/>
              <a:t>Function == ‘Tool’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225009DF-EAEC-A3E2-9D2B-5A03AC10F1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Introduction to Functions</a:t>
            </a: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94446013-83BE-247E-665C-4CAD2015092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u="sng" dirty="0"/>
              <a:t>Function</a:t>
            </a:r>
            <a:r>
              <a:rPr lang="en-US" altLang="en-US" dirty="0"/>
              <a:t>: group of statements within a program that perform as specific task</a:t>
            </a:r>
          </a:p>
          <a:p>
            <a:pPr lvl="1" eaLnBrk="1" hangingPunct="1"/>
            <a:r>
              <a:rPr lang="en-US" altLang="en-US" dirty="0"/>
              <a:t>Usually one task of a large program</a:t>
            </a:r>
          </a:p>
          <a:p>
            <a:pPr lvl="2" eaLnBrk="1" hangingPunct="1"/>
            <a:r>
              <a:rPr lang="en-US" altLang="en-US" dirty="0"/>
              <a:t>Functions can be chained together in order to solve a larger problem</a:t>
            </a:r>
          </a:p>
          <a:p>
            <a:pPr lvl="1" eaLnBrk="1" hangingPunct="1"/>
            <a:r>
              <a:rPr lang="en-US" altLang="en-US" dirty="0"/>
              <a:t>Known as </a:t>
            </a:r>
            <a:r>
              <a:rPr lang="en-US" altLang="en-US" i="1" dirty="0"/>
              <a:t>divide and conquer</a:t>
            </a:r>
            <a:r>
              <a:rPr lang="en-US" altLang="en-US" dirty="0"/>
              <a:t> approach</a:t>
            </a:r>
          </a:p>
          <a:p>
            <a:pPr marL="457200" lvl="1" indent="0" eaLnBrk="1" hangingPunct="1">
              <a:buNone/>
            </a:pPr>
            <a:endParaRPr lang="en-US" altLang="en-US" dirty="0"/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225009DF-EAEC-A3E2-9D2B-5A03AC10F1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Don’t worry about mnemonics</a:t>
            </a: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94446013-83BE-247E-665C-4CAD2015092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Function, Method, Subroutine </a:t>
            </a:r>
          </a:p>
          <a:p>
            <a:pPr lvl="1" eaLnBrk="1" hangingPunct="1"/>
            <a:r>
              <a:rPr lang="en-US" altLang="en-US" dirty="0"/>
              <a:t>While </a:t>
            </a:r>
            <a:r>
              <a:rPr lang="en-US" altLang="en-US" i="1" dirty="0"/>
              <a:t>technically</a:t>
            </a:r>
            <a:r>
              <a:rPr lang="en-US" altLang="en-US" dirty="0"/>
              <a:t> different, most often are used interchangeably</a:t>
            </a:r>
          </a:p>
          <a:p>
            <a:pPr lvl="1" eaLnBrk="1" hangingPunct="1"/>
            <a:endParaRPr lang="en-US" altLang="en-US" dirty="0"/>
          </a:p>
          <a:p>
            <a:pPr lvl="1" eaLnBrk="1" hangingPunct="1"/>
            <a:r>
              <a:rPr lang="en-US" altLang="en-US" dirty="0"/>
              <a:t>Function: Procedural programming</a:t>
            </a:r>
          </a:p>
          <a:p>
            <a:pPr lvl="1" eaLnBrk="1" hangingPunct="1"/>
            <a:r>
              <a:rPr lang="en-US" altLang="en-US" dirty="0"/>
              <a:t>Method: Function, but operates on </a:t>
            </a:r>
            <a:r>
              <a:rPr lang="en-US" altLang="en-US"/>
              <a:t>“objects”</a:t>
            </a:r>
            <a:endParaRPr lang="en-US" altLang="en-US" dirty="0"/>
          </a:p>
          <a:p>
            <a:pPr lvl="1" eaLnBrk="1" hangingPunct="1"/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9817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E3FA14-8929-2CA9-9CA9-9FD0F24663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471488"/>
            <a:ext cx="3868737" cy="823912"/>
          </a:xfrm>
        </p:spPr>
        <p:txBody>
          <a:bodyPr/>
          <a:lstStyle/>
          <a:p>
            <a:r>
              <a:rPr lang="en-US"/>
              <a:t>One long complex program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DBE16F-27EE-758D-94DC-11BA0BB305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1357312"/>
            <a:ext cx="3868737" cy="5195888"/>
          </a:xfrm>
        </p:spPr>
        <p:txBody>
          <a:bodyPr/>
          <a:lstStyle/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statement</a:t>
            </a: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statement</a:t>
            </a: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statement</a:t>
            </a: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statement</a:t>
            </a: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statement</a:t>
            </a: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statement</a:t>
            </a: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statement</a:t>
            </a: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statement</a:t>
            </a: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statement</a:t>
            </a: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statement</a:t>
            </a: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statement</a:t>
            </a: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statement</a:t>
            </a: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statement</a:t>
            </a: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statement</a:t>
            </a: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statement</a:t>
            </a: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statement</a:t>
            </a: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statement</a:t>
            </a: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statement</a:t>
            </a: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statement</a:t>
            </a: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statement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9B9E42-32E3-C02B-CAAB-D60E72807D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5974" y="471488"/>
            <a:ext cx="3887788" cy="823912"/>
          </a:xfrm>
        </p:spPr>
        <p:txBody>
          <a:bodyPr/>
          <a:lstStyle/>
          <a:p>
            <a:r>
              <a:rPr lang="en-US" dirty="0"/>
              <a:t>Divided into smaller tasks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7C82FB12-3ACC-8E64-F363-73ECDACF2D4F}"/>
              </a:ext>
            </a:extLst>
          </p:cNvPr>
          <p:cNvGrpSpPr>
            <a:grpSpLocks/>
          </p:cNvGrpSpPr>
          <p:nvPr/>
        </p:nvGrpSpPr>
        <p:grpSpPr>
          <a:xfrm>
            <a:off x="4618152" y="1357312"/>
            <a:ext cx="3892434" cy="4891088"/>
            <a:chOff x="4618152" y="1128712"/>
            <a:chExt cx="3892434" cy="4019552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19AAB87F-9ABD-7B23-F1DC-CEC7B1AEFED3}"/>
                </a:ext>
              </a:extLst>
            </p:cNvPr>
            <p:cNvSpPr txBox="1">
              <a:spLocks/>
            </p:cNvSpPr>
            <p:nvPr/>
          </p:nvSpPr>
          <p:spPr>
            <a:xfrm>
              <a:off x="4622926" y="1128712"/>
              <a:ext cx="3884612" cy="100488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def function1():</a:t>
              </a:r>
            </a:p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	statement</a:t>
              </a:r>
            </a:p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	statement</a:t>
              </a:r>
            </a:p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	statement</a:t>
              </a:r>
            </a:p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	statement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38E7DC7-0FE7-E819-4440-911E250C8B55}"/>
                </a:ext>
              </a:extLst>
            </p:cNvPr>
            <p:cNvSpPr txBox="1">
              <a:spLocks/>
            </p:cNvSpPr>
            <p:nvPr/>
          </p:nvSpPr>
          <p:spPr>
            <a:xfrm>
              <a:off x="4625974" y="2133600"/>
              <a:ext cx="3884612" cy="100488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def function2():</a:t>
              </a:r>
            </a:p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	statement</a:t>
              </a:r>
            </a:p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	statement</a:t>
              </a:r>
            </a:p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	statement</a:t>
              </a:r>
            </a:p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	statement</a:t>
              </a:r>
            </a:p>
            <a:p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02A93CC-5C40-3B4A-15FC-4CFD937FE91A}"/>
                </a:ext>
              </a:extLst>
            </p:cNvPr>
            <p:cNvSpPr txBox="1">
              <a:spLocks/>
            </p:cNvSpPr>
            <p:nvPr/>
          </p:nvSpPr>
          <p:spPr>
            <a:xfrm>
              <a:off x="4622063" y="3138488"/>
              <a:ext cx="3884612" cy="100488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def function3():</a:t>
              </a:r>
            </a:p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	statement</a:t>
              </a:r>
            </a:p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	statement</a:t>
              </a:r>
            </a:p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	statement</a:t>
              </a:r>
            </a:p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	statement</a:t>
              </a:r>
            </a:p>
            <a:p>
              <a:endParaRPr lang="en-US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4A56E6A-99B8-79A0-9736-903B1851F868}"/>
                </a:ext>
              </a:extLst>
            </p:cNvPr>
            <p:cNvSpPr txBox="1">
              <a:spLocks/>
            </p:cNvSpPr>
            <p:nvPr/>
          </p:nvSpPr>
          <p:spPr>
            <a:xfrm>
              <a:off x="4618152" y="4143376"/>
              <a:ext cx="3884612" cy="100488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def function4():</a:t>
              </a:r>
            </a:p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	statement</a:t>
              </a:r>
            </a:p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	statement</a:t>
              </a:r>
            </a:p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	statement</a:t>
              </a:r>
            </a:p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	statement</a:t>
              </a:r>
            </a:p>
            <a:p>
              <a:endParaRPr lang="en-US" dirty="0"/>
            </a:p>
          </p:txBody>
        </p:sp>
      </p:grpSp>
      <p:sp>
        <p:nvSpPr>
          <p:cNvPr id="15" name="Title 1">
            <a:extLst>
              <a:ext uri="{FF2B5EF4-FFF2-40B4-BE49-F238E27FC236}">
                <a16:creationId xmlns:a16="http://schemas.microsoft.com/office/drawing/2014/main" id="{D7F3E551-1D45-FAAD-0520-247C68E32C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73100" y="52388"/>
            <a:ext cx="7772400" cy="925512"/>
          </a:xfrm>
        </p:spPr>
        <p:txBody>
          <a:bodyPr/>
          <a:lstStyle/>
          <a:p>
            <a:r>
              <a:rPr lang="en-US" altLang="en-US" dirty="0"/>
              <a:t>Why Functions?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D900DE51-CC3B-9BD4-1E6A-422270CBE6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73100" y="141288"/>
            <a:ext cx="7772400" cy="925512"/>
          </a:xfrm>
        </p:spPr>
        <p:txBody>
          <a:bodyPr/>
          <a:lstStyle/>
          <a:p>
            <a:r>
              <a:rPr lang="en-US" altLang="en-US" dirty="0"/>
              <a:t>Benefits of Modularizing a Program with Functions</a:t>
            </a: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D7F9CAB7-CE18-BA88-939E-E423383A01B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benefits of using functions include:</a:t>
            </a:r>
          </a:p>
          <a:p>
            <a:pPr lvl="1" eaLnBrk="1" hangingPunct="1"/>
            <a:r>
              <a:rPr lang="en-US" altLang="en-US"/>
              <a:t>Simpler code</a:t>
            </a:r>
          </a:p>
          <a:p>
            <a:pPr lvl="1" eaLnBrk="1" hangingPunct="1"/>
            <a:r>
              <a:rPr lang="en-US" altLang="en-US"/>
              <a:t>Code reuse</a:t>
            </a:r>
          </a:p>
          <a:p>
            <a:pPr lvl="2" eaLnBrk="1" hangingPunct="1"/>
            <a:r>
              <a:rPr lang="en-US" altLang="en-US"/>
              <a:t>write the code once and call it multiple times </a:t>
            </a:r>
          </a:p>
          <a:p>
            <a:pPr lvl="1" eaLnBrk="1" hangingPunct="1"/>
            <a:r>
              <a:rPr lang="en-US" altLang="en-US"/>
              <a:t>Better testing and debugging </a:t>
            </a:r>
          </a:p>
          <a:p>
            <a:pPr lvl="2" eaLnBrk="1" hangingPunct="1"/>
            <a:r>
              <a:rPr lang="en-US" altLang="en-US"/>
              <a:t>Can test and debug each function individually</a:t>
            </a:r>
          </a:p>
          <a:p>
            <a:pPr lvl="1" eaLnBrk="1" hangingPunct="1"/>
            <a:r>
              <a:rPr lang="en-US" altLang="en-US"/>
              <a:t>Faster development</a:t>
            </a:r>
          </a:p>
          <a:p>
            <a:pPr lvl="1" eaLnBrk="1" hangingPunct="1"/>
            <a:r>
              <a:rPr lang="en-US" altLang="en-US"/>
              <a:t>Easier facilitation of teamwork</a:t>
            </a:r>
          </a:p>
          <a:p>
            <a:pPr lvl="2" eaLnBrk="1" hangingPunct="1"/>
            <a:r>
              <a:rPr lang="en-US" altLang="en-US"/>
              <a:t>Different team members can write different functions</a:t>
            </a:r>
            <a:endParaRPr lang="he-IL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4560</TotalTime>
  <Words>1856</Words>
  <Application>Microsoft Macintosh PowerPoint</Application>
  <PresentationFormat>On-screen Show (4:3)</PresentationFormat>
  <Paragraphs>290</Paragraphs>
  <Slides>45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9" baseType="lpstr">
      <vt:lpstr>Arial</vt:lpstr>
      <vt:lpstr>Courier New</vt:lpstr>
      <vt:lpstr>Times New Roman</vt:lpstr>
      <vt:lpstr>Office Theme</vt:lpstr>
      <vt:lpstr>Methods</vt:lpstr>
      <vt:lpstr>Flow of Control</vt:lpstr>
      <vt:lpstr>Remember in algebra…</vt:lpstr>
      <vt:lpstr>Now, remember the ‘toolbox’</vt:lpstr>
      <vt:lpstr>Now, remember the ‘toolbox’</vt:lpstr>
      <vt:lpstr>Introduction to Functions</vt:lpstr>
      <vt:lpstr>Don’t worry about mnemonics</vt:lpstr>
      <vt:lpstr>Why Functions?</vt:lpstr>
      <vt:lpstr>Benefits of Modularizing a Program with Functions</vt:lpstr>
      <vt:lpstr>Defining and Calling a Function</vt:lpstr>
      <vt:lpstr>Defining and Calling a Function (cont’d.)</vt:lpstr>
      <vt:lpstr>Defining and Calling a Function (cont’d.)</vt:lpstr>
      <vt:lpstr>Indentation in Python</vt:lpstr>
      <vt:lpstr>Designing a Program to Use Functions</vt:lpstr>
      <vt:lpstr>Designing a Program to Use Functions (cont’d.)</vt:lpstr>
      <vt:lpstr>Designing a Program to Use Functions (cont’d.)</vt:lpstr>
      <vt:lpstr>Passing Arguments to Functions</vt:lpstr>
      <vt:lpstr>Passing Arguments to Functions (cont’d.)</vt:lpstr>
      <vt:lpstr>Passing Multiple Arguments</vt:lpstr>
      <vt:lpstr>Passing Multiple Arguments (cont’d.)</vt:lpstr>
      <vt:lpstr>Making Changes to Parameters</vt:lpstr>
      <vt:lpstr>Pass by Value</vt:lpstr>
      <vt:lpstr>Pass by Reference</vt:lpstr>
      <vt:lpstr>Local Variables</vt:lpstr>
      <vt:lpstr>Local Variables (cont’d.)</vt:lpstr>
      <vt:lpstr>Keyword Arguments</vt:lpstr>
      <vt:lpstr>Global Variables</vt:lpstr>
      <vt:lpstr>Global Variables (cont’d.)</vt:lpstr>
      <vt:lpstr>Void Functions and Value-Returning Functions</vt:lpstr>
      <vt:lpstr>Writing Your Own Value-Returning Functions</vt:lpstr>
      <vt:lpstr>…phew</vt:lpstr>
      <vt:lpstr>…phew</vt:lpstr>
      <vt:lpstr>…phew</vt:lpstr>
      <vt:lpstr>Three Questions</vt:lpstr>
      <vt:lpstr>Three Questions</vt:lpstr>
      <vt:lpstr>Three Questions</vt:lpstr>
      <vt:lpstr>Exercise 5A</vt:lpstr>
      <vt:lpstr>Exercise 5B</vt:lpstr>
      <vt:lpstr>Exercise 5C</vt:lpstr>
      <vt:lpstr>Standard Library Functions and the import Statement</vt:lpstr>
      <vt:lpstr>Standard Library Functions and the import Statement</vt:lpstr>
      <vt:lpstr>Now Lets Do Something</vt:lpstr>
      <vt:lpstr>Exercise 5D</vt:lpstr>
      <vt:lpstr>Generating Random Numbers</vt:lpstr>
      <vt:lpstr>Generating Random Numbers (cont’d.)</vt:lpstr>
    </vt:vector>
  </TitlesOfParts>
  <Company>Georgia 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Programming</dc:title>
  <dc:creator>College of Computing</dc:creator>
  <cp:lastModifiedBy>William Forsyth</cp:lastModifiedBy>
  <cp:revision>172</cp:revision>
  <cp:lastPrinted>2001-05-09T19:53:32Z</cp:lastPrinted>
  <dcterms:created xsi:type="dcterms:W3CDTF">1999-03-03T13:26:07Z</dcterms:created>
  <dcterms:modified xsi:type="dcterms:W3CDTF">2026-05-18T20:36:15Z</dcterms:modified>
</cp:coreProperties>
</file>