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sldIdLst>
    <p:sldId id="348" r:id="rId2"/>
    <p:sldId id="349" r:id="rId3"/>
    <p:sldId id="350" r:id="rId4"/>
    <p:sldId id="352" r:id="rId5"/>
    <p:sldId id="389" r:id="rId6"/>
    <p:sldId id="319" r:id="rId7"/>
    <p:sldId id="320" r:id="rId8"/>
    <p:sldId id="390" r:id="rId9"/>
    <p:sldId id="391" r:id="rId10"/>
  </p:sldIdLst>
  <p:sldSz cx="9144000" cy="6858000" type="screen4x3"/>
  <p:notesSz cx="694055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18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645" autoAdjust="0"/>
  </p:normalViewPr>
  <p:slideViewPr>
    <p:cSldViewPr>
      <p:cViewPr varScale="1">
        <p:scale>
          <a:sx n="74" d="100"/>
          <a:sy n="74" d="100"/>
        </p:scale>
        <p:origin x="171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31360"/>
    </p:cViewPr>
  </p:sorterViewPr>
  <p:notesViewPr>
    <p:cSldViewPr>
      <p:cViewPr>
        <p:scale>
          <a:sx n="75" d="100"/>
          <a:sy n="75" d="100"/>
        </p:scale>
        <p:origin x="-1302" y="1170"/>
      </p:cViewPr>
      <p:guideLst>
        <p:guide orient="horz" pos="2923"/>
        <p:guide pos="218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2DD30AE-E216-42EA-CB04-41D15A19C5A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3513" y="0"/>
            <a:ext cx="1697037" cy="3095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E92C5D8B-14A9-CE7D-CDD3-F04B9C8EAE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0725" y="496888"/>
            <a:ext cx="5397500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FB863E39-6AEE-0883-8E3D-15C692B5A4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4675" y="4932363"/>
            <a:ext cx="5638800" cy="35861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8C70A46C-E301-ABC7-4237-0B9FC988ABC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949450" y="8834438"/>
            <a:ext cx="3006725" cy="3794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ctr" defTabSz="927100">
              <a:defRPr sz="1000"/>
            </a:lvl1pPr>
          </a:lstStyle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E58DAF80-D271-F192-25DB-3D0DD11463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16625" y="8810625"/>
            <a:ext cx="407988" cy="3857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DDE6D200-1634-4096-99F9-BBA9AAB5A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Line 8">
            <a:extLst>
              <a:ext uri="{FF2B5EF4-FFF2-40B4-BE49-F238E27FC236}">
                <a16:creationId xmlns:a16="http://schemas.microsoft.com/office/drawing/2014/main" id="{26FAAD90-78A2-C6D5-D4C2-90017683A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950" y="387350"/>
            <a:ext cx="5783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Line 9">
            <a:extLst>
              <a:ext uri="{FF2B5EF4-FFF2-40B4-BE49-F238E27FC236}">
                <a16:creationId xmlns:a16="http://schemas.microsoft.com/office/drawing/2014/main" id="{121CA8FC-E16F-4582-A4CA-60B3B8AA8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375" y="465772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Line 10">
            <a:extLst>
              <a:ext uri="{FF2B5EF4-FFF2-40B4-BE49-F238E27FC236}">
                <a16:creationId xmlns:a16="http://schemas.microsoft.com/office/drawing/2014/main" id="{7B066B85-250F-CCB5-48DA-029BA5A08F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025" y="876617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EAC21795-CA32-7D38-0B91-78A02E2C8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4651375"/>
            <a:ext cx="668337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2678" tIns="46340" rIns="92678" bIns="46340">
            <a:spAutoFit/>
          </a:bodyPr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35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710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906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52613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98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70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242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814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400" b="1"/>
              <a:t>Notes: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279400" indent="-2794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08584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Why, Google of course?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8019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6969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551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4013" y="52388"/>
            <a:ext cx="2124075" cy="6510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7025" y="52388"/>
            <a:ext cx="6224588" cy="6510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7338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52388"/>
            <a:ext cx="7772400" cy="9255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864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1993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002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9158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453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213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452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131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920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BB9D849-9974-BD62-1C13-2645D32A4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52388"/>
            <a:ext cx="7772400" cy="925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6C184E4-4DC8-5869-8E26-A8B2C11470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1276350"/>
            <a:ext cx="8501063" cy="528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84E7166F-906B-8326-A266-0D7F528280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Exercise 5A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0A401855-74F1-7681-D04D-3BB3EF2A2D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Write a function the accepts no arguments…(pun intended)…and simply prints the string “Hello World” to the console.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6DDF092A-7145-47AD-C21C-027B68AE81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Exercise 5B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A74C9A06-F648-A1CE-891E-579763F608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Write a function that accepts two numbers as arguments, adds them together, and prints the result to the console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DEF70643-D297-56C6-B535-B90907664D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Exercise 5C</a:t>
            </a: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F052F98E-0182-BF1E-C440-43BE4B6861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Write a function that accepts two numbers as arguments, adds them together and returns the result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9C8B5BDE-AF19-EFCF-A083-773D7A9D2B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Exercise 5D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5424C-DD55-F268-6272-EC318BE6C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Write a number guessing game.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The computer should pick a number at random from a range, e.g. 1-10 or 1-100. The user should then be prompted to guess a number and be told if his/her number is too high, too low, or correct until the user guesses the correct number.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2">
            <a:extLst>
              <a:ext uri="{FF2B5EF4-FFF2-40B4-BE49-F238E27FC236}">
                <a16:creationId xmlns:a16="http://schemas.microsoft.com/office/drawing/2014/main" id="{CE57CDE6-8AD0-4C9A-8B4A-58F01BD7937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4800" dirty="0"/>
              <a:t>Libraries</a:t>
            </a:r>
          </a:p>
        </p:txBody>
      </p:sp>
      <p:sp>
        <p:nvSpPr>
          <p:cNvPr id="3075" name="Subtitle 3">
            <a:extLst>
              <a:ext uri="{FF2B5EF4-FFF2-40B4-BE49-F238E27FC236}">
                <a16:creationId xmlns:a16="http://schemas.microsoft.com/office/drawing/2014/main" id="{0BC61C39-754B-1A1C-3FEF-49E3105BAA2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C2520BCF-64FF-E6F2-2148-7ED124F9E7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Standard Library Functions and the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lang="en-US" altLang="en-US"/>
              <a:t> Statement</a:t>
            </a: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C76972D0-D9FE-CAFF-7E74-C958D3671D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u="sng" dirty="0">
                <a:cs typeface="Courier New" panose="02070309020205020404" pitchFamily="49" charset="0"/>
              </a:rPr>
              <a:t>Standard library</a:t>
            </a:r>
            <a:r>
              <a:rPr lang="en-US" altLang="en-US" dirty="0">
                <a:cs typeface="Courier New" panose="02070309020205020404" pitchFamily="49" charset="0"/>
              </a:rPr>
              <a:t>: library of pre-written functions that comes with Python</a:t>
            </a:r>
          </a:p>
          <a:p>
            <a:pPr lvl="1" eaLnBrk="1" hangingPunct="1"/>
            <a:r>
              <a:rPr lang="en-US" altLang="en-US" i="1" dirty="0">
                <a:cs typeface="Courier New" panose="02070309020205020404" pitchFamily="49" charset="0"/>
              </a:rPr>
              <a:t>Library functions</a:t>
            </a:r>
            <a:r>
              <a:rPr lang="en-US" altLang="en-US" dirty="0">
                <a:cs typeface="Courier New" panose="02070309020205020404" pitchFamily="49" charset="0"/>
              </a:rPr>
              <a:t> perform tasks that programmers commonly need</a:t>
            </a:r>
          </a:p>
          <a:p>
            <a:pPr lvl="2" eaLnBrk="1" hangingPunct="1"/>
            <a:r>
              <a:rPr lang="en-US" altLang="en-US" dirty="0">
                <a:cs typeface="Courier New" panose="02070309020205020404" pitchFamily="49" charset="0"/>
              </a:rPr>
              <a:t>Example: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sin, cos, tan</a:t>
            </a:r>
          </a:p>
          <a:p>
            <a:pPr lvl="2" eaLnBrk="1" hangingPunct="1"/>
            <a:r>
              <a:rPr lang="en-US" altLang="en-US" sz="2000" dirty="0">
                <a:cs typeface="Courier New" panose="02070309020205020404" pitchFamily="49" charset="0"/>
              </a:rPr>
              <a:t>Viewed by programmers as a “black box”</a:t>
            </a:r>
            <a:endParaRPr lang="en-US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/>
            <a:r>
              <a:rPr lang="en-US" altLang="en-US" dirty="0">
                <a:cs typeface="Courier New" panose="02070309020205020404" pitchFamily="49" charset="0"/>
              </a:rPr>
              <a:t>Some library functions built into Python interpreter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Example: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print,</a:t>
            </a:r>
            <a:r>
              <a:rPr lang="en-US" altLang="en-US" dirty="0">
                <a:cs typeface="Courier New" panose="02070309020205020404" pitchFamily="49" charset="0"/>
              </a:rPr>
              <a:t>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input,</a:t>
            </a:r>
            <a:r>
              <a:rPr lang="en-US" altLang="en-US" dirty="0">
                <a:cs typeface="Courier New" panose="02070309020205020404" pitchFamily="49" charset="0"/>
              </a:rPr>
              <a:t>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endParaRPr lang="en-US" altLang="en-US" dirty="0">
              <a:cs typeface="Courier New" panose="02070309020205020404" pitchFamily="49" charset="0"/>
            </a:endParaRP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To use, just call the function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96756F33-39EE-EE96-2C47-27DB9560E8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Standard Library Functions and the </a:t>
            </a:r>
            <a:r>
              <a:rPr lang="en-US" alt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lang="en-US" altLang="en-US" sz="4000" dirty="0"/>
              <a:t> Statement</a:t>
            </a:r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51916C61-2B61-77A4-5D3C-A9D470A531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u="sng" dirty="0">
                <a:cs typeface="Courier New" panose="02070309020205020404" pitchFamily="49" charset="0"/>
              </a:rPr>
              <a:t>Modules</a:t>
            </a:r>
            <a:r>
              <a:rPr lang="en-US" altLang="en-US" dirty="0">
                <a:cs typeface="Courier New" panose="02070309020205020404" pitchFamily="49" charset="0"/>
              </a:rPr>
              <a:t>: files that stores functions of the standard library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Help organize library functions not built into the interpreter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Copied to computer when you install Python</a:t>
            </a:r>
          </a:p>
          <a:p>
            <a:pPr eaLnBrk="1" hangingPunct="1"/>
            <a:r>
              <a:rPr lang="en-US" altLang="en-US" dirty="0">
                <a:cs typeface="Courier New" panose="02070309020205020404" pitchFamily="49" charset="0"/>
              </a:rPr>
              <a:t>To call a function stored in a module, need to write an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lang="en-US" altLang="en-US" dirty="0">
                <a:cs typeface="Courier New" panose="02070309020205020404" pitchFamily="49" charset="0"/>
              </a:rPr>
              <a:t> statement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Written at the top of the program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Format: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alt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module_name</a:t>
            </a:r>
            <a:endParaRPr lang="en-US" altLang="en-US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E2D62-2ECE-6657-2B09-836CBB181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C304D9-7DD1-2DD6-6158-B89488941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want the computer to generate a random number.</a:t>
            </a:r>
          </a:p>
          <a:p>
            <a:r>
              <a:rPr lang="en-US" dirty="0"/>
              <a:t>Has someone already solved the problem?</a:t>
            </a:r>
          </a:p>
          <a:p>
            <a:pPr lvl="1"/>
            <a:r>
              <a:rPr lang="en-US" dirty="0"/>
              <a:t>i.e. Is there a library that I can include?</a:t>
            </a:r>
          </a:p>
          <a:p>
            <a:pPr lvl="1"/>
            <a:endParaRPr lang="en-US" dirty="0"/>
          </a:p>
          <a:p>
            <a:r>
              <a:rPr lang="en-US" dirty="0"/>
              <a:t>How do I find out?</a:t>
            </a:r>
          </a:p>
        </p:txBody>
      </p:sp>
    </p:spTree>
    <p:extLst>
      <p:ext uri="{BB962C8B-B14F-4D97-AF65-F5344CB8AC3E}">
        <p14:creationId xmlns:p14="http://schemas.microsoft.com/office/powerpoint/2010/main" val="4016332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7545A-C1BF-21F6-813A-71D813956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Ok, So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3E339-AD0B-BC15-D08E-49D2DDE85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know there is a library that we can use.</a:t>
            </a:r>
          </a:p>
          <a:p>
            <a:endParaRPr lang="en-US" dirty="0"/>
          </a:p>
          <a:p>
            <a:r>
              <a:rPr lang="en-US" dirty="0"/>
              <a:t>But just for fun, lets write our </a:t>
            </a:r>
            <a:r>
              <a:rPr lang="en-US" i="1" dirty="0"/>
              <a:t>own</a:t>
            </a:r>
            <a:r>
              <a:rPr lang="en-US" dirty="0"/>
              <a:t> library to power this game.</a:t>
            </a:r>
          </a:p>
        </p:txBody>
      </p:sp>
    </p:spTree>
    <p:extLst>
      <p:ext uri="{BB962C8B-B14F-4D97-AF65-F5344CB8AC3E}">
        <p14:creationId xmlns:p14="http://schemas.microsoft.com/office/powerpoint/2010/main" val="4087637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4642</TotalTime>
  <Words>351</Words>
  <Application>Microsoft Office PowerPoint</Application>
  <PresentationFormat>On-screen Show (4:3)</PresentationFormat>
  <Paragraphs>44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Courier New</vt:lpstr>
      <vt:lpstr>Times New Roman</vt:lpstr>
      <vt:lpstr>Office Theme</vt:lpstr>
      <vt:lpstr>Exercise 5A</vt:lpstr>
      <vt:lpstr>Exercise 5B</vt:lpstr>
      <vt:lpstr>Exercise 5C</vt:lpstr>
      <vt:lpstr>Exercise 5D</vt:lpstr>
      <vt:lpstr>Libraries</vt:lpstr>
      <vt:lpstr>Standard Library Functions and the import Statement</vt:lpstr>
      <vt:lpstr>Standard Library Functions and the import Statement</vt:lpstr>
      <vt:lpstr>Question…</vt:lpstr>
      <vt:lpstr>Ok, So</vt:lpstr>
    </vt:vector>
  </TitlesOfParts>
  <Company>Georgia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Programming</dc:title>
  <dc:creator>College of Computing</dc:creator>
  <cp:lastModifiedBy>William Forsyth</cp:lastModifiedBy>
  <cp:revision>166</cp:revision>
  <cp:lastPrinted>2001-05-09T19:53:32Z</cp:lastPrinted>
  <dcterms:created xsi:type="dcterms:W3CDTF">1999-03-03T13:26:07Z</dcterms:created>
  <dcterms:modified xsi:type="dcterms:W3CDTF">2022-06-21T17:45:47Z</dcterms:modified>
</cp:coreProperties>
</file>