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392" r:id="rId2"/>
    <p:sldId id="286" r:id="rId3"/>
    <p:sldId id="287" r:id="rId4"/>
    <p:sldId id="288" r:id="rId5"/>
    <p:sldId id="289" r:id="rId6"/>
    <p:sldId id="291" r:id="rId7"/>
    <p:sldId id="292" r:id="rId8"/>
    <p:sldId id="393" r:id="rId9"/>
    <p:sldId id="293" r:id="rId10"/>
    <p:sldId id="296" r:id="rId11"/>
    <p:sldId id="297" r:id="rId12"/>
    <p:sldId id="299" r:id="rId13"/>
    <p:sldId id="300" r:id="rId14"/>
    <p:sldId id="301" r:id="rId15"/>
    <p:sldId id="302" r:id="rId16"/>
    <p:sldId id="303" r:id="rId17"/>
    <p:sldId id="305" r:id="rId18"/>
    <p:sldId id="306" r:id="rId19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8630" autoAdjust="0"/>
  </p:normalViewPr>
  <p:slideViewPr>
    <p:cSldViewPr>
      <p:cViewPr varScale="1">
        <p:scale>
          <a:sx n="112" d="100"/>
          <a:sy n="112" d="100"/>
        </p:scale>
        <p:origin x="9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and Objects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F7206E42-6CB7-13EF-033E-196BDF451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Definitions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633130E0-800E-D459-628D-E8AFBEB96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Class definition</a:t>
            </a:r>
            <a:r>
              <a:rPr lang="en-US" altLang="en-US" dirty="0"/>
              <a:t>: set of statements that define a class’s methods and data attributes</a:t>
            </a:r>
          </a:p>
          <a:p>
            <a:pPr lvl="1"/>
            <a:r>
              <a:rPr lang="en-US" altLang="en-US" dirty="0"/>
              <a:t>Format: begin with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Class_name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lvl="2"/>
            <a:r>
              <a:rPr lang="en-US" altLang="en-US" dirty="0">
                <a:cs typeface="Courier New" panose="02070309020205020404" pitchFamily="49" charset="0"/>
              </a:rPr>
              <a:t>Class names often start with uppercase letter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Method definition like any other python function definition</a:t>
            </a:r>
          </a:p>
          <a:p>
            <a:pPr lvl="2"/>
            <a:r>
              <a:rPr lang="en-US" alt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en-US" altLang="en-US" u="sng" dirty="0">
                <a:cs typeface="Courier New" panose="02070309020205020404" pitchFamily="49" charset="0"/>
              </a:rPr>
              <a:t> parameter</a:t>
            </a:r>
            <a:r>
              <a:rPr lang="en-US" altLang="en-US" dirty="0">
                <a:cs typeface="Courier New" panose="02070309020205020404" pitchFamily="49" charset="0"/>
              </a:rPr>
              <a:t>: required in every method in the class – references the specific object that the method is working on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7F59FFF-22CF-AC7A-9EDA-8218B9D10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Definitions (cont’d.)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C4F69D3C-1C27-A16F-2366-F419C87FE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>
                <a:cs typeface="Courier New" panose="02070309020205020404" pitchFamily="49" charset="0"/>
              </a:rPr>
              <a:t>Initializer method</a:t>
            </a:r>
            <a:r>
              <a:rPr lang="en-US" altLang="en-US" dirty="0">
                <a:cs typeface="Courier New" panose="02070309020205020404" pitchFamily="49" charset="0"/>
              </a:rPr>
              <a:t>: automatically executed when an instance of the class is created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Initializes object’s data attributes and assigns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en-US" altLang="en-US" dirty="0">
                <a:cs typeface="Courier New" panose="02070309020205020404" pitchFamily="49" charset="0"/>
              </a:rPr>
              <a:t> parameter to the object that was just created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Format: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__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 (self):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Usually the first method in a class definition</a:t>
            </a:r>
          </a:p>
          <a:p>
            <a:pPr lvl="2"/>
            <a:r>
              <a:rPr lang="en-US" altLang="en-US" dirty="0"/>
              <a:t>Also called a </a:t>
            </a:r>
            <a:r>
              <a:rPr lang="en-US" altLang="en-US" i="1" u="sng" dirty="0"/>
              <a:t>constructor</a:t>
            </a:r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1885890-8276-A071-8B70-09E88206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Definitions (cont’d.)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898D5151-6061-C838-E690-D168698E8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cs typeface="Courier New" panose="02070309020205020404" pitchFamily="49" charset="0"/>
              </a:rPr>
              <a:t>To create a new instance of a class call the initializer method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Format: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My_instance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Class_Name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altLang="en-US" dirty="0">
                <a:cs typeface="Courier New" panose="02070309020205020404" pitchFamily="49" charset="0"/>
              </a:rPr>
              <a:t>To call any of the class methods using the created instance, use dot notation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Format: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My_instance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Because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en-US" altLang="en-US" dirty="0">
                <a:cs typeface="Courier New" panose="02070309020205020404" pitchFamily="49" charset="0"/>
              </a:rPr>
              <a:t> parameter references the specific instance of the object, the method will affect this instance</a:t>
            </a:r>
          </a:p>
          <a:p>
            <a:pPr lvl="2"/>
            <a:r>
              <a:rPr lang="en-US" altLang="en-US" dirty="0">
                <a:cs typeface="Courier New" panose="02070309020205020404" pitchFamily="49" charset="0"/>
              </a:rPr>
              <a:t>Reference to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en-US" altLang="en-US" dirty="0">
                <a:cs typeface="Courier New" panose="02070309020205020404" pitchFamily="49" charset="0"/>
              </a:rPr>
              <a:t> is passed automatically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3004967-0231-8A6A-B5B2-B686033C2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Hiding Attributes and Storing Classes in Modules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0369181F-06C0-C2F7-2D0D-4E7E1F879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cs typeface="Courier New" panose="02070309020205020404" pitchFamily="49" charset="0"/>
              </a:rPr>
              <a:t>An object’s data attributes should be private*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To denote this, place two underscores (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altLang="en-US" dirty="0">
                <a:cs typeface="Courier New" panose="02070309020205020404" pitchFamily="49" charset="0"/>
              </a:rPr>
              <a:t>) in front of attribute name</a:t>
            </a:r>
          </a:p>
          <a:p>
            <a:pPr lvl="2"/>
            <a:r>
              <a:rPr lang="en-US" altLang="en-US" dirty="0">
                <a:cs typeface="Courier New" panose="02070309020205020404" pitchFamily="49" charset="0"/>
              </a:rPr>
              <a:t>Example: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current_minute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dirty="0">
                <a:cs typeface="Courier New" panose="02070309020205020404" pitchFamily="49" charset="0"/>
              </a:rPr>
              <a:t>Classes can be stored in modules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Filename for module must end in .</a:t>
            </a:r>
            <a:r>
              <a:rPr lang="en-US" altLang="en-US" dirty="0" err="1">
                <a:cs typeface="Courier New" panose="02070309020205020404" pitchFamily="49" charset="0"/>
              </a:rPr>
              <a:t>py</a:t>
            </a:r>
            <a:endParaRPr lang="en-US" altLang="en-US" dirty="0">
              <a:cs typeface="Courier New" panose="02070309020205020404" pitchFamily="49" charset="0"/>
            </a:endParaRP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Module can be imported to programs that use the class</a:t>
            </a:r>
          </a:p>
          <a:p>
            <a:endParaRPr lang="en-US" altLang="en-US" dirty="0"/>
          </a:p>
          <a:p>
            <a:r>
              <a:rPr lang="en-US" altLang="en-US" dirty="0"/>
              <a:t>*in Python, “private” is by convention only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E030BAE-A176-3CF4-09FE-AFF9213E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BankAccount</a:t>
            </a:r>
            <a:r>
              <a:rPr lang="en-US" altLang="en-US"/>
              <a:t> Class – More About Classes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7A0C1F13-B6A1-4DE6-350E-890C21743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Class methods can have multiple parameters in addition to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These behave just like arguments to normal methods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For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altLang="en-US" dirty="0">
                <a:cs typeface="Courier New" panose="02070309020205020404" pitchFamily="49" charset="0"/>
              </a:rPr>
              <a:t> :</a:t>
            </a:r>
          </a:p>
          <a:p>
            <a:pPr lvl="2"/>
            <a:r>
              <a:rPr lang="en-US" altLang="en-US" dirty="0">
                <a:cs typeface="Courier New" panose="02070309020205020404" pitchFamily="49" charset="0"/>
              </a:rPr>
              <a:t>These arguments may be used to initialize attributes when an object is created </a:t>
            </a:r>
          </a:p>
          <a:p>
            <a:pPr lvl="3"/>
            <a:r>
              <a:rPr lang="en-US" altLang="en-US" sz="2000" dirty="0"/>
              <a:t>Example: a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BankAccount</a:t>
            </a:r>
            <a:r>
              <a:rPr lang="en-US" altLang="en-US" sz="2000" dirty="0"/>
              <a:t> object is created with a balance</a:t>
            </a:r>
          </a:p>
          <a:p>
            <a:pPr lvl="1"/>
            <a:r>
              <a:rPr lang="en-US" altLang="en-US" dirty="0"/>
              <a:t>For other methods:</a:t>
            </a:r>
          </a:p>
          <a:p>
            <a:pPr lvl="2"/>
            <a:r>
              <a:rPr lang="en-US" altLang="en-US" dirty="0"/>
              <a:t>As with normal methods, arguments may contain necessary information</a:t>
            </a:r>
          </a:p>
          <a:p>
            <a:pPr lvl="3"/>
            <a:r>
              <a:rPr lang="en-US" altLang="en-US" sz="2000" dirty="0"/>
              <a:t>Example: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deposit</a:t>
            </a:r>
            <a:r>
              <a:rPr lang="en-US" altLang="en-US" sz="2000"/>
              <a:t> method has </a:t>
            </a:r>
            <a:r>
              <a:rPr lang="en-US" altLang="en-US" sz="2000" dirty="0"/>
              <a:t>amount to be deposited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26545A1-CF67-B771-4269-E4473AD9D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__str__</a:t>
            </a:r>
            <a:r>
              <a:rPr lang="en-US" altLang="en-US"/>
              <a:t> method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0534599C-6056-0BA9-52AA-2BC50327D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__str__ method</a:t>
            </a:r>
            <a:r>
              <a:rPr lang="en-US" altLang="en-US" dirty="0"/>
              <a:t>: returns a string with a visual representation of the object</a:t>
            </a:r>
          </a:p>
          <a:p>
            <a:pPr lvl="1"/>
            <a:r>
              <a:rPr lang="en-US" altLang="en-US" dirty="0"/>
              <a:t>User defined</a:t>
            </a:r>
          </a:p>
          <a:p>
            <a:pPr lvl="2"/>
            <a:r>
              <a:rPr lang="en-US" altLang="en-US" dirty="0"/>
              <a:t>(i.e. us)</a:t>
            </a:r>
          </a:p>
          <a:p>
            <a:pPr lvl="1"/>
            <a:r>
              <a:rPr lang="en-US" altLang="en-US" dirty="0"/>
              <a:t>Automatically called when the object is passed as an argument to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altLang="en-US" dirty="0"/>
              <a:t> function</a:t>
            </a:r>
          </a:p>
          <a:p>
            <a:pPr lvl="1"/>
            <a:r>
              <a:rPr lang="en-US" altLang="en-US" dirty="0"/>
              <a:t>Automatically called when the object is passed as an argument to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altLang="en-US" dirty="0"/>
              <a:t> function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7E53F0BD-F25E-4CEA-363C-A126C35F2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is ‘self’?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881C4109-0523-4268-9FA0-E66329B57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When an object is created, it has its own set of attributes</a:t>
            </a:r>
          </a:p>
          <a:p>
            <a:r>
              <a:rPr lang="en-US" altLang="en-US" dirty="0"/>
              <a:t>If many instances of a class are created, each would have its own set of attributes</a:t>
            </a:r>
          </a:p>
          <a:p>
            <a:r>
              <a:rPr lang="en-US" altLang="en-US" dirty="0"/>
              <a:t>But there is only one method for all instances.</a:t>
            </a:r>
          </a:p>
          <a:p>
            <a:r>
              <a:rPr lang="en-US" altLang="en-US" dirty="0"/>
              <a:t>The ‘self’ argument specifies which object is being operated on </a:t>
            </a:r>
          </a:p>
          <a:p>
            <a:pPr lvl="1"/>
            <a:r>
              <a:rPr lang="en-US" altLang="en-US" dirty="0"/>
              <a:t>I.e.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en-US" altLang="en-US" dirty="0"/>
              <a:t> carries the </a:t>
            </a:r>
            <a:r>
              <a:rPr lang="en-US" altLang="en-US" u="sng" dirty="0"/>
              <a:t>scope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33265D06-A251-D893-3130-B391C6185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Accessor and Mutator Methods 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D4F3D8A6-44DD-40FC-3E91-B9452350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cs typeface="Courier New" panose="02070309020205020404" pitchFamily="49" charset="0"/>
              </a:rPr>
              <a:t>Accessors and Mutators are the interface between the programmer and the object attributes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Also known as “getters and setters”</a:t>
            </a:r>
          </a:p>
          <a:p>
            <a:r>
              <a:rPr lang="en-US" altLang="en-US" u="sng" dirty="0">
                <a:cs typeface="Courier New" panose="02070309020205020404" pitchFamily="49" charset="0"/>
              </a:rPr>
              <a:t>Accessor methods</a:t>
            </a:r>
            <a:r>
              <a:rPr lang="en-US" altLang="en-US" dirty="0">
                <a:cs typeface="Courier New" panose="02070309020205020404" pitchFamily="49" charset="0"/>
              </a:rPr>
              <a:t>: 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return a value from a class’s attribute without changing it</a:t>
            </a:r>
          </a:p>
          <a:p>
            <a:pPr lvl="2"/>
            <a:r>
              <a:rPr lang="en-US" altLang="en-US" dirty="0">
                <a:cs typeface="Courier New" panose="02070309020205020404" pitchFamily="49" charset="0"/>
              </a:rPr>
              <a:t>Safe way for code outside the class to retrieve the value of attributes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Assemble multiple attributes or compute a “derived” attribute</a:t>
            </a:r>
          </a:p>
          <a:p>
            <a:r>
              <a:rPr lang="en-US" altLang="en-US" u="sng" dirty="0">
                <a:cs typeface="Courier New" panose="02070309020205020404" pitchFamily="49" charset="0"/>
              </a:rPr>
              <a:t>Mutator methods</a:t>
            </a:r>
            <a:r>
              <a:rPr lang="en-US" altLang="en-US" dirty="0">
                <a:cs typeface="Courier New" panose="02070309020205020404" pitchFamily="49" charset="0"/>
              </a:rPr>
              <a:t>: 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store or change the value of a data attribute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Provide “sanity checking” for new values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415A192-E75C-BFB4-0282-FA916191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Passing Objects as Arguments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4159A408-B969-591E-72E1-16A0556ED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Methods and functions often need to accept objects as arguments</a:t>
            </a:r>
          </a:p>
          <a:p>
            <a:r>
              <a:rPr lang="en-US" altLang="en-US" dirty="0"/>
              <a:t>When you pass an object as an argument, you are passing a reference to the object</a:t>
            </a:r>
          </a:p>
          <a:p>
            <a:pPr lvl="1"/>
            <a:r>
              <a:rPr lang="en-US" altLang="en-US" dirty="0"/>
              <a:t>Remember </a:t>
            </a:r>
            <a:r>
              <a:rPr lang="en-US" altLang="en-US" u="sng" dirty="0"/>
              <a:t>Pass by Reference</a:t>
            </a:r>
            <a:r>
              <a:rPr lang="en-US" altLang="en-US" dirty="0"/>
              <a:t>?</a:t>
            </a:r>
          </a:p>
          <a:p>
            <a:r>
              <a:rPr lang="en-US" altLang="en-US" dirty="0"/>
              <a:t>The receiving method or function has access to the actual object</a:t>
            </a:r>
          </a:p>
          <a:p>
            <a:pPr lvl="1"/>
            <a:r>
              <a:rPr lang="en-US" altLang="en-US" dirty="0"/>
              <a:t>Object data may be changed</a:t>
            </a:r>
          </a:p>
          <a:p>
            <a:pPr lvl="2"/>
            <a:r>
              <a:rPr lang="en-US" altLang="en-US" dirty="0"/>
              <a:t>Sometimes this is good, other times, not so much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B993563-7BED-4E0B-18FF-1936BFD59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Procedural Programming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B10E060B-3B24-A1B9-8683-48E5E72D4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>
                <a:cs typeface="Courier New" panose="02070309020205020404" pitchFamily="49" charset="0"/>
              </a:rPr>
              <a:t>Procedural programming</a:t>
            </a:r>
            <a:r>
              <a:rPr lang="en-US" altLang="en-US" dirty="0">
                <a:cs typeface="Courier New" panose="02070309020205020404" pitchFamily="49" charset="0"/>
              </a:rPr>
              <a:t>: writing programs made of functions that perform specific tasks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Procedures typically operate on data items that are separate from the procedures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Data items commonly passed from one procedure to another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Focus: to create procedures that operate on the program’s data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D24DFF0-7796-9A73-6A1B-A99B30448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Object-Oriented Programming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7CF33E3-0085-AD05-BF8C-EFDCB967A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Object-oriented programming</a:t>
            </a:r>
            <a:r>
              <a:rPr lang="en-US" altLang="en-US" dirty="0"/>
              <a:t>: focused on creating objects</a:t>
            </a:r>
          </a:p>
          <a:p>
            <a:r>
              <a:rPr lang="en-US" altLang="en-US" u="sng" dirty="0"/>
              <a:t>Object</a:t>
            </a:r>
            <a:r>
              <a:rPr lang="en-US" altLang="en-US" dirty="0"/>
              <a:t>: entity that contains data and procedures</a:t>
            </a:r>
          </a:p>
          <a:p>
            <a:pPr lvl="1"/>
            <a:r>
              <a:rPr lang="en-US" altLang="en-US" dirty="0"/>
              <a:t>Data is known as data attributes and procedures are known as methods</a:t>
            </a:r>
          </a:p>
          <a:p>
            <a:pPr lvl="2"/>
            <a:r>
              <a:rPr lang="en-US" altLang="en-US" dirty="0"/>
              <a:t>Methods perform operations on the data attributes</a:t>
            </a:r>
          </a:p>
          <a:p>
            <a:r>
              <a:rPr lang="en-US" altLang="en-US" b="1" u="sng" dirty="0"/>
              <a:t>Encapsulation</a:t>
            </a:r>
            <a:r>
              <a:rPr lang="en-US" altLang="en-US" dirty="0"/>
              <a:t>: </a:t>
            </a:r>
          </a:p>
          <a:p>
            <a:pPr lvl="1"/>
            <a:r>
              <a:rPr lang="en-US" altLang="en-US" dirty="0"/>
              <a:t>combining data and code into a single object</a:t>
            </a:r>
          </a:p>
          <a:p>
            <a:pPr lvl="1"/>
            <a:r>
              <a:rPr lang="en-US" altLang="en-US" dirty="0"/>
              <a:t>combining separate pieces of data that are relevant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6A22DB2-682D-2BD3-0F13-D8ABA1822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Object-Oriented Programming (cont’d.)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02C451-D71D-300C-5291-72E7DEFA74A9}"/>
              </a:ext>
            </a:extLst>
          </p:cNvPr>
          <p:cNvSpPr/>
          <p:nvPr/>
        </p:nvSpPr>
        <p:spPr bwMode="auto">
          <a:xfrm>
            <a:off x="1904999" y="1447800"/>
            <a:ext cx="730827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B7F503-26F6-15D3-429D-CACF2E232594}"/>
              </a:ext>
            </a:extLst>
          </p:cNvPr>
          <p:cNvSpPr/>
          <p:nvPr/>
        </p:nvSpPr>
        <p:spPr bwMode="auto">
          <a:xfrm>
            <a:off x="2597726" y="1447800"/>
            <a:ext cx="730827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91F458-F619-6A42-9414-68C9ECBF28E6}"/>
              </a:ext>
            </a:extLst>
          </p:cNvPr>
          <p:cNvSpPr/>
          <p:nvPr/>
        </p:nvSpPr>
        <p:spPr bwMode="auto">
          <a:xfrm>
            <a:off x="3283526" y="1447800"/>
            <a:ext cx="1143000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6658FE-9812-00A9-48AB-5CF472B99995}"/>
              </a:ext>
            </a:extLst>
          </p:cNvPr>
          <p:cNvSpPr/>
          <p:nvPr/>
        </p:nvSpPr>
        <p:spPr bwMode="auto">
          <a:xfrm>
            <a:off x="4426526" y="1447800"/>
            <a:ext cx="1873827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19D622-A4F8-247B-D63E-82ABB76C0CD4}"/>
              </a:ext>
            </a:extLst>
          </p:cNvPr>
          <p:cNvSpPr/>
          <p:nvPr/>
        </p:nvSpPr>
        <p:spPr bwMode="auto">
          <a:xfrm>
            <a:off x="6293427" y="1447800"/>
            <a:ext cx="730827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4" name="Callout: Left-Right Arrow 3">
            <a:extLst>
              <a:ext uri="{FF2B5EF4-FFF2-40B4-BE49-F238E27FC236}">
                <a16:creationId xmlns:a16="http://schemas.microsoft.com/office/drawing/2014/main" id="{18E6E120-0FE6-B7A6-86AD-F2B06C815C42}"/>
              </a:ext>
            </a:extLst>
          </p:cNvPr>
          <p:cNvSpPr/>
          <p:nvPr/>
        </p:nvSpPr>
        <p:spPr bwMode="auto">
          <a:xfrm rot="16200000">
            <a:off x="1236514" y="2910318"/>
            <a:ext cx="2066061" cy="495302"/>
          </a:xfrm>
          <a:prstGeom prst="left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11" name="Callout: Left-Right Arrow 10">
            <a:extLst>
              <a:ext uri="{FF2B5EF4-FFF2-40B4-BE49-F238E27FC236}">
                <a16:creationId xmlns:a16="http://schemas.microsoft.com/office/drawing/2014/main" id="{3CC6E706-CBC6-9AAE-D2D7-C684B478ED46}"/>
              </a:ext>
            </a:extLst>
          </p:cNvPr>
          <p:cNvSpPr/>
          <p:nvPr/>
        </p:nvSpPr>
        <p:spPr bwMode="auto">
          <a:xfrm rot="16200000">
            <a:off x="1930974" y="2911184"/>
            <a:ext cx="2064330" cy="495302"/>
          </a:xfrm>
          <a:prstGeom prst="left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12" name="Callout: Left-Right Arrow 11">
            <a:extLst>
              <a:ext uri="{FF2B5EF4-FFF2-40B4-BE49-F238E27FC236}">
                <a16:creationId xmlns:a16="http://schemas.microsoft.com/office/drawing/2014/main" id="{539B01A4-D4D7-8694-EE26-6372F33938D8}"/>
              </a:ext>
            </a:extLst>
          </p:cNvPr>
          <p:cNvSpPr/>
          <p:nvPr/>
        </p:nvSpPr>
        <p:spPr bwMode="auto">
          <a:xfrm rot="16200000">
            <a:off x="2822860" y="2907721"/>
            <a:ext cx="2064331" cy="495302"/>
          </a:xfrm>
          <a:prstGeom prst="left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13" name="Callout: Left-Right Arrow 12">
            <a:extLst>
              <a:ext uri="{FF2B5EF4-FFF2-40B4-BE49-F238E27FC236}">
                <a16:creationId xmlns:a16="http://schemas.microsoft.com/office/drawing/2014/main" id="{40A5C5B5-F617-35FA-511B-E7F565B5BE31}"/>
              </a:ext>
            </a:extLst>
          </p:cNvPr>
          <p:cNvSpPr/>
          <p:nvPr/>
        </p:nvSpPr>
        <p:spPr bwMode="auto">
          <a:xfrm rot="16200000">
            <a:off x="4331273" y="2907721"/>
            <a:ext cx="2064331" cy="495302"/>
          </a:xfrm>
          <a:prstGeom prst="left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14" name="Callout: Left-Right Arrow 13">
            <a:extLst>
              <a:ext uri="{FF2B5EF4-FFF2-40B4-BE49-F238E27FC236}">
                <a16:creationId xmlns:a16="http://schemas.microsoft.com/office/drawing/2014/main" id="{64318CA5-DA73-B97B-E9D0-8EEAE6F47EC6}"/>
              </a:ext>
            </a:extLst>
          </p:cNvPr>
          <p:cNvSpPr/>
          <p:nvPr/>
        </p:nvSpPr>
        <p:spPr bwMode="auto">
          <a:xfrm rot="16200000">
            <a:off x="5626674" y="2907721"/>
            <a:ext cx="2064331" cy="495302"/>
          </a:xfrm>
          <a:prstGeom prst="leftRight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557FBA6-4A81-70B2-1B7A-191ACEBB7175}"/>
              </a:ext>
            </a:extLst>
          </p:cNvPr>
          <p:cNvSpPr/>
          <p:nvPr/>
        </p:nvSpPr>
        <p:spPr bwMode="auto">
          <a:xfrm>
            <a:off x="1174172" y="2123205"/>
            <a:ext cx="730827" cy="2064331"/>
          </a:xfrm>
          <a:prstGeom prst="leftBrace">
            <a:avLst/>
          </a:prstGeom>
          <a:noFill/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651D402-C5C2-5CB8-B2AB-6A546276E831}"/>
              </a:ext>
            </a:extLst>
          </p:cNvPr>
          <p:cNvSpPr txBox="1"/>
          <p:nvPr/>
        </p:nvSpPr>
        <p:spPr>
          <a:xfrm>
            <a:off x="116896" y="2438400"/>
            <a:ext cx="1254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Methods</a:t>
            </a:r>
          </a:p>
        </p:txBody>
      </p:sp>
      <p:sp>
        <p:nvSpPr>
          <p:cNvPr id="16" name="Cloud 15">
            <a:extLst>
              <a:ext uri="{FF2B5EF4-FFF2-40B4-BE49-F238E27FC236}">
                <a16:creationId xmlns:a16="http://schemas.microsoft.com/office/drawing/2014/main" id="{70C71261-0163-08D3-311D-057856C739AD}"/>
              </a:ext>
            </a:extLst>
          </p:cNvPr>
          <p:cNvSpPr/>
          <p:nvPr/>
        </p:nvSpPr>
        <p:spPr bwMode="auto">
          <a:xfrm>
            <a:off x="3070512" y="4648200"/>
            <a:ext cx="2949288" cy="11430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The outside world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0244E03C-35D2-1422-AC2A-7A89F6EFF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Object-Oriented Programming (cont’d.)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9B4BC5D-5521-6CAC-F0BD-4317A9AA1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/>
              <a:t>Data hiding</a:t>
            </a:r>
            <a:r>
              <a:rPr lang="en-US" altLang="en-US"/>
              <a:t>: object’s data attributes are hidden from code outside the object</a:t>
            </a:r>
          </a:p>
          <a:p>
            <a:pPr lvl="1"/>
            <a:r>
              <a:rPr lang="en-US" altLang="en-US"/>
              <a:t>Access restricted to the object’s methods</a:t>
            </a:r>
          </a:p>
          <a:p>
            <a:pPr lvl="2"/>
            <a:r>
              <a:rPr lang="en-US" altLang="en-US"/>
              <a:t>Protects from accidental corruption</a:t>
            </a:r>
          </a:p>
          <a:p>
            <a:pPr lvl="2"/>
            <a:r>
              <a:rPr lang="en-US" altLang="en-US"/>
              <a:t>Outside code does not need to know internal structure of the object</a:t>
            </a:r>
          </a:p>
          <a:p>
            <a:r>
              <a:rPr lang="en-US" altLang="en-US" u="sng"/>
              <a:t>Object reusability</a:t>
            </a:r>
            <a:r>
              <a:rPr lang="en-US" altLang="en-US"/>
              <a:t>: the same object can be used in different programs </a:t>
            </a:r>
          </a:p>
          <a:p>
            <a:pPr lvl="1"/>
            <a:r>
              <a:rPr lang="en-US" altLang="en-US"/>
              <a:t>Example: 3D image object can be used for architecture and game programming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A343759B-A16E-925B-96FA-849890F6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Everyday Example of an Object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3411C0A-D2BC-62AA-E8C1-59B75D173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>
                <a:cs typeface="Courier New" panose="02070309020205020404" pitchFamily="49" charset="0"/>
              </a:rPr>
              <a:t>Data attributes</a:t>
            </a:r>
            <a:r>
              <a:rPr lang="en-US" altLang="en-US" dirty="0">
                <a:cs typeface="Courier New" panose="02070309020205020404" pitchFamily="49" charset="0"/>
              </a:rPr>
              <a:t>: define the state of an object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Example: clock object would have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second</a:t>
            </a:r>
            <a:r>
              <a:rPr lang="en-US" altLang="en-US" dirty="0">
                <a:cs typeface="Courier New" panose="02070309020205020404" pitchFamily="49" charset="0"/>
              </a:rPr>
              <a:t>,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minute</a:t>
            </a:r>
            <a:r>
              <a:rPr lang="en-US" altLang="en-US" dirty="0">
                <a:cs typeface="Courier New" panose="02070309020205020404" pitchFamily="49" charset="0"/>
              </a:rPr>
              <a:t>, and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hour</a:t>
            </a:r>
            <a:r>
              <a:rPr lang="en-US" altLang="en-US" dirty="0">
                <a:cs typeface="Courier New" panose="02070309020205020404" pitchFamily="49" charset="0"/>
              </a:rPr>
              <a:t> data attributes</a:t>
            </a:r>
          </a:p>
          <a:p>
            <a:r>
              <a:rPr lang="en-US" altLang="en-US" u="sng" dirty="0">
                <a:cs typeface="Courier New" panose="02070309020205020404" pitchFamily="49" charset="0"/>
              </a:rPr>
              <a:t>Public methods</a:t>
            </a:r>
            <a:r>
              <a:rPr lang="en-US" altLang="en-US" dirty="0">
                <a:cs typeface="Courier New" panose="02070309020205020404" pitchFamily="49" charset="0"/>
              </a:rPr>
              <a:t>: allow external code to manipulate the object</a:t>
            </a:r>
          </a:p>
          <a:p>
            <a:pPr lvl="1"/>
            <a:r>
              <a:rPr lang="en-US" altLang="en-US" dirty="0">
                <a:cs typeface="Courier New" panose="02070309020205020404" pitchFamily="49" charset="0"/>
              </a:rPr>
              <a:t>Example: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set_time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set_alarm_time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u="sng" dirty="0">
                <a:cs typeface="Courier New" panose="02070309020205020404" pitchFamily="49" charset="0"/>
              </a:rPr>
              <a:t>Private methods</a:t>
            </a:r>
            <a:r>
              <a:rPr lang="en-US" altLang="en-US" dirty="0">
                <a:cs typeface="Courier New" panose="02070309020205020404" pitchFamily="49" charset="0"/>
              </a:rPr>
              <a:t>: used for object’s inner workings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D63F41DF-D143-92B9-F916-F0865663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Classes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700F2FE-8509-34B1-0EFD-A3E264BC7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/>
              <a:t>Class</a:t>
            </a:r>
            <a:r>
              <a:rPr lang="en-US" altLang="en-US"/>
              <a:t>: code that specifies the data attributes and methods of a particular type of object</a:t>
            </a:r>
          </a:p>
          <a:p>
            <a:pPr lvl="1"/>
            <a:r>
              <a:rPr lang="en-US" altLang="en-US"/>
              <a:t>Similar to a blueprint of a house or a cookie cutter</a:t>
            </a:r>
          </a:p>
          <a:p>
            <a:r>
              <a:rPr lang="en-US" altLang="en-US" u="sng"/>
              <a:t>Instance</a:t>
            </a:r>
            <a:r>
              <a:rPr lang="en-US" altLang="en-US"/>
              <a:t>: an object created from a class</a:t>
            </a:r>
          </a:p>
          <a:p>
            <a:pPr lvl="1"/>
            <a:r>
              <a:rPr lang="en-US" altLang="en-US"/>
              <a:t>Similar to a specific house built according to the blueprint or a specific cookie</a:t>
            </a:r>
          </a:p>
          <a:p>
            <a:pPr lvl="1"/>
            <a:r>
              <a:rPr lang="en-US" altLang="en-US"/>
              <a:t>There can be many instances of one class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A4863-9F80-A2FE-9CD1-4FD8B0D62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(</a:t>
            </a:r>
            <a:r>
              <a:rPr lang="en-US" altLang="en-US" dirty="0"/>
              <a:t>cont’d</a:t>
            </a:r>
            <a:r>
              <a:rPr lang="en-US" dirty="0"/>
              <a:t>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E5D45-7E01-75EB-A80D-B5725B584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defines what </a:t>
            </a:r>
            <a:r>
              <a:rPr lang="en-US" i="1" u="sng" dirty="0"/>
              <a:t>type</a:t>
            </a:r>
            <a:r>
              <a:rPr lang="en-US" dirty="0"/>
              <a:t> of data is stored</a:t>
            </a:r>
          </a:p>
          <a:p>
            <a:pPr lvl="1"/>
            <a:r>
              <a:rPr lang="en-US" dirty="0"/>
              <a:t>As a blueprint dictates the number of rooms, but not their function</a:t>
            </a:r>
          </a:p>
          <a:p>
            <a:r>
              <a:rPr lang="en-US" dirty="0"/>
              <a:t>Classes may be specific</a:t>
            </a:r>
          </a:p>
          <a:p>
            <a:pPr lvl="1"/>
            <a:r>
              <a:rPr lang="en-US" dirty="0"/>
              <a:t>A model of a physical entity</a:t>
            </a:r>
          </a:p>
          <a:p>
            <a:pPr lvl="2"/>
            <a:r>
              <a:rPr lang="en-US" dirty="0"/>
              <a:t>Person, car, inventory item</a:t>
            </a:r>
          </a:p>
          <a:p>
            <a:pPr lvl="1"/>
            <a:r>
              <a:rPr lang="en-US" dirty="0"/>
              <a:t>A model of a virtual entity</a:t>
            </a:r>
          </a:p>
          <a:p>
            <a:pPr lvl="2"/>
            <a:r>
              <a:rPr lang="en-US" dirty="0"/>
              <a:t>PDF document, file, array</a:t>
            </a:r>
          </a:p>
        </p:txBody>
      </p:sp>
    </p:spTree>
    <p:extLst>
      <p:ext uri="{BB962C8B-B14F-4D97-AF65-F5344CB8AC3E}">
        <p14:creationId xmlns:p14="http://schemas.microsoft.com/office/powerpoint/2010/main" val="3813176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D79566A-A6D4-9769-0F47-06E7DB1CF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Classes (cont’d.)</a:t>
            </a:r>
          </a:p>
        </p:txBody>
      </p:sp>
      <p:pic>
        <p:nvPicPr>
          <p:cNvPr id="12291" name="Content Placeholder 3" descr="A comparison between how a blueprint represents the physical object">
            <a:extLst>
              <a:ext uri="{FF2B5EF4-FFF2-40B4-BE49-F238E27FC236}">
                <a16:creationId xmlns:a16="http://schemas.microsoft.com/office/drawing/2014/main" id="{3B5AACC4-6ACC-B20A-D9BE-B547CBFD6D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0"/>
          <a:stretch/>
        </p:blipFill>
        <p:spPr>
          <a:xfrm>
            <a:off x="457200" y="1600200"/>
            <a:ext cx="8229600" cy="39766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4687</TotalTime>
  <Words>956</Words>
  <Application>Microsoft Macintosh PowerPoint</Application>
  <PresentationFormat>On-screen Show (4:3)</PresentationFormat>
  <Paragraphs>116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Courier New</vt:lpstr>
      <vt:lpstr>Times New Roman</vt:lpstr>
      <vt:lpstr>Office Theme</vt:lpstr>
      <vt:lpstr>Classes and Objects</vt:lpstr>
      <vt:lpstr>Procedural Programming</vt:lpstr>
      <vt:lpstr>Object-Oriented Programming</vt:lpstr>
      <vt:lpstr>Object-Oriented Programming (cont’d.)</vt:lpstr>
      <vt:lpstr>Object-Oriented Programming (cont’d.)</vt:lpstr>
      <vt:lpstr>An Everyday Example of an Object</vt:lpstr>
      <vt:lpstr>Classes</vt:lpstr>
      <vt:lpstr>Classes (cont’d.)</vt:lpstr>
      <vt:lpstr>Classes (cont’d.)</vt:lpstr>
      <vt:lpstr>Class Definitions</vt:lpstr>
      <vt:lpstr>Class Definitions (cont’d.)</vt:lpstr>
      <vt:lpstr>Class Definitions (cont’d.)</vt:lpstr>
      <vt:lpstr>Hiding Attributes and Storing Classes in Modules</vt:lpstr>
      <vt:lpstr>The BankAccount Class – More About Classes</vt:lpstr>
      <vt:lpstr>The __str__ method</vt:lpstr>
      <vt:lpstr>What is ‘self’?</vt:lpstr>
      <vt:lpstr>Accessor and Mutator Methods </vt:lpstr>
      <vt:lpstr>Passing Objects as Arguments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181</cp:revision>
  <cp:lastPrinted>2001-05-09T19:53:32Z</cp:lastPrinted>
  <dcterms:created xsi:type="dcterms:W3CDTF">1999-03-03T13:26:07Z</dcterms:created>
  <dcterms:modified xsi:type="dcterms:W3CDTF">2026-05-18T20:09:03Z</dcterms:modified>
</cp:coreProperties>
</file>